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86" r:id="rId9"/>
    <p:sldId id="279" r:id="rId10"/>
    <p:sldId id="280" r:id="rId11"/>
    <p:sldId id="290" r:id="rId12"/>
    <p:sldId id="292" r:id="rId13"/>
    <p:sldId id="291" r:id="rId14"/>
    <p:sldId id="293" r:id="rId15"/>
    <p:sldId id="281" r:id="rId16"/>
    <p:sldId id="282" r:id="rId17"/>
    <p:sldId id="283" r:id="rId18"/>
    <p:sldId id="285" r:id="rId19"/>
    <p:sldId id="294" r:id="rId20"/>
    <p:sldId id="287" r:id="rId21"/>
    <p:sldId id="288" r:id="rId22"/>
    <p:sldId id="289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2E1EA-4CF7-4758-85EB-B21EFD4539E0}" type="datetimeFigureOut">
              <a:rPr lang="nl-NL" smtClean="0"/>
              <a:t>16-4-2024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BC130-03CD-4212-BD18-999CF7B405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0363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88FA-032F-4275-AE08-6D2FD049A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78FC3-B55F-4FB1-973C-628B50E77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C1C3F-0632-4D2E-8F3F-ACE6DF05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CBB7-8ACF-43AD-A92C-BE786D829435}" type="datetime1">
              <a:rPr lang="nl-NL" smtClean="0"/>
              <a:t>16-4-2024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6F32A-871B-4449-B32D-35E27A00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9B544-4CC9-4731-80A2-8BC9DF22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460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1081-2261-4F48-A684-87E5AB26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9D98C-88E7-4AF9-8F57-7CF0F022E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2B525-D331-4441-85DC-89116B67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8613F-CC5D-4D1D-B50C-A3923EC9CD01}" type="datetime1">
              <a:rPr lang="nl-NL" smtClean="0"/>
              <a:t>16-4-2024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F252F-A2A0-48B6-A920-B9703C01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FEA52-DB69-468B-B217-EF66B53D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17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2D4B4C-D78A-4E03-B88C-8741AAECD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446A4-3EA2-41C6-88D9-9FCD49CA2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D8974-83C2-47BA-B9E7-24A8DAD7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3C6F-BBAF-4477-AFFE-446647510200}" type="datetime1">
              <a:rPr lang="nl-NL" smtClean="0"/>
              <a:t>16-4-2024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0F93B-9119-4E7D-85B5-3C4FFF63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5A47B-CB2F-4F57-A37D-43FC38CF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462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0921-E2FB-44D3-95D5-8CB7856F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B69DF-CE10-4C3B-9C91-7B8080512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1FE8F-0DA2-4FC0-8AAF-D6820F06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8D81-36F7-4CBB-B800-680FB5283820}" type="datetime1">
              <a:rPr lang="nl-NL" smtClean="0"/>
              <a:t>16-4-2024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2544D-2C3D-452F-8B8E-BD38E7CE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A5CD5-C011-4F09-9B8A-04A1542B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996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8A18-874E-4324-A8C3-B1971820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1224C-87F8-4102-8154-99807A1DC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598FF-80E9-449D-BB62-AA0A4E7E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02B1-1859-4364-8135-1FAF2C8508C9}" type="datetime1">
              <a:rPr lang="nl-NL" smtClean="0"/>
              <a:t>16-4-2024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DA4E8-8055-4597-AC3D-85B0028C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2522D-5D67-4FDF-92A6-6BDF17C6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072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D849-B08F-4896-83F9-DB7BA42D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E5C64-63DF-4947-BDCE-79BC21462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24C81-20C5-452A-ABAC-8C5698887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350C5-E182-43FB-A160-4ADDB29F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B74E-62C6-446F-8E2E-C50BBB390B0E}" type="datetime1">
              <a:rPr lang="nl-NL" smtClean="0"/>
              <a:t>16-4-2024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DDF76-1C21-487B-A03E-759D4BD0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C3FF5-52D7-48B8-86A6-EECD3EA3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633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9D83-72EF-4B4C-8582-9078EA0E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1915F-D791-4E55-B233-F8B3503BC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ED1CA-A17B-49F2-9EA2-6C7A0467A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B6C61-4DEB-40A1-A45C-5B65994DC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BA8DC-DB30-41FE-8F1C-6A076AB25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465B3-A1A2-46C4-9E83-D501FBFC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C928-0F76-4322-AA1B-C6F2F5A564E0}" type="datetime1">
              <a:rPr lang="nl-NL" smtClean="0"/>
              <a:t>16-4-2024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C3537-3041-4B0C-AC29-51111DD1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89B16-2C11-4C24-AA27-3B4CD6AD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518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67F9-3A45-4AEF-8315-2920D8D5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F84849-9E7D-4B35-AD33-99618B4E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430D-B83A-45A2-BBC5-F8BB9C260740}" type="datetime1">
              <a:rPr lang="nl-NL" smtClean="0"/>
              <a:t>16-4-2024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8C0B5-E8FC-4957-83DA-F88EC4F2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EB84B-061E-40CF-B1AE-9FC3276C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863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A8689-6D46-4A17-953A-D826C512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B5929-6899-41A7-882A-382BB0DFECA3}" type="datetime1">
              <a:rPr lang="nl-NL" smtClean="0"/>
              <a:t>16-4-2024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5989A1-326D-4AF8-AA91-4D63110A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571DB-7B1D-4DC7-823B-D2356B4C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993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BE14-7909-474B-81D2-8E24CEB4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63071-FAF5-417F-9F6B-255B1094D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61DBC-2726-4AD5-9763-1CF5A2F29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878D0-5D9B-47CA-ABF1-1BB33014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16095-FB7D-4B69-809A-DD7C808DFFFA}" type="datetime1">
              <a:rPr lang="nl-NL" smtClean="0"/>
              <a:t>16-4-2024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91E5C-CC49-4A97-AE4B-0980D5FF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72377-1330-49E5-BA74-EF9ACF74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04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C529-DE37-4FA7-9FD6-C7C45252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D9E3F-775B-4F14-BA4A-1C00E1FD8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CF0F1-6785-48E3-8DFD-FB3AD60E7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3C357-E51D-43C2-B60B-0F0E29A0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A596-4087-42B3-8BB8-7C956B401C7D}" type="datetime1">
              <a:rPr lang="nl-NL" smtClean="0"/>
              <a:t>16-4-2024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E6592-8B7B-4765-B505-FC7D2ADD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885A3-F4AB-4602-AAB6-6D1D7F54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051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9319B-C6A3-4C5A-93A3-E1D3B0503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1D5CF-EBD3-40EC-BD9D-278C09D5B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139CD-F682-4F2D-8B97-426771D58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09F4D-0639-446D-8591-E7F1889298EC}" type="datetime1">
              <a:rPr lang="nl-NL" smtClean="0"/>
              <a:t>16-4-2024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97082-A337-487D-A155-AE77D5E1B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5AAA3-10C5-42EB-8807-63B5EC6FC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8EDAD-0E59-4509-9228-486ACD64E55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503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F96-1785-4D42-AD18-C057D4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EPA143A: Macroeconomics</a:t>
            </a:r>
            <a:br>
              <a:rPr lang="nl-NL" sz="4000" dirty="0"/>
            </a:br>
            <a:r>
              <a:rPr lang="nl-NL" sz="4000" b="1" dirty="0"/>
              <a:t>Week 2: </a:t>
            </a:r>
            <a:r>
              <a:rPr lang="nl-NL" sz="4000" b="1" dirty="0">
                <a:solidFill>
                  <a:srgbClr val="FF0000"/>
                </a:solidFill>
              </a:rPr>
              <a:t>Neoclassical Macro-Economics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A008-3AD9-46C0-8A25-8DF35F8E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Key assumptions of the neo-classical macro model:</a:t>
            </a:r>
          </a:p>
          <a:p>
            <a:r>
              <a:rPr lang="nl-NL" dirty="0"/>
              <a:t>In-built tendency toward </a:t>
            </a:r>
            <a:r>
              <a:rPr lang="nl-NL" b="1" dirty="0">
                <a:solidFill>
                  <a:srgbClr val="FF0000"/>
                </a:solidFill>
              </a:rPr>
              <a:t>full employment</a:t>
            </a:r>
            <a:r>
              <a:rPr lang="nl-NL" dirty="0"/>
              <a:t> of labour &amp; capital</a:t>
            </a:r>
          </a:p>
          <a:p>
            <a:r>
              <a:rPr lang="nl-NL" dirty="0"/>
              <a:t>Markets clear by means of the </a:t>
            </a:r>
            <a:r>
              <a:rPr lang="nl-NL" b="1" dirty="0">
                <a:solidFill>
                  <a:srgbClr val="FF0000"/>
                </a:solidFill>
              </a:rPr>
              <a:t>price mechanism</a:t>
            </a:r>
            <a:r>
              <a:rPr lang="nl-NL" dirty="0"/>
              <a:t>; the model includes a labour market; a capital market; a market for goods &amp; services; a loanable funds market; and a money market</a:t>
            </a:r>
          </a:p>
          <a:p>
            <a:r>
              <a:rPr lang="nl-NL" dirty="0"/>
              <a:t>Consumers are utility-maximisers and firms are profit-maximisers</a:t>
            </a:r>
          </a:p>
          <a:p>
            <a:r>
              <a:rPr lang="nl-NL" dirty="0"/>
              <a:t>Money is ‘</a:t>
            </a:r>
            <a:r>
              <a:rPr lang="nl-NL" b="1" dirty="0">
                <a:solidFill>
                  <a:srgbClr val="FF0000"/>
                </a:solidFill>
              </a:rPr>
              <a:t>neutral</a:t>
            </a:r>
            <a:r>
              <a:rPr lang="nl-NL" dirty="0"/>
              <a:t>’; the </a:t>
            </a:r>
            <a:r>
              <a:rPr lang="nl-NL" b="1" dirty="0">
                <a:solidFill>
                  <a:srgbClr val="FF0000"/>
                </a:solidFill>
              </a:rPr>
              <a:t>classical dichotomy</a:t>
            </a:r>
            <a:r>
              <a:rPr lang="nl-NL" dirty="0"/>
              <a:t> between the ‘real’ economy and the ‘financial’ economy holds true</a:t>
            </a:r>
          </a:p>
          <a:p>
            <a:r>
              <a:rPr lang="nl-NL" dirty="0"/>
              <a:t>Fiscal policy is not effective, because it leads to </a:t>
            </a:r>
            <a:r>
              <a:rPr lang="nl-NL" b="1" dirty="0">
                <a:solidFill>
                  <a:srgbClr val="FF0000"/>
                </a:solidFill>
              </a:rPr>
              <a:t>crowding out</a:t>
            </a:r>
          </a:p>
          <a:p>
            <a:r>
              <a:rPr lang="nl-NL" dirty="0"/>
              <a:t>Monetary policy has the task to contain/stabilise inflation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D22D-36E4-4DC8-81D2-AD65D3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126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F96-1785-4D42-AD18-C057D4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EPA143A: Macroeconomics</a:t>
            </a:r>
            <a:br>
              <a:rPr lang="nl-NL" sz="4000" dirty="0"/>
            </a:br>
            <a:r>
              <a:rPr lang="nl-NL" sz="4000" b="1" dirty="0"/>
              <a:t>Week 2: </a:t>
            </a:r>
            <a:r>
              <a:rPr lang="nl-NL" sz="4000" b="1" dirty="0">
                <a:solidFill>
                  <a:srgbClr val="FF0000"/>
                </a:solidFill>
              </a:rPr>
              <a:t>Neoclassical Macro-Economics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A008-3AD9-46C0-8A25-8DF35F8E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Full employment is guaranteed in this model, </a:t>
            </a:r>
          </a:p>
          <a:p>
            <a:pPr marL="0" indent="0">
              <a:buNone/>
            </a:pPr>
            <a:r>
              <a:rPr lang="nl-NL" dirty="0"/>
              <a:t>because of the loanable funds market.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The leakage of income (savings) is “converted” into investment demand via the loanable funds market (banks):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If LFs &gt; LFd, the interest rate goes down until LFs = LFd (equilibrium)</a:t>
            </a:r>
          </a:p>
          <a:p>
            <a:r>
              <a:rPr lang="nl-NL" dirty="0"/>
              <a:t>If LFs &lt; LFd, the interest rate goes up until LFs = LFd  (equilibrium)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D22D-36E4-4DC8-81D2-AD65D3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6699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9F96-09E1-408B-BA75-D9D5814A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EPA143A: Macroeconomics</a:t>
            </a:r>
            <a:br>
              <a:rPr lang="nl-NL" sz="4400" dirty="0"/>
            </a:br>
            <a:r>
              <a:rPr lang="nl-NL" sz="4400" b="1" dirty="0"/>
              <a:t>Week 2: </a:t>
            </a:r>
            <a:r>
              <a:rPr lang="nl-NL" sz="4400" b="1" dirty="0">
                <a:solidFill>
                  <a:srgbClr val="FF0000"/>
                </a:solidFill>
              </a:rPr>
              <a:t>Neoclassical Macro-Economics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C3ACF-E9CD-466E-9CF2-433B69C2F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The Money Market:</a:t>
            </a:r>
          </a:p>
          <a:p>
            <a:pPr marL="0" indent="0">
              <a:buNone/>
            </a:pPr>
            <a:r>
              <a:rPr lang="nl-NL" dirty="0"/>
              <a:t>                                   Money Supply M</a:t>
            </a:r>
            <a:r>
              <a:rPr lang="nl-NL" baseline="30000" dirty="0"/>
              <a:t>S</a:t>
            </a:r>
            <a:r>
              <a:rPr lang="nl-NL" dirty="0"/>
              <a:t> = Money Demand M</a:t>
            </a:r>
            <a:r>
              <a:rPr lang="nl-NL" baseline="30000" dirty="0"/>
              <a:t>D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M</a:t>
            </a:r>
            <a:r>
              <a:rPr lang="nl-NL" baseline="30000" dirty="0"/>
              <a:t>S</a:t>
            </a:r>
            <a:r>
              <a:rPr lang="nl-NL" dirty="0"/>
              <a:t> = exogenous (= under the control of the central bank)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M</a:t>
            </a:r>
            <a:r>
              <a:rPr lang="nl-NL" baseline="30000" dirty="0"/>
              <a:t>D</a:t>
            </a:r>
            <a:r>
              <a:rPr lang="nl-NL" dirty="0"/>
              <a:t> = (1/v)*p*y  (= stable transactions demand for money)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>
                <a:sym typeface="Wingdings" panose="05000000000000000000" pitchFamily="2" charset="2"/>
              </a:rPr>
              <a:t> We obtain the Quantity Equation for Money: </a:t>
            </a:r>
            <a:r>
              <a:rPr lang="nl-NL" dirty="0"/>
              <a:t>M</a:t>
            </a:r>
            <a:r>
              <a:rPr lang="nl-NL" baseline="30000" dirty="0"/>
              <a:t>S</a:t>
            </a:r>
            <a:r>
              <a:rPr lang="nl-NL" dirty="0"/>
              <a:t> *v = p*y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DED0B-D602-44D7-BEB4-73F63441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4033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1B8B-21DA-426C-A1B4-B19D72CA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EPA143A: Macroeconomics</a:t>
            </a:r>
            <a:br>
              <a:rPr lang="nl-NL" sz="4400" dirty="0"/>
            </a:br>
            <a:r>
              <a:rPr lang="nl-NL" sz="4400" b="1" dirty="0"/>
              <a:t>Week 2: </a:t>
            </a:r>
            <a:r>
              <a:rPr lang="nl-NL" sz="4400" b="1" dirty="0">
                <a:solidFill>
                  <a:srgbClr val="FF0000"/>
                </a:solidFill>
              </a:rPr>
              <a:t>Neoclassical Macro-Economics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1111E-3C35-46C8-98DE-28C5C4C5A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Money Market </a:t>
            </a:r>
            <a:r>
              <a:rPr lang="nl-NL" dirty="0">
                <a:solidFill>
                  <a:srgbClr val="FF0000"/>
                </a:solidFill>
              </a:rPr>
              <a:t>equilibrium</a:t>
            </a:r>
            <a:r>
              <a:rPr lang="nl-NL" dirty="0"/>
              <a:t>: 		M</a:t>
            </a:r>
            <a:r>
              <a:rPr lang="nl-NL" baseline="30000" dirty="0"/>
              <a:t>S</a:t>
            </a:r>
            <a:r>
              <a:rPr lang="nl-NL" dirty="0"/>
              <a:t> = M</a:t>
            </a:r>
            <a:r>
              <a:rPr lang="nl-NL" baseline="30000" dirty="0"/>
              <a:t>D</a:t>
            </a:r>
            <a:r>
              <a:rPr lang="nl-NL" dirty="0"/>
              <a:t> = (1/v)*p*y</a:t>
            </a:r>
          </a:p>
          <a:p>
            <a:pPr marL="0" indent="0">
              <a:buNone/>
            </a:pPr>
            <a:r>
              <a:rPr lang="nl-NL" dirty="0"/>
              <a:t>How is this brought about?		p = (v*M</a:t>
            </a:r>
            <a:r>
              <a:rPr lang="nl-NL" baseline="30000" dirty="0"/>
              <a:t>S</a:t>
            </a:r>
            <a:r>
              <a:rPr lang="nl-NL" dirty="0"/>
              <a:t>)/y  </a:t>
            </a:r>
          </a:p>
          <a:p>
            <a:pPr marL="0" indent="0">
              <a:buNone/>
            </a:pPr>
            <a:r>
              <a:rPr lang="nl-NL" dirty="0"/>
              <a:t> 		</a:t>
            </a:r>
            <a:r>
              <a:rPr lang="nl-NL" i="1" dirty="0"/>
              <a:t>or in growth rates</a:t>
            </a:r>
            <a:r>
              <a:rPr lang="nl-NL" dirty="0"/>
              <a:t>:        	g(p) = g(M</a:t>
            </a:r>
            <a:r>
              <a:rPr lang="nl-NL" baseline="30000" dirty="0"/>
              <a:t>S</a:t>
            </a:r>
            <a:r>
              <a:rPr lang="nl-NL" dirty="0"/>
              <a:t>) – g(y)</a:t>
            </a:r>
          </a:p>
          <a:p>
            <a:pPr marL="0" indent="0">
              <a:buNone/>
            </a:pPr>
            <a:r>
              <a:rPr lang="nl-NL" dirty="0"/>
              <a:t>An example:</a:t>
            </a:r>
          </a:p>
          <a:p>
            <a:pPr marL="0" indent="0">
              <a:buNone/>
            </a:pPr>
            <a:r>
              <a:rPr lang="nl-NL" dirty="0"/>
              <a:t>Suppose p = 1; v = 2 ; M</a:t>
            </a:r>
            <a:r>
              <a:rPr lang="nl-NL" baseline="30000" dirty="0"/>
              <a:t>S </a:t>
            </a:r>
            <a:r>
              <a:rPr lang="nl-NL" dirty="0"/>
              <a:t>= 50; and y</a:t>
            </a:r>
            <a:r>
              <a:rPr lang="nl-NL" baseline="30000" dirty="0"/>
              <a:t>FE</a:t>
            </a:r>
            <a:r>
              <a:rPr lang="nl-NL" dirty="0"/>
              <a:t> = 100.   (v = constant)</a:t>
            </a:r>
          </a:p>
          <a:p>
            <a:pPr marL="0" indent="0">
              <a:buNone/>
            </a:pPr>
            <a:r>
              <a:rPr lang="nl-NL" dirty="0"/>
              <a:t>What happens when M</a:t>
            </a:r>
            <a:r>
              <a:rPr lang="nl-NL" baseline="30000" dirty="0"/>
              <a:t>S  </a:t>
            </a:r>
            <a:r>
              <a:rPr lang="nl-NL" dirty="0"/>
              <a:t>increases by 20% to 60?   </a:t>
            </a:r>
          </a:p>
          <a:p>
            <a:pPr marL="0" indent="0">
              <a:buNone/>
            </a:pPr>
            <a:r>
              <a:rPr lang="nl-NL" dirty="0"/>
              <a:t>p will increase </a:t>
            </a:r>
            <a:r>
              <a:rPr lang="nl-NL" dirty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nl-NL" dirty="0">
                <a:sym typeface="Wingdings" panose="05000000000000000000" pitchFamily="2" charset="2"/>
              </a:rPr>
              <a:t>p = 2*60/100 = 1.2   or  g(p) = g(</a:t>
            </a:r>
            <a:r>
              <a:rPr lang="nl-NL" dirty="0"/>
              <a:t>M</a:t>
            </a:r>
            <a:r>
              <a:rPr lang="nl-NL" baseline="30000" dirty="0"/>
              <a:t>S</a:t>
            </a:r>
            <a:r>
              <a:rPr lang="nl-NL" dirty="0">
                <a:sym typeface="Wingdings" panose="05000000000000000000" pitchFamily="2" charset="2"/>
              </a:rPr>
              <a:t>) = 20%  = inflation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EB7D8-4D9C-4A7F-B751-8387FCCD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8594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AF1E-98E3-4A9A-9692-396B748D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EPA143A: Macroeconomics</a:t>
            </a:r>
            <a:br>
              <a:rPr lang="nl-NL" sz="4400" dirty="0"/>
            </a:br>
            <a:r>
              <a:rPr lang="nl-NL" sz="4400" b="1" dirty="0"/>
              <a:t>Week 2: </a:t>
            </a:r>
            <a:r>
              <a:rPr lang="nl-NL" sz="4400" b="1" dirty="0">
                <a:solidFill>
                  <a:srgbClr val="FF0000"/>
                </a:solidFill>
              </a:rPr>
              <a:t>Neoclassical Macro-Economics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9DE4-2A0B-4D8E-9544-883C81DD4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The Money Market                        M</a:t>
            </a:r>
            <a:r>
              <a:rPr lang="nl-NL" baseline="30000" dirty="0"/>
              <a:t>s</a:t>
            </a:r>
            <a:r>
              <a:rPr lang="nl-NL" baseline="-25000" dirty="0"/>
              <a:t>old                  </a:t>
            </a:r>
            <a:r>
              <a:rPr lang="nl-NL" dirty="0"/>
              <a:t>M</a:t>
            </a:r>
            <a:r>
              <a:rPr lang="nl-NL" baseline="30000" dirty="0"/>
              <a:t>S</a:t>
            </a:r>
            <a:r>
              <a:rPr lang="nl-NL" baseline="-25000" dirty="0"/>
              <a:t>new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                                p</a:t>
            </a:r>
          </a:p>
          <a:p>
            <a:pPr marL="0" indent="0">
              <a:buNone/>
            </a:pPr>
            <a:r>
              <a:rPr lang="nl-NL" dirty="0"/>
              <a:t>                                                                                                     M</a:t>
            </a:r>
            <a:r>
              <a:rPr lang="nl-NL" baseline="30000" dirty="0"/>
              <a:t>D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                                                                                                          M</a:t>
            </a:r>
            <a:r>
              <a:rPr lang="nl-NL" baseline="30000" dirty="0"/>
              <a:t>S</a:t>
            </a:r>
            <a:r>
              <a:rPr lang="nl-NL" dirty="0"/>
              <a:t>, M</a:t>
            </a:r>
            <a:r>
              <a:rPr lang="nl-NL" baseline="30000" dirty="0"/>
              <a:t>D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2B0A0-EF13-4619-AF4A-EF9BE08A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13</a:t>
            </a:fld>
            <a:endParaRPr lang="nl-N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3F026D-EFC8-4CEB-A3DC-EB6650CE00BE}"/>
              </a:ext>
            </a:extLst>
          </p:cNvPr>
          <p:cNvCxnSpPr/>
          <p:nvPr/>
        </p:nvCxnSpPr>
        <p:spPr>
          <a:xfrm>
            <a:off x="3988904" y="2080591"/>
            <a:ext cx="0" cy="3631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7356C0-BB16-4CBB-8076-63B7340694D9}"/>
              </a:ext>
            </a:extLst>
          </p:cNvPr>
          <p:cNvCxnSpPr/>
          <p:nvPr/>
        </p:nvCxnSpPr>
        <p:spPr>
          <a:xfrm>
            <a:off x="3617843" y="5552661"/>
            <a:ext cx="56321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83FBB1-E82A-4818-92EA-33D33E7F43BE}"/>
              </a:ext>
            </a:extLst>
          </p:cNvPr>
          <p:cNvCxnSpPr/>
          <p:nvPr/>
        </p:nvCxnSpPr>
        <p:spPr>
          <a:xfrm>
            <a:off x="6460435" y="2080591"/>
            <a:ext cx="0" cy="3631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ACE9B-176C-4A88-BB2A-04BEB96ED59F}"/>
              </a:ext>
            </a:extLst>
          </p:cNvPr>
          <p:cNvCxnSpPr/>
          <p:nvPr/>
        </p:nvCxnSpPr>
        <p:spPr>
          <a:xfrm flipV="1">
            <a:off x="3988904" y="2862470"/>
            <a:ext cx="5022574" cy="26901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F4384A-F0DE-4CD8-BF40-92297964DFEF}"/>
              </a:ext>
            </a:extLst>
          </p:cNvPr>
          <p:cNvCxnSpPr/>
          <p:nvPr/>
        </p:nvCxnSpPr>
        <p:spPr>
          <a:xfrm>
            <a:off x="7235687" y="2080591"/>
            <a:ext cx="0" cy="363109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42241D-DE3B-4B74-B9D8-4AD5E024C15D}"/>
              </a:ext>
            </a:extLst>
          </p:cNvPr>
          <p:cNvCxnSpPr/>
          <p:nvPr/>
        </p:nvCxnSpPr>
        <p:spPr>
          <a:xfrm>
            <a:off x="6460435" y="2862470"/>
            <a:ext cx="775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86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9345-B7BD-4C29-B212-263F2F98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EPA143A: Macroeconomics</a:t>
            </a:r>
            <a:br>
              <a:rPr lang="nl-NL" sz="4400" dirty="0"/>
            </a:br>
            <a:r>
              <a:rPr lang="nl-NL" sz="4400" b="1" dirty="0"/>
              <a:t>Week 2: </a:t>
            </a:r>
            <a:r>
              <a:rPr lang="nl-NL" sz="4400" b="1" dirty="0">
                <a:solidFill>
                  <a:srgbClr val="FF0000"/>
                </a:solidFill>
              </a:rPr>
              <a:t>Neoclassical Macro-Economics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6AD2F-B218-4CFE-B231-12FFC838C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/>
              <a:t>Classical dichotomy between the real sphere and the money sphere:</a:t>
            </a:r>
          </a:p>
          <a:p>
            <a:pPr marL="0" indent="0">
              <a:buNone/>
            </a:pPr>
            <a:r>
              <a:rPr lang="nl-NL" dirty="0"/>
              <a:t>Assume the labour market is in equilibrium at (W*/p*) and the loanable funds market is in equilibrium at (r*/p*).</a:t>
            </a:r>
          </a:p>
          <a:p>
            <a:pPr marL="0" indent="0">
              <a:buNone/>
            </a:pPr>
            <a:r>
              <a:rPr lang="nl-NL" dirty="0"/>
              <a:t>Suppose the price level p increases by 20%. What happens?  </a:t>
            </a:r>
            <a:r>
              <a:rPr lang="nl-NL" dirty="0">
                <a:highlight>
                  <a:srgbClr val="FFFF00"/>
                </a:highlight>
              </a:rPr>
              <a:t>[ nothing ]</a:t>
            </a:r>
          </a:p>
          <a:p>
            <a:r>
              <a:rPr lang="nl-NL" dirty="0"/>
              <a:t>In the labour market: (W/p) will decline; labour demand will go up; but labour supply is constant; hence, the nominal wage W will rise until Ld = Ls  again (at the original equilibrium real wage).</a:t>
            </a:r>
          </a:p>
          <a:p>
            <a:r>
              <a:rPr lang="nl-NL" dirty="0"/>
              <a:t>In the loanable funds market: (r/p) goes down; Loanable fund demand will go up, but loanable funds supply will go down; as a result, the nominal interest rate r will rise, until LFd = LFs again (at the original real interest rate).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79FAA-5E90-49E0-8C88-95DBD9FA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5949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F96-1785-4D42-AD18-C057D4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EPA143A: Macroeconomics</a:t>
            </a:r>
            <a:br>
              <a:rPr lang="nl-NL" sz="4000" dirty="0"/>
            </a:br>
            <a:r>
              <a:rPr lang="nl-NL" sz="4000" b="1" dirty="0"/>
              <a:t>Week 2: </a:t>
            </a:r>
            <a:r>
              <a:rPr lang="nl-NL" sz="4000" b="1" dirty="0">
                <a:solidFill>
                  <a:srgbClr val="FF0000"/>
                </a:solidFill>
              </a:rPr>
              <a:t>Neoclassical Macro-Economics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A008-3AD9-46C0-8A25-8DF35F8E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200" b="1" dirty="0">
                <a:effectLst/>
                <a:highlight>
                  <a:srgbClr val="FFFF00"/>
                </a:highligh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Fiscal policy</a:t>
            </a:r>
            <a:r>
              <a:rPr lang="en-GB" sz="3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neoclassical model: </a:t>
            </a:r>
          </a:p>
          <a:p>
            <a:pPr marL="0" indent="0">
              <a:buNone/>
            </a:pPr>
            <a:r>
              <a:rPr lang="en-GB" sz="3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spending crowds out private spending</a:t>
            </a:r>
          </a:p>
          <a:p>
            <a:pPr marL="0" indent="0">
              <a:buNone/>
            </a:pPr>
            <a:r>
              <a:rPr lang="en-GB" sz="3200" b="1" dirty="0">
                <a:effectLst/>
                <a:highlight>
                  <a:srgbClr val="FFFF00"/>
                </a:highligh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Investment </a:t>
            </a:r>
            <a:r>
              <a:rPr lang="en-GB" sz="3200" b="1" dirty="0" err="1">
                <a:effectLst/>
                <a:highlight>
                  <a:srgbClr val="FFFF00"/>
                </a:highligh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3200" b="1" dirty="0">
                <a:effectLst/>
                <a:highlight>
                  <a:srgbClr val="FFFF00"/>
                </a:highligh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GB" sz="3200" b="1" dirty="0" err="1">
                <a:effectLst/>
                <a:highlight>
                  <a:srgbClr val="FFFF00"/>
                </a:highligh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en-GB" sz="3200" b="1" dirty="0">
                <a:effectLst/>
                <a:highlight>
                  <a:srgbClr val="FFFF00"/>
                </a:highligh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GB" sz="3200" b="1" dirty="0" err="1">
                <a:effectLst/>
                <a:highlight>
                  <a:srgbClr val="FFFF00"/>
                </a:highligh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ig</a:t>
            </a:r>
            <a:endParaRPr lang="en-GB" sz="3200" b="1" dirty="0">
              <a:effectLst/>
              <a:highlight>
                <a:srgbClr val="FFFF00"/>
              </a:highlight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3200" b="1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Assume that public investment </a:t>
            </a:r>
            <a:r>
              <a:rPr lang="en-GB" sz="3200" b="1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ig</a:t>
            </a:r>
            <a:r>
              <a:rPr lang="en-GB" sz="32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increased.</a:t>
            </a:r>
          </a:p>
          <a:p>
            <a:pPr marL="0" indent="0">
              <a:buNone/>
            </a:pP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 result, the government deficit goes up and the state has to borrow (from banks) in order to finance the increase in </a:t>
            </a:r>
            <a:r>
              <a:rPr lang="en-GB" sz="3200" b="1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ig</a:t>
            </a:r>
            <a:r>
              <a:rPr lang="en-GB" sz="3200" b="1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GB" sz="3200" b="1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Result: the demand for loanable funds (LFd) increases.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D22D-36E4-4DC8-81D2-AD65D3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4878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F96-1785-4D42-AD18-C057D4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EPA143A: Macroeconomics</a:t>
            </a:r>
            <a:br>
              <a:rPr lang="nl-NL" sz="4000" dirty="0"/>
            </a:br>
            <a:r>
              <a:rPr lang="nl-NL" sz="4000" b="1" dirty="0"/>
              <a:t>Week 2: </a:t>
            </a:r>
            <a:endParaRPr lang="nl-NL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A008-3AD9-46C0-8A25-8DF35F8E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dirty="0"/>
              <a:t>Fiscal stimulus leads to: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LFd &gt; LFs; increase in r</a:t>
            </a:r>
          </a:p>
          <a:p>
            <a:r>
              <a:rPr lang="nl-NL" dirty="0"/>
              <a:t>Higher r lowers private</a:t>
            </a:r>
          </a:p>
          <a:p>
            <a:pPr marL="0" indent="0">
              <a:buNone/>
            </a:pPr>
            <a:r>
              <a:rPr lang="nl-NL" dirty="0"/>
              <a:t>   (business) investment.</a:t>
            </a:r>
          </a:p>
          <a:p>
            <a:r>
              <a:rPr lang="nl-NL" dirty="0"/>
              <a:t>Higher r increases private</a:t>
            </a:r>
          </a:p>
          <a:p>
            <a:pPr marL="0" indent="0">
              <a:buNone/>
            </a:pPr>
            <a:r>
              <a:rPr lang="nl-NL" dirty="0"/>
              <a:t>   saving and lowers private</a:t>
            </a:r>
          </a:p>
          <a:p>
            <a:pPr marL="0" indent="0">
              <a:buNone/>
            </a:pPr>
            <a:r>
              <a:rPr lang="nl-NL" dirty="0"/>
              <a:t>   consumption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End result: higher public spending crowds out private spending; fiscal stimulus has no impact on aggregate demand, output, employment.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D22D-36E4-4DC8-81D2-AD65D3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16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B8A02B-8017-4B21-9160-510A62852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20" y="1149764"/>
            <a:ext cx="6586523" cy="397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84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F96-1785-4D42-AD18-C057D4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EPA143A: Macroeconomics</a:t>
            </a:r>
            <a:br>
              <a:rPr lang="nl-NL" sz="4000" dirty="0"/>
            </a:br>
            <a:r>
              <a:rPr lang="nl-NL" sz="4000" b="1" dirty="0"/>
              <a:t>Week 2: </a:t>
            </a:r>
            <a:r>
              <a:rPr lang="nl-NL" sz="4000" b="1" dirty="0">
                <a:solidFill>
                  <a:srgbClr val="FF0000"/>
                </a:solidFill>
              </a:rPr>
              <a:t>Neoclassical Macro-Economics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A008-3AD9-46C0-8A25-8DF35F8E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dirty="0">
                <a:highlight>
                  <a:srgbClr val="FFFF00"/>
                </a:highlight>
              </a:rPr>
              <a:t>Monetary policy</a:t>
            </a:r>
            <a:r>
              <a:rPr lang="nl-NL" dirty="0"/>
              <a:t> in the neoclassical macro model: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Money supply Ms  = Money demand Md = (1/v)*p*y</a:t>
            </a:r>
            <a:r>
              <a:rPr lang="nl-NL" baseline="30000" dirty="0"/>
              <a:t>FE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Ms = exogenous (under the control of the central bank)</a:t>
            </a:r>
          </a:p>
          <a:p>
            <a:r>
              <a:rPr lang="nl-NL" dirty="0"/>
              <a:t>Md = the transactions demand for money</a:t>
            </a:r>
          </a:p>
          <a:p>
            <a:r>
              <a:rPr lang="nl-NL" dirty="0"/>
              <a:t>y</a:t>
            </a:r>
            <a:r>
              <a:rPr lang="nl-NL" baseline="30000" dirty="0"/>
              <a:t>FE</a:t>
            </a:r>
            <a:r>
              <a:rPr lang="nl-NL" dirty="0"/>
              <a:t> = full-employment income (see circular flow of income)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Hence, we get:  p = (v * Ms)/ y</a:t>
            </a:r>
            <a:r>
              <a:rPr lang="nl-NL" baseline="30000" dirty="0"/>
              <a:t>FE</a:t>
            </a:r>
            <a:r>
              <a:rPr lang="nl-NL" dirty="0"/>
              <a:t> 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Role for monetary policy:  </a:t>
            </a:r>
          </a:p>
          <a:p>
            <a:pPr marL="0" indent="0">
              <a:buNone/>
            </a:pPr>
            <a:r>
              <a:rPr lang="nl-NL" dirty="0"/>
              <a:t>= to allow money supply to grow in lince with nominal GDP growth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D22D-36E4-4DC8-81D2-AD65D3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17</a:t>
            </a:fld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5C0FDB-16CD-49EC-AB1D-CB22D4942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114" y="4585252"/>
            <a:ext cx="2132182" cy="121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53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F96-1785-4D42-AD18-C057D4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EPA143A: Macroeconomics</a:t>
            </a:r>
            <a:br>
              <a:rPr lang="nl-NL" sz="4000" dirty="0"/>
            </a:br>
            <a:r>
              <a:rPr lang="nl-NL" sz="4000" b="1" dirty="0"/>
              <a:t>Week 2: </a:t>
            </a:r>
            <a:r>
              <a:rPr lang="nl-NL" sz="4000" b="1" dirty="0">
                <a:solidFill>
                  <a:srgbClr val="FF0000"/>
                </a:solidFill>
              </a:rPr>
              <a:t>Neoclassical Macro-Economics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A008-3AD9-46C0-8A25-8DF35F8E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Look at the exercises on:</a:t>
            </a:r>
          </a:p>
          <a:p>
            <a:r>
              <a:rPr lang="nl-NL" dirty="0"/>
              <a:t>The labour market (W2-1)</a:t>
            </a:r>
          </a:p>
          <a:p>
            <a:r>
              <a:rPr lang="nl-NL" dirty="0"/>
              <a:t>The loanable funds market (W2-2  &amp; W2-3)</a:t>
            </a:r>
          </a:p>
          <a:p>
            <a:r>
              <a:rPr lang="nl-NL" dirty="0"/>
              <a:t>Monetary policy (W2-4)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D22D-36E4-4DC8-81D2-AD65D3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2254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15AB-A875-4C50-8B33-183EAB79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EPA143A: Macroeconomics</a:t>
            </a:r>
            <a:br>
              <a:rPr lang="nl-NL" sz="4400" dirty="0"/>
            </a:br>
            <a:r>
              <a:rPr lang="nl-NL" sz="4400" b="1" dirty="0"/>
              <a:t>Week 2: </a:t>
            </a:r>
            <a:r>
              <a:rPr lang="nl-NL" sz="4400" b="1" dirty="0">
                <a:solidFill>
                  <a:srgbClr val="FF0000"/>
                </a:solidFill>
              </a:rPr>
              <a:t>Neoclassical Macro-Economics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E1337-F7A2-4C38-9524-89FAC84C4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7FC60-CDB2-4936-8877-852F0B6C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19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36AA09-E84A-4BE1-BE55-EF9F3C274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05" y="1690688"/>
            <a:ext cx="5944430" cy="2781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DB8EC9-0D60-4680-AB33-24AFBED13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527" y="3681010"/>
            <a:ext cx="3621600" cy="21309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A2FA99-ECFB-4653-94A3-574CA04FA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045" y="4472376"/>
            <a:ext cx="4858428" cy="1971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6D7632-6A7F-4208-B7BC-C0D5F1B902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570" y="1701735"/>
            <a:ext cx="3646800" cy="15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F96-1785-4D42-AD18-C057D4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EPA143A: Macroeconomics</a:t>
            </a:r>
            <a:br>
              <a:rPr lang="nl-NL" sz="4000" dirty="0"/>
            </a:br>
            <a:r>
              <a:rPr lang="nl-NL" sz="4000" b="1" dirty="0"/>
              <a:t>Week 2: </a:t>
            </a:r>
            <a:endParaRPr lang="nl-NL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A008-3AD9-46C0-8A25-8DF35F8E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The </a:t>
            </a:r>
            <a:r>
              <a:rPr lang="nl-NL" b="1" dirty="0">
                <a:solidFill>
                  <a:srgbClr val="FF0000"/>
                </a:solidFill>
              </a:rPr>
              <a:t>neoclassical</a:t>
            </a:r>
          </a:p>
          <a:p>
            <a:pPr marL="0" indent="0">
              <a:buNone/>
            </a:pPr>
            <a:r>
              <a:rPr lang="nl-NL" b="1" dirty="0">
                <a:solidFill>
                  <a:srgbClr val="FF0000"/>
                </a:solidFill>
              </a:rPr>
              <a:t>circular flow of income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We will 1st look at the</a:t>
            </a:r>
          </a:p>
          <a:p>
            <a:pPr marL="0" indent="0">
              <a:buNone/>
            </a:pPr>
            <a:r>
              <a:rPr lang="nl-NL" dirty="0"/>
              <a:t>Factor markets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D22D-36E4-4DC8-81D2-AD65D3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2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91F34D-A0B1-4F75-99E4-F188D50BB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666" y="931260"/>
            <a:ext cx="5077534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53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FA1E6-34B6-461E-9D96-78D326F0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EPA143A: Macroeconomics</a:t>
            </a:r>
            <a:br>
              <a:rPr lang="nl-NL" sz="4400" dirty="0"/>
            </a:br>
            <a:r>
              <a:rPr lang="nl-NL" sz="4400" b="1" dirty="0"/>
              <a:t>Week 2: </a:t>
            </a:r>
            <a:r>
              <a:rPr lang="nl-NL" sz="4400" b="1" dirty="0">
                <a:solidFill>
                  <a:srgbClr val="FF0000"/>
                </a:solidFill>
              </a:rPr>
              <a:t>Neoclassical Macro-Economics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4936-77EB-4B4B-9199-104F21617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Figure 1: </a:t>
            </a:r>
          </a:p>
          <a:p>
            <a:pPr marL="0" indent="0">
              <a:buNone/>
            </a:pPr>
            <a:r>
              <a:rPr lang="en-US" dirty="0"/>
              <a:t>The Loanable Funds </a:t>
            </a:r>
          </a:p>
          <a:p>
            <a:pPr marL="0" indent="0">
              <a:buNone/>
            </a:pPr>
            <a:r>
              <a:rPr lang="en-US" dirty="0"/>
              <a:t>Market: </a:t>
            </a:r>
          </a:p>
          <a:p>
            <a:pPr marL="0" indent="0">
              <a:buNone/>
            </a:pPr>
            <a:r>
              <a:rPr lang="en-US" dirty="0"/>
              <a:t>A Savings Glut </a:t>
            </a:r>
          </a:p>
          <a:p>
            <a:pPr marL="0" indent="0">
              <a:buNone/>
            </a:pPr>
            <a:r>
              <a:rPr lang="en-US" dirty="0"/>
              <a:t>Causing Secular </a:t>
            </a:r>
          </a:p>
          <a:p>
            <a:pPr marL="0" indent="0">
              <a:buNone/>
            </a:pPr>
            <a:r>
              <a:rPr lang="en-US" dirty="0"/>
              <a:t>Stagnation 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56D44-B14F-4E18-AA35-88C6F212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20</a:t>
            </a:fld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AFF3A-E4A9-4897-9277-D99049CB1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986" y="1870075"/>
            <a:ext cx="7349568" cy="370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2346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B398-5725-4310-BC34-264D5D4C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EPA143A: Macroeconomics</a:t>
            </a:r>
            <a:br>
              <a:rPr lang="nl-NL" sz="4400" dirty="0"/>
            </a:br>
            <a:r>
              <a:rPr lang="nl-NL" sz="4400" b="1" dirty="0"/>
              <a:t>Week 2: </a:t>
            </a:r>
            <a:r>
              <a:rPr lang="nl-NL" sz="4400" b="1" dirty="0">
                <a:solidFill>
                  <a:srgbClr val="FF0000"/>
                </a:solidFill>
              </a:rPr>
              <a:t>Neoclassical Macro-Economics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93F3C-3046-487C-9268-BE7317925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Problems with the loanable funds market:</a:t>
            </a:r>
          </a:p>
          <a:p>
            <a:pPr marL="514350" indent="-514350">
              <a:buAutoNum type="arabicPeriod"/>
            </a:pPr>
            <a:r>
              <a:rPr lang="en-US" dirty="0"/>
              <a:t>Loanable Funds Supply and Demand Are Not Independent Functions</a:t>
            </a:r>
          </a:p>
          <a:p>
            <a:pPr marL="514350" indent="-514350">
              <a:buAutoNum type="arabicPeriod"/>
            </a:pPr>
            <a:r>
              <a:rPr lang="en-US" dirty="0"/>
              <a:t>Savings Do Not Fund Investment, Credit Does…</a:t>
            </a:r>
          </a:p>
          <a:p>
            <a:pPr marL="514350" indent="-514350">
              <a:buAutoNum type="arabicPeriod"/>
            </a:pPr>
            <a:r>
              <a:rPr lang="en-US" dirty="0"/>
              <a:t>The Interest Rate Is a Monetary Policy Instrument, Not a Market-Clearing Price</a:t>
            </a:r>
          </a:p>
          <a:p>
            <a:pPr marL="514350" indent="-514350">
              <a:buAutoNum type="arabicPeriod"/>
            </a:pPr>
            <a:r>
              <a:rPr lang="en-US" dirty="0"/>
              <a:t>The Manifest Absence of Finance and Financial Markets</a:t>
            </a:r>
          </a:p>
          <a:p>
            <a:pPr marL="514350" indent="-514350">
              <a:buAutoNum type="arabicPeriod"/>
            </a:pPr>
            <a:r>
              <a:rPr lang="en-US" dirty="0"/>
              <a:t>See next page: the evidence is missing</a:t>
            </a: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8A8C2-CCF1-4625-98B7-CBA2C9A0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3461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87F0-1A1B-4452-8C2B-E31649B0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EPA143A: Macroeconomics</a:t>
            </a:r>
            <a:br>
              <a:rPr lang="nl-NL" sz="4400" dirty="0"/>
            </a:br>
            <a:r>
              <a:rPr lang="nl-NL" sz="4400" b="1" dirty="0"/>
              <a:t>Week 2: </a:t>
            </a:r>
            <a:r>
              <a:rPr lang="nl-NL" sz="4400" b="1" dirty="0">
                <a:solidFill>
                  <a:srgbClr val="FF0000"/>
                </a:solidFill>
              </a:rPr>
              <a:t>Neoclassical Macro-Economics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A9581-FE7F-4BB9-BDDA-A39A318BC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No evidence</a:t>
            </a:r>
          </a:p>
          <a:p>
            <a:pPr marL="0" indent="0">
              <a:buNone/>
            </a:pPr>
            <a:r>
              <a:rPr lang="nl-NL" dirty="0"/>
              <a:t>of a global saving</a:t>
            </a:r>
          </a:p>
          <a:p>
            <a:pPr marL="0" indent="0">
              <a:buNone/>
            </a:pPr>
            <a:r>
              <a:rPr lang="nl-NL" dirty="0"/>
              <a:t>(investment) glut.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5E7D1-A96D-42EC-94CE-0DAD5572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22</a:t>
            </a:fld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4ECBC-D38A-4E7A-9E30-0B33DBF6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016" y="1943894"/>
            <a:ext cx="4476750" cy="41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56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F96-1785-4D42-AD18-C057D4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EPA143A: Macroeconomics</a:t>
            </a:r>
            <a:br>
              <a:rPr lang="nl-NL" sz="4000" dirty="0"/>
            </a:br>
            <a:r>
              <a:rPr lang="nl-NL" sz="4000" b="1" dirty="0"/>
              <a:t>Week 2: </a:t>
            </a:r>
            <a:r>
              <a:rPr lang="nl-NL" sz="4000" b="1" dirty="0">
                <a:solidFill>
                  <a:srgbClr val="FF0000"/>
                </a:solidFill>
              </a:rPr>
              <a:t>Neoclassical Macro-Economics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A008-3AD9-46C0-8A25-8DF35F8E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Factor markets: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b="1" dirty="0">
                <a:solidFill>
                  <a:srgbClr val="FF0000"/>
                </a:solidFill>
              </a:rPr>
              <a:t>Labour market</a:t>
            </a:r>
            <a:r>
              <a:rPr lang="nl-NL" dirty="0"/>
              <a:t> 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Price-clearing;</a:t>
            </a:r>
          </a:p>
          <a:p>
            <a:pPr marL="0" indent="0">
              <a:buNone/>
            </a:pPr>
            <a:r>
              <a:rPr lang="nl-NL" dirty="0"/>
              <a:t>the price is (W/p)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D22D-36E4-4DC8-81D2-AD65D3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3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37DE05-C24A-4525-96B8-2F623ADF8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823" y="1870075"/>
            <a:ext cx="5744377" cy="376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7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F96-1785-4D42-AD18-C057D4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EPA143A: Macroeconomics</a:t>
            </a:r>
            <a:br>
              <a:rPr lang="nl-NL" sz="4000" dirty="0"/>
            </a:br>
            <a:r>
              <a:rPr lang="nl-NL" sz="4000" b="1" dirty="0"/>
              <a:t>Week 2: </a:t>
            </a:r>
            <a:r>
              <a:rPr lang="nl-NL" sz="4000" b="1" dirty="0">
                <a:solidFill>
                  <a:srgbClr val="FF0000"/>
                </a:solidFill>
              </a:rPr>
              <a:t>Neoclassical Macro-Economics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A008-3AD9-46C0-8A25-8DF35F8E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Factor markets: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Labour market:</a:t>
            </a:r>
          </a:p>
          <a:p>
            <a:pPr marL="0" indent="0">
              <a:buNone/>
            </a:pPr>
            <a:r>
              <a:rPr lang="nl-NL" dirty="0"/>
              <a:t>Ls declines -&gt; </a:t>
            </a:r>
          </a:p>
          <a:p>
            <a:pPr marL="0" indent="0">
              <a:buNone/>
            </a:pPr>
            <a:r>
              <a:rPr lang="nl-NL" dirty="0"/>
              <a:t>equilibrium (W/p) </a:t>
            </a:r>
          </a:p>
          <a:p>
            <a:pPr marL="0" indent="0">
              <a:buNone/>
            </a:pPr>
            <a:r>
              <a:rPr lang="nl-NL" dirty="0"/>
              <a:t>increases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D22D-36E4-4DC8-81D2-AD65D3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4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298162-B5D7-4DBA-9B11-35B317C94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68" y="1724854"/>
            <a:ext cx="56014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27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F96-1785-4D42-AD18-C057D4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EPA143A: Macroeconomics</a:t>
            </a:r>
            <a:br>
              <a:rPr lang="nl-NL" sz="4000" dirty="0"/>
            </a:br>
            <a:r>
              <a:rPr lang="nl-NL" sz="4000" b="1" dirty="0"/>
              <a:t>Week 2: </a:t>
            </a:r>
            <a:r>
              <a:rPr lang="nl-NL" sz="4000" b="1" dirty="0">
                <a:solidFill>
                  <a:srgbClr val="FF0000"/>
                </a:solidFill>
              </a:rPr>
              <a:t>Neoclassical Macro-Economics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A008-3AD9-46C0-8A25-8DF35F8E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Factor markets: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b="1" dirty="0">
                <a:solidFill>
                  <a:srgbClr val="FF0000"/>
                </a:solidFill>
              </a:rPr>
              <a:t>Capital market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Capital = machines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D22D-36E4-4DC8-81D2-AD65D3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5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3729C0-7DB0-47BC-83B4-CA9A3DD64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92" y="1957250"/>
            <a:ext cx="5611008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0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F96-1785-4D42-AD18-C057D4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EPA143A: Macroeconomics</a:t>
            </a:r>
            <a:br>
              <a:rPr lang="nl-NL" sz="4000" dirty="0"/>
            </a:br>
            <a:r>
              <a:rPr lang="nl-NL" sz="4000" b="1" dirty="0"/>
              <a:t>Week 2: </a:t>
            </a:r>
            <a:r>
              <a:rPr lang="nl-NL" sz="4000" b="1" dirty="0">
                <a:solidFill>
                  <a:srgbClr val="FF0000"/>
                </a:solidFill>
              </a:rPr>
              <a:t>Neoclassical Macro-Economics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A008-3AD9-46C0-8A25-8DF35F8E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b="1" dirty="0">
                <a:solidFill>
                  <a:srgbClr val="FF0000"/>
                </a:solidFill>
              </a:rPr>
              <a:t>Price-clearing in factor markets ensures full employment of L and K: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D22D-36E4-4DC8-81D2-AD65D3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6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E26ECB-31D5-4BD1-84D0-EF4197B2F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3" y="2375452"/>
            <a:ext cx="8153804" cy="23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6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F96-1785-4D42-AD18-C057D4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EPA143A: Macroeconomics</a:t>
            </a:r>
            <a:br>
              <a:rPr lang="nl-NL" sz="4000" dirty="0"/>
            </a:br>
            <a:r>
              <a:rPr lang="nl-NL" sz="4000" b="1" dirty="0"/>
              <a:t>Week 2: </a:t>
            </a:r>
            <a:r>
              <a:rPr lang="nl-NL" sz="4000" b="1" dirty="0">
                <a:solidFill>
                  <a:srgbClr val="FF0000"/>
                </a:solidFill>
              </a:rPr>
              <a:t>Neoclassical Macro-Economics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A008-3AD9-46C0-8A25-8DF35F8E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Production: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Production -&gt;  income generation (wages + profits) -&gt; </a:t>
            </a:r>
          </a:p>
          <a:p>
            <a:pPr marL="0" indent="0">
              <a:buNone/>
            </a:pPr>
            <a:r>
              <a:rPr lang="nl-NL" dirty="0"/>
              <a:t>Income is partly saved (S) and partly consumed (C)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dirty="0">
                <a:solidFill>
                  <a:srgbClr val="FF0000"/>
                </a:solidFill>
              </a:rPr>
              <a:t>Savings</a:t>
            </a:r>
            <a:r>
              <a:rPr lang="nl-NL" dirty="0"/>
              <a:t> constitute a </a:t>
            </a:r>
            <a:r>
              <a:rPr lang="nl-NL" b="1" dirty="0">
                <a:solidFill>
                  <a:srgbClr val="FF0000"/>
                </a:solidFill>
              </a:rPr>
              <a:t>leakage</a:t>
            </a:r>
            <a:r>
              <a:rPr lang="nl-NL" dirty="0"/>
              <a:t> from the circular flow of income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dirty="0">
                <a:solidFill>
                  <a:srgbClr val="00B0F0"/>
                </a:solidFill>
              </a:rPr>
              <a:t>Consumption</a:t>
            </a:r>
            <a:r>
              <a:rPr lang="nl-NL" dirty="0"/>
              <a:t> -&gt; </a:t>
            </a:r>
            <a:r>
              <a:rPr lang="nl-NL" b="1" dirty="0">
                <a:solidFill>
                  <a:srgbClr val="00B0F0"/>
                </a:solidFill>
              </a:rPr>
              <a:t>demand</a:t>
            </a:r>
            <a:r>
              <a:rPr lang="nl-NL" dirty="0"/>
              <a:t> for goods &amp; services -&gt;  production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D22D-36E4-4DC8-81D2-AD65D3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7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1FA199-EAA6-4879-84D5-C42289F84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756" y="1825625"/>
            <a:ext cx="5292488" cy="128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F96-1785-4D42-AD18-C057D4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EPA143A: Macroeconomics</a:t>
            </a:r>
            <a:br>
              <a:rPr lang="nl-NL" sz="4000" dirty="0"/>
            </a:br>
            <a:r>
              <a:rPr lang="nl-NL" sz="4000" b="1" dirty="0"/>
              <a:t>Week 2: </a:t>
            </a:r>
            <a:endParaRPr lang="nl-NL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A008-3AD9-46C0-8A25-8DF35F8E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The </a:t>
            </a:r>
            <a:r>
              <a:rPr lang="nl-NL" b="1" dirty="0">
                <a:solidFill>
                  <a:srgbClr val="FF0000"/>
                </a:solidFill>
              </a:rPr>
              <a:t>neoclassical</a:t>
            </a:r>
          </a:p>
          <a:p>
            <a:pPr marL="0" indent="0">
              <a:buNone/>
            </a:pPr>
            <a:r>
              <a:rPr lang="nl-NL" b="1" dirty="0">
                <a:solidFill>
                  <a:srgbClr val="FF0000"/>
                </a:solidFill>
              </a:rPr>
              <a:t>circular flow of income </a:t>
            </a:r>
          </a:p>
          <a:p>
            <a:pPr marL="0" indent="0">
              <a:buNone/>
            </a:pPr>
            <a:r>
              <a:rPr lang="nl-NL" dirty="0"/>
              <a:t>(again)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Note: the </a:t>
            </a:r>
            <a:r>
              <a:rPr lang="nl-NL" b="1" dirty="0">
                <a:solidFill>
                  <a:srgbClr val="FF0000"/>
                </a:solidFill>
              </a:rPr>
              <a:t>savings leakage</a:t>
            </a:r>
          </a:p>
          <a:p>
            <a:pPr marL="0" indent="0">
              <a:buNone/>
            </a:pPr>
            <a:r>
              <a:rPr lang="nl-NL" b="1" dirty="0">
                <a:solidFill>
                  <a:srgbClr val="FF0000"/>
                </a:solidFill>
              </a:rPr>
              <a:t>into the market for </a:t>
            </a:r>
          </a:p>
          <a:p>
            <a:pPr marL="0" indent="0">
              <a:buNone/>
            </a:pPr>
            <a:r>
              <a:rPr lang="nl-NL" b="1" dirty="0">
                <a:solidFill>
                  <a:srgbClr val="FF0000"/>
                </a:solidFill>
              </a:rPr>
              <a:t>loanable funds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D22D-36E4-4DC8-81D2-AD65D3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8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FAA938-0B20-4F23-AE78-B6F21A3F7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536" y="1315573"/>
            <a:ext cx="5077534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3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1F96-1785-4D42-AD18-C057D4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EPA143A: Macroeconomics</a:t>
            </a:r>
            <a:br>
              <a:rPr lang="nl-NL" sz="4000" dirty="0"/>
            </a:br>
            <a:r>
              <a:rPr lang="nl-NL" sz="4000" b="1" dirty="0"/>
              <a:t>Week 2: </a:t>
            </a:r>
            <a:r>
              <a:rPr lang="nl-NL" sz="4000" b="1" dirty="0">
                <a:solidFill>
                  <a:srgbClr val="FF0000"/>
                </a:solidFill>
              </a:rPr>
              <a:t>Neoclassical Macro-Economics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A008-3AD9-46C0-8A25-8DF35F8E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The market for loanable funds: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dirty="0">
                <a:solidFill>
                  <a:srgbClr val="FF0000"/>
                </a:solidFill>
              </a:rPr>
              <a:t>LFs = savings</a:t>
            </a:r>
            <a:r>
              <a:rPr lang="nl-NL" dirty="0"/>
              <a:t> </a:t>
            </a:r>
          </a:p>
          <a:p>
            <a:pPr marL="0" indent="0">
              <a:buNone/>
            </a:pPr>
            <a:r>
              <a:rPr lang="nl-NL" dirty="0"/>
              <a:t>(deposited in banks)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dirty="0">
                <a:solidFill>
                  <a:srgbClr val="FF0000"/>
                </a:solidFill>
              </a:rPr>
              <a:t>LFd = investment </a:t>
            </a:r>
          </a:p>
          <a:p>
            <a:pPr marL="0" indent="0">
              <a:buNone/>
            </a:pPr>
            <a:r>
              <a:rPr lang="nl-NL" dirty="0"/>
              <a:t>(demand for loans)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dirty="0">
                <a:solidFill>
                  <a:srgbClr val="FF0000"/>
                </a:solidFill>
              </a:rPr>
              <a:t>‘Interest rate’ clearing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AD22D-36E4-4DC8-81D2-AD65D329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8EDAD-0E59-4509-9228-486ACD64E55E}" type="slidenum">
              <a:rPr lang="nl-NL" smtClean="0"/>
              <a:t>9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FD7D01-8440-4F6E-85A4-F12DE844E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722" y="2243075"/>
            <a:ext cx="6573078" cy="351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9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1200</Words>
  <Application>Microsoft Office PowerPoint</Application>
  <PresentationFormat>Widescreen</PresentationFormat>
  <Paragraphs>219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EPA143A: Macroeconomics Week 2: Neoclassical Macro-Economics</vt:lpstr>
      <vt:lpstr>EPA143A: Macroeconomics Week 2: </vt:lpstr>
      <vt:lpstr>EPA143A: Macroeconomics Week 2: Neoclassical Macro-Economics</vt:lpstr>
      <vt:lpstr>EPA143A: Macroeconomics Week 2: Neoclassical Macro-Economics</vt:lpstr>
      <vt:lpstr>EPA143A: Macroeconomics Week 2: Neoclassical Macro-Economics</vt:lpstr>
      <vt:lpstr>EPA143A: Macroeconomics Week 2: Neoclassical Macro-Economics</vt:lpstr>
      <vt:lpstr>EPA143A: Macroeconomics Week 2: Neoclassical Macro-Economics</vt:lpstr>
      <vt:lpstr>EPA143A: Macroeconomics Week 2: </vt:lpstr>
      <vt:lpstr>EPA143A: Macroeconomics Week 2: Neoclassical Macro-Economics</vt:lpstr>
      <vt:lpstr>EPA143A: Macroeconomics Week 2: Neoclassical Macro-Economics</vt:lpstr>
      <vt:lpstr>EPA143A: Macroeconomics Week 2: Neoclassical Macro-Economics</vt:lpstr>
      <vt:lpstr>EPA143A: Macroeconomics Week 2: Neoclassical Macro-Economics</vt:lpstr>
      <vt:lpstr>EPA143A: Macroeconomics Week 2: Neoclassical Macro-Economics</vt:lpstr>
      <vt:lpstr>EPA143A: Macroeconomics Week 2: Neoclassical Macro-Economics</vt:lpstr>
      <vt:lpstr>EPA143A: Macroeconomics Week 2: Neoclassical Macro-Economics</vt:lpstr>
      <vt:lpstr>EPA143A: Macroeconomics Week 2: </vt:lpstr>
      <vt:lpstr>EPA143A: Macroeconomics Week 2: Neoclassical Macro-Economics</vt:lpstr>
      <vt:lpstr>EPA143A: Macroeconomics Week 2: Neoclassical Macro-Economics</vt:lpstr>
      <vt:lpstr>EPA143A: Macroeconomics Week 2: Neoclassical Macro-Economics</vt:lpstr>
      <vt:lpstr>EPA143A: Macroeconomics Week 2: Neoclassical Macro-Economics</vt:lpstr>
      <vt:lpstr>EPA143A: Macroeconomics Week 2: Neoclassical Macro-Economics</vt:lpstr>
      <vt:lpstr>EPA143A: Macroeconomics Week 2: Neoclassical Macro-Economics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SET3055: Economics and Regulation .... Perfect Competition</dc:title>
  <dc:creator>Gebruiker</dc:creator>
  <cp:lastModifiedBy>Gebruiker</cp:lastModifiedBy>
  <cp:revision>112</cp:revision>
  <dcterms:created xsi:type="dcterms:W3CDTF">2021-09-05T12:58:31Z</dcterms:created>
  <dcterms:modified xsi:type="dcterms:W3CDTF">2024-04-16T17:45:21Z</dcterms:modified>
</cp:coreProperties>
</file>