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2" r:id="rId2"/>
    <p:sldId id="273" r:id="rId3"/>
    <p:sldId id="274" r:id="rId4"/>
    <p:sldId id="275" r:id="rId5"/>
    <p:sldId id="276" r:id="rId6"/>
    <p:sldId id="277" r:id="rId7"/>
    <p:sldId id="278" r:id="rId8"/>
    <p:sldId id="290" r:id="rId9"/>
    <p:sldId id="279" r:id="rId10"/>
    <p:sldId id="288" r:id="rId11"/>
    <p:sldId id="280" r:id="rId12"/>
    <p:sldId id="281" r:id="rId13"/>
    <p:sldId id="289" r:id="rId14"/>
    <p:sldId id="268" r:id="rId15"/>
    <p:sldId id="282" r:id="rId16"/>
    <p:sldId id="283" r:id="rId17"/>
    <p:sldId id="284" r:id="rId18"/>
    <p:sldId id="285" r:id="rId19"/>
    <p:sldId id="286" r:id="rId20"/>
    <p:sldId id="287" r:id="rId2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2E1EA-4CF7-4758-85EB-B21EFD4539E0}" type="datetimeFigureOut">
              <a:rPr lang="nl-NL" smtClean="0"/>
              <a:t>16-4-2024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BC130-03CD-4212-BD18-999CF7B405B9}" type="slidenum">
              <a:rPr lang="nl-NL" smtClean="0"/>
              <a:t>‹#›</a:t>
            </a:fld>
            <a:endParaRPr lang="nl-NL"/>
          </a:p>
        </p:txBody>
      </p:sp>
    </p:spTree>
    <p:extLst>
      <p:ext uri="{BB962C8B-B14F-4D97-AF65-F5344CB8AC3E}">
        <p14:creationId xmlns:p14="http://schemas.microsoft.com/office/powerpoint/2010/main" val="234036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8FA-032F-4275-AE08-6D2FD049A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36A78FC3-B55F-4FB1-973C-628B50E77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EBC1C3F-0632-4D2E-8F3F-ACE6DF051ABE}"/>
              </a:ext>
            </a:extLst>
          </p:cNvPr>
          <p:cNvSpPr>
            <a:spLocks noGrp="1"/>
          </p:cNvSpPr>
          <p:nvPr>
            <p:ph type="dt" sz="half" idx="10"/>
          </p:nvPr>
        </p:nvSpPr>
        <p:spPr/>
        <p:txBody>
          <a:bodyPr/>
          <a:lstStyle/>
          <a:p>
            <a:fld id="{B1CBCBB7-8ACF-43AD-A92C-BE786D829435}" type="datetime1">
              <a:rPr lang="nl-NL" smtClean="0"/>
              <a:t>16-4-2024</a:t>
            </a:fld>
            <a:endParaRPr lang="nl-NL"/>
          </a:p>
        </p:txBody>
      </p:sp>
      <p:sp>
        <p:nvSpPr>
          <p:cNvPr id="5" name="Footer Placeholder 4">
            <a:extLst>
              <a:ext uri="{FF2B5EF4-FFF2-40B4-BE49-F238E27FC236}">
                <a16:creationId xmlns:a16="http://schemas.microsoft.com/office/drawing/2014/main" id="{2056F32A-871B-4449-B32D-35E27A0006F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39B544-4CC9-4731-80A2-8BC9DF220CF2}"/>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05460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1081-2261-4F48-A684-87E5AB26532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0429D98C-88E7-4AF9-8F57-7CF0F022E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BF2B525-D331-4441-85DC-89116B67D68D}"/>
              </a:ext>
            </a:extLst>
          </p:cNvPr>
          <p:cNvSpPr>
            <a:spLocks noGrp="1"/>
          </p:cNvSpPr>
          <p:nvPr>
            <p:ph type="dt" sz="half" idx="10"/>
          </p:nvPr>
        </p:nvSpPr>
        <p:spPr/>
        <p:txBody>
          <a:bodyPr/>
          <a:lstStyle/>
          <a:p>
            <a:fld id="{D0C8613F-CC5D-4D1D-B50C-A3923EC9CD01}" type="datetime1">
              <a:rPr lang="nl-NL" smtClean="0"/>
              <a:t>16-4-2024</a:t>
            </a:fld>
            <a:endParaRPr lang="nl-NL"/>
          </a:p>
        </p:txBody>
      </p:sp>
      <p:sp>
        <p:nvSpPr>
          <p:cNvPr id="5" name="Footer Placeholder 4">
            <a:extLst>
              <a:ext uri="{FF2B5EF4-FFF2-40B4-BE49-F238E27FC236}">
                <a16:creationId xmlns:a16="http://schemas.microsoft.com/office/drawing/2014/main" id="{3BEF252F-A2A0-48B6-A920-B9703C015EA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09FEA52-DB69-468B-B217-EF66B53D6CCE}"/>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43217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2D4B4C-D78A-4E03-B88C-8741AAECDD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B8D446A4-3EA2-41C6-88D9-9FCD49CA2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82D8974-83C2-47BA-B9E7-24A8DAD7A5A0}"/>
              </a:ext>
            </a:extLst>
          </p:cNvPr>
          <p:cNvSpPr>
            <a:spLocks noGrp="1"/>
          </p:cNvSpPr>
          <p:nvPr>
            <p:ph type="dt" sz="half" idx="10"/>
          </p:nvPr>
        </p:nvSpPr>
        <p:spPr/>
        <p:txBody>
          <a:bodyPr/>
          <a:lstStyle/>
          <a:p>
            <a:fld id="{46A23C6F-BBAF-4477-AFFE-446647510200}" type="datetime1">
              <a:rPr lang="nl-NL" smtClean="0"/>
              <a:t>16-4-2024</a:t>
            </a:fld>
            <a:endParaRPr lang="nl-NL"/>
          </a:p>
        </p:txBody>
      </p:sp>
      <p:sp>
        <p:nvSpPr>
          <p:cNvPr id="5" name="Footer Placeholder 4">
            <a:extLst>
              <a:ext uri="{FF2B5EF4-FFF2-40B4-BE49-F238E27FC236}">
                <a16:creationId xmlns:a16="http://schemas.microsoft.com/office/drawing/2014/main" id="{CE00F93B-9119-4E7D-85B5-3C4FFF63CFF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B5A47B-CB2F-4F57-A37D-43FC38CF225E}"/>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5462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0921-E2FB-44D3-95D5-8CB7856F5B5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8EB69DF-CE10-4C3B-9C91-7B8080512E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5C1FE8F-0DA2-4FC0-8AAF-D6820F06EE69}"/>
              </a:ext>
            </a:extLst>
          </p:cNvPr>
          <p:cNvSpPr>
            <a:spLocks noGrp="1"/>
          </p:cNvSpPr>
          <p:nvPr>
            <p:ph type="dt" sz="half" idx="10"/>
          </p:nvPr>
        </p:nvSpPr>
        <p:spPr/>
        <p:txBody>
          <a:bodyPr/>
          <a:lstStyle/>
          <a:p>
            <a:fld id="{1F708D81-36F7-4CBB-B800-680FB5283820}" type="datetime1">
              <a:rPr lang="nl-NL" smtClean="0"/>
              <a:t>16-4-2024</a:t>
            </a:fld>
            <a:endParaRPr lang="nl-NL"/>
          </a:p>
        </p:txBody>
      </p:sp>
      <p:sp>
        <p:nvSpPr>
          <p:cNvPr id="5" name="Footer Placeholder 4">
            <a:extLst>
              <a:ext uri="{FF2B5EF4-FFF2-40B4-BE49-F238E27FC236}">
                <a16:creationId xmlns:a16="http://schemas.microsoft.com/office/drawing/2014/main" id="{9D52544D-2C3D-452F-8B8E-BD38E7CE9C9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AAA5CD5-C011-4F09-9B8A-04A1542BAC58}"/>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79996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8A18-874E-4324-A8C3-B1971820F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59D1224C-87F8-4102-8154-99807A1DC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598FF-80E9-449D-BB62-AA0A4E7EAC8E}"/>
              </a:ext>
            </a:extLst>
          </p:cNvPr>
          <p:cNvSpPr>
            <a:spLocks noGrp="1"/>
          </p:cNvSpPr>
          <p:nvPr>
            <p:ph type="dt" sz="half" idx="10"/>
          </p:nvPr>
        </p:nvSpPr>
        <p:spPr/>
        <p:txBody>
          <a:bodyPr/>
          <a:lstStyle/>
          <a:p>
            <a:fld id="{146702B1-1859-4364-8135-1FAF2C8508C9}" type="datetime1">
              <a:rPr lang="nl-NL" smtClean="0"/>
              <a:t>16-4-2024</a:t>
            </a:fld>
            <a:endParaRPr lang="nl-NL"/>
          </a:p>
        </p:txBody>
      </p:sp>
      <p:sp>
        <p:nvSpPr>
          <p:cNvPr id="5" name="Footer Placeholder 4">
            <a:extLst>
              <a:ext uri="{FF2B5EF4-FFF2-40B4-BE49-F238E27FC236}">
                <a16:creationId xmlns:a16="http://schemas.microsoft.com/office/drawing/2014/main" id="{D78DA4E8-8055-4597-AC3D-85B0028C6A6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002522D-5D67-4FDF-92A6-6BDF17C6CAE7}"/>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4307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D849-B08F-4896-83F9-DB7BA42DA44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9ADE5C64-63DF-4947-BDCE-79BC21462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B524C81-20C5-452A-ABAC-8C56988872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E5A350C5-E182-43FB-A160-4ADDB29F70F1}"/>
              </a:ext>
            </a:extLst>
          </p:cNvPr>
          <p:cNvSpPr>
            <a:spLocks noGrp="1"/>
          </p:cNvSpPr>
          <p:nvPr>
            <p:ph type="dt" sz="half" idx="10"/>
          </p:nvPr>
        </p:nvSpPr>
        <p:spPr/>
        <p:txBody>
          <a:bodyPr/>
          <a:lstStyle/>
          <a:p>
            <a:fld id="{5C98B74E-62C6-446F-8E2E-C50BBB390B0E}" type="datetime1">
              <a:rPr lang="nl-NL" smtClean="0"/>
              <a:t>16-4-2024</a:t>
            </a:fld>
            <a:endParaRPr lang="nl-NL"/>
          </a:p>
        </p:txBody>
      </p:sp>
      <p:sp>
        <p:nvSpPr>
          <p:cNvPr id="6" name="Footer Placeholder 5">
            <a:extLst>
              <a:ext uri="{FF2B5EF4-FFF2-40B4-BE49-F238E27FC236}">
                <a16:creationId xmlns:a16="http://schemas.microsoft.com/office/drawing/2014/main" id="{4AEDDF76-1C21-487B-A03E-759D4BD012A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50C3FF5-52D7-48B8-86A6-EECD3EA3020A}"/>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363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9D83-72EF-4B4C-8582-9078EA0EC6B0}"/>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7F1915F-D791-4E55-B233-F8B3503BC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ED1CA-A17B-49F2-9EA2-6C7A0467A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F8CB6C61-4DEB-40A1-A45C-5B65994DC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BA8DC-DB30-41FE-8F1C-6A076AB25E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E73465B3-A1A2-46C4-9E83-D501FBFCF103}"/>
              </a:ext>
            </a:extLst>
          </p:cNvPr>
          <p:cNvSpPr>
            <a:spLocks noGrp="1"/>
          </p:cNvSpPr>
          <p:nvPr>
            <p:ph type="dt" sz="half" idx="10"/>
          </p:nvPr>
        </p:nvSpPr>
        <p:spPr/>
        <p:txBody>
          <a:bodyPr/>
          <a:lstStyle/>
          <a:p>
            <a:fld id="{3702C928-0F76-4322-AA1B-C6F2F5A564E0}" type="datetime1">
              <a:rPr lang="nl-NL" smtClean="0"/>
              <a:t>16-4-2024</a:t>
            </a:fld>
            <a:endParaRPr lang="nl-NL"/>
          </a:p>
        </p:txBody>
      </p:sp>
      <p:sp>
        <p:nvSpPr>
          <p:cNvPr id="8" name="Footer Placeholder 7">
            <a:extLst>
              <a:ext uri="{FF2B5EF4-FFF2-40B4-BE49-F238E27FC236}">
                <a16:creationId xmlns:a16="http://schemas.microsoft.com/office/drawing/2014/main" id="{41FC3537-3041-4B0C-AC29-51111DD1321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F289B16-2C11-4C24-AA27-3B4CD6AD892D}"/>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52518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67F9-3A45-4AEF-8315-2920D8D5D95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DCF84849-9E7D-4B35-AD33-99618B4E20EB}"/>
              </a:ext>
            </a:extLst>
          </p:cNvPr>
          <p:cNvSpPr>
            <a:spLocks noGrp="1"/>
          </p:cNvSpPr>
          <p:nvPr>
            <p:ph type="dt" sz="half" idx="10"/>
          </p:nvPr>
        </p:nvSpPr>
        <p:spPr/>
        <p:txBody>
          <a:bodyPr/>
          <a:lstStyle/>
          <a:p>
            <a:fld id="{CAF4430D-B83A-45A2-BBC5-F8BB9C260740}" type="datetime1">
              <a:rPr lang="nl-NL" smtClean="0"/>
              <a:t>16-4-2024</a:t>
            </a:fld>
            <a:endParaRPr lang="nl-NL"/>
          </a:p>
        </p:txBody>
      </p:sp>
      <p:sp>
        <p:nvSpPr>
          <p:cNvPr id="4" name="Footer Placeholder 3">
            <a:extLst>
              <a:ext uri="{FF2B5EF4-FFF2-40B4-BE49-F238E27FC236}">
                <a16:creationId xmlns:a16="http://schemas.microsoft.com/office/drawing/2014/main" id="{5958C0B5-E8FC-4957-83DA-F88EC4F27E80}"/>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0A5EB84B-061E-40CF-B1AE-9FC3276C9E76}"/>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7686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A8689-6D46-4A17-953A-D826C512C150}"/>
              </a:ext>
            </a:extLst>
          </p:cNvPr>
          <p:cNvSpPr>
            <a:spLocks noGrp="1"/>
          </p:cNvSpPr>
          <p:nvPr>
            <p:ph type="dt" sz="half" idx="10"/>
          </p:nvPr>
        </p:nvSpPr>
        <p:spPr/>
        <p:txBody>
          <a:bodyPr/>
          <a:lstStyle/>
          <a:p>
            <a:fld id="{DB3B5929-6899-41A7-882A-382BB0DFECA3}" type="datetime1">
              <a:rPr lang="nl-NL" smtClean="0"/>
              <a:t>16-4-2024</a:t>
            </a:fld>
            <a:endParaRPr lang="nl-NL"/>
          </a:p>
        </p:txBody>
      </p:sp>
      <p:sp>
        <p:nvSpPr>
          <p:cNvPr id="3" name="Footer Placeholder 2">
            <a:extLst>
              <a:ext uri="{FF2B5EF4-FFF2-40B4-BE49-F238E27FC236}">
                <a16:creationId xmlns:a16="http://schemas.microsoft.com/office/drawing/2014/main" id="{985989A1-326D-4AF8-AA91-4D63110A9F02}"/>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E4C571DB-7B1D-4DC7-823B-D2356B4C136A}"/>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182993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BE14-7909-474B-81D2-8E24CEB48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44863071-FAF5-417F-9F6B-255B1094D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49561DBC-2726-4AD5-9763-1CF5A2F29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878D0-5D9B-47CA-ABF1-1BB33014087C}"/>
              </a:ext>
            </a:extLst>
          </p:cNvPr>
          <p:cNvSpPr>
            <a:spLocks noGrp="1"/>
          </p:cNvSpPr>
          <p:nvPr>
            <p:ph type="dt" sz="half" idx="10"/>
          </p:nvPr>
        </p:nvSpPr>
        <p:spPr/>
        <p:txBody>
          <a:bodyPr/>
          <a:lstStyle/>
          <a:p>
            <a:fld id="{73C16095-FB7D-4B69-809A-DD7C808DFFFA}" type="datetime1">
              <a:rPr lang="nl-NL" smtClean="0"/>
              <a:t>16-4-2024</a:t>
            </a:fld>
            <a:endParaRPr lang="nl-NL"/>
          </a:p>
        </p:txBody>
      </p:sp>
      <p:sp>
        <p:nvSpPr>
          <p:cNvPr id="6" name="Footer Placeholder 5">
            <a:extLst>
              <a:ext uri="{FF2B5EF4-FFF2-40B4-BE49-F238E27FC236}">
                <a16:creationId xmlns:a16="http://schemas.microsoft.com/office/drawing/2014/main" id="{60391E5C-CC49-4A97-AE4B-0980D5FF2B4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D272377-1330-49E5-BA74-EF9ACF746AAB}"/>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804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529-DE37-4FA7-9FD6-C7C452528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A09D9E3F-775B-4F14-BA4A-1C00E1FD8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DDCF0F1-6785-48E3-8DFD-FB3AD60E7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3C357-E51D-43C2-B60B-0F0E29A08719}"/>
              </a:ext>
            </a:extLst>
          </p:cNvPr>
          <p:cNvSpPr>
            <a:spLocks noGrp="1"/>
          </p:cNvSpPr>
          <p:nvPr>
            <p:ph type="dt" sz="half" idx="10"/>
          </p:nvPr>
        </p:nvSpPr>
        <p:spPr/>
        <p:txBody>
          <a:bodyPr/>
          <a:lstStyle/>
          <a:p>
            <a:fld id="{59F6A596-4087-42B3-8BB8-7C956B401C7D}" type="datetime1">
              <a:rPr lang="nl-NL" smtClean="0"/>
              <a:t>16-4-2024</a:t>
            </a:fld>
            <a:endParaRPr lang="nl-NL"/>
          </a:p>
        </p:txBody>
      </p:sp>
      <p:sp>
        <p:nvSpPr>
          <p:cNvPr id="6" name="Footer Placeholder 5">
            <a:extLst>
              <a:ext uri="{FF2B5EF4-FFF2-40B4-BE49-F238E27FC236}">
                <a16:creationId xmlns:a16="http://schemas.microsoft.com/office/drawing/2014/main" id="{E6BE6592-8B7B-4765-B505-FC7D2ADDBDB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63885A3-F4AB-4602-AAB6-6D1D7F54C54B}"/>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122051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39319B-C6A3-4C5A-93A3-E1D3B0503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5A1D5CF-EBD3-40EC-BD9D-278C09D5B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04139CD-F682-4F2D-8B97-426771D58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09F4D-0639-446D-8591-E7F1889298EC}" type="datetime1">
              <a:rPr lang="nl-NL" smtClean="0"/>
              <a:t>16-4-2024</a:t>
            </a:fld>
            <a:endParaRPr lang="nl-NL"/>
          </a:p>
        </p:txBody>
      </p:sp>
      <p:sp>
        <p:nvSpPr>
          <p:cNvPr id="5" name="Footer Placeholder 4">
            <a:extLst>
              <a:ext uri="{FF2B5EF4-FFF2-40B4-BE49-F238E27FC236}">
                <a16:creationId xmlns:a16="http://schemas.microsoft.com/office/drawing/2014/main" id="{98F97082-A337-487D-A155-AE77D5E1B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D855AAA3-10C5-42EB-8807-63B5EC6FC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8EDAD-0E59-4509-9228-486ACD64E55E}" type="slidenum">
              <a:rPr lang="nl-NL" smtClean="0"/>
              <a:t>‹#›</a:t>
            </a:fld>
            <a:endParaRPr lang="nl-NL"/>
          </a:p>
        </p:txBody>
      </p:sp>
    </p:spTree>
    <p:extLst>
      <p:ext uri="{BB962C8B-B14F-4D97-AF65-F5344CB8AC3E}">
        <p14:creationId xmlns:p14="http://schemas.microsoft.com/office/powerpoint/2010/main" val="322503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fontScale="70000" lnSpcReduction="20000"/>
          </a:bodyPr>
          <a:lstStyle/>
          <a:p>
            <a:pPr marL="0" indent="0">
              <a:buNone/>
            </a:pPr>
            <a:r>
              <a:rPr lang="nl-NL" dirty="0"/>
              <a:t>Key assumptions of the Keynesian macro model:</a:t>
            </a:r>
          </a:p>
          <a:p>
            <a:r>
              <a:rPr lang="nl-NL" dirty="0"/>
              <a:t>No in-built tendency towards full employment; </a:t>
            </a:r>
            <a:r>
              <a:rPr lang="nl-NL" b="1" dirty="0">
                <a:solidFill>
                  <a:srgbClr val="FF0000"/>
                </a:solidFill>
              </a:rPr>
              <a:t>unemployment</a:t>
            </a:r>
            <a:r>
              <a:rPr lang="nl-NL" dirty="0"/>
              <a:t> is the norm</a:t>
            </a:r>
          </a:p>
          <a:p>
            <a:r>
              <a:rPr lang="nl-NL" b="1" dirty="0">
                <a:solidFill>
                  <a:srgbClr val="FF0000"/>
                </a:solidFill>
              </a:rPr>
              <a:t>Aggregate demand</a:t>
            </a:r>
            <a:r>
              <a:rPr lang="nl-NL" dirty="0"/>
              <a:t> is the main determinant of the level of economic activity (via the multiplier process)</a:t>
            </a:r>
          </a:p>
          <a:p>
            <a:r>
              <a:rPr lang="nl-NL" b="1" dirty="0">
                <a:solidFill>
                  <a:srgbClr val="FF0000"/>
                </a:solidFill>
              </a:rPr>
              <a:t>Autonomous investment</a:t>
            </a:r>
            <a:r>
              <a:rPr lang="nl-NL" dirty="0"/>
              <a:t> demand is the key item of aggregate demand; consumption is a stable proportion of income</a:t>
            </a:r>
          </a:p>
          <a:p>
            <a:r>
              <a:rPr lang="nl-NL" dirty="0"/>
              <a:t>Autonomous investment demand is determined by ‘expectations’ of firms (</a:t>
            </a:r>
            <a:r>
              <a:rPr lang="nl-NL" b="1" dirty="0">
                <a:solidFill>
                  <a:srgbClr val="FF0000"/>
                </a:solidFill>
              </a:rPr>
              <a:t>animal spirits</a:t>
            </a:r>
            <a:r>
              <a:rPr lang="nl-NL" dirty="0"/>
              <a:t>)</a:t>
            </a:r>
          </a:p>
          <a:p>
            <a:r>
              <a:rPr lang="nl-NL" dirty="0"/>
              <a:t>The future is unknowable; there is </a:t>
            </a:r>
            <a:r>
              <a:rPr lang="nl-NL" b="1" dirty="0">
                <a:solidFill>
                  <a:srgbClr val="FF0000"/>
                </a:solidFill>
              </a:rPr>
              <a:t>fundamental uncertainty</a:t>
            </a:r>
            <a:r>
              <a:rPr lang="nl-NL" dirty="0"/>
              <a:t>; self-fulfilling prophecies</a:t>
            </a:r>
          </a:p>
          <a:p>
            <a:r>
              <a:rPr lang="nl-NL" dirty="0"/>
              <a:t>Economic activity exhibits </a:t>
            </a:r>
            <a:r>
              <a:rPr lang="nl-NL" b="1" dirty="0">
                <a:solidFill>
                  <a:srgbClr val="FF0000"/>
                </a:solidFill>
              </a:rPr>
              <a:t>business cycles</a:t>
            </a:r>
            <a:r>
              <a:rPr lang="nl-NL" dirty="0"/>
              <a:t>; (counter-cyclical) </a:t>
            </a:r>
            <a:r>
              <a:rPr lang="nl-NL" b="1" dirty="0">
                <a:solidFill>
                  <a:srgbClr val="FF0000"/>
                </a:solidFill>
              </a:rPr>
              <a:t>fiscal stabilisation policy works</a:t>
            </a:r>
          </a:p>
          <a:p>
            <a:r>
              <a:rPr lang="nl-NL" dirty="0"/>
              <a:t>The loanable-funds market does not exist; banks are money-creating institutions; </a:t>
            </a:r>
            <a:r>
              <a:rPr lang="nl-NL" b="1" dirty="0">
                <a:solidFill>
                  <a:srgbClr val="FF0000"/>
                </a:solidFill>
              </a:rPr>
              <a:t>investment is pre-financed by credit</a:t>
            </a:r>
            <a:r>
              <a:rPr lang="nl-NL" dirty="0"/>
              <a:t>; there is </a:t>
            </a:r>
            <a:r>
              <a:rPr lang="nl-NL" b="1" dirty="0">
                <a:solidFill>
                  <a:srgbClr val="FF0000"/>
                </a:solidFill>
              </a:rPr>
              <a:t>no crowding out</a:t>
            </a:r>
          </a:p>
          <a:p>
            <a:r>
              <a:rPr lang="nl-NL" dirty="0"/>
              <a:t>Monetary policy is less ‘powerful’ than fiscal policy</a:t>
            </a:r>
          </a:p>
          <a:p>
            <a:r>
              <a:rPr lang="nl-NL" dirty="0"/>
              <a:t>Money is a social institution which helps agents to deal with uncertainty (by allowing a postponement of spending)</a:t>
            </a:r>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a:t>
            </a:fld>
            <a:endParaRPr lang="nl-NL"/>
          </a:p>
        </p:txBody>
      </p:sp>
    </p:spTree>
    <p:extLst>
      <p:ext uri="{BB962C8B-B14F-4D97-AF65-F5344CB8AC3E}">
        <p14:creationId xmlns:p14="http://schemas.microsoft.com/office/powerpoint/2010/main" val="192126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1B69-4FAB-7B83-96D3-C7674FCDF4D7}"/>
              </a:ext>
            </a:extLst>
          </p:cNvPr>
          <p:cNvSpPr>
            <a:spLocks noGrp="1"/>
          </p:cNvSpPr>
          <p:nvPr>
            <p:ph type="title"/>
          </p:nvPr>
        </p:nvSpPr>
        <p:spPr/>
        <p:txBody>
          <a:bodyPr>
            <a:noAutofit/>
          </a:bodyPr>
          <a:lstStyle/>
          <a:p>
            <a:pPr marL="0" marR="0" lvl="0" indent="0" defTabSz="914400" rtl="0" eaLnBrk="0" fontAlgn="base" latinLnBrk="0" hangingPunct="0">
              <a:lnSpc>
                <a:spcPct val="100000"/>
              </a:lnSpc>
              <a:spcBef>
                <a:spcPct val="0"/>
              </a:spcBef>
              <a:spcAft>
                <a:spcPct val="0"/>
              </a:spcAft>
              <a:tabLst/>
            </a:pPr>
            <a:br>
              <a:rPr lang="en-GB" altLang="nl-NL" sz="2000" dirty="0">
                <a:latin typeface="Calibri" panose="020F0502020204030204" pitchFamily="34" charset="0"/>
                <a:ea typeface="Times New Roman" panose="02020603050405020304" pitchFamily="18" charset="0"/>
                <a:cs typeface="Calibri" panose="020F0502020204030204" pitchFamily="34" charset="0"/>
              </a:rPr>
            </a:br>
            <a:r>
              <a:rPr kumimoji="0" lang="en-GB" altLang="nl-NL"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Fiscal multiplier value for selected OECD countries, 2008-2019</a:t>
            </a:r>
            <a:br>
              <a:rPr kumimoji="0" lang="nl-NL" altLang="nl-NL" sz="2000" b="0" i="0" u="none" strike="noStrike" cap="none" normalizeH="0" baseline="0" dirty="0">
                <a:ln>
                  <a:noFill/>
                </a:ln>
                <a:solidFill>
                  <a:schemeClr val="tx1"/>
                </a:solidFill>
                <a:effectLst/>
              </a:rPr>
            </a:br>
            <a:r>
              <a:rPr kumimoji="0" lang="en-GB" altLang="nl-NL" sz="20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Source</a:t>
            </a:r>
            <a:r>
              <a:rPr kumimoji="0" lang="en-GB" altLang="nl-NL"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AMECO database. </a:t>
            </a:r>
            <a:r>
              <a:rPr kumimoji="0" lang="en-GB" altLang="nl-NL" sz="20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Notes</a:t>
            </a:r>
            <a:r>
              <a:rPr kumimoji="0" lang="en-GB" altLang="nl-NL"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GB" altLang="nl-NL" sz="2000" b="0"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a:t>σ=</a:t>
            </a:r>
            <a:r>
              <a:rPr kumimoji="0" lang="en-GB" altLang="nl-NL"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current national savings as a ratio of current GDP; </a:t>
            </a:r>
            <a:r>
              <a:rPr kumimoji="0" lang="nl-NL" altLang="nl-NL" sz="2000" b="0"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a:t>t</a:t>
            </a:r>
            <a:r>
              <a:rPr kumimoji="0" lang="en-GB" altLang="nl-NL" sz="2000" b="0"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a:t>=</a:t>
            </a:r>
            <a:r>
              <a:rPr kumimoji="0" lang="en-GB" altLang="nl-NL"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total tax burden as a ratio of current GDP; </a:t>
            </a:r>
            <a:r>
              <a:rPr kumimoji="0" lang="en-GB" altLang="nl-NL" sz="2000" b="0"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a:t>μ=</a:t>
            </a:r>
            <a:r>
              <a:rPr kumimoji="0" lang="en-GB" altLang="nl-NL"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imports at current prices as a ratio of current GDP. All values are annual average for the period 2008-19.</a:t>
            </a:r>
            <a:br>
              <a:rPr kumimoji="0" lang="en-GB" altLang="nl-NL" sz="2000" b="0" i="0" u="none" strike="noStrike" cap="none" normalizeH="0" baseline="0" dirty="0">
                <a:ln>
                  <a:noFill/>
                </a:ln>
                <a:solidFill>
                  <a:schemeClr val="tx1"/>
                </a:solidFill>
                <a:effectLst/>
                <a:latin typeface="Arial" panose="020B0604020202020204" pitchFamily="34" charset="0"/>
              </a:rPr>
            </a:br>
            <a:endParaRPr lang="nl-NL" sz="2000" dirty="0"/>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2536762E-4B4C-032F-B686-846BF6B8DE46}"/>
                  </a:ext>
                </a:extLst>
              </p:cNvPr>
              <p:cNvGraphicFramePr>
                <a:graphicFrameLocks noGrp="1"/>
              </p:cNvGraphicFramePr>
              <p:nvPr>
                <p:ph idx="1"/>
                <p:extLst>
                  <p:ext uri="{D42A27DB-BD31-4B8C-83A1-F6EECF244321}">
                    <p14:modId xmlns:p14="http://schemas.microsoft.com/office/powerpoint/2010/main" val="363298073"/>
                  </p:ext>
                </p:extLst>
              </p:nvPr>
            </p:nvGraphicFramePr>
            <p:xfrm>
              <a:off x="838200" y="1834388"/>
              <a:ext cx="10515601" cy="3189224"/>
            </p:xfrm>
            <a:graphic>
              <a:graphicData uri="http://schemas.openxmlformats.org/drawingml/2006/table">
                <a:tbl>
                  <a:tblPr firstRow="1" firstCol="1" bandRow="1">
                    <a:tableStyleId>{5C22544A-7EE6-4342-B048-85BDC9FD1C3A}</a:tableStyleId>
                  </a:tblPr>
                  <a:tblGrid>
                    <a:gridCol w="2639416">
                      <a:extLst>
                        <a:ext uri="{9D8B030D-6E8A-4147-A177-3AD203B41FA5}">
                          <a16:colId xmlns:a16="http://schemas.microsoft.com/office/drawing/2014/main" val="499407472"/>
                        </a:ext>
                      </a:extLst>
                    </a:gridCol>
                    <a:gridCol w="1657259">
                      <a:extLst>
                        <a:ext uri="{9D8B030D-6E8A-4147-A177-3AD203B41FA5}">
                          <a16:colId xmlns:a16="http://schemas.microsoft.com/office/drawing/2014/main" val="3979895295"/>
                        </a:ext>
                      </a:extLst>
                    </a:gridCol>
                    <a:gridCol w="1659362">
                      <a:extLst>
                        <a:ext uri="{9D8B030D-6E8A-4147-A177-3AD203B41FA5}">
                          <a16:colId xmlns:a16="http://schemas.microsoft.com/office/drawing/2014/main" val="1962228640"/>
                        </a:ext>
                      </a:extLst>
                    </a:gridCol>
                    <a:gridCol w="1661465">
                      <a:extLst>
                        <a:ext uri="{9D8B030D-6E8A-4147-A177-3AD203B41FA5}">
                          <a16:colId xmlns:a16="http://schemas.microsoft.com/office/drawing/2014/main" val="523025080"/>
                        </a:ext>
                      </a:extLst>
                    </a:gridCol>
                    <a:gridCol w="2898099">
                      <a:extLst>
                        <a:ext uri="{9D8B030D-6E8A-4147-A177-3AD203B41FA5}">
                          <a16:colId xmlns:a16="http://schemas.microsoft.com/office/drawing/2014/main" val="1648583874"/>
                        </a:ext>
                      </a:extLst>
                    </a:gridCol>
                  </a:tblGrid>
                  <a:tr h="570992">
                    <a:tc>
                      <a:txBody>
                        <a:bodyPr/>
                        <a:lstStyle/>
                        <a:p>
                          <a:pPr>
                            <a:lnSpc>
                              <a:spcPct val="107000"/>
                            </a:lnSpc>
                          </a:pPr>
                          <a:endParaRPr lang="nl-NL" sz="1100" dirty="0">
                            <a:effectLst/>
                            <a:latin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𝜎</m:t>
                                </m:r>
                              </m:oMath>
                            </m:oMathPara>
                          </a14:m>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nl-NL" sz="1400">
                                    <a:effectLst/>
                                    <a:latin typeface="Cambria Math" panose="02040503050406030204" pitchFamily="18" charset="0"/>
                                  </a:rPr>
                                  <m:t>𝑡</m:t>
                                </m:r>
                              </m:oMath>
                            </m:oMathPara>
                          </a14:m>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𝜇</m:t>
                                </m:r>
                              </m:oMath>
                            </m:oMathPara>
                          </a14:m>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nl-NL" sz="1400" i="1">
                                        <a:effectLst/>
                                        <a:latin typeface="Cambria Math" panose="02040503050406030204" pitchFamily="18" charset="0"/>
                                      </a:rPr>
                                    </m:ctrlPr>
                                  </m:fPr>
                                  <m:num>
                                    <m:r>
                                      <a:rPr lang="en-GB" sz="1400">
                                        <a:effectLst/>
                                        <a:latin typeface="Cambria Math" panose="02040503050406030204" pitchFamily="18" charset="0"/>
                                      </a:rPr>
                                      <m:t>1</m:t>
                                    </m:r>
                                  </m:num>
                                  <m:den>
                                    <m:r>
                                      <a:rPr lang="en-GB" sz="1400">
                                        <a:effectLst/>
                                        <a:latin typeface="Cambria Math" panose="02040503050406030204" pitchFamily="18" charset="0"/>
                                      </a:rPr>
                                      <m:t>𝜎</m:t>
                                    </m:r>
                                    <m:r>
                                      <a:rPr lang="en-GB" sz="1400">
                                        <a:effectLst/>
                                        <a:latin typeface="Cambria Math" panose="02040503050406030204" pitchFamily="18" charset="0"/>
                                      </a:rPr>
                                      <m:t>+</m:t>
                                    </m:r>
                                    <m:r>
                                      <a:rPr lang="en-GB" sz="1400">
                                        <a:effectLst/>
                                        <a:latin typeface="Cambria Math" panose="02040503050406030204" pitchFamily="18" charset="0"/>
                                      </a:rPr>
                                      <m:t>𝑡</m:t>
                                    </m:r>
                                    <m:r>
                                      <a:rPr lang="en-GB" sz="1400">
                                        <a:effectLst/>
                                        <a:latin typeface="Cambria Math" panose="02040503050406030204" pitchFamily="18" charset="0"/>
                                      </a:rPr>
                                      <m:t>−(</m:t>
                                    </m:r>
                                    <m:r>
                                      <a:rPr lang="en-GB" sz="1400">
                                        <a:effectLst/>
                                        <a:latin typeface="Cambria Math" panose="02040503050406030204" pitchFamily="18" charset="0"/>
                                      </a:rPr>
                                      <m:t>𝜎</m:t>
                                    </m:r>
                                    <m:r>
                                      <a:rPr lang="en-GB" sz="1400">
                                        <a:effectLst/>
                                        <a:latin typeface="Cambria Math" panose="02040503050406030204" pitchFamily="18" charset="0"/>
                                      </a:rPr>
                                      <m:t>×</m:t>
                                    </m:r>
                                    <m:r>
                                      <a:rPr lang="en-GB" sz="1400">
                                        <a:effectLst/>
                                        <a:latin typeface="Cambria Math" panose="02040503050406030204" pitchFamily="18" charset="0"/>
                                      </a:rPr>
                                      <m:t>𝑡</m:t>
                                    </m:r>
                                    <m:r>
                                      <a:rPr lang="en-GB" sz="1400">
                                        <a:effectLst/>
                                        <a:latin typeface="Cambria Math" panose="02040503050406030204" pitchFamily="18" charset="0"/>
                                      </a:rPr>
                                      <m:t>)+</m:t>
                                    </m:r>
                                    <m:r>
                                      <a:rPr lang="en-GB" sz="1400">
                                        <a:effectLst/>
                                        <a:latin typeface="Cambria Math" panose="02040503050406030204" pitchFamily="18" charset="0"/>
                                      </a:rPr>
                                      <m:t>𝜇</m:t>
                                    </m:r>
                                  </m:den>
                                </m:f>
                                <m:r>
                                  <a:rPr lang="en-GB" sz="1400">
                                    <a:effectLst/>
                                    <a:latin typeface="Cambria Math" panose="02040503050406030204" pitchFamily="18" charset="0"/>
                                  </a:rPr>
                                  <m:t> </m:t>
                                </m:r>
                              </m:oMath>
                            </m:oMathPara>
                          </a14:m>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923804047"/>
                      </a:ext>
                    </a:extLst>
                  </a:tr>
                  <a:tr h="218186">
                    <a:tc>
                      <a:txBody>
                        <a:bodyPr/>
                        <a:lstStyle/>
                        <a:p>
                          <a:pPr>
                            <a:lnSpc>
                              <a:spcPct val="107000"/>
                            </a:lnSpc>
                            <a:spcAft>
                              <a:spcPts val="800"/>
                            </a:spcAft>
                          </a:pPr>
                          <a:r>
                            <a:rPr lang="nl-NL" sz="1400">
                              <a:effectLst/>
                            </a:rPr>
                            <a:t>Germany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0.28</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1.05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109848008"/>
                      </a:ext>
                    </a:extLst>
                  </a:tr>
                  <a:tr h="218186">
                    <a:tc>
                      <a:txBody>
                        <a:bodyPr/>
                        <a:lstStyle/>
                        <a:p>
                          <a:pPr>
                            <a:lnSpc>
                              <a:spcPct val="107000"/>
                            </a:lnSpc>
                            <a:spcAft>
                              <a:spcPts val="800"/>
                            </a:spcAft>
                          </a:pPr>
                          <a:r>
                            <a:rPr lang="nl-NL" sz="1400">
                              <a:effectLst/>
                            </a:rPr>
                            <a:t>Greece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0.09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1.35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156314220"/>
                      </a:ext>
                    </a:extLst>
                  </a:tr>
                  <a:tr h="218186">
                    <a:tc>
                      <a:txBody>
                        <a:bodyPr/>
                        <a:lstStyle/>
                        <a:p>
                          <a:pPr>
                            <a:lnSpc>
                              <a:spcPct val="107000"/>
                            </a:lnSpc>
                            <a:spcAft>
                              <a:spcPts val="800"/>
                            </a:spcAft>
                          </a:pPr>
                          <a:r>
                            <a:rPr lang="nl-NL" sz="1400">
                              <a:effectLst/>
                            </a:rPr>
                            <a:t>Spain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1.31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24611423"/>
                      </a:ext>
                    </a:extLst>
                  </a:tr>
                  <a:tr h="218186">
                    <a:tc>
                      <a:txBody>
                        <a:bodyPr/>
                        <a:lstStyle/>
                        <a:p>
                          <a:pPr>
                            <a:lnSpc>
                              <a:spcPct val="107000"/>
                            </a:lnSpc>
                            <a:spcAft>
                              <a:spcPts val="800"/>
                            </a:spcAft>
                          </a:pPr>
                          <a:r>
                            <a:rPr lang="nl-NL" sz="1400">
                              <a:effectLst/>
                            </a:rPr>
                            <a:t>France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1.14</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510574465"/>
                      </a:ext>
                    </a:extLst>
                  </a:tr>
                  <a:tr h="218186">
                    <a:tc>
                      <a:txBody>
                        <a:bodyPr/>
                        <a:lstStyle/>
                        <a:p>
                          <a:pPr>
                            <a:lnSpc>
                              <a:spcPct val="107000"/>
                            </a:lnSpc>
                            <a:spcAft>
                              <a:spcPts val="800"/>
                            </a:spcAft>
                          </a:pPr>
                          <a:r>
                            <a:rPr lang="nl-NL" sz="1400">
                              <a:effectLst/>
                            </a:rPr>
                            <a:t>Italy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0.19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1.25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846559388"/>
                      </a:ext>
                    </a:extLst>
                  </a:tr>
                  <a:tr h="218186">
                    <a:tc>
                      <a:txBody>
                        <a:bodyPr/>
                        <a:lstStyle/>
                        <a:p>
                          <a:pPr>
                            <a:lnSpc>
                              <a:spcPct val="107000"/>
                            </a:lnSpc>
                            <a:spcAft>
                              <a:spcPts val="800"/>
                            </a:spcAft>
                          </a:pPr>
                          <a:r>
                            <a:rPr lang="nl-NL" sz="1400">
                              <a:effectLst/>
                            </a:rPr>
                            <a:t>Netherlands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0.68</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0.81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761355109"/>
                      </a:ext>
                    </a:extLst>
                  </a:tr>
                  <a:tr h="218186">
                    <a:tc>
                      <a:txBody>
                        <a:bodyPr/>
                        <a:lstStyle/>
                        <a:p>
                          <a:pPr>
                            <a:lnSpc>
                              <a:spcPct val="107000"/>
                            </a:lnSpc>
                            <a:spcAft>
                              <a:spcPts val="800"/>
                            </a:spcAft>
                          </a:pPr>
                          <a:r>
                            <a:rPr lang="nl-NL" sz="1400">
                              <a:effectLst/>
                            </a:rPr>
                            <a:t>Portugal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0.15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1.21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753879438"/>
                      </a:ext>
                    </a:extLst>
                  </a:tr>
                  <a:tr h="218186">
                    <a:tc>
                      <a:txBody>
                        <a:bodyPr/>
                        <a:lstStyle/>
                        <a:p>
                          <a:pPr>
                            <a:lnSpc>
                              <a:spcPct val="107000"/>
                            </a:lnSpc>
                            <a:spcAft>
                              <a:spcPts val="800"/>
                            </a:spcAft>
                          </a:pPr>
                          <a:r>
                            <a:rPr lang="nl-NL" sz="1400">
                              <a:effectLst/>
                            </a:rPr>
                            <a:t>Finland</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0.38</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1.07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465397832"/>
                      </a:ext>
                    </a:extLst>
                  </a:tr>
                  <a:tr h="218186">
                    <a:tc>
                      <a:txBody>
                        <a:bodyPr/>
                        <a:lstStyle/>
                        <a:p>
                          <a:pPr>
                            <a:lnSpc>
                              <a:spcPct val="107000"/>
                            </a:lnSpc>
                            <a:spcAft>
                              <a:spcPts val="800"/>
                            </a:spcAft>
                          </a:pPr>
                          <a:r>
                            <a:rPr lang="nl-NL" sz="1400">
                              <a:effectLst/>
                            </a:rPr>
                            <a:t>Sweden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0.44</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0.99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05836950"/>
                      </a:ext>
                    </a:extLst>
                  </a:tr>
                  <a:tr h="218186">
                    <a:tc>
                      <a:txBody>
                        <a:bodyPr/>
                        <a:lstStyle/>
                        <a:p>
                          <a:pPr>
                            <a:lnSpc>
                              <a:spcPct val="107000"/>
                            </a:lnSpc>
                            <a:spcAft>
                              <a:spcPts val="800"/>
                            </a:spcAft>
                          </a:pPr>
                          <a:r>
                            <a:rPr lang="nl-NL" sz="1400">
                              <a:effectLst/>
                            </a:rPr>
                            <a:t>United Kingdom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0.13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1.36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173352123"/>
                      </a:ext>
                    </a:extLst>
                  </a:tr>
                  <a:tr h="218186">
                    <a:tc>
                      <a:txBody>
                        <a:bodyPr/>
                        <a:lstStyle/>
                        <a:p>
                          <a:pPr>
                            <a:lnSpc>
                              <a:spcPct val="107000"/>
                            </a:lnSpc>
                            <a:spcAft>
                              <a:spcPts val="800"/>
                            </a:spcAft>
                          </a:pPr>
                          <a:r>
                            <a:rPr lang="nl-NL" sz="1400">
                              <a:effectLst/>
                            </a:rPr>
                            <a:t>United States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0.18</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0.16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1.84</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42742316"/>
                      </a:ext>
                    </a:extLst>
                  </a:tr>
                  <a:tr h="218186">
                    <a:tc>
                      <a:txBody>
                        <a:bodyPr/>
                        <a:lstStyle/>
                        <a:p>
                          <a:pPr>
                            <a:lnSpc>
                              <a:spcPct val="107000"/>
                            </a:lnSpc>
                            <a:spcAft>
                              <a:spcPts val="800"/>
                            </a:spcAft>
                          </a:pPr>
                          <a:r>
                            <a:rPr lang="nl-NL" sz="1400">
                              <a:effectLst/>
                            </a:rPr>
                            <a:t>average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dirty="0">
                              <a:effectLst/>
                            </a:rPr>
                            <a:t>0.20</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dirty="0">
                              <a:effectLst/>
                            </a:rPr>
                            <a:t>1.22</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297325882"/>
                      </a:ext>
                    </a:extLst>
                  </a:tr>
                </a:tbl>
              </a:graphicData>
            </a:graphic>
          </p:graphicFrame>
        </mc:Choice>
        <mc:Fallback xmlns="">
          <p:graphicFrame>
            <p:nvGraphicFramePr>
              <p:cNvPr id="5" name="Content Placeholder 4">
                <a:extLst>
                  <a:ext uri="{FF2B5EF4-FFF2-40B4-BE49-F238E27FC236}">
                    <a16:creationId xmlns:a16="http://schemas.microsoft.com/office/drawing/2014/main" id="{2536762E-4B4C-032F-B686-846BF6B8DE46}"/>
                  </a:ext>
                </a:extLst>
              </p:cNvPr>
              <p:cNvGraphicFramePr>
                <a:graphicFrameLocks noGrp="1"/>
              </p:cNvGraphicFramePr>
              <p:nvPr>
                <p:ph idx="1"/>
                <p:extLst>
                  <p:ext uri="{D42A27DB-BD31-4B8C-83A1-F6EECF244321}">
                    <p14:modId xmlns:p14="http://schemas.microsoft.com/office/powerpoint/2010/main" val="363298073"/>
                  </p:ext>
                </p:extLst>
              </p:nvPr>
            </p:nvGraphicFramePr>
            <p:xfrm>
              <a:off x="838200" y="1834388"/>
              <a:ext cx="10515601" cy="3189224"/>
            </p:xfrm>
            <a:graphic>
              <a:graphicData uri="http://schemas.openxmlformats.org/drawingml/2006/table">
                <a:tbl>
                  <a:tblPr firstRow="1" firstCol="1" bandRow="1">
                    <a:tableStyleId>{5C22544A-7EE6-4342-B048-85BDC9FD1C3A}</a:tableStyleId>
                  </a:tblPr>
                  <a:tblGrid>
                    <a:gridCol w="2639416">
                      <a:extLst>
                        <a:ext uri="{9D8B030D-6E8A-4147-A177-3AD203B41FA5}">
                          <a16:colId xmlns:a16="http://schemas.microsoft.com/office/drawing/2014/main" val="499407472"/>
                        </a:ext>
                      </a:extLst>
                    </a:gridCol>
                    <a:gridCol w="1657259">
                      <a:extLst>
                        <a:ext uri="{9D8B030D-6E8A-4147-A177-3AD203B41FA5}">
                          <a16:colId xmlns:a16="http://schemas.microsoft.com/office/drawing/2014/main" val="3979895295"/>
                        </a:ext>
                      </a:extLst>
                    </a:gridCol>
                    <a:gridCol w="1659362">
                      <a:extLst>
                        <a:ext uri="{9D8B030D-6E8A-4147-A177-3AD203B41FA5}">
                          <a16:colId xmlns:a16="http://schemas.microsoft.com/office/drawing/2014/main" val="1962228640"/>
                        </a:ext>
                      </a:extLst>
                    </a:gridCol>
                    <a:gridCol w="1661465">
                      <a:extLst>
                        <a:ext uri="{9D8B030D-6E8A-4147-A177-3AD203B41FA5}">
                          <a16:colId xmlns:a16="http://schemas.microsoft.com/office/drawing/2014/main" val="523025080"/>
                        </a:ext>
                      </a:extLst>
                    </a:gridCol>
                    <a:gridCol w="2898099">
                      <a:extLst>
                        <a:ext uri="{9D8B030D-6E8A-4147-A177-3AD203B41FA5}">
                          <a16:colId xmlns:a16="http://schemas.microsoft.com/office/drawing/2014/main" val="1648583874"/>
                        </a:ext>
                      </a:extLst>
                    </a:gridCol>
                  </a:tblGrid>
                  <a:tr h="570992">
                    <a:tc>
                      <a:txBody>
                        <a:bodyPr/>
                        <a:lstStyle/>
                        <a:p>
                          <a:pPr>
                            <a:lnSpc>
                              <a:spcPct val="107000"/>
                            </a:lnSpc>
                          </a:pPr>
                          <a:endParaRPr lang="nl-NL" sz="1100" dirty="0">
                            <a:effectLst/>
                            <a:latin typeface="Calibri" panose="020F0502020204030204" pitchFamily="34" charset="0"/>
                            <a:cs typeface="Times New Roman" panose="02020603050405020304" pitchFamily="18" charset="0"/>
                          </a:endParaRPr>
                        </a:p>
                      </a:txBody>
                      <a:tcPr marL="44450" marR="44450" marT="0" marB="0" anchor="b"/>
                    </a:tc>
                    <a:tc>
                      <a:txBody>
                        <a:bodyPr/>
                        <a:lstStyle/>
                        <a:p>
                          <a:endParaRPr lang="nl-NL"/>
                        </a:p>
                      </a:txBody>
                      <a:tcPr marL="44450" marR="44450" marT="0" marB="0" anchor="b">
                        <a:blipFill>
                          <a:blip r:embed="rId2"/>
                          <a:stretch>
                            <a:fillRect l="-159559" t="-1064" r="-376838" b="-476596"/>
                          </a:stretch>
                        </a:blipFill>
                      </a:tcPr>
                    </a:tc>
                    <a:tc>
                      <a:txBody>
                        <a:bodyPr/>
                        <a:lstStyle/>
                        <a:p>
                          <a:endParaRPr lang="nl-NL"/>
                        </a:p>
                      </a:txBody>
                      <a:tcPr marL="44450" marR="44450" marT="0" marB="0" anchor="b">
                        <a:blipFill>
                          <a:blip r:embed="rId2"/>
                          <a:stretch>
                            <a:fillRect l="-258608" t="-1064" r="-275458" b="-476596"/>
                          </a:stretch>
                        </a:blipFill>
                      </a:tcPr>
                    </a:tc>
                    <a:tc>
                      <a:txBody>
                        <a:bodyPr/>
                        <a:lstStyle/>
                        <a:p>
                          <a:endParaRPr lang="nl-NL"/>
                        </a:p>
                      </a:txBody>
                      <a:tcPr marL="44450" marR="44450" marT="0" marB="0" anchor="b">
                        <a:blipFill>
                          <a:blip r:embed="rId2"/>
                          <a:stretch>
                            <a:fillRect l="-359926" t="-1064" r="-176471" b="-476596"/>
                          </a:stretch>
                        </a:blipFill>
                      </a:tcPr>
                    </a:tc>
                    <a:tc>
                      <a:txBody>
                        <a:bodyPr/>
                        <a:lstStyle/>
                        <a:p>
                          <a:endParaRPr lang="nl-NL"/>
                        </a:p>
                      </a:txBody>
                      <a:tcPr marL="44450" marR="44450" marT="0" marB="0" anchor="b">
                        <a:blipFill>
                          <a:blip r:embed="rId2"/>
                          <a:stretch>
                            <a:fillRect l="-262815" t="-1064" r="-840" b="-476596"/>
                          </a:stretch>
                        </a:blipFill>
                      </a:tcPr>
                    </a:tc>
                    <a:extLst>
                      <a:ext uri="{0D108BD9-81ED-4DB2-BD59-A6C34878D82A}">
                        <a16:rowId xmlns:a16="http://schemas.microsoft.com/office/drawing/2014/main" val="3923804047"/>
                      </a:ext>
                    </a:extLst>
                  </a:tr>
                  <a:tr h="218186">
                    <a:tc>
                      <a:txBody>
                        <a:bodyPr/>
                        <a:lstStyle/>
                        <a:p>
                          <a:pPr>
                            <a:lnSpc>
                              <a:spcPct val="107000"/>
                            </a:lnSpc>
                            <a:spcAft>
                              <a:spcPts val="800"/>
                            </a:spcAft>
                          </a:pPr>
                          <a:r>
                            <a:rPr lang="nl-NL" sz="1400">
                              <a:effectLst/>
                            </a:rPr>
                            <a:t>Germany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0.28</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1.05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109848008"/>
                      </a:ext>
                    </a:extLst>
                  </a:tr>
                  <a:tr h="218186">
                    <a:tc>
                      <a:txBody>
                        <a:bodyPr/>
                        <a:lstStyle/>
                        <a:p>
                          <a:pPr>
                            <a:lnSpc>
                              <a:spcPct val="107000"/>
                            </a:lnSpc>
                            <a:spcAft>
                              <a:spcPts val="800"/>
                            </a:spcAft>
                          </a:pPr>
                          <a:r>
                            <a:rPr lang="nl-NL" sz="1400">
                              <a:effectLst/>
                            </a:rPr>
                            <a:t>Greece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0.09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1.35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156314220"/>
                      </a:ext>
                    </a:extLst>
                  </a:tr>
                  <a:tr h="218186">
                    <a:tc>
                      <a:txBody>
                        <a:bodyPr/>
                        <a:lstStyle/>
                        <a:p>
                          <a:pPr>
                            <a:lnSpc>
                              <a:spcPct val="107000"/>
                            </a:lnSpc>
                            <a:spcAft>
                              <a:spcPts val="800"/>
                            </a:spcAft>
                          </a:pPr>
                          <a:r>
                            <a:rPr lang="nl-NL" sz="1400">
                              <a:effectLst/>
                            </a:rPr>
                            <a:t>Spain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1.31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24611423"/>
                      </a:ext>
                    </a:extLst>
                  </a:tr>
                  <a:tr h="218186">
                    <a:tc>
                      <a:txBody>
                        <a:bodyPr/>
                        <a:lstStyle/>
                        <a:p>
                          <a:pPr>
                            <a:lnSpc>
                              <a:spcPct val="107000"/>
                            </a:lnSpc>
                            <a:spcAft>
                              <a:spcPts val="800"/>
                            </a:spcAft>
                          </a:pPr>
                          <a:r>
                            <a:rPr lang="nl-NL" sz="1400">
                              <a:effectLst/>
                            </a:rPr>
                            <a:t>France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1.14</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510574465"/>
                      </a:ext>
                    </a:extLst>
                  </a:tr>
                  <a:tr h="218186">
                    <a:tc>
                      <a:txBody>
                        <a:bodyPr/>
                        <a:lstStyle/>
                        <a:p>
                          <a:pPr>
                            <a:lnSpc>
                              <a:spcPct val="107000"/>
                            </a:lnSpc>
                            <a:spcAft>
                              <a:spcPts val="800"/>
                            </a:spcAft>
                          </a:pPr>
                          <a:r>
                            <a:rPr lang="nl-NL" sz="1400">
                              <a:effectLst/>
                            </a:rPr>
                            <a:t>Italy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0.19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1.25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846559388"/>
                      </a:ext>
                    </a:extLst>
                  </a:tr>
                  <a:tr h="218186">
                    <a:tc>
                      <a:txBody>
                        <a:bodyPr/>
                        <a:lstStyle/>
                        <a:p>
                          <a:pPr>
                            <a:lnSpc>
                              <a:spcPct val="107000"/>
                            </a:lnSpc>
                            <a:spcAft>
                              <a:spcPts val="800"/>
                            </a:spcAft>
                          </a:pPr>
                          <a:r>
                            <a:rPr lang="nl-NL" sz="1400">
                              <a:effectLst/>
                            </a:rPr>
                            <a:t>Netherlands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0.68</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0.81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761355109"/>
                      </a:ext>
                    </a:extLst>
                  </a:tr>
                  <a:tr h="218186">
                    <a:tc>
                      <a:txBody>
                        <a:bodyPr/>
                        <a:lstStyle/>
                        <a:p>
                          <a:pPr>
                            <a:lnSpc>
                              <a:spcPct val="107000"/>
                            </a:lnSpc>
                            <a:spcAft>
                              <a:spcPts val="800"/>
                            </a:spcAft>
                          </a:pPr>
                          <a:r>
                            <a:rPr lang="nl-NL" sz="1400">
                              <a:effectLst/>
                            </a:rPr>
                            <a:t>Portugal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0.15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1.21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753879438"/>
                      </a:ext>
                    </a:extLst>
                  </a:tr>
                  <a:tr h="218186">
                    <a:tc>
                      <a:txBody>
                        <a:bodyPr/>
                        <a:lstStyle/>
                        <a:p>
                          <a:pPr>
                            <a:lnSpc>
                              <a:spcPct val="107000"/>
                            </a:lnSpc>
                            <a:spcAft>
                              <a:spcPts val="800"/>
                            </a:spcAft>
                          </a:pPr>
                          <a:r>
                            <a:rPr lang="nl-NL" sz="1400">
                              <a:effectLst/>
                            </a:rPr>
                            <a:t>Finland</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0.38</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1.07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465397832"/>
                      </a:ext>
                    </a:extLst>
                  </a:tr>
                  <a:tr h="218186">
                    <a:tc>
                      <a:txBody>
                        <a:bodyPr/>
                        <a:lstStyle/>
                        <a:p>
                          <a:pPr>
                            <a:lnSpc>
                              <a:spcPct val="107000"/>
                            </a:lnSpc>
                            <a:spcAft>
                              <a:spcPts val="800"/>
                            </a:spcAft>
                          </a:pPr>
                          <a:r>
                            <a:rPr lang="nl-NL" sz="1400">
                              <a:effectLst/>
                            </a:rPr>
                            <a:t>Sweden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0.44</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0.41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0.99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05836950"/>
                      </a:ext>
                    </a:extLst>
                  </a:tr>
                  <a:tr h="218186">
                    <a:tc>
                      <a:txBody>
                        <a:bodyPr/>
                        <a:lstStyle/>
                        <a:p>
                          <a:pPr>
                            <a:lnSpc>
                              <a:spcPct val="107000"/>
                            </a:lnSpc>
                            <a:spcAft>
                              <a:spcPts val="800"/>
                            </a:spcAft>
                          </a:pPr>
                          <a:r>
                            <a:rPr lang="nl-NL" sz="1400">
                              <a:effectLst/>
                            </a:rPr>
                            <a:t>United Kingdom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0.13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1.36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173352123"/>
                      </a:ext>
                    </a:extLst>
                  </a:tr>
                  <a:tr h="218186">
                    <a:tc>
                      <a:txBody>
                        <a:bodyPr/>
                        <a:lstStyle/>
                        <a:p>
                          <a:pPr>
                            <a:lnSpc>
                              <a:spcPct val="107000"/>
                            </a:lnSpc>
                            <a:spcAft>
                              <a:spcPts val="800"/>
                            </a:spcAft>
                          </a:pPr>
                          <a:r>
                            <a:rPr lang="nl-NL" sz="1400">
                              <a:effectLst/>
                            </a:rPr>
                            <a:t>United States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0.18</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0.25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0.16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1.84</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42742316"/>
                      </a:ext>
                    </a:extLst>
                  </a:tr>
                  <a:tr h="218186">
                    <a:tc>
                      <a:txBody>
                        <a:bodyPr/>
                        <a:lstStyle/>
                        <a:p>
                          <a:pPr>
                            <a:lnSpc>
                              <a:spcPct val="107000"/>
                            </a:lnSpc>
                            <a:spcAft>
                              <a:spcPts val="800"/>
                            </a:spcAft>
                          </a:pPr>
                          <a:r>
                            <a:rPr lang="nl-NL" sz="1400">
                              <a:effectLst/>
                            </a:rPr>
                            <a:t>average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dirty="0">
                              <a:effectLst/>
                            </a:rPr>
                            <a:t>0.20</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a:effectLst/>
                            </a:rPr>
                            <a:t>0.36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nl-NL" sz="1400" dirty="0">
                              <a:effectLst/>
                            </a:rPr>
                            <a:t>1.22</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297325882"/>
                      </a:ext>
                    </a:extLst>
                  </a:tr>
                </a:tbl>
              </a:graphicData>
            </a:graphic>
          </p:graphicFrame>
        </mc:Fallback>
      </mc:AlternateContent>
      <p:sp>
        <p:nvSpPr>
          <p:cNvPr id="4" name="Slide Number Placeholder 3">
            <a:extLst>
              <a:ext uri="{FF2B5EF4-FFF2-40B4-BE49-F238E27FC236}">
                <a16:creationId xmlns:a16="http://schemas.microsoft.com/office/drawing/2014/main" id="{467A868F-FADB-FF43-F96F-D1CF4F033A0F}"/>
              </a:ext>
            </a:extLst>
          </p:cNvPr>
          <p:cNvSpPr>
            <a:spLocks noGrp="1"/>
          </p:cNvSpPr>
          <p:nvPr>
            <p:ph type="sldNum" sz="quarter" idx="12"/>
          </p:nvPr>
        </p:nvSpPr>
        <p:spPr/>
        <p:txBody>
          <a:bodyPr/>
          <a:lstStyle/>
          <a:p>
            <a:fld id="{5048EDAD-0E59-4509-9228-486ACD64E55E}" type="slidenum">
              <a:rPr lang="nl-NL" smtClean="0"/>
              <a:t>10</a:t>
            </a:fld>
            <a:endParaRPr lang="nl-NL"/>
          </a:p>
        </p:txBody>
      </p:sp>
    </p:spTree>
    <p:extLst>
      <p:ext uri="{BB962C8B-B14F-4D97-AF65-F5344CB8AC3E}">
        <p14:creationId xmlns:p14="http://schemas.microsoft.com/office/powerpoint/2010/main" val="232043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Fiscal policy in the Keynesian model:  </a:t>
            </a:r>
            <a:r>
              <a:rPr lang="nl-NL" b="1" dirty="0">
                <a:solidFill>
                  <a:srgbClr val="00B050"/>
                </a:solidFill>
              </a:rPr>
              <a:t>the Fiscal Multiplier</a:t>
            </a:r>
          </a:p>
          <a:p>
            <a:pPr marL="0" indent="0">
              <a:buNone/>
            </a:pPr>
            <a:endParaRPr lang="nl-NL" b="1" dirty="0">
              <a:solidFill>
                <a:srgbClr val="00B050"/>
              </a:solidFill>
            </a:endParaRPr>
          </a:p>
          <a:p>
            <a:pPr marL="0" indent="0">
              <a:buNone/>
            </a:pPr>
            <a:endParaRPr lang="nl-NL" dirty="0"/>
          </a:p>
          <a:p>
            <a:pPr marL="0" indent="0">
              <a:buNone/>
            </a:pPr>
            <a:endParaRPr lang="nl-NL" dirty="0"/>
          </a:p>
          <a:p>
            <a:pPr marL="0" indent="0">
              <a:buNone/>
            </a:pPr>
            <a:r>
              <a:rPr lang="nl-NL" dirty="0"/>
              <a:t>Counter-cyclical </a:t>
            </a:r>
          </a:p>
          <a:p>
            <a:pPr marL="0" indent="0">
              <a:buNone/>
            </a:pPr>
            <a:r>
              <a:rPr lang="nl-NL" dirty="0"/>
              <a:t>fiscal policy; </a:t>
            </a:r>
          </a:p>
          <a:p>
            <a:pPr marL="0" indent="0">
              <a:buNone/>
            </a:pPr>
            <a:r>
              <a:rPr lang="nl-NL" dirty="0"/>
              <a:t>demand management</a:t>
            </a:r>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11</a:t>
            </a:fld>
            <a:endParaRPr lang="nl-NL"/>
          </a:p>
        </p:txBody>
      </p:sp>
      <p:pic>
        <p:nvPicPr>
          <p:cNvPr id="6" name="Picture 5">
            <a:extLst>
              <a:ext uri="{FF2B5EF4-FFF2-40B4-BE49-F238E27FC236}">
                <a16:creationId xmlns:a16="http://schemas.microsoft.com/office/drawing/2014/main" id="{74D64AAD-5438-4174-B690-068D93E0B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72140"/>
            <a:ext cx="3885979" cy="1311964"/>
          </a:xfrm>
          <a:prstGeom prst="rect">
            <a:avLst/>
          </a:prstGeom>
        </p:spPr>
      </p:pic>
      <p:pic>
        <p:nvPicPr>
          <p:cNvPr id="8" name="Picture 7">
            <a:extLst>
              <a:ext uri="{FF2B5EF4-FFF2-40B4-BE49-F238E27FC236}">
                <a16:creationId xmlns:a16="http://schemas.microsoft.com/office/drawing/2014/main" id="{87ABB423-83AF-4754-8C16-DF5E68158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179" y="2491817"/>
            <a:ext cx="6192114" cy="4001058"/>
          </a:xfrm>
          <a:prstGeom prst="rect">
            <a:avLst/>
          </a:prstGeom>
        </p:spPr>
      </p:pic>
    </p:spTree>
    <p:extLst>
      <p:ext uri="{BB962C8B-B14F-4D97-AF65-F5344CB8AC3E}">
        <p14:creationId xmlns:p14="http://schemas.microsoft.com/office/powerpoint/2010/main" val="261544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Fiscal stablisation policy (counter-cyclical demand management):</a:t>
            </a:r>
          </a:p>
          <a:p>
            <a:r>
              <a:rPr lang="nl-NL" dirty="0"/>
              <a:t>In the down-swing of the business cycle: fiscal deficit</a:t>
            </a:r>
          </a:p>
          <a:p>
            <a:r>
              <a:rPr lang="nl-NL" dirty="0"/>
              <a:t>In the up-swing (boom) of the business cycle: fiscal surplus</a:t>
            </a:r>
          </a:p>
          <a:p>
            <a:r>
              <a:rPr lang="nl-NL" dirty="0"/>
              <a:t>Over the whole business cycle: a balanced budget</a:t>
            </a:r>
          </a:p>
          <a:p>
            <a:pPr marL="0" indent="0">
              <a:buNone/>
            </a:pPr>
            <a:endParaRPr lang="nl-NL" dirty="0"/>
          </a:p>
          <a:p>
            <a:pPr marL="0" indent="0">
              <a:buNone/>
            </a:pPr>
            <a:r>
              <a:rPr lang="nl-NL" dirty="0"/>
              <a:t>The fiscal multiplier, public debt-to-GDP ratio and fiscal austerity:</a:t>
            </a:r>
          </a:p>
          <a:p>
            <a:pPr marL="0" indent="0">
              <a:buNone/>
            </a:pPr>
            <a:r>
              <a:rPr lang="nl-NL" dirty="0"/>
              <a:t>suppose govt. investment is reduced -&gt; fiscal surplus -&gt; debt goes down, </a:t>
            </a:r>
            <a:r>
              <a:rPr lang="nl-NL" b="1" dirty="0">
                <a:solidFill>
                  <a:srgbClr val="FF0000"/>
                </a:solidFill>
              </a:rPr>
              <a:t>BUT if fiscal multiplier &gt; 1</a:t>
            </a:r>
            <a:r>
              <a:rPr lang="nl-NL" dirty="0"/>
              <a:t>, then GDP will decline more than public debt -&gt; public debt-to-GDP ratio will go up!</a:t>
            </a:r>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12</a:t>
            </a:fld>
            <a:endParaRPr lang="nl-NL"/>
          </a:p>
        </p:txBody>
      </p:sp>
    </p:spTree>
    <p:extLst>
      <p:ext uri="{BB962C8B-B14F-4D97-AF65-F5344CB8AC3E}">
        <p14:creationId xmlns:p14="http://schemas.microsoft.com/office/powerpoint/2010/main" val="170463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2565-F047-B261-8647-0088B406CB34}"/>
              </a:ext>
            </a:extLst>
          </p:cNvPr>
          <p:cNvSpPr>
            <a:spLocks noGrp="1"/>
          </p:cNvSpPr>
          <p:nvPr>
            <p:ph type="title"/>
          </p:nvPr>
        </p:nvSpPr>
        <p:spPr/>
        <p:txBody>
          <a:bodyPr/>
          <a:lstStyle/>
          <a:p>
            <a:r>
              <a:rPr lang="nl-NL" dirty="0"/>
              <a:t>EPA143A: Macroeconomics</a:t>
            </a:r>
            <a:br>
              <a:rPr lang="nl-NL" sz="4400" dirty="0"/>
            </a:br>
            <a:r>
              <a:rPr lang="nl-NL" sz="4400" b="1" dirty="0"/>
              <a:t>Week 3: </a:t>
            </a:r>
            <a:r>
              <a:rPr lang="nl-NL" sz="4400" b="1" dirty="0">
                <a:solidFill>
                  <a:srgbClr val="FF0000"/>
                </a:solidFill>
              </a:rPr>
              <a:t>Keynesian Macro-Economics</a:t>
            </a:r>
            <a:endParaRPr lang="nl-NL" dirty="0"/>
          </a:p>
        </p:txBody>
      </p:sp>
      <p:sp>
        <p:nvSpPr>
          <p:cNvPr id="3" name="Content Placeholder 2">
            <a:extLst>
              <a:ext uri="{FF2B5EF4-FFF2-40B4-BE49-F238E27FC236}">
                <a16:creationId xmlns:a16="http://schemas.microsoft.com/office/drawing/2014/main" id="{83B4C380-A785-07D9-D977-A7633B77C000}"/>
              </a:ext>
            </a:extLst>
          </p:cNvPr>
          <p:cNvSpPr>
            <a:spLocks noGrp="1"/>
          </p:cNvSpPr>
          <p:nvPr>
            <p:ph idx="1"/>
          </p:nvPr>
        </p:nvSpPr>
        <p:spPr/>
        <p:txBody>
          <a:bodyPr/>
          <a:lstStyle/>
          <a:p>
            <a:pPr marL="0" indent="0">
              <a:lnSpc>
                <a:spcPct val="100000"/>
              </a:lnSpc>
              <a:buNone/>
            </a:pPr>
            <a:r>
              <a:rPr lang="en-GB" sz="1800" dirty="0">
                <a:effectLst/>
                <a:latin typeface="Calibri" panose="020F0502020204030204" pitchFamily="34" charset="0"/>
                <a:ea typeface="Times New Roman" panose="02020603050405020304" pitchFamily="18" charset="0"/>
                <a:cs typeface="Calibri" panose="020F0502020204030204" pitchFamily="34" charset="0"/>
              </a:rPr>
              <a:t>Fiscal multipliers by type of impulse and depending on the business cycle. </a:t>
            </a:r>
            <a:r>
              <a:rPr lang="en-GB" sz="1800" i="1" dirty="0">
                <a:effectLst/>
                <a:latin typeface="Calibri" panose="020F0502020204030204" pitchFamily="34" charset="0"/>
                <a:ea typeface="Times New Roman" panose="02020603050405020304" pitchFamily="18" charset="0"/>
              </a:rPr>
              <a:t>Source</a:t>
            </a:r>
            <a:r>
              <a:rPr lang="en-GB" sz="1800" dirty="0">
                <a:effectLst/>
                <a:latin typeface="Calibri" panose="020F0502020204030204" pitchFamily="34" charset="0"/>
                <a:ea typeface="Times New Roman" panose="02020603050405020304" pitchFamily="18" charset="0"/>
              </a:rPr>
              <a:t>: </a:t>
            </a:r>
            <a:r>
              <a:rPr lang="en-GB" sz="1800" dirty="0" err="1">
                <a:effectLst/>
                <a:latin typeface="Calibri" panose="020F0502020204030204" pitchFamily="34" charset="0"/>
                <a:ea typeface="Times New Roman" panose="02020603050405020304" pitchFamily="18" charset="0"/>
              </a:rPr>
              <a:t>Gechert</a:t>
            </a:r>
            <a:r>
              <a:rPr lang="en-GB" sz="1800" dirty="0">
                <a:effectLst/>
                <a:latin typeface="Calibri" panose="020F0502020204030204" pitchFamily="34" charset="0"/>
                <a:ea typeface="Times New Roman" panose="02020603050405020304" pitchFamily="18" charset="0"/>
              </a:rPr>
              <a:t> and </a:t>
            </a:r>
            <a:r>
              <a:rPr lang="en-GB" sz="1800" dirty="0" err="1">
                <a:effectLst/>
                <a:latin typeface="Calibri" panose="020F0502020204030204" pitchFamily="34" charset="0"/>
                <a:ea typeface="Times New Roman" panose="02020603050405020304" pitchFamily="18" charset="0"/>
              </a:rPr>
              <a:t>Rannenberg</a:t>
            </a:r>
            <a:r>
              <a:rPr lang="en-GB" sz="1800" dirty="0">
                <a:effectLst/>
                <a:latin typeface="Calibri" panose="020F0502020204030204" pitchFamily="34" charset="0"/>
                <a:ea typeface="Times New Roman" panose="02020603050405020304" pitchFamily="18" charset="0"/>
              </a:rPr>
              <a:t> (2018).</a:t>
            </a:r>
            <a:endParaRPr lang="en-GB" sz="18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nSpc>
                <a:spcPct val="107000"/>
              </a:lnSpc>
              <a:spcAft>
                <a:spcPts val="600"/>
              </a:spcAft>
              <a:buNone/>
            </a:pP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Slide Number Placeholder 3">
            <a:extLst>
              <a:ext uri="{FF2B5EF4-FFF2-40B4-BE49-F238E27FC236}">
                <a16:creationId xmlns:a16="http://schemas.microsoft.com/office/drawing/2014/main" id="{845085CA-64DA-EA12-BFEE-147F8BB6EE6F}"/>
              </a:ext>
            </a:extLst>
          </p:cNvPr>
          <p:cNvSpPr>
            <a:spLocks noGrp="1"/>
          </p:cNvSpPr>
          <p:nvPr>
            <p:ph type="sldNum" sz="quarter" idx="12"/>
          </p:nvPr>
        </p:nvSpPr>
        <p:spPr/>
        <p:txBody>
          <a:bodyPr/>
          <a:lstStyle/>
          <a:p>
            <a:fld id="{5048EDAD-0E59-4509-9228-486ACD64E55E}" type="slidenum">
              <a:rPr lang="nl-NL" smtClean="0"/>
              <a:t>13</a:t>
            </a:fld>
            <a:endParaRPr lang="nl-NL"/>
          </a:p>
        </p:txBody>
      </p:sp>
      <p:pic>
        <p:nvPicPr>
          <p:cNvPr id="5" name="Picture 4">
            <a:extLst>
              <a:ext uri="{FF2B5EF4-FFF2-40B4-BE49-F238E27FC236}">
                <a16:creationId xmlns:a16="http://schemas.microsoft.com/office/drawing/2014/main" id="{204A161F-3CC0-CEA6-6FA1-9EFDC0BF4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0865" y="2287656"/>
            <a:ext cx="7511500" cy="4351338"/>
          </a:xfrm>
          <a:prstGeom prst="rect">
            <a:avLst/>
          </a:prstGeom>
          <a:noFill/>
          <a:ln>
            <a:noFill/>
          </a:ln>
        </p:spPr>
      </p:pic>
    </p:spTree>
    <p:extLst>
      <p:ext uri="{BB962C8B-B14F-4D97-AF65-F5344CB8AC3E}">
        <p14:creationId xmlns:p14="http://schemas.microsoft.com/office/powerpoint/2010/main" val="4138835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8788-7F02-4EAB-8590-7DD60A043846}"/>
              </a:ext>
            </a:extLst>
          </p:cNvPr>
          <p:cNvSpPr>
            <a:spLocks noGrp="1"/>
          </p:cNvSpPr>
          <p:nvPr>
            <p:ph type="title"/>
          </p:nvPr>
        </p:nvSpPr>
        <p:spPr/>
        <p:txBody>
          <a:bodyPr/>
          <a:lstStyle/>
          <a:p>
            <a:r>
              <a:rPr lang="nl-NL" dirty="0"/>
              <a:t>EPA143A: Macroeconomics</a:t>
            </a:r>
            <a:br>
              <a:rPr lang="nl-NL" sz="4400" dirty="0"/>
            </a:br>
            <a:r>
              <a:rPr lang="nl-NL" sz="4400" b="1" dirty="0"/>
              <a:t>Week 3: </a:t>
            </a:r>
            <a:r>
              <a:rPr lang="nl-NL" sz="4400" b="1" dirty="0">
                <a:solidFill>
                  <a:srgbClr val="FF0000"/>
                </a:solidFill>
              </a:rPr>
              <a:t>Keynesian Macro-Economics</a:t>
            </a:r>
            <a:endParaRPr lang="nl-NL" dirty="0"/>
          </a:p>
        </p:txBody>
      </p:sp>
      <p:sp>
        <p:nvSpPr>
          <p:cNvPr id="3" name="Content Placeholder 2">
            <a:extLst>
              <a:ext uri="{FF2B5EF4-FFF2-40B4-BE49-F238E27FC236}">
                <a16:creationId xmlns:a16="http://schemas.microsoft.com/office/drawing/2014/main" id="{DC4ED9EF-35DC-4774-A921-4D6509D77C92}"/>
              </a:ext>
            </a:extLst>
          </p:cNvPr>
          <p:cNvSpPr>
            <a:spLocks noGrp="1"/>
          </p:cNvSpPr>
          <p:nvPr>
            <p:ph idx="1"/>
          </p:nvPr>
        </p:nvSpPr>
        <p:spPr/>
        <p:txBody>
          <a:bodyPr>
            <a:normAutofit fontScale="70000" lnSpcReduction="20000"/>
          </a:bodyPr>
          <a:lstStyle/>
          <a:p>
            <a:pPr marL="0" indent="0">
              <a:buNone/>
            </a:pPr>
            <a:r>
              <a:rPr lang="nl-NL" dirty="0"/>
              <a:t>The IMF changed its position on the magnitude of fiscal multipliers:</a:t>
            </a:r>
          </a:p>
          <a:p>
            <a:pPr marL="0" indent="0">
              <a:buNone/>
            </a:pPr>
            <a:endParaRPr lang="nl-NL" dirty="0"/>
          </a:p>
          <a:p>
            <a:r>
              <a:rPr lang="nl-NL" dirty="0"/>
              <a:t>Fiscal </a:t>
            </a:r>
            <a:r>
              <a:rPr lang="en-US" dirty="0"/>
              <a:t>multipliers have actually been in the 0.9 to 1.7 range since 2008. This means that higher public spending will lead to a DECLINE in the public debt to GDP ratio.</a:t>
            </a:r>
          </a:p>
          <a:p>
            <a:pPr lvl="1">
              <a:buFont typeface="Courier New" panose="02070309020205020404" pitchFamily="49" charset="0"/>
              <a:buChar char="o"/>
            </a:pPr>
            <a:r>
              <a:rPr lang="en-US" dirty="0"/>
              <a:t>Suppose public spending increases by €100.</a:t>
            </a:r>
          </a:p>
          <a:p>
            <a:pPr lvl="1">
              <a:buFont typeface="Courier New" panose="02070309020205020404" pitchFamily="49" charset="0"/>
              <a:buChar char="o"/>
            </a:pPr>
            <a:r>
              <a:rPr lang="en-US" dirty="0"/>
              <a:t>Public debt will go up by €100.</a:t>
            </a:r>
          </a:p>
          <a:p>
            <a:pPr lvl="1">
              <a:buFont typeface="Courier New" panose="02070309020205020404" pitchFamily="49" charset="0"/>
              <a:buChar char="o"/>
            </a:pPr>
            <a:r>
              <a:rPr lang="en-US" dirty="0"/>
              <a:t>GDP will increase by more than €100 if the fiscal multiplier is &gt; 1.</a:t>
            </a:r>
          </a:p>
          <a:p>
            <a:pPr lvl="1">
              <a:buFont typeface="Courier New" panose="02070309020205020404" pitchFamily="49" charset="0"/>
              <a:buChar char="o"/>
            </a:pPr>
            <a:r>
              <a:rPr lang="en-US" dirty="0"/>
              <a:t>Hence, the ratio public debt to GDP goes down.</a:t>
            </a:r>
          </a:p>
          <a:p>
            <a:endParaRPr lang="en-US" dirty="0"/>
          </a:p>
          <a:p>
            <a:r>
              <a:rPr lang="en-US" dirty="0"/>
              <a:t>The Blanchard-Leigh paper was remarkable, because through this paper, the International Monetary Fund admitted that it had grossly underestimated the impact of the fiscal austerity regime it advised Europeans to adopt. The IMF forecast originally that economic activity would be reduced by only €0.50 for every €1.00 fiscal spending cut. Blanchard and Leigh’s paper shows that the OECD, the EU, the IMF and the Economist Intelligence Unit all got their forecasts wrong, as they were all working with underestimated multiplier values.</a:t>
            </a:r>
            <a:endParaRPr lang="nl-NL" dirty="0"/>
          </a:p>
        </p:txBody>
      </p:sp>
      <p:sp>
        <p:nvSpPr>
          <p:cNvPr id="4" name="Slide Number Placeholder 3">
            <a:extLst>
              <a:ext uri="{FF2B5EF4-FFF2-40B4-BE49-F238E27FC236}">
                <a16:creationId xmlns:a16="http://schemas.microsoft.com/office/drawing/2014/main" id="{CF0CD92E-A83B-4C2E-9907-10009212FF1E}"/>
              </a:ext>
            </a:extLst>
          </p:cNvPr>
          <p:cNvSpPr>
            <a:spLocks noGrp="1"/>
          </p:cNvSpPr>
          <p:nvPr>
            <p:ph type="sldNum" sz="quarter" idx="12"/>
          </p:nvPr>
        </p:nvSpPr>
        <p:spPr/>
        <p:txBody>
          <a:bodyPr/>
          <a:lstStyle/>
          <a:p>
            <a:fld id="{E23D7D38-93B8-45B5-B79F-10D7F13DB74B}" type="slidenum">
              <a:rPr lang="nl-NL" smtClean="0"/>
              <a:t>14</a:t>
            </a:fld>
            <a:endParaRPr lang="nl-NL"/>
          </a:p>
        </p:txBody>
      </p:sp>
    </p:spTree>
    <p:extLst>
      <p:ext uri="{BB962C8B-B14F-4D97-AF65-F5344CB8AC3E}">
        <p14:creationId xmlns:p14="http://schemas.microsoft.com/office/powerpoint/2010/main" val="110377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a:xfrm>
            <a:off x="838200" y="1865381"/>
            <a:ext cx="10515600" cy="4351338"/>
          </a:xfrm>
        </p:spPr>
        <p:txBody>
          <a:bodyPr>
            <a:normAutofit/>
          </a:bodyPr>
          <a:lstStyle/>
          <a:p>
            <a:pPr marL="0" indent="0">
              <a:buNone/>
            </a:pPr>
            <a:r>
              <a:rPr lang="nl-NL" dirty="0">
                <a:highlight>
                  <a:srgbClr val="FFFF00"/>
                </a:highlight>
              </a:rPr>
              <a:t>Monetary policy in the Keynesian model</a:t>
            </a:r>
            <a:r>
              <a:rPr lang="nl-NL" dirty="0"/>
              <a:t>:</a:t>
            </a:r>
          </a:p>
          <a:p>
            <a:r>
              <a:rPr lang="nl-NL" dirty="0"/>
              <a:t>Policy instrument of central bank = the interest rate</a:t>
            </a:r>
          </a:p>
          <a:p>
            <a:r>
              <a:rPr lang="nl-NL" dirty="0"/>
              <a:t>A higher interest rate will lower private investment -&gt; a negative multiplier effect on demand, output, employment</a:t>
            </a:r>
          </a:p>
          <a:p>
            <a:r>
              <a:rPr lang="nl-NL" dirty="0"/>
              <a:t>However, the impact of changes in the interest rate on business investment is relatively small, especially that of a reduction in the interest rate</a:t>
            </a:r>
          </a:p>
          <a:p>
            <a:r>
              <a:rPr lang="nl-NL" dirty="0"/>
              <a:t>Monetary policy is by far not as effective in influencing demand, output and employment than fiscal policy</a:t>
            </a:r>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15</a:t>
            </a:fld>
            <a:endParaRPr lang="nl-NL"/>
          </a:p>
        </p:txBody>
      </p:sp>
    </p:spTree>
    <p:extLst>
      <p:ext uri="{BB962C8B-B14F-4D97-AF65-F5344CB8AC3E}">
        <p14:creationId xmlns:p14="http://schemas.microsoft.com/office/powerpoint/2010/main" val="2249461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16</a:t>
            </a:fld>
            <a:endParaRPr lang="nl-NL"/>
          </a:p>
        </p:txBody>
      </p:sp>
      <p:sp>
        <p:nvSpPr>
          <p:cNvPr id="6" name="Content Placeholder 5">
            <a:extLst>
              <a:ext uri="{FF2B5EF4-FFF2-40B4-BE49-F238E27FC236}">
                <a16:creationId xmlns:a16="http://schemas.microsoft.com/office/drawing/2014/main" id="{B66191E7-0B9A-4E9D-9D94-E27AD357A72E}"/>
              </a:ext>
            </a:extLst>
          </p:cNvPr>
          <p:cNvSpPr>
            <a:spLocks noGrp="1"/>
          </p:cNvSpPr>
          <p:nvPr>
            <p:ph idx="1"/>
          </p:nvPr>
        </p:nvSpPr>
        <p:spPr/>
        <p:txBody>
          <a:bodyPr>
            <a:normAutofit fontScale="92500" lnSpcReduction="10000"/>
          </a:bodyPr>
          <a:lstStyle/>
          <a:p>
            <a:pPr marL="0" indent="0">
              <a:buNone/>
            </a:pPr>
            <a:r>
              <a:rPr lang="nl-NL" dirty="0">
                <a:highlight>
                  <a:srgbClr val="FFFF00"/>
                </a:highlight>
              </a:rPr>
              <a:t>The liquidity trap</a:t>
            </a:r>
            <a:r>
              <a:rPr lang="nl-NL" dirty="0"/>
              <a:t>:</a:t>
            </a:r>
          </a:p>
          <a:p>
            <a:r>
              <a:rPr lang="nl-NL" dirty="0"/>
              <a:t>In a period of slow growt and high uncertainty, households and firms will hold on to their cash (= liquidity) for precautionary reasons.</a:t>
            </a:r>
          </a:p>
          <a:p>
            <a:r>
              <a:rPr lang="nl-NL" dirty="0"/>
              <a:t>This means that </a:t>
            </a:r>
            <a:r>
              <a:rPr lang="nl-NL" b="1" dirty="0">
                <a:solidFill>
                  <a:srgbClr val="FF0000"/>
                </a:solidFill>
              </a:rPr>
              <a:t>liquidity preference</a:t>
            </a:r>
            <a:r>
              <a:rPr lang="nl-NL" dirty="0"/>
              <a:t> is high. Incomes are not spent, banks are flushed with (excess) savings.</a:t>
            </a:r>
          </a:p>
          <a:p>
            <a:r>
              <a:rPr lang="nl-NL" dirty="0"/>
              <a:t>A reduction in the interest rate will not increase business investment, because firms’ animal spirits are depressed (business confidence is low).</a:t>
            </a:r>
          </a:p>
          <a:p>
            <a:r>
              <a:rPr lang="nl-NL" dirty="0"/>
              <a:t>Monetary policy (lowering interest rates) cannot get the economy out of the liquidity trap. Interest rates may be lowered to the ZLB without effect.</a:t>
            </a:r>
          </a:p>
          <a:p>
            <a:r>
              <a:rPr lang="nl-NL" dirty="0"/>
              <a:t>Fiscal stimulus (rising public deficits) increase aggregate demand and raise economic growth and can restore business confidence.</a:t>
            </a:r>
          </a:p>
          <a:p>
            <a:endParaRPr lang="nl-NL" dirty="0"/>
          </a:p>
        </p:txBody>
      </p:sp>
    </p:spTree>
    <p:extLst>
      <p:ext uri="{BB962C8B-B14F-4D97-AF65-F5344CB8AC3E}">
        <p14:creationId xmlns:p14="http://schemas.microsoft.com/office/powerpoint/2010/main" val="830169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FD83-1B90-9B81-6898-2038419C6F0E}"/>
              </a:ext>
            </a:extLst>
          </p:cNvPr>
          <p:cNvSpPr>
            <a:spLocks noGrp="1"/>
          </p:cNvSpPr>
          <p:nvPr>
            <p:ph type="title"/>
          </p:nvPr>
        </p:nvSpPr>
        <p:spPr/>
        <p:txBody>
          <a:bodyPr/>
          <a:lstStyle/>
          <a:p>
            <a:r>
              <a:rPr lang="nl-NL" dirty="0"/>
              <a:t>EPA143A: Macroeconomics</a:t>
            </a:r>
            <a:br>
              <a:rPr lang="nl-NL" sz="4400" dirty="0"/>
            </a:br>
            <a:r>
              <a:rPr lang="nl-NL" sz="4400" b="1" dirty="0"/>
              <a:t>Week 3: </a:t>
            </a:r>
            <a:r>
              <a:rPr lang="nl-NL" sz="4400" b="1" dirty="0">
                <a:solidFill>
                  <a:srgbClr val="FF0000"/>
                </a:solidFill>
              </a:rPr>
              <a:t>Keynesian Macro-Economics</a:t>
            </a:r>
            <a:endParaRPr lang="nl-NL" dirty="0"/>
          </a:p>
        </p:txBody>
      </p:sp>
      <p:sp>
        <p:nvSpPr>
          <p:cNvPr id="3" name="Content Placeholder 2">
            <a:extLst>
              <a:ext uri="{FF2B5EF4-FFF2-40B4-BE49-F238E27FC236}">
                <a16:creationId xmlns:a16="http://schemas.microsoft.com/office/drawing/2014/main" id="{D6CE0103-6205-3644-B026-60EB60511FDE}"/>
              </a:ext>
            </a:extLst>
          </p:cNvPr>
          <p:cNvSpPr>
            <a:spLocks noGrp="1"/>
          </p:cNvSpPr>
          <p:nvPr>
            <p:ph idx="1"/>
          </p:nvPr>
        </p:nvSpPr>
        <p:spPr/>
        <p:txBody>
          <a:bodyPr/>
          <a:lstStyle/>
          <a:p>
            <a:pPr marL="0" indent="0">
              <a:buNone/>
            </a:pPr>
            <a:r>
              <a:rPr lang="en-GB" sz="1800" b="1" dirty="0">
                <a:effectLst/>
                <a:latin typeface="Calibri Light" panose="020F0302020204030204" pitchFamily="34" charset="0"/>
                <a:ea typeface="Calibri" panose="020F0502020204030204" pitchFamily="34" charset="0"/>
                <a:cs typeface="Times New Roman" panose="02020603050405020304" pitchFamily="18" charset="0"/>
              </a:rPr>
              <a:t>Lost in Deflation: Italy’s structural economic crisis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NL" dirty="0"/>
          </a:p>
        </p:txBody>
      </p:sp>
      <p:sp>
        <p:nvSpPr>
          <p:cNvPr id="4" name="Slide Number Placeholder 3">
            <a:extLst>
              <a:ext uri="{FF2B5EF4-FFF2-40B4-BE49-F238E27FC236}">
                <a16:creationId xmlns:a16="http://schemas.microsoft.com/office/drawing/2014/main" id="{896A2B21-EEC5-6417-01AA-607F03555F46}"/>
              </a:ext>
            </a:extLst>
          </p:cNvPr>
          <p:cNvSpPr>
            <a:spLocks noGrp="1"/>
          </p:cNvSpPr>
          <p:nvPr>
            <p:ph type="sldNum" sz="quarter" idx="12"/>
          </p:nvPr>
        </p:nvSpPr>
        <p:spPr/>
        <p:txBody>
          <a:bodyPr/>
          <a:lstStyle/>
          <a:p>
            <a:fld id="{5048EDAD-0E59-4509-9228-486ACD64E55E}" type="slidenum">
              <a:rPr lang="nl-NL" smtClean="0"/>
              <a:t>17</a:t>
            </a:fld>
            <a:endParaRPr lang="nl-NL"/>
          </a:p>
        </p:txBody>
      </p:sp>
      <p:pic>
        <p:nvPicPr>
          <p:cNvPr id="5" name="Picture 4">
            <a:extLst>
              <a:ext uri="{FF2B5EF4-FFF2-40B4-BE49-F238E27FC236}">
                <a16:creationId xmlns:a16="http://schemas.microsoft.com/office/drawing/2014/main" id="{4C1CD855-9195-08B1-7E5E-5FFD5E958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39" y="2292351"/>
            <a:ext cx="7354956" cy="3974306"/>
          </a:xfrm>
          <a:prstGeom prst="rect">
            <a:avLst/>
          </a:prstGeom>
        </p:spPr>
      </p:pic>
    </p:spTree>
    <p:extLst>
      <p:ext uri="{BB962C8B-B14F-4D97-AF65-F5344CB8AC3E}">
        <p14:creationId xmlns:p14="http://schemas.microsoft.com/office/powerpoint/2010/main" val="1442107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DB06-08D8-6D3C-DD5F-64C1BA24BF16}"/>
              </a:ext>
            </a:extLst>
          </p:cNvPr>
          <p:cNvSpPr>
            <a:spLocks noGrp="1"/>
          </p:cNvSpPr>
          <p:nvPr>
            <p:ph type="title"/>
          </p:nvPr>
        </p:nvSpPr>
        <p:spPr/>
        <p:txBody>
          <a:bodyPr/>
          <a:lstStyle/>
          <a:p>
            <a:r>
              <a:rPr lang="nl-NL" dirty="0"/>
              <a:t>EPA143A: Macroeconomics</a:t>
            </a:r>
            <a:br>
              <a:rPr lang="nl-NL" sz="4400" dirty="0"/>
            </a:br>
            <a:r>
              <a:rPr lang="nl-NL" sz="4400" b="1" dirty="0"/>
              <a:t>Week 3: </a:t>
            </a:r>
            <a:r>
              <a:rPr lang="nl-NL" sz="4400" b="1" dirty="0">
                <a:solidFill>
                  <a:srgbClr val="FF0000"/>
                </a:solidFill>
              </a:rPr>
              <a:t>Keynesian Macro-Economics</a:t>
            </a:r>
            <a:endParaRPr lang="nl-NL" dirty="0"/>
          </a:p>
        </p:txBody>
      </p:sp>
      <p:sp>
        <p:nvSpPr>
          <p:cNvPr id="3" name="Content Placeholder 2">
            <a:extLst>
              <a:ext uri="{FF2B5EF4-FFF2-40B4-BE49-F238E27FC236}">
                <a16:creationId xmlns:a16="http://schemas.microsoft.com/office/drawing/2014/main" id="{365F3A16-5C05-E70B-6534-49393C25E594}"/>
              </a:ext>
            </a:extLst>
          </p:cNvPr>
          <p:cNvSpPr>
            <a:spLocks noGrp="1"/>
          </p:cNvSpPr>
          <p:nvPr>
            <p:ph idx="1"/>
          </p:nvPr>
        </p:nvSpPr>
        <p:spPr/>
        <p:txBody>
          <a:bodyPr>
            <a:normAutofit fontScale="85000" lnSpcReduction="20000"/>
          </a:bodyPr>
          <a:lstStyle/>
          <a:p>
            <a:pPr marL="0" indent="0">
              <a:buNone/>
            </a:pPr>
            <a:r>
              <a:rPr lang="nl-NL" dirty="0">
                <a:highlight>
                  <a:srgbClr val="FFFF00"/>
                </a:highlight>
              </a:rPr>
              <a:t>Keynesian explanation of the structural crisis in Italy</a:t>
            </a:r>
            <a:r>
              <a:rPr lang="nl-NL" dirty="0"/>
              <a:t>: </a:t>
            </a:r>
          </a:p>
          <a:p>
            <a:pPr marL="0" indent="0">
              <a:buNone/>
            </a:pPr>
            <a:r>
              <a:rPr lang="en-US" dirty="0"/>
              <a:t>The structural causes of the structural demand deficiency are: (1) very low growth of real wages; declining real household incomes; (2) declining real public expenditure; fiscal austerity (the permanent primary fiscal surplus); and (3) poor export performance, partly due to the fact that the euro exchange rate is too high from the viewpoint of the Italian economy.</a:t>
            </a:r>
            <a:endParaRPr lang="nl-NL" dirty="0"/>
          </a:p>
          <a:p>
            <a:pPr marL="0" indent="0">
              <a:buNone/>
            </a:pPr>
            <a:r>
              <a:rPr lang="nl-NL" dirty="0"/>
              <a:t>Insufficient aggregate demand (AD) </a:t>
            </a:r>
            <a:r>
              <a:rPr lang="nl-NL" dirty="0">
                <a:sym typeface="Wingdings" panose="05000000000000000000" pitchFamily="2" charset="2"/>
              </a:rPr>
              <a:t> decline in PROFIT RATE  stagnating business investment  further decline in AD  etc.</a:t>
            </a:r>
          </a:p>
          <a:p>
            <a:pPr marL="0" indent="0">
              <a:buNone/>
            </a:pPr>
            <a:endParaRPr lang="nl-NL" dirty="0">
              <a:sym typeface="Wingdings" panose="05000000000000000000" pitchFamily="2" charset="2"/>
            </a:endParaRPr>
          </a:p>
          <a:p>
            <a:pPr marL="0" indent="0">
              <a:buNone/>
            </a:pPr>
            <a:r>
              <a:rPr lang="nl-NL" dirty="0">
                <a:sym typeface="Wingdings" panose="05000000000000000000" pitchFamily="2" charset="2"/>
              </a:rPr>
              <a:t>PROFIT RATE &amp; demand: </a:t>
            </a:r>
            <a:endParaRPr lang="nl-NL" dirty="0"/>
          </a:p>
          <a:p>
            <a:pPr marL="0" indent="0">
              <a:buNone/>
            </a:pPr>
            <a:endParaRPr lang="nl-NL" dirty="0"/>
          </a:p>
          <a:p>
            <a:pPr marL="0" indent="0">
              <a:buNone/>
            </a:pPr>
            <a:r>
              <a:rPr lang="nl-NL" dirty="0"/>
              <a:t>where u = capacity utilisation which is determined by AD. </a:t>
            </a:r>
          </a:p>
          <a:p>
            <a:pPr marL="0" indent="0">
              <a:buNone/>
            </a:pPr>
            <a:r>
              <a:rPr lang="nl-NL" dirty="0"/>
              <a:t>Lower AD </a:t>
            </a:r>
            <a:r>
              <a:rPr lang="nl-NL" dirty="0">
                <a:sym typeface="Wingdings" panose="05000000000000000000" pitchFamily="2" charset="2"/>
              </a:rPr>
              <a:t> lower u  lower profit rate  lower business investment</a:t>
            </a:r>
            <a:endParaRPr lang="nl-NL" dirty="0"/>
          </a:p>
        </p:txBody>
      </p:sp>
      <p:sp>
        <p:nvSpPr>
          <p:cNvPr id="4" name="Slide Number Placeholder 3">
            <a:extLst>
              <a:ext uri="{FF2B5EF4-FFF2-40B4-BE49-F238E27FC236}">
                <a16:creationId xmlns:a16="http://schemas.microsoft.com/office/drawing/2014/main" id="{DDC14B49-E2A4-7E4E-500F-D77F4D3C7B92}"/>
              </a:ext>
            </a:extLst>
          </p:cNvPr>
          <p:cNvSpPr>
            <a:spLocks noGrp="1"/>
          </p:cNvSpPr>
          <p:nvPr>
            <p:ph type="sldNum" sz="quarter" idx="12"/>
          </p:nvPr>
        </p:nvSpPr>
        <p:spPr/>
        <p:txBody>
          <a:bodyPr/>
          <a:lstStyle/>
          <a:p>
            <a:fld id="{5048EDAD-0E59-4509-9228-486ACD64E55E}" type="slidenum">
              <a:rPr lang="nl-NL" smtClean="0"/>
              <a:t>18</a:t>
            </a:fld>
            <a:endParaRPr lang="nl-NL"/>
          </a:p>
        </p:txBody>
      </p:sp>
      <p:pic>
        <p:nvPicPr>
          <p:cNvPr id="8" name="Picture 7">
            <a:extLst>
              <a:ext uri="{FF2B5EF4-FFF2-40B4-BE49-F238E27FC236}">
                <a16:creationId xmlns:a16="http://schemas.microsoft.com/office/drawing/2014/main" id="{2601C059-A296-909E-9BDF-0F93272FF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358" y="4277139"/>
            <a:ext cx="4885164" cy="1143000"/>
          </a:xfrm>
          <a:prstGeom prst="rect">
            <a:avLst/>
          </a:prstGeom>
        </p:spPr>
      </p:pic>
    </p:spTree>
    <p:extLst>
      <p:ext uri="{BB962C8B-B14F-4D97-AF65-F5344CB8AC3E}">
        <p14:creationId xmlns:p14="http://schemas.microsoft.com/office/powerpoint/2010/main" val="7717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CCAC-3479-D1E3-9B54-5612B0709699}"/>
              </a:ext>
            </a:extLst>
          </p:cNvPr>
          <p:cNvSpPr>
            <a:spLocks noGrp="1"/>
          </p:cNvSpPr>
          <p:nvPr>
            <p:ph type="title"/>
          </p:nvPr>
        </p:nvSpPr>
        <p:spPr/>
        <p:txBody>
          <a:bodyPr/>
          <a:lstStyle/>
          <a:p>
            <a:r>
              <a:rPr lang="nl-NL" dirty="0"/>
              <a:t>EPA143A: Macroeconomics</a:t>
            </a:r>
            <a:br>
              <a:rPr lang="nl-NL" sz="4400" dirty="0"/>
            </a:br>
            <a:r>
              <a:rPr lang="nl-NL" sz="4400" b="1" dirty="0"/>
              <a:t>Week 3: </a:t>
            </a:r>
            <a:r>
              <a:rPr lang="nl-NL" sz="4400" b="1" dirty="0">
                <a:solidFill>
                  <a:srgbClr val="FF0000"/>
                </a:solidFill>
              </a:rPr>
              <a:t>Keynesian Macro-Economics</a:t>
            </a:r>
            <a:endParaRPr lang="nl-NL" dirty="0"/>
          </a:p>
        </p:txBody>
      </p:sp>
      <p:sp>
        <p:nvSpPr>
          <p:cNvPr id="3" name="Content Placeholder 2">
            <a:extLst>
              <a:ext uri="{FF2B5EF4-FFF2-40B4-BE49-F238E27FC236}">
                <a16:creationId xmlns:a16="http://schemas.microsoft.com/office/drawing/2014/main" id="{FDEDC8F7-4A49-E5EE-1916-8CC36601F7BC}"/>
              </a:ext>
            </a:extLst>
          </p:cNvPr>
          <p:cNvSpPr>
            <a:spLocks noGrp="1"/>
          </p:cNvSpPr>
          <p:nvPr>
            <p:ph idx="1"/>
          </p:nvPr>
        </p:nvSpPr>
        <p:spPr/>
        <p:txBody>
          <a:bodyPr>
            <a:normAutofit lnSpcReduction="10000"/>
          </a:bodyPr>
          <a:lstStyle/>
          <a:p>
            <a:pPr marL="0" indent="0">
              <a:buNone/>
            </a:pPr>
            <a:r>
              <a:rPr lang="nl-NL" dirty="0"/>
              <a:t>Fiscal austerity can be self-defeating, i.e. lowering the government deficit can lead to an increase in the public debt to GDP ratio (when the fiscal multiplier &gt; 1).</a:t>
            </a:r>
          </a:p>
          <a:p>
            <a:pPr marL="0" indent="0">
              <a:buNone/>
            </a:pPr>
            <a:r>
              <a:rPr lang="nl-NL" dirty="0"/>
              <a:t>Debt-dynamics equation: </a:t>
            </a:r>
          </a:p>
          <a:p>
            <a:pPr marL="0" indent="0">
              <a:buNone/>
            </a:pPr>
            <a:endParaRPr lang="nl-NL" dirty="0"/>
          </a:p>
          <a:p>
            <a:pPr marL="0" indent="0">
              <a:buNone/>
            </a:pPr>
            <a:r>
              <a:rPr lang="el-GR" dirty="0"/>
              <a:t>Δ</a:t>
            </a:r>
            <a:r>
              <a:rPr lang="nl-NL" dirty="0"/>
              <a:t> debt = the change in the ratio of nominal public debt to nominal GDP</a:t>
            </a:r>
          </a:p>
          <a:p>
            <a:pPr marL="0" indent="0">
              <a:buNone/>
            </a:pPr>
            <a:r>
              <a:rPr lang="nl-NL" dirty="0"/>
              <a:t>Fiscal deficit = government revenue – government expenditure</a:t>
            </a:r>
          </a:p>
          <a:p>
            <a:pPr marL="0" indent="0">
              <a:buNone/>
            </a:pPr>
            <a:r>
              <a:rPr lang="nl-NL" dirty="0"/>
              <a:t>i = the nominal interest rate paid on government debt (the government borrows to pay the interest on the outstanding public debt)</a:t>
            </a:r>
          </a:p>
          <a:p>
            <a:pPr marL="0" indent="0">
              <a:buNone/>
            </a:pPr>
            <a:r>
              <a:rPr lang="nl-NL" dirty="0"/>
              <a:t>g = the growth rate of nominal GDP </a:t>
            </a:r>
          </a:p>
          <a:p>
            <a:pPr marL="0" indent="0">
              <a:buNone/>
            </a:pPr>
            <a:endParaRPr lang="nl-NL" dirty="0"/>
          </a:p>
        </p:txBody>
      </p:sp>
      <p:sp>
        <p:nvSpPr>
          <p:cNvPr id="4" name="Slide Number Placeholder 3">
            <a:extLst>
              <a:ext uri="{FF2B5EF4-FFF2-40B4-BE49-F238E27FC236}">
                <a16:creationId xmlns:a16="http://schemas.microsoft.com/office/drawing/2014/main" id="{F683D94B-D1F5-E174-BA9D-0BFAA68CFEA1}"/>
              </a:ext>
            </a:extLst>
          </p:cNvPr>
          <p:cNvSpPr>
            <a:spLocks noGrp="1"/>
          </p:cNvSpPr>
          <p:nvPr>
            <p:ph type="sldNum" sz="quarter" idx="12"/>
          </p:nvPr>
        </p:nvSpPr>
        <p:spPr/>
        <p:txBody>
          <a:bodyPr/>
          <a:lstStyle/>
          <a:p>
            <a:fld id="{5048EDAD-0E59-4509-9228-486ACD64E55E}" type="slidenum">
              <a:rPr lang="nl-NL" smtClean="0"/>
              <a:t>19</a:t>
            </a:fld>
            <a:endParaRPr lang="nl-NL"/>
          </a:p>
        </p:txBody>
      </p:sp>
      <p:pic>
        <p:nvPicPr>
          <p:cNvPr id="6" name="Picture 5">
            <a:extLst>
              <a:ext uri="{FF2B5EF4-FFF2-40B4-BE49-F238E27FC236}">
                <a16:creationId xmlns:a16="http://schemas.microsoft.com/office/drawing/2014/main" id="{CCCBF7B7-E9AA-7273-2587-096D92515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354" y="3001615"/>
            <a:ext cx="4757743" cy="609601"/>
          </a:xfrm>
          <a:prstGeom prst="rect">
            <a:avLst/>
          </a:prstGeom>
        </p:spPr>
      </p:pic>
    </p:spTree>
    <p:extLst>
      <p:ext uri="{BB962C8B-B14F-4D97-AF65-F5344CB8AC3E}">
        <p14:creationId xmlns:p14="http://schemas.microsoft.com/office/powerpoint/2010/main" val="72366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John Maynard Keynes</a:t>
            </a:r>
          </a:p>
          <a:p>
            <a:pPr marL="0" indent="0">
              <a:buNone/>
            </a:pPr>
            <a:r>
              <a:rPr lang="nl-NL" dirty="0"/>
              <a:t>(1883-1946) spearheaded </a:t>
            </a:r>
          </a:p>
          <a:p>
            <a:pPr marL="0" indent="0">
              <a:buNone/>
            </a:pPr>
            <a:r>
              <a:rPr lang="nl-NL" dirty="0"/>
              <a:t>a revolution in economic</a:t>
            </a:r>
          </a:p>
          <a:p>
            <a:pPr marL="0" indent="0">
              <a:buNone/>
            </a:pPr>
            <a:r>
              <a:rPr lang="nl-NL" dirty="0"/>
              <a:t>thinking, overturning the </a:t>
            </a:r>
          </a:p>
          <a:p>
            <a:pPr marL="0" indent="0">
              <a:buNone/>
            </a:pPr>
            <a:r>
              <a:rPr lang="nl-NL" dirty="0"/>
              <a:t>neoclassical model.</a:t>
            </a:r>
          </a:p>
          <a:p>
            <a:pPr marL="0" indent="0">
              <a:buNone/>
            </a:pPr>
            <a:r>
              <a:rPr lang="nl-NL" dirty="0"/>
              <a:t>Keynes argued that aggregate demand</a:t>
            </a:r>
          </a:p>
          <a:p>
            <a:pPr marL="0" indent="0">
              <a:buNone/>
            </a:pPr>
            <a:r>
              <a:rPr lang="nl-NL" dirty="0"/>
              <a:t>(and autonomous business investment in particular) is the key driver of</a:t>
            </a:r>
          </a:p>
          <a:p>
            <a:pPr marL="0" indent="0">
              <a:buNone/>
            </a:pPr>
            <a:r>
              <a:rPr lang="nl-NL" dirty="0"/>
              <a:t>economic activity, (un-)employment and the business </a:t>
            </a:r>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2</a:t>
            </a:fld>
            <a:endParaRPr lang="nl-NL"/>
          </a:p>
        </p:txBody>
      </p:sp>
      <p:pic>
        <p:nvPicPr>
          <p:cNvPr id="6" name="Picture 5">
            <a:extLst>
              <a:ext uri="{FF2B5EF4-FFF2-40B4-BE49-F238E27FC236}">
                <a16:creationId xmlns:a16="http://schemas.microsoft.com/office/drawing/2014/main" id="{631CBD74-AF4D-4892-B7E5-698652648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975" y="1825625"/>
            <a:ext cx="4514850" cy="2705100"/>
          </a:xfrm>
          <a:prstGeom prst="rect">
            <a:avLst/>
          </a:prstGeom>
        </p:spPr>
      </p:pic>
    </p:spTree>
    <p:extLst>
      <p:ext uri="{BB962C8B-B14F-4D97-AF65-F5344CB8AC3E}">
        <p14:creationId xmlns:p14="http://schemas.microsoft.com/office/powerpoint/2010/main" val="2525741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61E6-4023-3C9F-B9DA-989D4FB56A64}"/>
              </a:ext>
            </a:extLst>
          </p:cNvPr>
          <p:cNvSpPr>
            <a:spLocks noGrp="1"/>
          </p:cNvSpPr>
          <p:nvPr>
            <p:ph type="title"/>
          </p:nvPr>
        </p:nvSpPr>
        <p:spPr/>
        <p:txBody>
          <a:bodyPr/>
          <a:lstStyle/>
          <a:p>
            <a:r>
              <a:rPr lang="nl-NL" dirty="0"/>
              <a:t>EPA143A: Macroeconomics</a:t>
            </a:r>
            <a:br>
              <a:rPr lang="nl-NL" sz="4400" dirty="0"/>
            </a:br>
            <a:r>
              <a:rPr lang="nl-NL" sz="4400" b="1" dirty="0"/>
              <a:t>Week 3: </a:t>
            </a:r>
            <a:r>
              <a:rPr lang="nl-NL" sz="4400" b="1" dirty="0">
                <a:solidFill>
                  <a:srgbClr val="FF0000"/>
                </a:solidFill>
              </a:rPr>
              <a:t>Keynesian Macro-Economics</a:t>
            </a:r>
            <a:endParaRPr lang="nl-NL" dirty="0"/>
          </a:p>
        </p:txBody>
      </p:sp>
      <p:sp>
        <p:nvSpPr>
          <p:cNvPr id="3" name="Content Placeholder 2">
            <a:extLst>
              <a:ext uri="{FF2B5EF4-FFF2-40B4-BE49-F238E27FC236}">
                <a16:creationId xmlns:a16="http://schemas.microsoft.com/office/drawing/2014/main" id="{D0A716CA-E0A0-2AF3-96F5-CDE0461E51ED}"/>
              </a:ext>
            </a:extLst>
          </p:cNvPr>
          <p:cNvSpPr>
            <a:spLocks noGrp="1"/>
          </p:cNvSpPr>
          <p:nvPr>
            <p:ph idx="1"/>
          </p:nvPr>
        </p:nvSpPr>
        <p:spPr/>
        <p:txBody>
          <a:bodyPr>
            <a:normAutofit fontScale="85000" lnSpcReduction="20000"/>
          </a:bodyPr>
          <a:lstStyle/>
          <a:p>
            <a:pPr marL="0" indent="0">
              <a:buNone/>
            </a:pPr>
            <a:r>
              <a:rPr lang="nl-NL" dirty="0"/>
              <a:t>Suppose:</a:t>
            </a:r>
          </a:p>
          <a:p>
            <a:r>
              <a:rPr lang="nl-NL" dirty="0"/>
              <a:t>the fiscal deficit = 3% of GDP = net borrowing by the state </a:t>
            </a:r>
          </a:p>
          <a:p>
            <a:r>
              <a:rPr lang="nl-NL" dirty="0">
                <a:sym typeface="Wingdings" panose="05000000000000000000" pitchFamily="2" charset="2"/>
              </a:rPr>
              <a:t>the nominal interest rate = 2.5% and nominal GDP growth (g) = 3.5%</a:t>
            </a:r>
          </a:p>
          <a:p>
            <a:r>
              <a:rPr lang="nl-NL" dirty="0">
                <a:sym typeface="Wingdings" panose="05000000000000000000" pitchFamily="2" charset="2"/>
              </a:rPr>
              <a:t>Debt = 1 = the ratio of nominal public debt to nominal GDP</a:t>
            </a:r>
          </a:p>
          <a:p>
            <a:pPr marL="0" indent="0">
              <a:buNone/>
            </a:pPr>
            <a:r>
              <a:rPr lang="nl-NL" dirty="0">
                <a:sym typeface="Wingdings" panose="05000000000000000000" pitchFamily="2" charset="2"/>
              </a:rPr>
              <a:t>As  result, </a:t>
            </a:r>
            <a:r>
              <a:rPr lang="el-GR" dirty="0"/>
              <a:t>Δ</a:t>
            </a:r>
            <a:r>
              <a:rPr lang="nl-NL" dirty="0"/>
              <a:t> debt = +3% + (2.5% - 3.5%) x 1 = +2% </a:t>
            </a:r>
            <a:endParaRPr lang="nl-NL" dirty="0">
              <a:sym typeface="Wingdings" panose="05000000000000000000" pitchFamily="2" charset="2"/>
            </a:endParaRPr>
          </a:p>
          <a:p>
            <a:pPr marL="0" indent="0">
              <a:buNone/>
            </a:pPr>
            <a:endParaRPr lang="nl-NL" dirty="0">
              <a:sym typeface="Wingdings" panose="05000000000000000000" pitchFamily="2" charset="2"/>
            </a:endParaRPr>
          </a:p>
          <a:p>
            <a:pPr marL="0" indent="0">
              <a:buNone/>
            </a:pPr>
            <a:r>
              <a:rPr lang="nl-NL" dirty="0">
                <a:sym typeface="Wingdings" panose="05000000000000000000" pitchFamily="2" charset="2"/>
              </a:rPr>
              <a:t>Now suppose the fiscal deficit is lowered to 0%; the fiscal multiplier = 1.5</a:t>
            </a:r>
          </a:p>
          <a:p>
            <a:r>
              <a:rPr lang="nl-NL" dirty="0"/>
              <a:t>the fiscal deficit = 0% of GDP = net borrowing by the state </a:t>
            </a:r>
          </a:p>
          <a:p>
            <a:r>
              <a:rPr lang="nl-NL" dirty="0">
                <a:sym typeface="Wingdings" panose="05000000000000000000" pitchFamily="2" charset="2"/>
              </a:rPr>
              <a:t>the nominal interest rate = 2.5% and nominal GDP growth (g) = -4.5%</a:t>
            </a:r>
          </a:p>
          <a:p>
            <a:r>
              <a:rPr lang="nl-NL" dirty="0">
                <a:sym typeface="Wingdings" panose="05000000000000000000" pitchFamily="2" charset="2"/>
              </a:rPr>
              <a:t>Debt = 1 = the ratio of nominal public debt to nominal GDP</a:t>
            </a:r>
          </a:p>
          <a:p>
            <a:pPr marL="0" indent="0">
              <a:buNone/>
            </a:pPr>
            <a:r>
              <a:rPr lang="nl-NL" dirty="0">
                <a:sym typeface="Wingdings" panose="05000000000000000000" pitchFamily="2" charset="2"/>
              </a:rPr>
              <a:t>As  result, </a:t>
            </a:r>
            <a:r>
              <a:rPr lang="el-GR" dirty="0"/>
              <a:t>Δ</a:t>
            </a:r>
            <a:r>
              <a:rPr lang="nl-NL" dirty="0"/>
              <a:t> debt = +0% + (2.5% - - 4.5%) x 1 = +7%</a:t>
            </a:r>
            <a:endParaRPr lang="nl-NL" dirty="0">
              <a:sym typeface="Wingdings" panose="05000000000000000000" pitchFamily="2" charset="2"/>
            </a:endParaRPr>
          </a:p>
          <a:p>
            <a:pPr marL="0" indent="0">
              <a:buNone/>
            </a:pPr>
            <a:endParaRPr lang="nl-NL" dirty="0">
              <a:sym typeface="Wingdings" panose="05000000000000000000" pitchFamily="2" charset="2"/>
            </a:endParaRPr>
          </a:p>
          <a:p>
            <a:pPr marL="0" indent="0">
              <a:buNone/>
            </a:pPr>
            <a:endParaRPr lang="nl-NL" dirty="0"/>
          </a:p>
        </p:txBody>
      </p:sp>
      <p:sp>
        <p:nvSpPr>
          <p:cNvPr id="4" name="Slide Number Placeholder 3">
            <a:extLst>
              <a:ext uri="{FF2B5EF4-FFF2-40B4-BE49-F238E27FC236}">
                <a16:creationId xmlns:a16="http://schemas.microsoft.com/office/drawing/2014/main" id="{DFAFD305-A4DD-431E-1481-15A3BE608E48}"/>
              </a:ext>
            </a:extLst>
          </p:cNvPr>
          <p:cNvSpPr>
            <a:spLocks noGrp="1"/>
          </p:cNvSpPr>
          <p:nvPr>
            <p:ph type="sldNum" sz="quarter" idx="12"/>
          </p:nvPr>
        </p:nvSpPr>
        <p:spPr/>
        <p:txBody>
          <a:bodyPr/>
          <a:lstStyle/>
          <a:p>
            <a:fld id="{5048EDAD-0E59-4509-9228-486ACD64E55E}" type="slidenum">
              <a:rPr lang="nl-NL" smtClean="0"/>
              <a:t>20</a:t>
            </a:fld>
            <a:endParaRPr lang="nl-NL"/>
          </a:p>
        </p:txBody>
      </p:sp>
    </p:spTree>
    <p:extLst>
      <p:ext uri="{BB962C8B-B14F-4D97-AF65-F5344CB8AC3E}">
        <p14:creationId xmlns:p14="http://schemas.microsoft.com/office/powerpoint/2010/main" val="357170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3</a:t>
            </a:fld>
            <a:endParaRPr lang="nl-NL"/>
          </a:p>
        </p:txBody>
      </p:sp>
      <p:sp>
        <p:nvSpPr>
          <p:cNvPr id="6" name="Content Placeholder 5">
            <a:extLst>
              <a:ext uri="{FF2B5EF4-FFF2-40B4-BE49-F238E27FC236}">
                <a16:creationId xmlns:a16="http://schemas.microsoft.com/office/drawing/2014/main" id="{5DF6CB74-E4D8-46ED-AB8C-10B8CEFB00F2}"/>
              </a:ext>
            </a:extLst>
          </p:cNvPr>
          <p:cNvSpPr>
            <a:spLocks noGrp="1"/>
          </p:cNvSpPr>
          <p:nvPr>
            <p:ph idx="1"/>
          </p:nvPr>
        </p:nvSpPr>
        <p:spPr/>
        <p:txBody>
          <a:bodyPr/>
          <a:lstStyle/>
          <a:p>
            <a:pPr marL="0" indent="0">
              <a:buNone/>
            </a:pPr>
            <a:r>
              <a:rPr lang="nl-NL" dirty="0"/>
              <a:t>The Keynesian model:</a:t>
            </a:r>
          </a:p>
          <a:p>
            <a:r>
              <a:rPr lang="nl-NL" dirty="0"/>
              <a:t>Step 1: an increase in autonomous private investment; pre-financed by new credit from commercial banks; firms have optimistic expectations about future demand and buy extra machines to expand productive capacity; hence, investment demand (= the demand for machines) rises.</a:t>
            </a:r>
          </a:p>
          <a:p>
            <a:r>
              <a:rPr lang="nl-NL" dirty="0"/>
              <a:t>Step 2: </a:t>
            </a:r>
            <a:r>
              <a:rPr lang="nl-NL" b="1" dirty="0">
                <a:solidFill>
                  <a:srgbClr val="FF0000"/>
                </a:solidFill>
              </a:rPr>
              <a:t>the multiplier process</a:t>
            </a:r>
            <a:r>
              <a:rPr lang="nl-NL" dirty="0"/>
              <a:t>: output &amp; employment rise in the capital-goods producing industries; income earned in these industries rises; households increase their spending and buy (consumer) goods; production in the consumer-goods producing industries rises; etc.</a:t>
            </a:r>
          </a:p>
        </p:txBody>
      </p:sp>
    </p:spTree>
    <p:extLst>
      <p:ext uri="{BB962C8B-B14F-4D97-AF65-F5344CB8AC3E}">
        <p14:creationId xmlns:p14="http://schemas.microsoft.com/office/powerpoint/2010/main" val="101481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The Keynesian (demand-determined) circular flow of income:</a:t>
            </a:r>
          </a:p>
          <a:p>
            <a:pPr marL="0" indent="0">
              <a:buNone/>
            </a:pPr>
            <a:endParaRPr lang="nl-NL" dirty="0"/>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4</a:t>
            </a:fld>
            <a:endParaRPr lang="nl-NL"/>
          </a:p>
        </p:txBody>
      </p:sp>
      <p:pic>
        <p:nvPicPr>
          <p:cNvPr id="6" name="Picture 5">
            <a:extLst>
              <a:ext uri="{FF2B5EF4-FFF2-40B4-BE49-F238E27FC236}">
                <a16:creationId xmlns:a16="http://schemas.microsoft.com/office/drawing/2014/main" id="{CB830B0D-AC50-4EC1-A8A1-2C4677100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035" y="2343105"/>
            <a:ext cx="7752522" cy="3629532"/>
          </a:xfrm>
          <a:prstGeom prst="rect">
            <a:avLst/>
          </a:prstGeom>
        </p:spPr>
      </p:pic>
    </p:spTree>
    <p:extLst>
      <p:ext uri="{BB962C8B-B14F-4D97-AF65-F5344CB8AC3E}">
        <p14:creationId xmlns:p14="http://schemas.microsoft.com/office/powerpoint/2010/main" val="186609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The Keynesian macro-model:</a:t>
            </a:r>
          </a:p>
          <a:p>
            <a:pPr marL="0" indent="0">
              <a:buNone/>
            </a:pPr>
            <a:endParaRPr lang="nl-NL" dirty="0"/>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5</a:t>
            </a:fld>
            <a:endParaRPr lang="nl-NL"/>
          </a:p>
        </p:txBody>
      </p:sp>
      <p:pic>
        <p:nvPicPr>
          <p:cNvPr id="6" name="Picture 5">
            <a:extLst>
              <a:ext uri="{FF2B5EF4-FFF2-40B4-BE49-F238E27FC236}">
                <a16:creationId xmlns:a16="http://schemas.microsoft.com/office/drawing/2014/main" id="{0B247271-AC42-4A84-9D3F-8A8E91FD4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78" y="2429381"/>
            <a:ext cx="8097078" cy="3143826"/>
          </a:xfrm>
          <a:prstGeom prst="rect">
            <a:avLst/>
          </a:prstGeom>
        </p:spPr>
      </p:pic>
    </p:spTree>
    <p:extLst>
      <p:ext uri="{BB962C8B-B14F-4D97-AF65-F5344CB8AC3E}">
        <p14:creationId xmlns:p14="http://schemas.microsoft.com/office/powerpoint/2010/main" val="319859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6</a:t>
            </a:fld>
            <a:endParaRPr lang="nl-NL"/>
          </a:p>
        </p:txBody>
      </p:sp>
      <p:sp>
        <p:nvSpPr>
          <p:cNvPr id="6" name="Content Placeholder 5">
            <a:extLst>
              <a:ext uri="{FF2B5EF4-FFF2-40B4-BE49-F238E27FC236}">
                <a16:creationId xmlns:a16="http://schemas.microsoft.com/office/drawing/2014/main" id="{83521F8C-B060-4510-9120-4F652456D829}"/>
              </a:ext>
            </a:extLst>
          </p:cNvPr>
          <p:cNvSpPr>
            <a:spLocks noGrp="1"/>
          </p:cNvSpPr>
          <p:nvPr>
            <p:ph idx="1"/>
          </p:nvPr>
        </p:nvSpPr>
        <p:spPr>
          <a:xfrm>
            <a:off x="838200" y="1812373"/>
            <a:ext cx="10515600" cy="4351338"/>
          </a:xfrm>
        </p:spPr>
        <p:txBody>
          <a:bodyPr/>
          <a:lstStyle/>
          <a:p>
            <a:pPr marL="0" indent="0">
              <a:buNone/>
            </a:pPr>
            <a:r>
              <a:rPr lang="nl-NL" dirty="0"/>
              <a:t>The Keynesian multiplier:</a:t>
            </a:r>
          </a:p>
          <a:p>
            <a:pPr marL="0" indent="0">
              <a:buNone/>
            </a:pPr>
            <a:endParaRPr lang="nl-NL" dirty="0"/>
          </a:p>
          <a:p>
            <a:pPr marL="0" indent="0">
              <a:buNone/>
            </a:pPr>
            <a:endParaRPr lang="nl-NL" dirty="0"/>
          </a:p>
          <a:p>
            <a:pPr marL="0" indent="0">
              <a:buNone/>
            </a:pPr>
            <a:endParaRPr lang="nl-NL" dirty="0"/>
          </a:p>
          <a:p>
            <a:pPr marL="0" indent="0">
              <a:buNone/>
            </a:pPr>
            <a:r>
              <a:rPr lang="nl-NL" dirty="0"/>
              <a:t>or:  change in income = the multiplier  x change in investments</a:t>
            </a:r>
          </a:p>
          <a:p>
            <a:pPr marL="0" indent="0">
              <a:buNone/>
            </a:pPr>
            <a:r>
              <a:rPr lang="nl-NL" dirty="0"/>
              <a:t>The multiplier (in this simple model) = 1/sigma</a:t>
            </a:r>
          </a:p>
          <a:p>
            <a:pPr marL="0" indent="0">
              <a:buNone/>
            </a:pPr>
            <a:r>
              <a:rPr lang="en-GB" sz="1800" dirty="0">
                <a:effectLst/>
                <a:latin typeface="Calibri Light" panose="020F0302020204030204" pitchFamily="34" charset="0"/>
                <a:ea typeface="Times New Roman" panose="02020603050405020304" pitchFamily="18" charset="0"/>
              </a:rPr>
              <a:t>The revolutionary import of Keynes’s macro-economic theory was that </a:t>
            </a:r>
            <a:r>
              <a:rPr lang="en-GB" sz="1800" u="sng" dirty="0">
                <a:effectLst/>
                <a:latin typeface="Calibri Light" panose="020F0302020204030204" pitchFamily="34" charset="0"/>
                <a:ea typeface="Times New Roman" panose="02020603050405020304" pitchFamily="18" charset="0"/>
              </a:rPr>
              <a:t>there is no self-correcting property or mechanism</a:t>
            </a:r>
            <a:r>
              <a:rPr lang="en-GB" sz="1800" dirty="0">
                <a:effectLst/>
                <a:latin typeface="Calibri Light" panose="020F0302020204030204" pitchFamily="34" charset="0"/>
                <a:ea typeface="Times New Roman" panose="02020603050405020304" pitchFamily="18" charset="0"/>
              </a:rPr>
              <a:t> in the market economy to bring the level of economic activity back to ‘full employment’. Keynes argued that a market economy tends towards an ‘under-employment equilibrium’ – a steady state featuring unemployed workers and unused production capacity. </a:t>
            </a:r>
            <a:endParaRPr lang="nl-NL" dirty="0"/>
          </a:p>
          <a:p>
            <a:pPr marL="0" indent="0">
              <a:buNone/>
            </a:pPr>
            <a:endParaRPr lang="nl-NL" dirty="0"/>
          </a:p>
        </p:txBody>
      </p:sp>
      <p:pic>
        <p:nvPicPr>
          <p:cNvPr id="8" name="Picture 7">
            <a:extLst>
              <a:ext uri="{FF2B5EF4-FFF2-40B4-BE49-F238E27FC236}">
                <a16:creationId xmlns:a16="http://schemas.microsoft.com/office/drawing/2014/main" id="{F2C17E25-CC9C-4D1B-ACA9-C39CA88E8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6139" y="2451652"/>
            <a:ext cx="3452573" cy="1229795"/>
          </a:xfrm>
          <a:prstGeom prst="rect">
            <a:avLst/>
          </a:prstGeom>
        </p:spPr>
      </p:pic>
    </p:spTree>
    <p:extLst>
      <p:ext uri="{BB962C8B-B14F-4D97-AF65-F5344CB8AC3E}">
        <p14:creationId xmlns:p14="http://schemas.microsoft.com/office/powerpoint/2010/main" val="315413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b="1" dirty="0">
                <a:solidFill>
                  <a:srgbClr val="00B050"/>
                </a:solidFill>
              </a:rPr>
              <a:t>Key insights</a:t>
            </a:r>
            <a:r>
              <a:rPr lang="nl-NL" dirty="0"/>
              <a:t>:</a:t>
            </a:r>
          </a:p>
          <a:p>
            <a:r>
              <a:rPr lang="nl-NL" dirty="0"/>
              <a:t>There is no market for loanable funds. </a:t>
            </a:r>
            <a:r>
              <a:rPr lang="en-US" dirty="0"/>
              <a:t>There is no need for banks to first (</a:t>
            </a:r>
            <a:r>
              <a:rPr lang="en-US" i="1" dirty="0"/>
              <a:t>ex-ante</a:t>
            </a:r>
            <a:r>
              <a:rPr lang="en-US" dirty="0"/>
              <a:t>) mobilize ‘savings’ which can next (</a:t>
            </a:r>
            <a:r>
              <a:rPr lang="en-US" i="1" dirty="0"/>
              <a:t>ex-post</a:t>
            </a:r>
            <a:r>
              <a:rPr lang="en-US" dirty="0"/>
              <a:t>) be used to fund new investment.</a:t>
            </a:r>
          </a:p>
          <a:p>
            <a:r>
              <a:rPr lang="en-US" dirty="0"/>
              <a:t>business investment is not constrained by the availability of savings, because banks are money-creating institutions which can provide new money (as credit) to finance the investment plans. </a:t>
            </a:r>
          </a:p>
          <a:p>
            <a:r>
              <a:rPr lang="en-US" dirty="0"/>
              <a:t>a higher propensity to save constitutes a bigger leakage from the circular flow of income; this bigger leakage weakens the multiplier process and will reduce economic growth  -&gt; </a:t>
            </a:r>
            <a:r>
              <a:rPr lang="en-US" b="1" dirty="0">
                <a:solidFill>
                  <a:srgbClr val="FF0000"/>
                </a:solidFill>
              </a:rPr>
              <a:t>paradox of thrift</a:t>
            </a:r>
            <a:endParaRPr lang="nl-NL" b="1" dirty="0">
              <a:solidFill>
                <a:srgbClr val="FF0000"/>
              </a:solidFill>
            </a:endParaRPr>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7</a:t>
            </a:fld>
            <a:endParaRPr lang="nl-NL"/>
          </a:p>
        </p:txBody>
      </p:sp>
    </p:spTree>
    <p:extLst>
      <p:ext uri="{BB962C8B-B14F-4D97-AF65-F5344CB8AC3E}">
        <p14:creationId xmlns:p14="http://schemas.microsoft.com/office/powerpoint/2010/main" val="71767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097D-5AC7-CCF7-16C1-6E4B1A2930A3}"/>
              </a:ext>
            </a:extLst>
          </p:cNvPr>
          <p:cNvSpPr>
            <a:spLocks noGrp="1"/>
          </p:cNvSpPr>
          <p:nvPr>
            <p:ph type="title"/>
          </p:nvPr>
        </p:nvSpPr>
        <p:spPr/>
        <p:txBody>
          <a:bodyPr>
            <a:normAutofit/>
          </a:bodyPr>
          <a:lstStyle/>
          <a:p>
            <a:r>
              <a:rPr lang="nl-NL" dirty="0"/>
              <a:t>EPA143A: </a:t>
            </a:r>
            <a:br>
              <a:rPr lang="nl-NL" dirty="0"/>
            </a:br>
            <a:r>
              <a:rPr lang="nl-NL" dirty="0"/>
              <a:t>Macroeconomics |</a:t>
            </a:r>
            <a:r>
              <a:rPr lang="nl-NL" sz="4400" b="1" dirty="0"/>
              <a:t>Week 3</a:t>
            </a:r>
            <a:endParaRPr lang="nl-NL" dirty="0"/>
          </a:p>
        </p:txBody>
      </p:sp>
      <p:sp>
        <p:nvSpPr>
          <p:cNvPr id="3" name="Content Placeholder 2">
            <a:extLst>
              <a:ext uri="{FF2B5EF4-FFF2-40B4-BE49-F238E27FC236}">
                <a16:creationId xmlns:a16="http://schemas.microsoft.com/office/drawing/2014/main" id="{DBD8655F-C336-998B-96F7-AC92B1CD79F5}"/>
              </a:ext>
            </a:extLst>
          </p:cNvPr>
          <p:cNvSpPr>
            <a:spLocks noGrp="1"/>
          </p:cNvSpPr>
          <p:nvPr>
            <p:ph idx="1"/>
          </p:nvPr>
        </p:nvSpPr>
        <p:spPr/>
        <p:txBody>
          <a:bodyPr>
            <a:normAutofit fontScale="92500" lnSpcReduction="20000"/>
          </a:bodyPr>
          <a:lstStyle/>
          <a:p>
            <a:pPr marL="0" indent="0">
              <a:buNone/>
            </a:pPr>
            <a:endParaRPr lang="nl-NL" dirty="0"/>
          </a:p>
          <a:p>
            <a:pPr marL="0" indent="0">
              <a:buNone/>
            </a:pPr>
            <a:endParaRPr lang="nl-NL" dirty="0"/>
          </a:p>
          <a:p>
            <a:pPr marL="0" indent="0">
              <a:buNone/>
            </a:pPr>
            <a:r>
              <a:rPr lang="nl-NL" dirty="0"/>
              <a:t>John Maynard Keynes: </a:t>
            </a:r>
          </a:p>
          <a:p>
            <a:pPr marL="0" indent="0">
              <a:buNone/>
            </a:pPr>
            <a:r>
              <a:rPr lang="en-US" dirty="0">
                <a:effectLst/>
              </a:rPr>
              <a:t>„</a:t>
            </a:r>
            <a:r>
              <a:rPr lang="en-US" dirty="0">
                <a:effectLst/>
                <a:highlight>
                  <a:srgbClr val="FFFF00"/>
                </a:highlight>
              </a:rPr>
              <a:t>Economics is a science of thinking in terms of models joined to the art of choosing models which are relevant to the contemporary world.</a:t>
            </a:r>
            <a:r>
              <a:rPr lang="en-US" dirty="0">
                <a:effectLst/>
              </a:rPr>
              <a:t> </a:t>
            </a:r>
          </a:p>
          <a:p>
            <a:pPr marL="0" indent="0">
              <a:buNone/>
            </a:pPr>
            <a:r>
              <a:rPr lang="en-US" dirty="0">
                <a:effectLst/>
              </a:rPr>
              <a:t>It is compelled to be this, because, unlike the typical natural science, the material to which it is applied is, in too many respects, not homogeneous through time.”</a:t>
            </a:r>
            <a:br>
              <a:rPr lang="en-US" dirty="0">
                <a:effectLst/>
              </a:rPr>
            </a:br>
            <a:endParaRPr lang="en-US" dirty="0">
              <a:effectLst/>
            </a:endParaRPr>
          </a:p>
          <a:p>
            <a:pPr marL="0" indent="0">
              <a:buNone/>
            </a:pPr>
            <a:r>
              <a:rPr lang="en-US" dirty="0">
                <a:effectLst/>
              </a:rPr>
              <a:t>Letter to Roy Harrod (4 July 1938), in </a:t>
            </a:r>
            <a:r>
              <a:rPr lang="en-US" i="1" dirty="0">
                <a:effectLst/>
              </a:rPr>
              <a:t>The Collected Writings of John Maynard Keynes</a:t>
            </a:r>
            <a:r>
              <a:rPr lang="en-US" dirty="0">
                <a:effectLst/>
              </a:rPr>
              <a:t>, Vol. XIV (1971), p. 297</a:t>
            </a:r>
            <a:br>
              <a:rPr lang="en-US" dirty="0">
                <a:effectLst/>
              </a:rPr>
            </a:br>
            <a:br>
              <a:rPr lang="en-US" dirty="0">
                <a:effectLst/>
              </a:rPr>
            </a:br>
            <a:endParaRPr lang="en-US" dirty="0">
              <a:effectLst/>
            </a:endParaRPr>
          </a:p>
          <a:p>
            <a:pPr marL="0" indent="0">
              <a:buNone/>
            </a:pPr>
            <a:endParaRPr lang="nl-NL" dirty="0"/>
          </a:p>
        </p:txBody>
      </p:sp>
      <p:sp>
        <p:nvSpPr>
          <p:cNvPr id="4" name="Slide Number Placeholder 3">
            <a:extLst>
              <a:ext uri="{FF2B5EF4-FFF2-40B4-BE49-F238E27FC236}">
                <a16:creationId xmlns:a16="http://schemas.microsoft.com/office/drawing/2014/main" id="{7A033FA0-4BB6-4A11-EF26-6980413D3A43}"/>
              </a:ext>
            </a:extLst>
          </p:cNvPr>
          <p:cNvSpPr>
            <a:spLocks noGrp="1"/>
          </p:cNvSpPr>
          <p:nvPr>
            <p:ph type="sldNum" sz="quarter" idx="12"/>
          </p:nvPr>
        </p:nvSpPr>
        <p:spPr/>
        <p:txBody>
          <a:bodyPr/>
          <a:lstStyle/>
          <a:p>
            <a:fld id="{5048EDAD-0E59-4509-9228-486ACD64E55E}" type="slidenum">
              <a:rPr lang="nl-NL" smtClean="0"/>
              <a:t>8</a:t>
            </a:fld>
            <a:endParaRPr lang="nl-NL"/>
          </a:p>
        </p:txBody>
      </p:sp>
      <p:pic>
        <p:nvPicPr>
          <p:cNvPr id="6" name="Picture 5">
            <a:extLst>
              <a:ext uri="{FF2B5EF4-FFF2-40B4-BE49-F238E27FC236}">
                <a16:creationId xmlns:a16="http://schemas.microsoft.com/office/drawing/2014/main" id="{03C8C858-6EDF-7B3E-05EB-3B51668E4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5" y="512073"/>
            <a:ext cx="4514850" cy="2357230"/>
          </a:xfrm>
          <a:prstGeom prst="rect">
            <a:avLst/>
          </a:prstGeom>
        </p:spPr>
      </p:pic>
    </p:spTree>
    <p:extLst>
      <p:ext uri="{BB962C8B-B14F-4D97-AF65-F5344CB8AC3E}">
        <p14:creationId xmlns:p14="http://schemas.microsoft.com/office/powerpoint/2010/main" val="66901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a:t>
            </a:r>
            <a:br>
              <a:rPr lang="nl-NL" sz="4000" dirty="0"/>
            </a:br>
            <a:r>
              <a:rPr lang="nl-NL" sz="4000" b="1" dirty="0"/>
              <a:t>Week 3: </a:t>
            </a:r>
            <a:r>
              <a:rPr lang="nl-NL" sz="4000" b="1" dirty="0">
                <a:solidFill>
                  <a:srgbClr val="FF0000"/>
                </a:solidFill>
              </a:rPr>
              <a:t>Keynesian Macro-Economics</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A more realistic multiplier (derived from a more realistic model):</a:t>
            </a:r>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9</a:t>
            </a:fld>
            <a:endParaRPr lang="nl-NL"/>
          </a:p>
        </p:txBody>
      </p:sp>
      <p:pic>
        <p:nvPicPr>
          <p:cNvPr id="6" name="Picture 5">
            <a:extLst>
              <a:ext uri="{FF2B5EF4-FFF2-40B4-BE49-F238E27FC236}">
                <a16:creationId xmlns:a16="http://schemas.microsoft.com/office/drawing/2014/main" id="{970B61CA-9283-4333-B658-794191E33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86" y="2593900"/>
            <a:ext cx="3137210" cy="3488848"/>
          </a:xfrm>
          <a:prstGeom prst="rect">
            <a:avLst/>
          </a:prstGeom>
        </p:spPr>
      </p:pic>
      <p:pic>
        <p:nvPicPr>
          <p:cNvPr id="8" name="Picture 7">
            <a:extLst>
              <a:ext uri="{FF2B5EF4-FFF2-40B4-BE49-F238E27FC236}">
                <a16:creationId xmlns:a16="http://schemas.microsoft.com/office/drawing/2014/main" id="{27987761-5A51-4CCC-A3F6-DDA3DA5E0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5428" y="3124157"/>
            <a:ext cx="4578902" cy="1421339"/>
          </a:xfrm>
          <a:prstGeom prst="rect">
            <a:avLst/>
          </a:prstGeom>
        </p:spPr>
      </p:pic>
    </p:spTree>
    <p:extLst>
      <p:ext uri="{BB962C8B-B14F-4D97-AF65-F5344CB8AC3E}">
        <p14:creationId xmlns:p14="http://schemas.microsoft.com/office/powerpoint/2010/main" val="1764439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1810</Words>
  <Application>Microsoft Office PowerPoint</Application>
  <PresentationFormat>Widescreen</PresentationFormat>
  <Paragraphs>219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Courier New</vt:lpstr>
      <vt:lpstr>Wingdings</vt:lpstr>
      <vt:lpstr>Office Theme</vt:lpstr>
      <vt:lpstr>EPA143A: Macroeconomics Week 3: Keynesian Macro-Economics</vt:lpstr>
      <vt:lpstr>EPA143A: Macroeconomics Week 3: Keynesian Macro-Economics</vt:lpstr>
      <vt:lpstr>EPA143A: Macroeconomics Week 3: Keynesian Macro-Economics</vt:lpstr>
      <vt:lpstr>EPA143A: Macroeconomics Week 3: Keynesian Macro-Economics</vt:lpstr>
      <vt:lpstr>EPA143A: Macroeconomics Week 3: Keynesian Macro-Economics</vt:lpstr>
      <vt:lpstr>EPA143A: Macroeconomics Week 3: Keynesian Macro-Economics</vt:lpstr>
      <vt:lpstr>EPA143A: Macroeconomics Week 3: Keynesian Macro-Economics</vt:lpstr>
      <vt:lpstr>EPA143A:  Macroeconomics |Week 3</vt:lpstr>
      <vt:lpstr>EPA143A: Macroeconomics Week 3: Keynesian Macro-Economics</vt:lpstr>
      <vt:lpstr> Fiscal multiplier value for selected OECD countries, 2008-2019 Source: AMECO database. Notes: σ= current national savings as a ratio of current GDP; t= total tax burden as a ratio of current GDP; μ= imports at current prices as a ratio of current GDP. All values are annual average for the period 2008-19. </vt:lpstr>
      <vt:lpstr>EPA143A: Macroeconomics Week 3: Keynesian Macro-Economics</vt:lpstr>
      <vt:lpstr>EPA143A: Macroeconomics Week 3: Keynesian Macro-Economics</vt:lpstr>
      <vt:lpstr>EPA143A: Macroeconomics Week 3: Keynesian Macro-Economics</vt:lpstr>
      <vt:lpstr>EPA143A: Macroeconomics Week 3: Keynesian Macro-Economics</vt:lpstr>
      <vt:lpstr>EPA143A: Macroeconomics Week 3: Keynesian Macro-Economics</vt:lpstr>
      <vt:lpstr>EPA143A: Macroeconomics Week 3: Keynesian Macro-Economics</vt:lpstr>
      <vt:lpstr>EPA143A: Macroeconomics Week 3: Keynesian Macro-Economics</vt:lpstr>
      <vt:lpstr>EPA143A: Macroeconomics Week 3: Keynesian Macro-Economics</vt:lpstr>
      <vt:lpstr>EPA143A: Macroeconomics Week 3: Keynesian Macro-Economics</vt:lpstr>
      <vt:lpstr>EPA143A: Macroeconomics Week 3: Keynesian Macro-Economics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SET3055: Economics and Regulation .... Perfect Competition</dc:title>
  <dc:creator>Gebruiker</dc:creator>
  <cp:lastModifiedBy>Gebruiker</cp:lastModifiedBy>
  <cp:revision>115</cp:revision>
  <dcterms:created xsi:type="dcterms:W3CDTF">2021-09-05T12:58:31Z</dcterms:created>
  <dcterms:modified xsi:type="dcterms:W3CDTF">2024-04-16T17:50:20Z</dcterms:modified>
</cp:coreProperties>
</file>