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2" r:id="rId2"/>
    <p:sldId id="273" r:id="rId3"/>
    <p:sldId id="275" r:id="rId4"/>
    <p:sldId id="277" r:id="rId5"/>
    <p:sldId id="278" r:id="rId6"/>
    <p:sldId id="279" r:id="rId7"/>
    <p:sldId id="280" r:id="rId8"/>
    <p:sldId id="281" r:id="rId9"/>
    <p:sldId id="286" r:id="rId10"/>
    <p:sldId id="287" r:id="rId11"/>
    <p:sldId id="288" r:id="rId12"/>
    <p:sldId id="289" r:id="rId13"/>
    <p:sldId id="282" r:id="rId14"/>
    <p:sldId id="290" r:id="rId15"/>
    <p:sldId id="291" r:id="rId1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2E1EA-4CF7-4758-85EB-B21EFD4539E0}" type="datetimeFigureOut">
              <a:rPr lang="nl-NL" smtClean="0"/>
              <a:t>16-4-2024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BC130-03CD-4212-BD18-999CF7B405B9}" type="slidenum">
              <a:rPr lang="nl-NL" smtClean="0"/>
              <a:t>‹#›</a:t>
            </a:fld>
            <a:endParaRPr lang="nl-NL"/>
          </a:p>
        </p:txBody>
      </p:sp>
    </p:spTree>
    <p:extLst>
      <p:ext uri="{BB962C8B-B14F-4D97-AF65-F5344CB8AC3E}">
        <p14:creationId xmlns:p14="http://schemas.microsoft.com/office/powerpoint/2010/main" val="2340363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8FA-032F-4275-AE08-6D2FD049A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36A78FC3-B55F-4FB1-973C-628B50E773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CEBC1C3F-0632-4D2E-8F3F-ACE6DF051ABE}"/>
              </a:ext>
            </a:extLst>
          </p:cNvPr>
          <p:cNvSpPr>
            <a:spLocks noGrp="1"/>
          </p:cNvSpPr>
          <p:nvPr>
            <p:ph type="dt" sz="half" idx="10"/>
          </p:nvPr>
        </p:nvSpPr>
        <p:spPr/>
        <p:txBody>
          <a:bodyPr/>
          <a:lstStyle/>
          <a:p>
            <a:fld id="{B1CBCBB7-8ACF-43AD-A92C-BE786D829435}" type="datetime1">
              <a:rPr lang="nl-NL" smtClean="0"/>
              <a:t>16-4-2024</a:t>
            </a:fld>
            <a:endParaRPr lang="nl-NL"/>
          </a:p>
        </p:txBody>
      </p:sp>
      <p:sp>
        <p:nvSpPr>
          <p:cNvPr id="5" name="Footer Placeholder 4">
            <a:extLst>
              <a:ext uri="{FF2B5EF4-FFF2-40B4-BE49-F238E27FC236}">
                <a16:creationId xmlns:a16="http://schemas.microsoft.com/office/drawing/2014/main" id="{2056F32A-871B-4449-B32D-35E27A0006F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D39B544-4CC9-4731-80A2-8BC9DF220CF2}"/>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05460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1081-2261-4F48-A684-87E5AB26532E}"/>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0429D98C-88E7-4AF9-8F57-7CF0F022E4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BF2B525-D331-4441-85DC-89116B67D68D}"/>
              </a:ext>
            </a:extLst>
          </p:cNvPr>
          <p:cNvSpPr>
            <a:spLocks noGrp="1"/>
          </p:cNvSpPr>
          <p:nvPr>
            <p:ph type="dt" sz="half" idx="10"/>
          </p:nvPr>
        </p:nvSpPr>
        <p:spPr/>
        <p:txBody>
          <a:bodyPr/>
          <a:lstStyle/>
          <a:p>
            <a:fld id="{D0C8613F-CC5D-4D1D-B50C-A3923EC9CD01}" type="datetime1">
              <a:rPr lang="nl-NL" smtClean="0"/>
              <a:t>16-4-2024</a:t>
            </a:fld>
            <a:endParaRPr lang="nl-NL"/>
          </a:p>
        </p:txBody>
      </p:sp>
      <p:sp>
        <p:nvSpPr>
          <p:cNvPr id="5" name="Footer Placeholder 4">
            <a:extLst>
              <a:ext uri="{FF2B5EF4-FFF2-40B4-BE49-F238E27FC236}">
                <a16:creationId xmlns:a16="http://schemas.microsoft.com/office/drawing/2014/main" id="{3BEF252F-A2A0-48B6-A920-B9703C015EA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09FEA52-DB69-468B-B217-EF66B53D6CCE}"/>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43217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2D4B4C-D78A-4E03-B88C-8741AAECDD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B8D446A4-3EA2-41C6-88D9-9FCD49CA2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82D8974-83C2-47BA-B9E7-24A8DAD7A5A0}"/>
              </a:ext>
            </a:extLst>
          </p:cNvPr>
          <p:cNvSpPr>
            <a:spLocks noGrp="1"/>
          </p:cNvSpPr>
          <p:nvPr>
            <p:ph type="dt" sz="half" idx="10"/>
          </p:nvPr>
        </p:nvSpPr>
        <p:spPr/>
        <p:txBody>
          <a:bodyPr/>
          <a:lstStyle/>
          <a:p>
            <a:fld id="{46A23C6F-BBAF-4477-AFFE-446647510200}" type="datetime1">
              <a:rPr lang="nl-NL" smtClean="0"/>
              <a:t>16-4-2024</a:t>
            </a:fld>
            <a:endParaRPr lang="nl-NL"/>
          </a:p>
        </p:txBody>
      </p:sp>
      <p:sp>
        <p:nvSpPr>
          <p:cNvPr id="5" name="Footer Placeholder 4">
            <a:extLst>
              <a:ext uri="{FF2B5EF4-FFF2-40B4-BE49-F238E27FC236}">
                <a16:creationId xmlns:a16="http://schemas.microsoft.com/office/drawing/2014/main" id="{CE00F93B-9119-4E7D-85B5-3C4FFF63CFF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8B5A47B-CB2F-4F57-A37D-43FC38CF225E}"/>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95462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0921-E2FB-44D3-95D5-8CB7856F5B5B}"/>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8EB69DF-CE10-4C3B-9C91-7B8080512E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5C1FE8F-0DA2-4FC0-8AAF-D6820F06EE69}"/>
              </a:ext>
            </a:extLst>
          </p:cNvPr>
          <p:cNvSpPr>
            <a:spLocks noGrp="1"/>
          </p:cNvSpPr>
          <p:nvPr>
            <p:ph type="dt" sz="half" idx="10"/>
          </p:nvPr>
        </p:nvSpPr>
        <p:spPr/>
        <p:txBody>
          <a:bodyPr/>
          <a:lstStyle/>
          <a:p>
            <a:fld id="{1F708D81-36F7-4CBB-B800-680FB5283820}" type="datetime1">
              <a:rPr lang="nl-NL" smtClean="0"/>
              <a:t>16-4-2024</a:t>
            </a:fld>
            <a:endParaRPr lang="nl-NL"/>
          </a:p>
        </p:txBody>
      </p:sp>
      <p:sp>
        <p:nvSpPr>
          <p:cNvPr id="5" name="Footer Placeholder 4">
            <a:extLst>
              <a:ext uri="{FF2B5EF4-FFF2-40B4-BE49-F238E27FC236}">
                <a16:creationId xmlns:a16="http://schemas.microsoft.com/office/drawing/2014/main" id="{9D52544D-2C3D-452F-8B8E-BD38E7CE9C9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AAA5CD5-C011-4F09-9B8A-04A1542BAC58}"/>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79996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8A18-874E-4324-A8C3-B1971820FB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59D1224C-87F8-4102-8154-99807A1DC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598FF-80E9-449D-BB62-AA0A4E7EAC8E}"/>
              </a:ext>
            </a:extLst>
          </p:cNvPr>
          <p:cNvSpPr>
            <a:spLocks noGrp="1"/>
          </p:cNvSpPr>
          <p:nvPr>
            <p:ph type="dt" sz="half" idx="10"/>
          </p:nvPr>
        </p:nvSpPr>
        <p:spPr/>
        <p:txBody>
          <a:bodyPr/>
          <a:lstStyle/>
          <a:p>
            <a:fld id="{146702B1-1859-4364-8135-1FAF2C8508C9}" type="datetime1">
              <a:rPr lang="nl-NL" smtClean="0"/>
              <a:t>16-4-2024</a:t>
            </a:fld>
            <a:endParaRPr lang="nl-NL"/>
          </a:p>
        </p:txBody>
      </p:sp>
      <p:sp>
        <p:nvSpPr>
          <p:cNvPr id="5" name="Footer Placeholder 4">
            <a:extLst>
              <a:ext uri="{FF2B5EF4-FFF2-40B4-BE49-F238E27FC236}">
                <a16:creationId xmlns:a16="http://schemas.microsoft.com/office/drawing/2014/main" id="{D78DA4E8-8055-4597-AC3D-85B0028C6A6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002522D-5D67-4FDF-92A6-6BDF17C6CAE7}"/>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4307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D849-B08F-4896-83F9-DB7BA42DA441}"/>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9ADE5C64-63DF-4947-BDCE-79BC21462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B524C81-20C5-452A-ABAC-8C56988872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E5A350C5-E182-43FB-A160-4ADDB29F70F1}"/>
              </a:ext>
            </a:extLst>
          </p:cNvPr>
          <p:cNvSpPr>
            <a:spLocks noGrp="1"/>
          </p:cNvSpPr>
          <p:nvPr>
            <p:ph type="dt" sz="half" idx="10"/>
          </p:nvPr>
        </p:nvSpPr>
        <p:spPr/>
        <p:txBody>
          <a:bodyPr/>
          <a:lstStyle/>
          <a:p>
            <a:fld id="{5C98B74E-62C6-446F-8E2E-C50BBB390B0E}" type="datetime1">
              <a:rPr lang="nl-NL" smtClean="0"/>
              <a:t>16-4-2024</a:t>
            </a:fld>
            <a:endParaRPr lang="nl-NL"/>
          </a:p>
        </p:txBody>
      </p:sp>
      <p:sp>
        <p:nvSpPr>
          <p:cNvPr id="6" name="Footer Placeholder 5">
            <a:extLst>
              <a:ext uri="{FF2B5EF4-FFF2-40B4-BE49-F238E27FC236}">
                <a16:creationId xmlns:a16="http://schemas.microsoft.com/office/drawing/2014/main" id="{4AEDDF76-1C21-487B-A03E-759D4BD012AA}"/>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50C3FF5-52D7-48B8-86A6-EECD3EA3020A}"/>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9363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9D83-72EF-4B4C-8582-9078EA0EC6B0}"/>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97F1915F-D791-4E55-B233-F8B3503BC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AED1CA-A17B-49F2-9EA2-6C7A0467A2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F8CB6C61-4DEB-40A1-A45C-5B65994DC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7BA8DC-DB30-41FE-8F1C-6A076AB25E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E73465B3-A1A2-46C4-9E83-D501FBFCF103}"/>
              </a:ext>
            </a:extLst>
          </p:cNvPr>
          <p:cNvSpPr>
            <a:spLocks noGrp="1"/>
          </p:cNvSpPr>
          <p:nvPr>
            <p:ph type="dt" sz="half" idx="10"/>
          </p:nvPr>
        </p:nvSpPr>
        <p:spPr/>
        <p:txBody>
          <a:bodyPr/>
          <a:lstStyle/>
          <a:p>
            <a:fld id="{3702C928-0F76-4322-AA1B-C6F2F5A564E0}" type="datetime1">
              <a:rPr lang="nl-NL" smtClean="0"/>
              <a:t>16-4-2024</a:t>
            </a:fld>
            <a:endParaRPr lang="nl-NL"/>
          </a:p>
        </p:txBody>
      </p:sp>
      <p:sp>
        <p:nvSpPr>
          <p:cNvPr id="8" name="Footer Placeholder 7">
            <a:extLst>
              <a:ext uri="{FF2B5EF4-FFF2-40B4-BE49-F238E27FC236}">
                <a16:creationId xmlns:a16="http://schemas.microsoft.com/office/drawing/2014/main" id="{41FC3537-3041-4B0C-AC29-51111DD1321D}"/>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F289B16-2C11-4C24-AA27-3B4CD6AD892D}"/>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525188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67F9-3A45-4AEF-8315-2920D8D5D955}"/>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DCF84849-9E7D-4B35-AD33-99618B4E20EB}"/>
              </a:ext>
            </a:extLst>
          </p:cNvPr>
          <p:cNvSpPr>
            <a:spLocks noGrp="1"/>
          </p:cNvSpPr>
          <p:nvPr>
            <p:ph type="dt" sz="half" idx="10"/>
          </p:nvPr>
        </p:nvSpPr>
        <p:spPr/>
        <p:txBody>
          <a:bodyPr/>
          <a:lstStyle/>
          <a:p>
            <a:fld id="{CAF4430D-B83A-45A2-BBC5-F8BB9C260740}" type="datetime1">
              <a:rPr lang="nl-NL" smtClean="0"/>
              <a:t>16-4-2024</a:t>
            </a:fld>
            <a:endParaRPr lang="nl-NL"/>
          </a:p>
        </p:txBody>
      </p:sp>
      <p:sp>
        <p:nvSpPr>
          <p:cNvPr id="4" name="Footer Placeholder 3">
            <a:extLst>
              <a:ext uri="{FF2B5EF4-FFF2-40B4-BE49-F238E27FC236}">
                <a16:creationId xmlns:a16="http://schemas.microsoft.com/office/drawing/2014/main" id="{5958C0B5-E8FC-4957-83DA-F88EC4F27E80}"/>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0A5EB84B-061E-40CF-B1AE-9FC3276C9E76}"/>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7686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A8689-6D46-4A17-953A-D826C512C150}"/>
              </a:ext>
            </a:extLst>
          </p:cNvPr>
          <p:cNvSpPr>
            <a:spLocks noGrp="1"/>
          </p:cNvSpPr>
          <p:nvPr>
            <p:ph type="dt" sz="half" idx="10"/>
          </p:nvPr>
        </p:nvSpPr>
        <p:spPr/>
        <p:txBody>
          <a:bodyPr/>
          <a:lstStyle/>
          <a:p>
            <a:fld id="{DB3B5929-6899-41A7-882A-382BB0DFECA3}" type="datetime1">
              <a:rPr lang="nl-NL" smtClean="0"/>
              <a:t>16-4-2024</a:t>
            </a:fld>
            <a:endParaRPr lang="nl-NL"/>
          </a:p>
        </p:txBody>
      </p:sp>
      <p:sp>
        <p:nvSpPr>
          <p:cNvPr id="3" name="Footer Placeholder 2">
            <a:extLst>
              <a:ext uri="{FF2B5EF4-FFF2-40B4-BE49-F238E27FC236}">
                <a16:creationId xmlns:a16="http://schemas.microsoft.com/office/drawing/2014/main" id="{985989A1-326D-4AF8-AA91-4D63110A9F02}"/>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E4C571DB-7B1D-4DC7-823B-D2356B4C136A}"/>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182993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BE14-7909-474B-81D2-8E24CEB48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44863071-FAF5-417F-9F6B-255B1094D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49561DBC-2726-4AD5-9763-1CF5A2F29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878D0-5D9B-47CA-ABF1-1BB33014087C}"/>
              </a:ext>
            </a:extLst>
          </p:cNvPr>
          <p:cNvSpPr>
            <a:spLocks noGrp="1"/>
          </p:cNvSpPr>
          <p:nvPr>
            <p:ph type="dt" sz="half" idx="10"/>
          </p:nvPr>
        </p:nvSpPr>
        <p:spPr/>
        <p:txBody>
          <a:bodyPr/>
          <a:lstStyle/>
          <a:p>
            <a:fld id="{73C16095-FB7D-4B69-809A-DD7C808DFFFA}" type="datetime1">
              <a:rPr lang="nl-NL" smtClean="0"/>
              <a:t>16-4-2024</a:t>
            </a:fld>
            <a:endParaRPr lang="nl-NL"/>
          </a:p>
        </p:txBody>
      </p:sp>
      <p:sp>
        <p:nvSpPr>
          <p:cNvPr id="6" name="Footer Placeholder 5">
            <a:extLst>
              <a:ext uri="{FF2B5EF4-FFF2-40B4-BE49-F238E27FC236}">
                <a16:creationId xmlns:a16="http://schemas.microsoft.com/office/drawing/2014/main" id="{60391E5C-CC49-4A97-AE4B-0980D5FF2B4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D272377-1330-49E5-BA74-EF9ACF746AAB}"/>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9804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C529-DE37-4FA7-9FD6-C7C452528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A09D9E3F-775B-4F14-BA4A-1C00E1FD8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DDCF0F1-6785-48E3-8DFD-FB3AD60E7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3C357-E51D-43C2-B60B-0F0E29A08719}"/>
              </a:ext>
            </a:extLst>
          </p:cNvPr>
          <p:cNvSpPr>
            <a:spLocks noGrp="1"/>
          </p:cNvSpPr>
          <p:nvPr>
            <p:ph type="dt" sz="half" idx="10"/>
          </p:nvPr>
        </p:nvSpPr>
        <p:spPr/>
        <p:txBody>
          <a:bodyPr/>
          <a:lstStyle/>
          <a:p>
            <a:fld id="{59F6A596-4087-42B3-8BB8-7C956B401C7D}" type="datetime1">
              <a:rPr lang="nl-NL" smtClean="0"/>
              <a:t>16-4-2024</a:t>
            </a:fld>
            <a:endParaRPr lang="nl-NL"/>
          </a:p>
        </p:txBody>
      </p:sp>
      <p:sp>
        <p:nvSpPr>
          <p:cNvPr id="6" name="Footer Placeholder 5">
            <a:extLst>
              <a:ext uri="{FF2B5EF4-FFF2-40B4-BE49-F238E27FC236}">
                <a16:creationId xmlns:a16="http://schemas.microsoft.com/office/drawing/2014/main" id="{E6BE6592-8B7B-4765-B505-FC7D2ADDBDBD}"/>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63885A3-F4AB-4602-AAB6-6D1D7F54C54B}"/>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122051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39319B-C6A3-4C5A-93A3-E1D3B0503D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35A1D5CF-EBD3-40EC-BD9D-278C09D5B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04139CD-F682-4F2D-8B97-426771D58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09F4D-0639-446D-8591-E7F1889298EC}" type="datetime1">
              <a:rPr lang="nl-NL" smtClean="0"/>
              <a:t>16-4-2024</a:t>
            </a:fld>
            <a:endParaRPr lang="nl-NL"/>
          </a:p>
        </p:txBody>
      </p:sp>
      <p:sp>
        <p:nvSpPr>
          <p:cNvPr id="5" name="Footer Placeholder 4">
            <a:extLst>
              <a:ext uri="{FF2B5EF4-FFF2-40B4-BE49-F238E27FC236}">
                <a16:creationId xmlns:a16="http://schemas.microsoft.com/office/drawing/2014/main" id="{98F97082-A337-487D-A155-AE77D5E1B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D855AAA3-10C5-42EB-8807-63B5EC6FCE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8EDAD-0E59-4509-9228-486ACD64E55E}" type="slidenum">
              <a:rPr lang="nl-NL" smtClean="0"/>
              <a:t>‹#›</a:t>
            </a:fld>
            <a:endParaRPr lang="nl-NL"/>
          </a:p>
        </p:txBody>
      </p:sp>
    </p:spTree>
    <p:extLst>
      <p:ext uri="{BB962C8B-B14F-4D97-AF65-F5344CB8AC3E}">
        <p14:creationId xmlns:p14="http://schemas.microsoft.com/office/powerpoint/2010/main" val="322503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 for Policy Analysis</a:t>
            </a:r>
            <a:br>
              <a:rPr lang="nl-NL" sz="4000" dirty="0"/>
            </a:br>
            <a:r>
              <a:rPr lang="nl-NL" sz="4000" b="1" dirty="0"/>
              <a:t>Week 5: </a:t>
            </a:r>
            <a:r>
              <a:rPr lang="nl-NL" sz="4000" b="1" dirty="0">
                <a:solidFill>
                  <a:srgbClr val="FF0000"/>
                </a:solidFill>
              </a:rPr>
              <a:t>The IS-LM model</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en-US" dirty="0"/>
              <a:t>The IS-LM model is a macroeconomic model which consists of two parts: </a:t>
            </a:r>
          </a:p>
          <a:p>
            <a:pPr marL="571500" indent="-571500">
              <a:buAutoNum type="romanLcParenBoth"/>
            </a:pPr>
            <a:r>
              <a:rPr lang="en-US" dirty="0"/>
              <a:t>the </a:t>
            </a:r>
            <a:r>
              <a:rPr lang="en-US" b="1" dirty="0">
                <a:solidFill>
                  <a:srgbClr val="FF0000"/>
                </a:solidFill>
              </a:rPr>
              <a:t>IS part</a:t>
            </a:r>
            <a:r>
              <a:rPr lang="en-US" dirty="0"/>
              <a:t>, which describes the ‘goods market’ based on the (ex-post) equilibrium condition that investment (I) is equal to savings (S); and </a:t>
            </a:r>
          </a:p>
          <a:p>
            <a:pPr marL="571500" indent="-571500">
              <a:buAutoNum type="romanLcParenBoth"/>
            </a:pPr>
            <a:r>
              <a:rPr lang="en-US" dirty="0"/>
              <a:t>the </a:t>
            </a:r>
            <a:r>
              <a:rPr lang="en-US" b="1" dirty="0">
                <a:solidFill>
                  <a:srgbClr val="FF0000"/>
                </a:solidFill>
              </a:rPr>
              <a:t>LM part</a:t>
            </a:r>
            <a:r>
              <a:rPr lang="en-US" dirty="0"/>
              <a:t>, which describes the ‘money market’ based on the (ex-post) equilibrium condition that the demand for money (or liquidity L) must equal the exogenous supply of money (M).</a:t>
            </a: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1</a:t>
            </a:fld>
            <a:endParaRPr lang="nl-NL"/>
          </a:p>
        </p:txBody>
      </p:sp>
    </p:spTree>
    <p:extLst>
      <p:ext uri="{BB962C8B-B14F-4D97-AF65-F5344CB8AC3E}">
        <p14:creationId xmlns:p14="http://schemas.microsoft.com/office/powerpoint/2010/main" val="192126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 for Policy Analysis</a:t>
            </a:r>
            <a:br>
              <a:rPr lang="nl-NL" sz="4000" dirty="0"/>
            </a:br>
            <a:r>
              <a:rPr lang="nl-NL" sz="4000" b="1" dirty="0"/>
              <a:t>Week 5: </a:t>
            </a:r>
            <a:r>
              <a:rPr lang="nl-NL" sz="4000" b="1" dirty="0">
                <a:solidFill>
                  <a:srgbClr val="FF0000"/>
                </a:solidFill>
              </a:rPr>
              <a:t>The IS-LM model</a:t>
            </a:r>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10</a:t>
            </a:fld>
            <a:endParaRPr lang="nl-NL"/>
          </a:p>
        </p:txBody>
      </p:sp>
      <p:sp>
        <p:nvSpPr>
          <p:cNvPr id="6" name="Content Placeholder 5">
            <a:extLst>
              <a:ext uri="{FF2B5EF4-FFF2-40B4-BE49-F238E27FC236}">
                <a16:creationId xmlns:a16="http://schemas.microsoft.com/office/drawing/2014/main" id="{BDC241A8-B079-4A56-8E1C-749D2671C5F1}"/>
              </a:ext>
            </a:extLst>
          </p:cNvPr>
          <p:cNvSpPr>
            <a:spLocks noGrp="1"/>
          </p:cNvSpPr>
          <p:nvPr>
            <p:ph idx="1"/>
          </p:nvPr>
        </p:nvSpPr>
        <p:spPr>
          <a:xfrm>
            <a:off x="838200" y="1847850"/>
            <a:ext cx="10515600" cy="4351338"/>
          </a:xfrm>
        </p:spPr>
        <p:txBody>
          <a:bodyPr/>
          <a:lstStyle/>
          <a:p>
            <a:pPr marL="0" indent="0">
              <a:buNone/>
            </a:pPr>
            <a:endParaRPr lang="nl-NL" dirty="0"/>
          </a:p>
          <a:p>
            <a:pPr marL="0" indent="0">
              <a:buNone/>
            </a:pPr>
            <a:r>
              <a:rPr lang="nl-NL" dirty="0"/>
              <a:t>The effects </a:t>
            </a:r>
          </a:p>
          <a:p>
            <a:pPr marL="0" indent="0">
              <a:buNone/>
            </a:pPr>
            <a:r>
              <a:rPr lang="nl-NL" dirty="0"/>
              <a:t>of fiscal policy:</a:t>
            </a:r>
          </a:p>
          <a:p>
            <a:pPr marL="0" indent="0">
              <a:buNone/>
            </a:pPr>
            <a:r>
              <a:rPr lang="nl-NL" dirty="0"/>
              <a:t>partial</a:t>
            </a:r>
          </a:p>
          <a:p>
            <a:pPr marL="0" indent="0">
              <a:buNone/>
            </a:pPr>
            <a:r>
              <a:rPr lang="nl-NL" dirty="0"/>
              <a:t>crowding out </a:t>
            </a:r>
          </a:p>
        </p:txBody>
      </p:sp>
      <p:pic>
        <p:nvPicPr>
          <p:cNvPr id="8" name="Picture 7">
            <a:extLst>
              <a:ext uri="{FF2B5EF4-FFF2-40B4-BE49-F238E27FC236}">
                <a16:creationId xmlns:a16="http://schemas.microsoft.com/office/drawing/2014/main" id="{A154B8D5-3EDA-40D9-A53B-3493A3EB6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081" y="1847850"/>
            <a:ext cx="5220429" cy="3696216"/>
          </a:xfrm>
          <a:prstGeom prst="rect">
            <a:avLst/>
          </a:prstGeom>
        </p:spPr>
      </p:pic>
    </p:spTree>
    <p:extLst>
      <p:ext uri="{BB962C8B-B14F-4D97-AF65-F5344CB8AC3E}">
        <p14:creationId xmlns:p14="http://schemas.microsoft.com/office/powerpoint/2010/main" val="94074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 for Policy Analysis</a:t>
            </a:r>
            <a:br>
              <a:rPr lang="nl-NL" sz="4000" dirty="0"/>
            </a:br>
            <a:r>
              <a:rPr lang="nl-NL" sz="4000" b="1" dirty="0"/>
              <a:t>Week 5: </a:t>
            </a:r>
            <a:r>
              <a:rPr lang="nl-NL" sz="4000" b="1" dirty="0">
                <a:solidFill>
                  <a:srgbClr val="FF0000"/>
                </a:solidFill>
              </a:rPr>
              <a:t>The IS-LM model</a:t>
            </a:r>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11</a:t>
            </a:fld>
            <a:endParaRPr lang="nl-NL"/>
          </a:p>
        </p:txBody>
      </p:sp>
      <p:sp>
        <p:nvSpPr>
          <p:cNvPr id="6" name="Content Placeholder 5">
            <a:extLst>
              <a:ext uri="{FF2B5EF4-FFF2-40B4-BE49-F238E27FC236}">
                <a16:creationId xmlns:a16="http://schemas.microsoft.com/office/drawing/2014/main" id="{BDC241A8-B079-4A56-8E1C-749D2671C5F1}"/>
              </a:ext>
            </a:extLst>
          </p:cNvPr>
          <p:cNvSpPr>
            <a:spLocks noGrp="1"/>
          </p:cNvSpPr>
          <p:nvPr>
            <p:ph idx="1"/>
          </p:nvPr>
        </p:nvSpPr>
        <p:spPr>
          <a:xfrm>
            <a:off x="838200" y="1847850"/>
            <a:ext cx="10515600" cy="4351338"/>
          </a:xfrm>
        </p:spPr>
        <p:txBody>
          <a:bodyPr/>
          <a:lstStyle/>
          <a:p>
            <a:pPr marL="0" indent="0">
              <a:buNone/>
            </a:pPr>
            <a:endParaRPr lang="nl-NL" dirty="0"/>
          </a:p>
          <a:p>
            <a:pPr marL="0" indent="0">
              <a:buNone/>
            </a:pPr>
            <a:r>
              <a:rPr lang="nl-NL" dirty="0"/>
              <a:t>The effects </a:t>
            </a:r>
          </a:p>
          <a:p>
            <a:pPr marL="0" indent="0">
              <a:buNone/>
            </a:pPr>
            <a:r>
              <a:rPr lang="nl-NL" dirty="0"/>
              <a:t>of monetary policy:</a:t>
            </a:r>
          </a:p>
          <a:p>
            <a:pPr marL="0" indent="0">
              <a:buNone/>
            </a:pPr>
            <a:r>
              <a:rPr lang="nl-NL" dirty="0"/>
              <a:t>crowding in</a:t>
            </a:r>
          </a:p>
        </p:txBody>
      </p:sp>
      <p:pic>
        <p:nvPicPr>
          <p:cNvPr id="5" name="Picture 4">
            <a:extLst>
              <a:ext uri="{FF2B5EF4-FFF2-40B4-BE49-F238E27FC236}">
                <a16:creationId xmlns:a16="http://schemas.microsoft.com/office/drawing/2014/main" id="{1D5A3D0E-F88C-403D-B3A2-BF94285A1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038" y="1690688"/>
            <a:ext cx="5306165" cy="3820058"/>
          </a:xfrm>
          <a:prstGeom prst="rect">
            <a:avLst/>
          </a:prstGeom>
        </p:spPr>
      </p:pic>
    </p:spTree>
    <p:extLst>
      <p:ext uri="{BB962C8B-B14F-4D97-AF65-F5344CB8AC3E}">
        <p14:creationId xmlns:p14="http://schemas.microsoft.com/office/powerpoint/2010/main" val="214232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 for Policy Analysis</a:t>
            </a:r>
            <a:br>
              <a:rPr lang="nl-NL" sz="4000" dirty="0"/>
            </a:br>
            <a:r>
              <a:rPr lang="nl-NL" sz="4000" b="1" dirty="0"/>
              <a:t>Week 5: </a:t>
            </a:r>
            <a:r>
              <a:rPr lang="nl-NL" sz="4000" b="1" dirty="0">
                <a:solidFill>
                  <a:srgbClr val="FF0000"/>
                </a:solidFill>
              </a:rPr>
              <a:t>The IS-LM model</a:t>
            </a:r>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12</a:t>
            </a:fld>
            <a:endParaRPr lang="nl-NL"/>
          </a:p>
        </p:txBody>
      </p:sp>
      <p:sp>
        <p:nvSpPr>
          <p:cNvPr id="6" name="Content Placeholder 5">
            <a:extLst>
              <a:ext uri="{FF2B5EF4-FFF2-40B4-BE49-F238E27FC236}">
                <a16:creationId xmlns:a16="http://schemas.microsoft.com/office/drawing/2014/main" id="{BDC241A8-B079-4A56-8E1C-749D2671C5F1}"/>
              </a:ext>
            </a:extLst>
          </p:cNvPr>
          <p:cNvSpPr>
            <a:spLocks noGrp="1"/>
          </p:cNvSpPr>
          <p:nvPr>
            <p:ph idx="1"/>
          </p:nvPr>
        </p:nvSpPr>
        <p:spPr>
          <a:xfrm>
            <a:off x="838200" y="1847850"/>
            <a:ext cx="10515600" cy="4351338"/>
          </a:xfrm>
        </p:spPr>
        <p:txBody>
          <a:bodyPr/>
          <a:lstStyle/>
          <a:p>
            <a:pPr marL="0" indent="0">
              <a:buNone/>
            </a:pPr>
            <a:endParaRPr lang="nl-NL" dirty="0"/>
          </a:p>
          <a:p>
            <a:pPr marL="0" indent="0">
              <a:buNone/>
            </a:pPr>
            <a:r>
              <a:rPr lang="nl-NL" dirty="0"/>
              <a:t>Coordination of </a:t>
            </a:r>
          </a:p>
          <a:p>
            <a:pPr marL="0" indent="0">
              <a:buNone/>
            </a:pPr>
            <a:r>
              <a:rPr lang="nl-NL" dirty="0"/>
              <a:t>Fiscal and </a:t>
            </a:r>
          </a:p>
          <a:p>
            <a:pPr marL="0" indent="0">
              <a:buNone/>
            </a:pPr>
            <a:r>
              <a:rPr lang="nl-NL" dirty="0"/>
              <a:t>monetary policy</a:t>
            </a:r>
          </a:p>
          <a:p>
            <a:pPr marL="0" indent="0">
              <a:buNone/>
            </a:pPr>
            <a:endParaRPr lang="nl-NL" dirty="0"/>
          </a:p>
        </p:txBody>
      </p:sp>
      <p:pic>
        <p:nvPicPr>
          <p:cNvPr id="7" name="Picture 6">
            <a:extLst>
              <a:ext uri="{FF2B5EF4-FFF2-40B4-BE49-F238E27FC236}">
                <a16:creationId xmlns:a16="http://schemas.microsoft.com/office/drawing/2014/main" id="{C61D6414-A6DA-4B62-9C8D-D10932374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564" y="1847850"/>
            <a:ext cx="6049219" cy="3934374"/>
          </a:xfrm>
          <a:prstGeom prst="rect">
            <a:avLst/>
          </a:prstGeom>
        </p:spPr>
      </p:pic>
    </p:spTree>
    <p:extLst>
      <p:ext uri="{BB962C8B-B14F-4D97-AF65-F5344CB8AC3E}">
        <p14:creationId xmlns:p14="http://schemas.microsoft.com/office/powerpoint/2010/main" val="92446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 for Policy Analysis</a:t>
            </a:r>
            <a:br>
              <a:rPr lang="nl-NL" sz="4000" dirty="0"/>
            </a:br>
            <a:r>
              <a:rPr lang="nl-NL" sz="4000" b="1" dirty="0"/>
              <a:t>Week 5: </a:t>
            </a:r>
            <a:r>
              <a:rPr lang="nl-NL" sz="4000" b="1" dirty="0">
                <a:solidFill>
                  <a:srgbClr val="FF0000"/>
                </a:solidFill>
              </a:rPr>
              <a:t>The IS-LM model</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nl-NL" dirty="0"/>
              <a:t>A first special case:</a:t>
            </a:r>
          </a:p>
          <a:p>
            <a:pPr marL="0" indent="0">
              <a:buNone/>
            </a:pPr>
            <a:r>
              <a:rPr lang="nl-NL" dirty="0"/>
              <a:t>alpha = 0;</a:t>
            </a:r>
          </a:p>
          <a:p>
            <a:pPr marL="0" indent="0">
              <a:buNone/>
            </a:pPr>
            <a:r>
              <a:rPr lang="nl-NL" dirty="0"/>
              <a:t>investment is</a:t>
            </a:r>
          </a:p>
          <a:p>
            <a:pPr marL="0" indent="0">
              <a:buNone/>
            </a:pPr>
            <a:r>
              <a:rPr lang="nl-NL" dirty="0"/>
              <a:t>autonomous;</a:t>
            </a:r>
          </a:p>
          <a:p>
            <a:pPr marL="0" indent="0">
              <a:buNone/>
            </a:pPr>
            <a:r>
              <a:rPr lang="nl-NL" dirty="0"/>
              <a:t>a </a:t>
            </a:r>
            <a:r>
              <a:rPr lang="nl-NL" b="1" dirty="0">
                <a:solidFill>
                  <a:srgbClr val="FF0000"/>
                </a:solidFill>
              </a:rPr>
              <a:t>Keynesian case</a:t>
            </a:r>
          </a:p>
          <a:p>
            <a:pPr marL="0" indent="0">
              <a:buNone/>
            </a:pPr>
            <a:endParaRPr lang="nl-NL" dirty="0"/>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13</a:t>
            </a:fld>
            <a:endParaRPr lang="nl-NL"/>
          </a:p>
        </p:txBody>
      </p:sp>
      <p:pic>
        <p:nvPicPr>
          <p:cNvPr id="6" name="Picture 5">
            <a:extLst>
              <a:ext uri="{FF2B5EF4-FFF2-40B4-BE49-F238E27FC236}">
                <a16:creationId xmlns:a16="http://schemas.microsoft.com/office/drawing/2014/main" id="{DCE1B023-974E-4D32-A827-185B6DCB7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1710" y="1825625"/>
            <a:ext cx="5191850" cy="3867690"/>
          </a:xfrm>
          <a:prstGeom prst="rect">
            <a:avLst/>
          </a:prstGeom>
        </p:spPr>
      </p:pic>
    </p:spTree>
    <p:extLst>
      <p:ext uri="{BB962C8B-B14F-4D97-AF65-F5344CB8AC3E}">
        <p14:creationId xmlns:p14="http://schemas.microsoft.com/office/powerpoint/2010/main" val="3248105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 for Policy Analysis</a:t>
            </a:r>
            <a:br>
              <a:rPr lang="nl-NL" sz="4000" dirty="0"/>
            </a:br>
            <a:r>
              <a:rPr lang="nl-NL" sz="4000" b="1" dirty="0"/>
              <a:t>Week 5: </a:t>
            </a:r>
            <a:r>
              <a:rPr lang="nl-NL" sz="4000" b="1" dirty="0">
                <a:solidFill>
                  <a:srgbClr val="FF0000"/>
                </a:solidFill>
              </a:rPr>
              <a:t>The IS-LM model</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nl-NL" dirty="0"/>
              <a:t>A 2nd special case:</a:t>
            </a:r>
          </a:p>
          <a:p>
            <a:pPr marL="0" indent="0">
              <a:buNone/>
            </a:pPr>
            <a:r>
              <a:rPr lang="nl-NL" dirty="0"/>
              <a:t>The </a:t>
            </a:r>
            <a:r>
              <a:rPr lang="nl-NL" b="1" dirty="0">
                <a:solidFill>
                  <a:srgbClr val="FF0000"/>
                </a:solidFill>
              </a:rPr>
              <a:t>liquidity trap</a:t>
            </a:r>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14</a:t>
            </a:fld>
            <a:endParaRPr lang="nl-NL"/>
          </a:p>
        </p:txBody>
      </p:sp>
      <p:pic>
        <p:nvPicPr>
          <p:cNvPr id="7" name="Picture 6">
            <a:extLst>
              <a:ext uri="{FF2B5EF4-FFF2-40B4-BE49-F238E27FC236}">
                <a16:creationId xmlns:a16="http://schemas.microsoft.com/office/drawing/2014/main" id="{C3CAA5C5-3056-4C0A-95BE-D06294E2A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2837" y="1825625"/>
            <a:ext cx="5096586" cy="4134427"/>
          </a:xfrm>
          <a:prstGeom prst="rect">
            <a:avLst/>
          </a:prstGeom>
        </p:spPr>
      </p:pic>
    </p:spTree>
    <p:extLst>
      <p:ext uri="{BB962C8B-B14F-4D97-AF65-F5344CB8AC3E}">
        <p14:creationId xmlns:p14="http://schemas.microsoft.com/office/powerpoint/2010/main" val="1927513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 for Policy Analysis</a:t>
            </a:r>
            <a:br>
              <a:rPr lang="nl-NL" sz="4000" dirty="0"/>
            </a:br>
            <a:r>
              <a:rPr lang="nl-NL" sz="4000" b="1" dirty="0"/>
              <a:t>Week 5: </a:t>
            </a:r>
            <a:r>
              <a:rPr lang="nl-NL" sz="4000" b="1" dirty="0">
                <a:solidFill>
                  <a:srgbClr val="FF0000"/>
                </a:solidFill>
              </a:rPr>
              <a:t>The IS-LM model</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nl-NL" dirty="0"/>
              <a:t>A 3rd special case:</a:t>
            </a:r>
          </a:p>
          <a:p>
            <a:pPr marL="0" indent="0">
              <a:buNone/>
            </a:pPr>
            <a:r>
              <a:rPr lang="nl-NL" b="1" dirty="0">
                <a:solidFill>
                  <a:srgbClr val="FF0000"/>
                </a:solidFill>
              </a:rPr>
              <a:t>Monetarism</a:t>
            </a:r>
            <a:r>
              <a:rPr lang="nl-NL" dirty="0"/>
              <a:t> </a:t>
            </a:r>
          </a:p>
          <a:p>
            <a:pPr marL="0" indent="0">
              <a:buNone/>
            </a:pPr>
            <a:r>
              <a:rPr lang="nl-NL" dirty="0"/>
              <a:t>L</a:t>
            </a:r>
            <a:r>
              <a:rPr lang="nl-NL" baseline="-25000" dirty="0"/>
              <a:t>2</a:t>
            </a:r>
            <a:r>
              <a:rPr lang="nl-NL" dirty="0"/>
              <a:t> = 0;</a:t>
            </a:r>
          </a:p>
          <a:p>
            <a:pPr marL="0" indent="0">
              <a:buNone/>
            </a:pPr>
            <a:r>
              <a:rPr lang="nl-NL" dirty="0"/>
              <a:t>complete crowding</a:t>
            </a:r>
          </a:p>
          <a:p>
            <a:pPr marL="0" indent="0">
              <a:buNone/>
            </a:pPr>
            <a:r>
              <a:rPr lang="nl-NL" dirty="0"/>
              <a:t>out of fiscal</a:t>
            </a:r>
          </a:p>
          <a:p>
            <a:pPr marL="0" indent="0">
              <a:buNone/>
            </a:pPr>
            <a:r>
              <a:rPr lang="nl-NL" dirty="0"/>
              <a:t>stimulus </a:t>
            </a:r>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15</a:t>
            </a:fld>
            <a:endParaRPr lang="nl-NL"/>
          </a:p>
        </p:txBody>
      </p:sp>
      <p:pic>
        <p:nvPicPr>
          <p:cNvPr id="6" name="Picture 5">
            <a:extLst>
              <a:ext uri="{FF2B5EF4-FFF2-40B4-BE49-F238E27FC236}">
                <a16:creationId xmlns:a16="http://schemas.microsoft.com/office/drawing/2014/main" id="{B1983E99-90EC-4D13-95F6-FE1F520FB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355" y="1943998"/>
            <a:ext cx="4877481" cy="3686689"/>
          </a:xfrm>
          <a:prstGeom prst="rect">
            <a:avLst/>
          </a:prstGeom>
        </p:spPr>
      </p:pic>
    </p:spTree>
    <p:extLst>
      <p:ext uri="{BB962C8B-B14F-4D97-AF65-F5344CB8AC3E}">
        <p14:creationId xmlns:p14="http://schemas.microsoft.com/office/powerpoint/2010/main" val="229369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 for Policy Analysis</a:t>
            </a:r>
            <a:br>
              <a:rPr lang="nl-NL" sz="4000" dirty="0"/>
            </a:br>
            <a:r>
              <a:rPr lang="nl-NL" sz="4000" b="1" dirty="0"/>
              <a:t>Week 5: </a:t>
            </a:r>
            <a:r>
              <a:rPr lang="nl-NL" sz="4000" b="1" dirty="0">
                <a:solidFill>
                  <a:srgbClr val="FF0000"/>
                </a:solidFill>
              </a:rPr>
              <a:t>The IS-equation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indent="0" algn="just">
                  <a:lnSpc>
                    <a:spcPct val="120000"/>
                  </a:lnSpc>
                  <a:spcAft>
                    <a:spcPts val="800"/>
                  </a:spcAft>
                  <a:buNone/>
                </a:pPr>
                <a:r>
                  <a:rPr lang="en-US" sz="24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y</a:t>
                </a:r>
                <a:r>
                  <a:rPr lang="en-US" sz="2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 d = c + </a:t>
                </a:r>
                <a:r>
                  <a:rPr lang="en-US" sz="2400" dirty="0" err="1">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i</a:t>
                </a:r>
                <a:r>
                  <a:rPr lang="en-US" sz="2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2400" dirty="0">
                    <a:solidFill>
                      <a:schemeClr val="tx1"/>
                    </a:solidFill>
                    <a:effectLst/>
                    <a:latin typeface="Calibri Light" panose="020F0302020204030204" pitchFamily="34" charset="0"/>
                    <a:ea typeface="Calibri" panose="020F0502020204030204" pitchFamily="34" charset="0"/>
                    <a:cs typeface="Times New Roman" panose="02020603050405020304" pitchFamily="18" charset="0"/>
                  </a:rPr>
                  <a:t>	real GDP = aggregate demand for goods &amp; services = </a:t>
                </a:r>
                <a14:m>
                  <m:oMath xmlns:m="http://schemas.openxmlformats.org/officeDocument/2006/math">
                    <m:r>
                      <a:rPr lang="en-US" sz="24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t>𝑐</m:t>
                    </m:r>
                    <m:r>
                      <a:rPr lang="en-US" sz="24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t>+</m:t>
                    </m:r>
                    <m:r>
                      <a:rPr lang="en-US" sz="24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t>𝑖</m:t>
                    </m:r>
                  </m:oMath>
                </a14:m>
                <a:endParaRPr lang="nl-NL" sz="2400" i="1" dirty="0">
                  <a:solidFill>
                    <a:schemeClr val="tx1"/>
                  </a:solidFill>
                  <a:effectLst/>
                  <a:latin typeface="Cambria Math" panose="02040503050406030204" pitchFamily="18" charset="0"/>
                  <a:ea typeface="Calibri" panose="020F0502020204030204" pitchFamily="34" charset="0"/>
                  <a:cs typeface="Calibri Light" panose="020F0302020204030204" pitchFamily="34" charset="0"/>
                </a:endParaRPr>
              </a:p>
              <a:p>
                <a:pPr indent="0" algn="just">
                  <a:lnSpc>
                    <a:spcPct val="120000"/>
                  </a:lnSpc>
                  <a:spcAft>
                    <a:spcPts val="800"/>
                  </a:spcAft>
                  <a:buNone/>
                </a:pPr>
                <a:r>
                  <a:rPr lang="en-US" sz="2400" dirty="0">
                    <a:solidFill>
                      <a:schemeClr val="tx1"/>
                    </a:solidFill>
                    <a:latin typeface="Calibri Light" panose="020F0302020204030204" pitchFamily="34" charset="0"/>
                    <a:ea typeface="Calibri" panose="020F0502020204030204" pitchFamily="34" charset="0"/>
                    <a:cs typeface="Times New Roman" panose="02020603050405020304" pitchFamily="18" charset="0"/>
                  </a:rPr>
                  <a:t>y</a:t>
                </a:r>
                <a:r>
                  <a:rPr lang="en-US" sz="2400" dirty="0">
                    <a:solidFill>
                      <a:schemeClr val="tx1"/>
                    </a:solidFill>
                    <a:effectLst/>
                    <a:latin typeface="Calibri Light" panose="020F0302020204030204" pitchFamily="34" charset="0"/>
                    <a:ea typeface="Calibri" panose="020F0502020204030204" pitchFamily="34" charset="0"/>
                    <a:cs typeface="Times New Roman" panose="02020603050405020304" pitchFamily="18" charset="0"/>
                  </a:rPr>
                  <a:t> = c + s   	real GDP is either used for consumption or for savings</a:t>
                </a:r>
              </a:p>
              <a:p>
                <a:pPr indent="0" algn="just">
                  <a:lnSpc>
                    <a:spcPct val="120000"/>
                  </a:lnSpc>
                  <a:spcAft>
                    <a:spcPts val="800"/>
                  </a:spcAft>
                  <a:buNone/>
                </a:pPr>
                <a:r>
                  <a:rPr lang="en-US" sz="2400" dirty="0">
                    <a:latin typeface="Calibri Light" panose="020F0302020204030204" pitchFamily="34" charset="0"/>
                    <a:ea typeface="Calibri" panose="020F0502020204030204" pitchFamily="34" charset="0"/>
                    <a:cs typeface="Times New Roman" panose="02020603050405020304" pitchFamily="18" charset="0"/>
                  </a:rPr>
                  <a:t>Hence:  </a:t>
                </a:r>
                <a:r>
                  <a:rPr lang="en-US" sz="2400" dirty="0" err="1">
                    <a:latin typeface="Calibri Light" panose="020F0302020204030204" pitchFamily="34" charset="0"/>
                    <a:ea typeface="Calibri" panose="020F0502020204030204" pitchFamily="34" charset="0"/>
                    <a:cs typeface="Times New Roman" panose="02020603050405020304" pitchFamily="18" charset="0"/>
                  </a:rPr>
                  <a:t>i</a:t>
                </a:r>
                <a:r>
                  <a:rPr lang="en-US" sz="2400" dirty="0">
                    <a:latin typeface="Calibri Light" panose="020F0302020204030204" pitchFamily="34" charset="0"/>
                    <a:ea typeface="Calibri" panose="020F0502020204030204" pitchFamily="34" charset="0"/>
                    <a:cs typeface="Times New Roman" panose="02020603050405020304" pitchFamily="18" charset="0"/>
                  </a:rPr>
                  <a:t> = s   (equilibrium in the goods market; “impulse” = “leakage”)</a:t>
                </a:r>
              </a:p>
              <a:p>
                <a:pPr indent="0" algn="just">
                  <a:lnSpc>
                    <a:spcPct val="120000"/>
                  </a:lnSpc>
                  <a:spcAft>
                    <a:spcPts val="800"/>
                  </a:spcAft>
                  <a:buNone/>
                </a:pPr>
                <a:r>
                  <a:rPr lang="en-US" sz="2400" dirty="0">
                    <a:latin typeface="Calibri Light" panose="020F0302020204030204" pitchFamily="34" charset="0"/>
                    <a:ea typeface="Calibri" panose="020F0502020204030204" pitchFamily="34" charset="0"/>
                    <a:cs typeface="Times New Roman" panose="02020603050405020304" pitchFamily="18" charset="0"/>
                  </a:rPr>
                  <a:t>i = i</a:t>
                </a:r>
                <a:r>
                  <a:rPr lang="en-US" sz="2400" baseline="-25000" dirty="0">
                    <a:latin typeface="Calibri Light" panose="020F0302020204030204" pitchFamily="34" charset="0"/>
                    <a:ea typeface="Calibri" panose="020F0502020204030204" pitchFamily="34" charset="0"/>
                    <a:cs typeface="Times New Roman" panose="02020603050405020304" pitchFamily="18" charset="0"/>
                  </a:rPr>
                  <a:t>0</a:t>
                </a:r>
                <a:r>
                  <a:rPr lang="en-US" sz="2400" dirty="0">
                    <a:latin typeface="Calibri Light" panose="020F0302020204030204" pitchFamily="34" charset="0"/>
                    <a:ea typeface="Calibri" panose="020F0502020204030204" pitchFamily="34" charset="0"/>
                    <a:cs typeface="Times New Roman" panose="02020603050405020304" pitchFamily="18" charset="0"/>
                  </a:rPr>
                  <a:t> – alpha * r = s = sigma * y   </a:t>
                </a:r>
                <a:r>
                  <a:rPr lang="en-US" sz="2400" dirty="0">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400" b="1" dirty="0">
                    <a:solidFill>
                      <a:srgbClr val="FF0000"/>
                    </a:solidFill>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IS-curve</a:t>
                </a:r>
                <a:r>
                  <a:rPr lang="en-US" sz="2400" dirty="0">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   r = (i</a:t>
                </a:r>
                <a:r>
                  <a:rPr lang="en-US" sz="2400" baseline="-25000" dirty="0">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0</a:t>
                </a:r>
                <a:r>
                  <a:rPr lang="en-US" sz="2400" dirty="0">
                    <a:latin typeface="Calibri Light" panose="020F0302020204030204" pitchFamily="34" charset="0"/>
                    <a:ea typeface="Calibri" panose="020F0502020204030204" pitchFamily="34" charset="0"/>
                    <a:cs typeface="Times New Roman" panose="02020603050405020304" pitchFamily="18" charset="0"/>
                    <a:sym typeface="Wingdings" panose="05000000000000000000" pitchFamily="2" charset="2"/>
                  </a:rPr>
                  <a:t>/alpha) – (sigma/alpha)* y</a:t>
                </a:r>
              </a:p>
              <a:p>
                <a:pPr indent="0" algn="just">
                  <a:lnSpc>
                    <a:spcPct val="120000"/>
                  </a:lnSpc>
                  <a:spcAft>
                    <a:spcPts val="800"/>
                  </a:spcAft>
                  <a:buNone/>
                </a:pPr>
                <a:r>
                  <a:rPr lang="en-US" sz="2400" dirty="0">
                    <a:latin typeface="Calibri Light" panose="020F0302020204030204" pitchFamily="34" charset="0"/>
                    <a:ea typeface="Times New Roman" panose="02020603050405020304" pitchFamily="18" charset="0"/>
                  </a:rPr>
                  <a:t>The IS-curve</a:t>
                </a:r>
                <a:r>
                  <a:rPr lang="en-US" sz="2400" dirty="0">
                    <a:effectLst/>
                    <a:latin typeface="Calibri Light" panose="020F0302020204030204" pitchFamily="34" charset="0"/>
                    <a:ea typeface="Times New Roman" panose="02020603050405020304" pitchFamily="18" charset="0"/>
                  </a:rPr>
                  <a:t> represents all combinations of real GDP (</a:t>
                </a:r>
                <a:r>
                  <a:rPr lang="en-US" sz="2400" i="1" dirty="0">
                    <a:effectLst/>
                    <a:latin typeface="Calibri Light" panose="020F0302020204030204" pitchFamily="34" charset="0"/>
                    <a:ea typeface="Times New Roman" panose="02020603050405020304" pitchFamily="18" charset="0"/>
                  </a:rPr>
                  <a:t>y</a:t>
                </a:r>
                <a:r>
                  <a:rPr lang="en-US" sz="2400" dirty="0">
                    <a:effectLst/>
                    <a:latin typeface="Calibri Light" panose="020F0302020204030204" pitchFamily="34" charset="0"/>
                    <a:ea typeface="Times New Roman" panose="02020603050405020304" pitchFamily="18" charset="0"/>
                  </a:rPr>
                  <a:t>) and the real interest rate (</a:t>
                </a:r>
                <a:r>
                  <a:rPr lang="en-US" sz="2400" i="1" dirty="0">
                    <a:effectLst/>
                    <a:latin typeface="Calibri Light" panose="020F0302020204030204" pitchFamily="34" charset="0"/>
                    <a:ea typeface="Times New Roman" panose="02020603050405020304" pitchFamily="18" charset="0"/>
                  </a:rPr>
                  <a:t>r</a:t>
                </a:r>
                <a:r>
                  <a:rPr lang="en-US" sz="2400" dirty="0">
                    <a:effectLst/>
                    <a:latin typeface="Calibri Light" panose="020F0302020204030204" pitchFamily="34" charset="0"/>
                    <a:ea typeface="Times New Roman" panose="02020603050405020304" pitchFamily="18" charset="0"/>
                  </a:rPr>
                  <a:t>) for which the ‘goods market’ is in equilibrium or </a:t>
                </a:r>
                <a:r>
                  <a:rPr lang="en-US" sz="2400" dirty="0" err="1">
                    <a:effectLst/>
                    <a:latin typeface="Calibri Light" panose="020F0302020204030204" pitchFamily="34" charset="0"/>
                    <a:ea typeface="Times New Roman" panose="02020603050405020304" pitchFamily="18" charset="0"/>
                  </a:rPr>
                  <a:t>i</a:t>
                </a:r>
                <a:r>
                  <a:rPr lang="en-US" sz="2400" dirty="0">
                    <a:effectLst/>
                    <a:latin typeface="Calibri Light" panose="020F0302020204030204" pitchFamily="34" charset="0"/>
                    <a:ea typeface="Times New Roman" panose="02020603050405020304" pitchFamily="18" charset="0"/>
                  </a:rPr>
                  <a:t> = s.</a:t>
                </a:r>
                <a:endParaRPr lang="en-US" sz="2400" dirty="0">
                  <a:latin typeface="Calibri Light" panose="020F0302020204030204" pitchFamily="34" charset="0"/>
                  <a:ea typeface="Calibri" panose="020F0502020204030204" pitchFamily="34" charset="0"/>
                  <a:cs typeface="Times New Roman" panose="02020603050405020304" pitchFamily="18" charset="0"/>
                </a:endParaRPr>
              </a:p>
              <a:p>
                <a:pPr indent="0" algn="just">
                  <a:lnSpc>
                    <a:spcPct val="120000"/>
                  </a:lnSpc>
                  <a:spcAft>
                    <a:spcPts val="800"/>
                  </a:spcAft>
                  <a:buNone/>
                </a:pPr>
                <a:endParaRPr lang="nl-NL"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spcAft>
                    <a:spcPts val="800"/>
                  </a:spcAft>
                  <a:buNone/>
                </a:pP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nl-NL" dirty="0"/>
              </a:p>
              <a:p>
                <a:pPr marL="0" indent="0">
                  <a:buNone/>
                </a:pPr>
                <a:endParaRPr lang="nl-NL" dirty="0"/>
              </a:p>
              <a:p>
                <a:pPr marL="0" indent="0">
                  <a:buNone/>
                </a:pPr>
                <a:endParaRPr lang="nl-NL" dirty="0"/>
              </a:p>
            </p:txBody>
          </p:sp>
        </mc:Choice>
        <mc:Fallback xmlns="">
          <p:sp>
            <p:nvSpPr>
              <p:cNvPr id="3" name="Content Placeholder 2">
                <a:extLst>
                  <a:ext uri="{FF2B5EF4-FFF2-40B4-BE49-F238E27FC236}">
                    <a16:creationId xmlns:a16="http://schemas.microsoft.com/office/drawing/2014/main" id="{43ECA008-3AD9-46C0-8A25-8DF35F8E1930}"/>
                  </a:ext>
                </a:extLst>
              </p:cNvPr>
              <p:cNvSpPr>
                <a:spLocks noGrp="1" noRot="1" noChangeAspect="1" noMove="1" noResize="1" noEditPoints="1" noAdjustHandles="1" noChangeArrowheads="1" noChangeShapeType="1" noTextEdit="1"/>
              </p:cNvSpPr>
              <p:nvPr>
                <p:ph idx="1"/>
              </p:nvPr>
            </p:nvSpPr>
            <p:spPr>
              <a:blipFill>
                <a:blip r:embed="rId2"/>
                <a:stretch>
                  <a:fillRect t="-140" r="-870"/>
                </a:stretch>
              </a:blipFill>
            </p:spPr>
            <p:txBody>
              <a:bodyPr/>
              <a:lstStyle/>
              <a:p>
                <a:r>
                  <a:rPr lang="nl-NL">
                    <a:noFill/>
                  </a:rPr>
                  <a:t> </a:t>
                </a:r>
              </a:p>
            </p:txBody>
          </p:sp>
        </mc:Fallback>
      </mc:AlternateContent>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2</a:t>
            </a:fld>
            <a:endParaRPr lang="nl-NL"/>
          </a:p>
        </p:txBody>
      </p:sp>
    </p:spTree>
    <p:extLst>
      <p:ext uri="{BB962C8B-B14F-4D97-AF65-F5344CB8AC3E}">
        <p14:creationId xmlns:p14="http://schemas.microsoft.com/office/powerpoint/2010/main" val="290171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 for Policy Analysis</a:t>
            </a:r>
            <a:br>
              <a:rPr lang="nl-NL" sz="4000" dirty="0"/>
            </a:br>
            <a:r>
              <a:rPr lang="nl-NL" sz="4000" b="1" dirty="0"/>
              <a:t>Week 5: </a:t>
            </a:r>
            <a:r>
              <a:rPr lang="nl-NL" sz="4000" b="1" dirty="0">
                <a:solidFill>
                  <a:srgbClr val="FF0000"/>
                </a:solidFill>
              </a:rPr>
              <a:t>The IS-LM model</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nl-NL" dirty="0"/>
              <a:t>The standard</a:t>
            </a:r>
          </a:p>
          <a:p>
            <a:pPr marL="0" indent="0">
              <a:buNone/>
            </a:pPr>
            <a:r>
              <a:rPr lang="nl-NL" dirty="0"/>
              <a:t>IS-LM model:</a:t>
            </a:r>
          </a:p>
          <a:p>
            <a:pPr marL="0" indent="0">
              <a:buNone/>
            </a:pPr>
            <a:endParaRPr lang="nl-NL" dirty="0"/>
          </a:p>
          <a:p>
            <a:pPr marL="0" indent="0">
              <a:buNone/>
            </a:pPr>
            <a:r>
              <a:rPr lang="nl-NL" dirty="0"/>
              <a:t>Macro-economic</a:t>
            </a:r>
          </a:p>
          <a:p>
            <a:pPr marL="0" indent="0">
              <a:buNone/>
            </a:pPr>
            <a:r>
              <a:rPr lang="nl-NL" dirty="0"/>
              <a:t>equilibrium</a:t>
            </a:r>
          </a:p>
          <a:p>
            <a:pPr marL="0" indent="0">
              <a:buNone/>
            </a:pPr>
            <a:r>
              <a:rPr lang="nl-NL" dirty="0"/>
              <a:t>(y*, r*)</a:t>
            </a:r>
          </a:p>
          <a:p>
            <a:pPr marL="0" indent="0">
              <a:buNone/>
            </a:pPr>
            <a:endParaRPr lang="nl-NL" dirty="0"/>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3</a:t>
            </a:fld>
            <a:endParaRPr lang="nl-NL"/>
          </a:p>
        </p:txBody>
      </p:sp>
      <p:pic>
        <p:nvPicPr>
          <p:cNvPr id="6" name="Picture 5">
            <a:extLst>
              <a:ext uri="{FF2B5EF4-FFF2-40B4-BE49-F238E27FC236}">
                <a16:creationId xmlns:a16="http://schemas.microsoft.com/office/drawing/2014/main" id="{EEAFEF41-1881-4214-A831-7D58C80A2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768" y="1632904"/>
            <a:ext cx="5172797" cy="4544059"/>
          </a:xfrm>
          <a:prstGeom prst="rect">
            <a:avLst/>
          </a:prstGeom>
        </p:spPr>
      </p:pic>
    </p:spTree>
    <p:extLst>
      <p:ext uri="{BB962C8B-B14F-4D97-AF65-F5344CB8AC3E}">
        <p14:creationId xmlns:p14="http://schemas.microsoft.com/office/powerpoint/2010/main" val="31735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 for Policy Analysis</a:t>
            </a:r>
            <a:br>
              <a:rPr lang="nl-NL" sz="4000" dirty="0"/>
            </a:br>
            <a:r>
              <a:rPr lang="nl-NL" sz="4000" b="1" dirty="0"/>
              <a:t>Week 5: </a:t>
            </a:r>
            <a:r>
              <a:rPr lang="nl-NL" sz="4000" b="1" dirty="0">
                <a:solidFill>
                  <a:srgbClr val="FF0000"/>
                </a:solidFill>
              </a:rPr>
              <a:t>The IS-LM model</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nl-NL" dirty="0"/>
              <a:t>The Money Market:</a:t>
            </a:r>
          </a:p>
          <a:p>
            <a:pPr marL="0" indent="0">
              <a:buNone/>
            </a:pPr>
            <a:r>
              <a:rPr lang="nl-NL" dirty="0">
                <a:solidFill>
                  <a:srgbClr val="FF0000"/>
                </a:solidFill>
              </a:rPr>
              <a:t>Money supply</a:t>
            </a:r>
            <a:r>
              <a:rPr lang="nl-NL" dirty="0"/>
              <a:t> Ms = Md </a:t>
            </a:r>
            <a:r>
              <a:rPr lang="nl-NL" dirty="0">
                <a:solidFill>
                  <a:srgbClr val="FF0000"/>
                </a:solidFill>
              </a:rPr>
              <a:t>money demand</a:t>
            </a:r>
          </a:p>
          <a:p>
            <a:pPr marL="0" indent="0">
              <a:buNone/>
            </a:pPr>
            <a:endParaRPr lang="nl-NL" dirty="0"/>
          </a:p>
          <a:p>
            <a:pPr marL="0" indent="0">
              <a:buNone/>
            </a:pPr>
            <a:r>
              <a:rPr lang="nl-NL" dirty="0"/>
              <a:t>Ms = exogenous (under the control of the central bank)</a:t>
            </a:r>
          </a:p>
          <a:p>
            <a:pPr marL="0" indent="0">
              <a:buNone/>
            </a:pPr>
            <a:r>
              <a:rPr lang="nl-NL" dirty="0"/>
              <a:t>Md = L</a:t>
            </a:r>
            <a:r>
              <a:rPr lang="nl-NL" baseline="-25000" dirty="0"/>
              <a:t>1</a:t>
            </a:r>
            <a:r>
              <a:rPr lang="nl-NL" dirty="0"/>
              <a:t> + L</a:t>
            </a:r>
            <a:r>
              <a:rPr lang="nl-NL" baseline="-25000" dirty="0"/>
              <a:t>2</a:t>
            </a:r>
          </a:p>
          <a:p>
            <a:pPr marL="0" indent="0">
              <a:buNone/>
            </a:pPr>
            <a:r>
              <a:rPr lang="nl-NL" dirty="0"/>
              <a:t>L</a:t>
            </a:r>
            <a:r>
              <a:rPr lang="nl-NL" baseline="-25000" dirty="0"/>
              <a:t>1</a:t>
            </a:r>
            <a:r>
              <a:rPr lang="nl-NL" dirty="0"/>
              <a:t> = </a:t>
            </a:r>
            <a:r>
              <a:rPr lang="nl-NL" dirty="0">
                <a:solidFill>
                  <a:srgbClr val="FF0000"/>
                </a:solidFill>
              </a:rPr>
              <a:t>transactions demand</a:t>
            </a:r>
            <a:r>
              <a:rPr lang="nl-NL" dirty="0"/>
              <a:t> for money = v*p*y</a:t>
            </a:r>
          </a:p>
          <a:p>
            <a:pPr marL="0" indent="0">
              <a:buNone/>
            </a:pPr>
            <a:r>
              <a:rPr lang="nl-NL" dirty="0"/>
              <a:t>L</a:t>
            </a:r>
            <a:r>
              <a:rPr lang="nl-NL" baseline="-25000" dirty="0"/>
              <a:t>2 </a:t>
            </a:r>
            <a:r>
              <a:rPr lang="nl-NL" dirty="0"/>
              <a:t>= </a:t>
            </a:r>
            <a:r>
              <a:rPr lang="nl-NL" dirty="0">
                <a:solidFill>
                  <a:srgbClr val="FF0000"/>
                </a:solidFill>
              </a:rPr>
              <a:t>speculative demand</a:t>
            </a:r>
            <a:r>
              <a:rPr lang="nl-NL" dirty="0"/>
              <a:t> for money = L</a:t>
            </a:r>
            <a:r>
              <a:rPr lang="nl-NL" baseline="-25000" dirty="0"/>
              <a:t>0</a:t>
            </a:r>
            <a:r>
              <a:rPr lang="nl-NL" dirty="0"/>
              <a:t> – beta*r   (liquidity preference)</a:t>
            </a:r>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4</a:t>
            </a:fld>
            <a:endParaRPr lang="nl-NL"/>
          </a:p>
        </p:txBody>
      </p:sp>
    </p:spTree>
    <p:extLst>
      <p:ext uri="{BB962C8B-B14F-4D97-AF65-F5344CB8AC3E}">
        <p14:creationId xmlns:p14="http://schemas.microsoft.com/office/powerpoint/2010/main" val="2554369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 for Policy Analysis</a:t>
            </a:r>
            <a:br>
              <a:rPr lang="nl-NL" sz="4000" dirty="0"/>
            </a:br>
            <a:r>
              <a:rPr lang="nl-NL" sz="4000" b="1" dirty="0"/>
              <a:t>Week 5: </a:t>
            </a:r>
            <a:r>
              <a:rPr lang="nl-NL" sz="4000" b="1" dirty="0">
                <a:solidFill>
                  <a:srgbClr val="FF0000"/>
                </a:solidFill>
              </a:rPr>
              <a:t>The IS-LM model</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nl-NL" dirty="0"/>
              <a:t>The LM-curve:</a:t>
            </a:r>
          </a:p>
          <a:p>
            <a:pPr marL="0" indent="0">
              <a:buNone/>
            </a:pPr>
            <a:endParaRPr lang="nl-NL" dirty="0"/>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5</a:t>
            </a:fld>
            <a:endParaRPr lang="nl-NL"/>
          </a:p>
        </p:txBody>
      </p:sp>
      <p:pic>
        <p:nvPicPr>
          <p:cNvPr id="6" name="Picture 5">
            <a:extLst>
              <a:ext uri="{FF2B5EF4-FFF2-40B4-BE49-F238E27FC236}">
                <a16:creationId xmlns:a16="http://schemas.microsoft.com/office/drawing/2014/main" id="{448C4CD1-B29A-47E0-8700-6CDCD8722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722" y="2352525"/>
            <a:ext cx="8878956" cy="3332658"/>
          </a:xfrm>
          <a:prstGeom prst="rect">
            <a:avLst/>
          </a:prstGeom>
        </p:spPr>
      </p:pic>
    </p:spTree>
    <p:extLst>
      <p:ext uri="{BB962C8B-B14F-4D97-AF65-F5344CB8AC3E}">
        <p14:creationId xmlns:p14="http://schemas.microsoft.com/office/powerpoint/2010/main" val="254374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 for Policy Analysis</a:t>
            </a:r>
            <a:br>
              <a:rPr lang="nl-NL" sz="4000" dirty="0"/>
            </a:br>
            <a:r>
              <a:rPr lang="nl-NL" sz="4000" b="1" dirty="0"/>
              <a:t>Week 5: </a:t>
            </a:r>
            <a:r>
              <a:rPr lang="nl-NL" sz="4000" b="1" dirty="0">
                <a:solidFill>
                  <a:srgbClr val="FF0000"/>
                </a:solidFill>
              </a:rPr>
              <a:t>The IS-LM model</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nl-NL" dirty="0"/>
              <a:t>The standard</a:t>
            </a:r>
          </a:p>
          <a:p>
            <a:pPr marL="0" indent="0">
              <a:buNone/>
            </a:pPr>
            <a:r>
              <a:rPr lang="nl-NL" dirty="0"/>
              <a:t>IS-LM model:</a:t>
            </a:r>
          </a:p>
          <a:p>
            <a:pPr marL="0" indent="0">
              <a:buNone/>
            </a:pPr>
            <a:endParaRPr lang="nl-NL" dirty="0"/>
          </a:p>
          <a:p>
            <a:pPr marL="0" indent="0">
              <a:buNone/>
            </a:pPr>
            <a:r>
              <a:rPr lang="nl-NL" dirty="0"/>
              <a:t>Macro-economic</a:t>
            </a:r>
          </a:p>
          <a:p>
            <a:pPr marL="0" indent="0">
              <a:buNone/>
            </a:pPr>
            <a:r>
              <a:rPr lang="nl-NL" dirty="0"/>
              <a:t>equilibrium</a:t>
            </a:r>
          </a:p>
          <a:p>
            <a:pPr marL="0" indent="0">
              <a:buNone/>
            </a:pPr>
            <a:r>
              <a:rPr lang="nl-NL" dirty="0"/>
              <a:t>(y*, r*)</a:t>
            </a:r>
          </a:p>
          <a:p>
            <a:pPr marL="0" indent="0">
              <a:buNone/>
            </a:pPr>
            <a:endParaRPr lang="nl-NL" dirty="0"/>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6</a:t>
            </a:fld>
            <a:endParaRPr lang="nl-NL"/>
          </a:p>
        </p:txBody>
      </p:sp>
      <p:pic>
        <p:nvPicPr>
          <p:cNvPr id="6" name="Picture 5">
            <a:extLst>
              <a:ext uri="{FF2B5EF4-FFF2-40B4-BE49-F238E27FC236}">
                <a16:creationId xmlns:a16="http://schemas.microsoft.com/office/drawing/2014/main" id="{EEAFEF41-1881-4214-A831-7D58C80A2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768" y="1632904"/>
            <a:ext cx="5172797" cy="4544059"/>
          </a:xfrm>
          <a:prstGeom prst="rect">
            <a:avLst/>
          </a:prstGeom>
        </p:spPr>
      </p:pic>
    </p:spTree>
    <p:extLst>
      <p:ext uri="{BB962C8B-B14F-4D97-AF65-F5344CB8AC3E}">
        <p14:creationId xmlns:p14="http://schemas.microsoft.com/office/powerpoint/2010/main" val="273157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 for Policy Analysis</a:t>
            </a:r>
            <a:br>
              <a:rPr lang="nl-NL" sz="4000" dirty="0"/>
            </a:br>
            <a:r>
              <a:rPr lang="nl-NL" sz="4000" b="1" dirty="0"/>
              <a:t>Week 5: </a:t>
            </a:r>
            <a:r>
              <a:rPr lang="nl-NL" sz="4000" b="1" dirty="0">
                <a:solidFill>
                  <a:srgbClr val="FF0000"/>
                </a:solidFill>
              </a:rPr>
              <a:t>The IS-LM model</a:t>
            </a:r>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7</a:t>
            </a:fld>
            <a:endParaRPr lang="nl-NL"/>
          </a:p>
        </p:txBody>
      </p:sp>
      <p:sp>
        <p:nvSpPr>
          <p:cNvPr id="7" name="Content Placeholder 6">
            <a:extLst>
              <a:ext uri="{FF2B5EF4-FFF2-40B4-BE49-F238E27FC236}">
                <a16:creationId xmlns:a16="http://schemas.microsoft.com/office/drawing/2014/main" id="{F0B3295A-9134-440B-BFA9-F6F52F48D542}"/>
              </a:ext>
            </a:extLst>
          </p:cNvPr>
          <p:cNvSpPr>
            <a:spLocks noGrp="1"/>
          </p:cNvSpPr>
          <p:nvPr>
            <p:ph idx="1"/>
          </p:nvPr>
        </p:nvSpPr>
        <p:spPr/>
        <p:txBody>
          <a:bodyPr>
            <a:normAutofit fontScale="77500" lnSpcReduction="20000"/>
          </a:bodyPr>
          <a:lstStyle/>
          <a:p>
            <a:pPr marL="0" indent="0">
              <a:buNone/>
            </a:pPr>
            <a:r>
              <a:rPr lang="nl-NL" dirty="0"/>
              <a:t>Money demand L</a:t>
            </a:r>
            <a:r>
              <a:rPr lang="nl-NL" baseline="-25000" dirty="0"/>
              <a:t>2</a:t>
            </a:r>
            <a:r>
              <a:rPr lang="nl-NL" dirty="0"/>
              <a:t> and the </a:t>
            </a:r>
            <a:r>
              <a:rPr lang="nl-NL" b="1" dirty="0">
                <a:solidFill>
                  <a:srgbClr val="FF0000"/>
                </a:solidFill>
              </a:rPr>
              <a:t>bond market</a:t>
            </a:r>
            <a:r>
              <a:rPr lang="nl-NL" dirty="0"/>
              <a:t>:  L</a:t>
            </a:r>
            <a:r>
              <a:rPr lang="nl-NL" baseline="-25000" dirty="0"/>
              <a:t>2 </a:t>
            </a:r>
            <a:r>
              <a:rPr lang="nl-NL" dirty="0"/>
              <a:t>= L</a:t>
            </a:r>
            <a:r>
              <a:rPr lang="nl-NL" baseline="-25000" dirty="0"/>
              <a:t>0</a:t>
            </a:r>
            <a:r>
              <a:rPr lang="nl-NL" dirty="0"/>
              <a:t> – beta*r</a:t>
            </a:r>
          </a:p>
          <a:p>
            <a:r>
              <a:rPr lang="nl-NL" dirty="0"/>
              <a:t>A government is issuing a new bond of (say) euro 10000, for 5 years, paying 3% in interest per year in the primary bond market.</a:t>
            </a:r>
          </a:p>
          <a:p>
            <a:r>
              <a:rPr lang="nl-NL" dirty="0"/>
              <a:t>You can “buy” that newly issued bond by lending euro 10000 to the government. The government borrows euro 10000 from you, for 5 years, and promises to pay 3% in interest per year. After 5 years, the government will pay back the loan (euro 10000) to you.</a:t>
            </a:r>
          </a:p>
          <a:p>
            <a:r>
              <a:rPr lang="nl-NL" dirty="0"/>
              <a:t>The bond is not written in your name. If you need cash, you can sell your bond in the </a:t>
            </a:r>
            <a:r>
              <a:rPr lang="nl-NL" b="1" dirty="0">
                <a:solidFill>
                  <a:srgbClr val="FF0000"/>
                </a:solidFill>
              </a:rPr>
              <a:t>secondary bond market</a:t>
            </a:r>
            <a:r>
              <a:rPr lang="nl-NL" dirty="0"/>
              <a:t>.</a:t>
            </a:r>
          </a:p>
          <a:p>
            <a:r>
              <a:rPr lang="nl-NL" dirty="0"/>
              <a:t>Suppose you decide to sell your bond in year 2; the interest rate in year 2 is 1%. This means that your bond is an attractive financial investment; buyers will be willing to pay more than euro 10000 for your bond. </a:t>
            </a:r>
          </a:p>
          <a:p>
            <a:r>
              <a:rPr lang="nl-NL" dirty="0"/>
              <a:t>Hence, if the current interest rate is lower than earlier, bond prices in the secondary market will be relatively high. Speculators may be unwilling to buy these expensive bonds, if they expect that the interest rate will rise in the future.</a:t>
            </a:r>
          </a:p>
          <a:p>
            <a:endParaRPr lang="nl-NL" dirty="0"/>
          </a:p>
        </p:txBody>
      </p:sp>
    </p:spTree>
    <p:extLst>
      <p:ext uri="{BB962C8B-B14F-4D97-AF65-F5344CB8AC3E}">
        <p14:creationId xmlns:p14="http://schemas.microsoft.com/office/powerpoint/2010/main" val="127162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 for Policy Analysis</a:t>
            </a:r>
            <a:br>
              <a:rPr lang="nl-NL" sz="4000" dirty="0"/>
            </a:br>
            <a:r>
              <a:rPr lang="nl-NL" sz="4000" b="1" dirty="0"/>
              <a:t>Week 5: </a:t>
            </a:r>
            <a:r>
              <a:rPr lang="nl-NL" sz="4000" b="1" dirty="0">
                <a:solidFill>
                  <a:srgbClr val="FF0000"/>
                </a:solidFill>
              </a:rPr>
              <a:t>The IS-LM model</a:t>
            </a:r>
          </a:p>
        </p:txBody>
      </p:sp>
      <p:sp>
        <p:nvSpPr>
          <p:cNvPr id="3" name="Content Placeholder 2">
            <a:extLst>
              <a:ext uri="{FF2B5EF4-FFF2-40B4-BE49-F238E27FC236}">
                <a16:creationId xmlns:a16="http://schemas.microsoft.com/office/drawing/2014/main" id="{43ECA008-3AD9-46C0-8A25-8DF35F8E1930}"/>
              </a:ext>
            </a:extLst>
          </p:cNvPr>
          <p:cNvSpPr>
            <a:spLocks noGrp="1"/>
          </p:cNvSpPr>
          <p:nvPr>
            <p:ph idx="1"/>
          </p:nvPr>
        </p:nvSpPr>
        <p:spPr/>
        <p:txBody>
          <a:bodyPr>
            <a:normAutofit/>
          </a:bodyPr>
          <a:lstStyle/>
          <a:p>
            <a:pPr marL="0" indent="0">
              <a:buNone/>
            </a:pPr>
            <a:r>
              <a:rPr lang="nl-NL" dirty="0"/>
              <a:t>Bond prices (in the secondary market) and the interest rate</a:t>
            </a:r>
          </a:p>
          <a:p>
            <a:pPr marL="0" indent="0">
              <a:buNone/>
            </a:pPr>
            <a:endParaRPr lang="nl-NL" dirty="0"/>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8</a:t>
            </a:fld>
            <a:endParaRPr lang="nl-NL"/>
          </a:p>
        </p:txBody>
      </p:sp>
      <p:pic>
        <p:nvPicPr>
          <p:cNvPr id="6" name="Picture 5">
            <a:extLst>
              <a:ext uri="{FF2B5EF4-FFF2-40B4-BE49-F238E27FC236}">
                <a16:creationId xmlns:a16="http://schemas.microsoft.com/office/drawing/2014/main" id="{C4447590-5F48-4622-A8B4-FD4EB7C2E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53" y="2464012"/>
            <a:ext cx="9144000" cy="3074564"/>
          </a:xfrm>
          <a:prstGeom prst="rect">
            <a:avLst/>
          </a:prstGeom>
        </p:spPr>
      </p:pic>
    </p:spTree>
    <p:extLst>
      <p:ext uri="{BB962C8B-B14F-4D97-AF65-F5344CB8AC3E}">
        <p14:creationId xmlns:p14="http://schemas.microsoft.com/office/powerpoint/2010/main" val="234384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F96-1785-4D42-AD18-C057D4EE3888}"/>
              </a:ext>
            </a:extLst>
          </p:cNvPr>
          <p:cNvSpPr>
            <a:spLocks noGrp="1"/>
          </p:cNvSpPr>
          <p:nvPr>
            <p:ph type="title"/>
          </p:nvPr>
        </p:nvSpPr>
        <p:spPr/>
        <p:txBody>
          <a:bodyPr>
            <a:normAutofit/>
          </a:bodyPr>
          <a:lstStyle/>
          <a:p>
            <a:r>
              <a:rPr lang="nl-NL" dirty="0"/>
              <a:t>EPA143A: Macroeconomics for Policy Analysis</a:t>
            </a:r>
            <a:br>
              <a:rPr lang="nl-NL" sz="4000" dirty="0"/>
            </a:br>
            <a:r>
              <a:rPr lang="nl-NL" sz="4000" b="1" dirty="0"/>
              <a:t>Week 5: </a:t>
            </a:r>
            <a:r>
              <a:rPr lang="nl-NL" sz="4000" b="1" dirty="0">
                <a:solidFill>
                  <a:srgbClr val="FF0000"/>
                </a:solidFill>
              </a:rPr>
              <a:t>The IS-LM model</a:t>
            </a:r>
          </a:p>
        </p:txBody>
      </p:sp>
      <p:sp>
        <p:nvSpPr>
          <p:cNvPr id="4" name="Slide Number Placeholder 3">
            <a:extLst>
              <a:ext uri="{FF2B5EF4-FFF2-40B4-BE49-F238E27FC236}">
                <a16:creationId xmlns:a16="http://schemas.microsoft.com/office/drawing/2014/main" id="{D86AD22D-36E4-4DC8-81D2-AD65D3293E30}"/>
              </a:ext>
            </a:extLst>
          </p:cNvPr>
          <p:cNvSpPr>
            <a:spLocks noGrp="1"/>
          </p:cNvSpPr>
          <p:nvPr>
            <p:ph type="sldNum" sz="quarter" idx="12"/>
          </p:nvPr>
        </p:nvSpPr>
        <p:spPr/>
        <p:txBody>
          <a:bodyPr/>
          <a:lstStyle/>
          <a:p>
            <a:fld id="{5048EDAD-0E59-4509-9228-486ACD64E55E}" type="slidenum">
              <a:rPr lang="nl-NL" smtClean="0"/>
              <a:t>9</a:t>
            </a:fld>
            <a:endParaRPr lang="nl-NL"/>
          </a:p>
        </p:txBody>
      </p:sp>
      <p:sp>
        <p:nvSpPr>
          <p:cNvPr id="7" name="Content Placeholder 6">
            <a:extLst>
              <a:ext uri="{FF2B5EF4-FFF2-40B4-BE49-F238E27FC236}">
                <a16:creationId xmlns:a16="http://schemas.microsoft.com/office/drawing/2014/main" id="{F0B3295A-9134-440B-BFA9-F6F52F48D542}"/>
              </a:ext>
            </a:extLst>
          </p:cNvPr>
          <p:cNvSpPr>
            <a:spLocks noGrp="1"/>
          </p:cNvSpPr>
          <p:nvPr>
            <p:ph idx="1"/>
          </p:nvPr>
        </p:nvSpPr>
        <p:spPr/>
        <p:txBody>
          <a:bodyPr/>
          <a:lstStyle/>
          <a:p>
            <a:pPr marL="0" indent="0">
              <a:buNone/>
            </a:pPr>
            <a:r>
              <a:rPr lang="nl-NL" dirty="0"/>
              <a:t>Money demand L</a:t>
            </a:r>
            <a:r>
              <a:rPr lang="nl-NL" baseline="-25000" dirty="0"/>
              <a:t>2</a:t>
            </a:r>
            <a:r>
              <a:rPr lang="nl-NL" dirty="0"/>
              <a:t> and the bond market:  L</a:t>
            </a:r>
            <a:r>
              <a:rPr lang="nl-NL" baseline="-25000" dirty="0"/>
              <a:t>2 </a:t>
            </a:r>
            <a:r>
              <a:rPr lang="nl-NL" dirty="0"/>
              <a:t>= L</a:t>
            </a:r>
            <a:r>
              <a:rPr lang="nl-NL" baseline="-25000" dirty="0"/>
              <a:t>0</a:t>
            </a:r>
            <a:r>
              <a:rPr lang="nl-NL" dirty="0"/>
              <a:t> – beta*r</a:t>
            </a:r>
          </a:p>
          <a:p>
            <a:pPr marL="0" indent="0">
              <a:buNone/>
            </a:pPr>
            <a:endParaRPr lang="nl-NL" dirty="0"/>
          </a:p>
          <a:p>
            <a:r>
              <a:rPr lang="nl-NL" dirty="0"/>
              <a:t>if r is high (now), the prices of (older) bonds in the secondary market (paying lower interest rates) will be low; speculators will buy bonds in the primary and secondary market and reduce their cash holdings.</a:t>
            </a:r>
          </a:p>
          <a:p>
            <a:r>
              <a:rPr lang="nl-NL" dirty="0"/>
              <a:t>if r is low (now), the prices of (older) bonds in the secondary market (paying higher interest rates) will be high; bonds are “expensive” and speculators will not buy bonds (but keep their cash holdings, to wait for “better times”).</a:t>
            </a:r>
          </a:p>
        </p:txBody>
      </p:sp>
    </p:spTree>
    <p:extLst>
      <p:ext uri="{BB962C8B-B14F-4D97-AF65-F5344CB8AC3E}">
        <p14:creationId xmlns:p14="http://schemas.microsoft.com/office/powerpoint/2010/main" val="3156462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903</Words>
  <Application>Microsoft Office PowerPoint</Application>
  <PresentationFormat>Widescreen</PresentationFormat>
  <Paragraphs>103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EPA143A: Macroeconomics for Policy Analysis Week 5: The IS-LM model</vt:lpstr>
      <vt:lpstr>EPA143A: Macroeconomics for Policy Analysis Week 5: The IS-equation</vt:lpstr>
      <vt:lpstr>EPA143A: Macroeconomics for Policy Analysis Week 5: The IS-LM model</vt:lpstr>
      <vt:lpstr>EPA143A: Macroeconomics for Policy Analysis Week 5: The IS-LM model</vt:lpstr>
      <vt:lpstr>EPA143A: Macroeconomics for Policy Analysis Week 5: The IS-LM model</vt:lpstr>
      <vt:lpstr>EPA143A: Macroeconomics for Policy Analysis Week 5: The IS-LM model</vt:lpstr>
      <vt:lpstr>EPA143A: Macroeconomics for Policy Analysis Week 5: The IS-LM model</vt:lpstr>
      <vt:lpstr>EPA143A: Macroeconomics for Policy Analysis Week 5: The IS-LM model</vt:lpstr>
      <vt:lpstr>EPA143A: Macroeconomics for Policy Analysis Week 5: The IS-LM model</vt:lpstr>
      <vt:lpstr>EPA143A: Macroeconomics for Policy Analysis Week 5: The IS-LM model</vt:lpstr>
      <vt:lpstr>EPA143A: Macroeconomics for Policy Analysis Week 5: The IS-LM model</vt:lpstr>
      <vt:lpstr>EPA143A: Macroeconomics for Policy Analysis Week 5: The IS-LM model</vt:lpstr>
      <vt:lpstr>EPA143A: Macroeconomics for Policy Analysis Week 5: The IS-LM model</vt:lpstr>
      <vt:lpstr>EPA143A: Macroeconomics for Policy Analysis Week 5: The IS-LM model</vt:lpstr>
      <vt:lpstr>EPA143A: Macroeconomics for Policy Analysis Week 5: The IS-LM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SET3055: Economics and Regulation .... Perfect Competition</dc:title>
  <dc:creator>Gebruiker</dc:creator>
  <cp:lastModifiedBy>Gebruiker</cp:lastModifiedBy>
  <cp:revision>122</cp:revision>
  <dcterms:created xsi:type="dcterms:W3CDTF">2021-09-05T12:58:31Z</dcterms:created>
  <dcterms:modified xsi:type="dcterms:W3CDTF">2024-04-16T18:01:08Z</dcterms:modified>
</cp:coreProperties>
</file>