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121" d="100"/>
          <a:sy n="121"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DD6FD-87B4-115E-8D0A-819291E6E9B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BEAC0A4-B453-8F5B-9EB9-021B3DE15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AFFC3E5-91A9-B2AC-8590-264ECA1BF6B0}"/>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5" name="页脚占位符 4">
            <a:extLst>
              <a:ext uri="{FF2B5EF4-FFF2-40B4-BE49-F238E27FC236}">
                <a16:creationId xmlns:a16="http://schemas.microsoft.com/office/drawing/2014/main" id="{BA9AF669-4B65-98CA-A3E5-B054237E5D9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FF13DB-06D3-4315-A32B-7FD9FADBF78D}"/>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196895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A1625-FB8A-914F-DCF6-1DBB08D2CF2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4A5A78A-83EB-3C05-CD1D-91D204A2831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2CFCE8F-DE37-4EAF-DB62-A20907A5718F}"/>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5" name="页脚占位符 4">
            <a:extLst>
              <a:ext uri="{FF2B5EF4-FFF2-40B4-BE49-F238E27FC236}">
                <a16:creationId xmlns:a16="http://schemas.microsoft.com/office/drawing/2014/main" id="{BDFECED3-1BB9-883C-2E4F-73559A606C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230C255-FEE9-7469-EA75-BE044203545D}"/>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324803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6D0AF0-41CB-0A79-A407-AE1CE2FD57B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FEDC2DB-14EC-5C81-5A81-5FAC2254B76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D5E45E0-39D7-02BA-41D9-D3854F053891}"/>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5" name="页脚占位符 4">
            <a:extLst>
              <a:ext uri="{FF2B5EF4-FFF2-40B4-BE49-F238E27FC236}">
                <a16:creationId xmlns:a16="http://schemas.microsoft.com/office/drawing/2014/main" id="{10110D44-CD74-03C1-C6F3-DA99050EBA1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2DD32D-7F24-3226-9190-4CF2EFC0BF37}"/>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420712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2D7DE-D5E3-1FC0-083E-4B1A5A88970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4C232AB-94B1-0F18-6F2C-02A21F2DF32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4AB9237-403A-7937-7073-C1D323A1133E}"/>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5" name="页脚占位符 4">
            <a:extLst>
              <a:ext uri="{FF2B5EF4-FFF2-40B4-BE49-F238E27FC236}">
                <a16:creationId xmlns:a16="http://schemas.microsoft.com/office/drawing/2014/main" id="{06962E76-C913-52BE-A472-90E6432C52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D3ED4F-02D2-6C79-C4FC-2EDD29526DD1}"/>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330537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2F188-2875-AC87-4F40-14692EC3F62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B71E0E9-7BB8-1E87-BECA-FC52A94072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FEB39EE-2611-6566-F001-B89A10082425}"/>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5" name="页脚占位符 4">
            <a:extLst>
              <a:ext uri="{FF2B5EF4-FFF2-40B4-BE49-F238E27FC236}">
                <a16:creationId xmlns:a16="http://schemas.microsoft.com/office/drawing/2014/main" id="{1DBEC20B-0E50-C16D-E8D8-439E8AA148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9C0044-A027-7DA9-B955-AB02689428C5}"/>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352408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726AD-33C6-1638-4818-256831BA621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A1896BC-2433-D86F-1974-660B92B5663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D90B5E5-9FC8-A778-2336-3FA5147BBAE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71BC19A-1CE6-DEEB-0310-C806C1E4736F}"/>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6" name="页脚占位符 5">
            <a:extLst>
              <a:ext uri="{FF2B5EF4-FFF2-40B4-BE49-F238E27FC236}">
                <a16:creationId xmlns:a16="http://schemas.microsoft.com/office/drawing/2014/main" id="{03450F91-D65D-8915-6A01-1BFCCDC5DB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4B25E66-DA39-307C-D5E1-05B06998E776}"/>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179215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6ED51-29AB-B223-10F2-2CBF7B6B8C2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7BDA3FF-7829-C778-8CAE-A601C06EA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923DD74-7056-F602-D706-3C39FCBCB70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05A3CEB-53DF-87CC-A0A0-60EDB9069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3AD347D-97DB-67AB-5C28-53CB3B3E059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71816A0-33F2-89C0-0AAA-C7EEEC40B53F}"/>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8" name="页脚占位符 7">
            <a:extLst>
              <a:ext uri="{FF2B5EF4-FFF2-40B4-BE49-F238E27FC236}">
                <a16:creationId xmlns:a16="http://schemas.microsoft.com/office/drawing/2014/main" id="{D50965C5-4F9E-C271-B8CB-6A36EDE97BD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753A853-6CB9-5042-C07B-0CB72180F9AB}"/>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306511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0C887-0AED-0DB7-F95D-FBAC525BACA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23DBAB9-5E82-5497-F37F-449FECAE95F0}"/>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4" name="页脚占位符 3">
            <a:extLst>
              <a:ext uri="{FF2B5EF4-FFF2-40B4-BE49-F238E27FC236}">
                <a16:creationId xmlns:a16="http://schemas.microsoft.com/office/drawing/2014/main" id="{B4192824-56A5-8AA3-4130-13B933F0B3D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7D83E6A-CB1F-CC25-8978-66DF60B6A8E8}"/>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424335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55B8FB-699E-AE86-211B-0342DD15E8D7}"/>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3" name="页脚占位符 2">
            <a:extLst>
              <a:ext uri="{FF2B5EF4-FFF2-40B4-BE49-F238E27FC236}">
                <a16:creationId xmlns:a16="http://schemas.microsoft.com/office/drawing/2014/main" id="{98F2649B-9F62-12CB-7166-915AA321AF2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243E38F-812F-641E-4CFC-8D461E79A479}"/>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232324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F6B8F-D83F-6186-48E2-160AA5AC9F2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334497C-7D6D-3362-F230-480BFDAF8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D214B42-F138-489E-82F4-3ECC3C18D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0490EAE-D5CC-AE76-44FB-5B1ACE2403EF}"/>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6" name="页脚占位符 5">
            <a:extLst>
              <a:ext uri="{FF2B5EF4-FFF2-40B4-BE49-F238E27FC236}">
                <a16:creationId xmlns:a16="http://schemas.microsoft.com/office/drawing/2014/main" id="{A3EE94D0-6D1E-D1F6-E18F-966136EF295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CE9E01A-7049-BB8B-DAEF-30A65390765E}"/>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183997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D3142-0B48-E79F-BC26-DCBFEB062BE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43A6D35-4C13-B8C6-D5D5-4BDBC251D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735248D-23C8-7E7C-A968-0A116A20D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12796A7-F48A-ABC2-6056-074BC1E6ED9F}"/>
              </a:ext>
            </a:extLst>
          </p:cNvPr>
          <p:cNvSpPr>
            <a:spLocks noGrp="1"/>
          </p:cNvSpPr>
          <p:nvPr>
            <p:ph type="dt" sz="half" idx="10"/>
          </p:nvPr>
        </p:nvSpPr>
        <p:spPr/>
        <p:txBody>
          <a:bodyPr/>
          <a:lstStyle/>
          <a:p>
            <a:fld id="{317507E4-5520-D840-A049-B4969F04811C}" type="datetimeFigureOut">
              <a:rPr kumimoji="1" lang="zh-CN" altLang="en-US" smtClean="0"/>
              <a:t>2022/9/12</a:t>
            </a:fld>
            <a:endParaRPr kumimoji="1" lang="zh-CN" altLang="en-US"/>
          </a:p>
        </p:txBody>
      </p:sp>
      <p:sp>
        <p:nvSpPr>
          <p:cNvPr id="6" name="页脚占位符 5">
            <a:extLst>
              <a:ext uri="{FF2B5EF4-FFF2-40B4-BE49-F238E27FC236}">
                <a16:creationId xmlns:a16="http://schemas.microsoft.com/office/drawing/2014/main" id="{949DC76A-D899-AB14-4606-4B117C95ED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F95FA84-29A2-151D-A44C-D5D1627D2074}"/>
              </a:ext>
            </a:extLst>
          </p:cNvPr>
          <p:cNvSpPr>
            <a:spLocks noGrp="1"/>
          </p:cNvSpPr>
          <p:nvPr>
            <p:ph type="sldNum" sz="quarter" idx="12"/>
          </p:nvPr>
        </p:nvSpPr>
        <p:spPr/>
        <p:txBody>
          <a:body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98895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B161004-07AC-FBE6-9068-E5B18BD2E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AC444EA-80F7-F35C-46F3-ED9AA17A6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A0E8F83-0527-1F41-A6DA-712625343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507E4-5520-D840-A049-B4969F04811C}" type="datetimeFigureOut">
              <a:rPr kumimoji="1" lang="zh-CN" altLang="en-US" smtClean="0"/>
              <a:t>2022/9/12</a:t>
            </a:fld>
            <a:endParaRPr kumimoji="1" lang="zh-CN" altLang="en-US"/>
          </a:p>
        </p:txBody>
      </p:sp>
      <p:sp>
        <p:nvSpPr>
          <p:cNvPr id="5" name="页脚占位符 4">
            <a:extLst>
              <a:ext uri="{FF2B5EF4-FFF2-40B4-BE49-F238E27FC236}">
                <a16:creationId xmlns:a16="http://schemas.microsoft.com/office/drawing/2014/main" id="{15207B5B-FCBF-90B9-22B4-1CCD591B8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24F7081-B087-FD84-10E5-0B0CD8B25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9A152-9542-4C4E-BB28-2790E3B7E8C9}" type="slidenum">
              <a:rPr kumimoji="1" lang="zh-CN" altLang="en-US" smtClean="0"/>
              <a:t>‹#›</a:t>
            </a:fld>
            <a:endParaRPr kumimoji="1" lang="zh-CN" altLang="en-US"/>
          </a:p>
        </p:txBody>
      </p:sp>
    </p:spTree>
    <p:extLst>
      <p:ext uri="{BB962C8B-B14F-4D97-AF65-F5344CB8AC3E}">
        <p14:creationId xmlns:p14="http://schemas.microsoft.com/office/powerpoint/2010/main" val="1486947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C4A0024-79DA-9F35-631D-785023F0116C}"/>
              </a:ext>
            </a:extLst>
          </p:cNvPr>
          <p:cNvSpPr txBox="1"/>
          <p:nvPr/>
        </p:nvSpPr>
        <p:spPr>
          <a:xfrm>
            <a:off x="1082723" y="4226517"/>
            <a:ext cx="7262647" cy="1754326"/>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difference 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way the actors in both approaches (private, public and academia sectors) interact and collaborate with each other. The Triple Helix approach is more concentrate on responsible innovation and the agent response directly to the other agent. Given the interactions between the three sectors the innovation process is more complex than the linear model in innovation system approach. </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52B53B3-7E3A-9BA6-9998-F6A2DA340712}"/>
              </a:ext>
            </a:extLst>
          </p:cNvPr>
          <p:cNvPicPr>
            <a:picLocks noChangeAspect="1"/>
          </p:cNvPicPr>
          <p:nvPr/>
        </p:nvPicPr>
        <p:blipFill>
          <a:blip r:embed="rId2"/>
          <a:stretch>
            <a:fillRect/>
          </a:stretch>
        </p:blipFill>
        <p:spPr>
          <a:xfrm>
            <a:off x="711074" y="1949143"/>
            <a:ext cx="8005945" cy="1289269"/>
          </a:xfrm>
          <a:prstGeom prst="rect">
            <a:avLst/>
          </a:prstGeom>
        </p:spPr>
      </p:pic>
      <p:pic>
        <p:nvPicPr>
          <p:cNvPr id="7" name="图片 6">
            <a:extLst>
              <a:ext uri="{FF2B5EF4-FFF2-40B4-BE49-F238E27FC236}">
                <a16:creationId xmlns:a16="http://schemas.microsoft.com/office/drawing/2014/main" id="{E4B0205D-6D75-B52B-A08F-CF8A07BC00D6}"/>
              </a:ext>
            </a:extLst>
          </p:cNvPr>
          <p:cNvPicPr>
            <a:picLocks noChangeAspect="1"/>
          </p:cNvPicPr>
          <p:nvPr/>
        </p:nvPicPr>
        <p:blipFill>
          <a:blip r:embed="rId3"/>
          <a:stretch>
            <a:fillRect/>
          </a:stretch>
        </p:blipFill>
        <p:spPr>
          <a:xfrm>
            <a:off x="8717019" y="1665035"/>
            <a:ext cx="3332474" cy="3631543"/>
          </a:xfrm>
          <a:prstGeom prst="rect">
            <a:avLst/>
          </a:prstGeom>
        </p:spPr>
      </p:pic>
      <p:sp>
        <p:nvSpPr>
          <p:cNvPr id="9" name="文本框 8">
            <a:extLst>
              <a:ext uri="{FF2B5EF4-FFF2-40B4-BE49-F238E27FC236}">
                <a16:creationId xmlns:a16="http://schemas.microsoft.com/office/drawing/2014/main" id="{FEB771F3-8C08-3205-E0A5-02D204814D83}"/>
              </a:ext>
            </a:extLst>
          </p:cNvPr>
          <p:cNvSpPr txBox="1"/>
          <p:nvPr/>
        </p:nvSpPr>
        <p:spPr>
          <a:xfrm>
            <a:off x="547763" y="579809"/>
            <a:ext cx="10763558" cy="954107"/>
          </a:xfrm>
          <a:prstGeom prst="rect">
            <a:avLst/>
          </a:prstGeom>
          <a:noFill/>
        </p:spPr>
        <p:txBody>
          <a:bodyPr wrap="square">
            <a:spAutoFit/>
          </a:bodyPr>
          <a:lstStyle/>
          <a:p>
            <a:r>
              <a:rPr lang="en-US" altLang="zh-CN" sz="2800" b="1" dirty="0">
                <a:latin typeface="TimesNewRomanPSMT"/>
              </a:rPr>
              <a:t>D</a:t>
            </a:r>
            <a:r>
              <a:rPr lang="en-US" altLang="zh-CN" sz="2800" b="1" dirty="0">
                <a:effectLst/>
                <a:latin typeface="TimesNewRomanPSMT"/>
              </a:rPr>
              <a:t>ifferences:</a:t>
            </a:r>
            <a:r>
              <a:rPr lang="en-US" altLang="zh-CN" sz="2800" dirty="0">
                <a:effectLst/>
                <a:latin typeface="TimesNewRomanPSMT"/>
              </a:rPr>
              <a:t> between the innovation systems approach and the Triple 			Helix approach </a:t>
            </a:r>
            <a:endParaRPr lang="en-US" altLang="zh-CN" sz="2800" dirty="0">
              <a:effectLst/>
              <a:latin typeface="SymbolMT"/>
            </a:endParaRPr>
          </a:p>
        </p:txBody>
      </p:sp>
      <p:sp>
        <p:nvSpPr>
          <p:cNvPr id="11" name="文本框 10">
            <a:extLst>
              <a:ext uri="{FF2B5EF4-FFF2-40B4-BE49-F238E27FC236}">
                <a16:creationId xmlns:a16="http://schemas.microsoft.com/office/drawing/2014/main" id="{4C58D37C-CE8C-980D-ED95-4F256405D324}"/>
              </a:ext>
            </a:extLst>
          </p:cNvPr>
          <p:cNvSpPr txBox="1"/>
          <p:nvPr/>
        </p:nvSpPr>
        <p:spPr>
          <a:xfrm>
            <a:off x="8785153" y="5517294"/>
            <a:ext cx="3406847" cy="369332"/>
          </a:xfrm>
          <a:prstGeom prst="rect">
            <a:avLst/>
          </a:prstGeom>
          <a:noFill/>
        </p:spPr>
        <p:txBody>
          <a:bodyPr wrap="square">
            <a:spAutoFit/>
          </a:bodyPr>
          <a:lstStyle>
            <a:defPPr>
              <a:defRPr lang="zh-CN"/>
            </a:defPPr>
            <a:lvl1pPr>
              <a:defRPr i="1">
                <a:effectLst/>
                <a:latin typeface="TimesNewRomanPS"/>
              </a:defRPr>
            </a:lvl1pPr>
          </a:lstStyle>
          <a:p>
            <a:r>
              <a:rPr lang="en-US" altLang="zh-CN" dirty="0"/>
              <a:t>Figure 2:The Triple Helix Model </a:t>
            </a:r>
          </a:p>
        </p:txBody>
      </p:sp>
      <p:sp>
        <p:nvSpPr>
          <p:cNvPr id="13" name="文本框 12">
            <a:extLst>
              <a:ext uri="{FF2B5EF4-FFF2-40B4-BE49-F238E27FC236}">
                <a16:creationId xmlns:a16="http://schemas.microsoft.com/office/drawing/2014/main" id="{26571D6D-A4E9-DC81-7C9B-016824451D24}"/>
              </a:ext>
            </a:extLst>
          </p:cNvPr>
          <p:cNvSpPr txBox="1"/>
          <p:nvPr/>
        </p:nvSpPr>
        <p:spPr>
          <a:xfrm>
            <a:off x="2081049" y="3250257"/>
            <a:ext cx="6096000" cy="369332"/>
          </a:xfrm>
          <a:prstGeom prst="rect">
            <a:avLst/>
          </a:prstGeom>
          <a:noFill/>
        </p:spPr>
        <p:txBody>
          <a:bodyPr wrap="square">
            <a:spAutoFit/>
          </a:bodyPr>
          <a:lstStyle/>
          <a:p>
            <a:r>
              <a:rPr lang="en-US" altLang="zh-CN" sz="1800" i="1" dirty="0">
                <a:effectLst/>
                <a:latin typeface="TimesNewRomanPS"/>
              </a:rPr>
              <a:t>Figure 1: The linear model of innovation system</a:t>
            </a:r>
            <a:endParaRPr lang="en-US" altLang="zh-CN" dirty="0"/>
          </a:p>
        </p:txBody>
      </p:sp>
      <p:sp>
        <p:nvSpPr>
          <p:cNvPr id="15" name="文本框 14">
            <a:extLst>
              <a:ext uri="{FF2B5EF4-FFF2-40B4-BE49-F238E27FC236}">
                <a16:creationId xmlns:a16="http://schemas.microsoft.com/office/drawing/2014/main" id="{52781441-03BF-1E11-97F9-80ACA1C3341B}"/>
              </a:ext>
            </a:extLst>
          </p:cNvPr>
          <p:cNvSpPr txBox="1"/>
          <p:nvPr/>
        </p:nvSpPr>
        <p:spPr>
          <a:xfrm>
            <a:off x="2858814" y="6284683"/>
            <a:ext cx="6474372" cy="338554"/>
          </a:xfrm>
          <a:prstGeom prst="rect">
            <a:avLst/>
          </a:prstGeom>
          <a:noFill/>
        </p:spPr>
        <p:txBody>
          <a:bodyPr wrap="square">
            <a:spAutoFit/>
          </a:bodyPr>
          <a:lstStyle/>
          <a:p>
            <a:r>
              <a:rPr lang="en-US" altLang="zh-CN" sz="1600" i="1" dirty="0" err="1">
                <a:effectLst/>
                <a:latin typeface="TimesNewRomanPSMT"/>
              </a:rPr>
              <a:t>Werker</a:t>
            </a:r>
            <a:r>
              <a:rPr lang="en-US" altLang="zh-CN" sz="1600" i="1" dirty="0">
                <a:effectLst/>
                <a:latin typeface="TimesNewRomanPSMT"/>
              </a:rPr>
              <a:t>, C. (2017) &amp; Godin, B. (2006) &amp; H. </a:t>
            </a:r>
            <a:r>
              <a:rPr lang="en-US" altLang="zh-CN" sz="1600" i="1" dirty="0" err="1">
                <a:effectLst/>
                <a:latin typeface="TimesNewRomanPSMT"/>
              </a:rPr>
              <a:t>Etzkowitz</a:t>
            </a:r>
            <a:r>
              <a:rPr lang="en-US" altLang="zh-CN" sz="1600" i="1" dirty="0">
                <a:effectLst/>
                <a:latin typeface="TimesNewRomanPSMT"/>
              </a:rPr>
              <a:t>, L. </a:t>
            </a:r>
            <a:r>
              <a:rPr lang="en-US" altLang="zh-CN" sz="1600" i="1" dirty="0" err="1">
                <a:effectLst/>
                <a:latin typeface="TimesNewRomanPSMT"/>
              </a:rPr>
              <a:t>Leydesdorffr</a:t>
            </a:r>
            <a:r>
              <a:rPr lang="en-US" altLang="zh-CN" sz="1600" i="1" dirty="0">
                <a:effectLst/>
                <a:latin typeface="TimesNewRomanPSMT"/>
              </a:rPr>
              <a:t> (2000) </a:t>
            </a:r>
            <a:endParaRPr lang="en-US" altLang="zh-CN" sz="1600" i="1" dirty="0">
              <a:effectLst/>
            </a:endParaRPr>
          </a:p>
        </p:txBody>
      </p:sp>
    </p:spTree>
    <p:extLst>
      <p:ext uri="{BB962C8B-B14F-4D97-AF65-F5344CB8AC3E}">
        <p14:creationId xmlns:p14="http://schemas.microsoft.com/office/powerpoint/2010/main" val="29240604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125</Words>
  <Application>Microsoft Macintosh PowerPoint</Application>
  <PresentationFormat>宽屏</PresentationFormat>
  <Paragraphs>5</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等线</vt:lpstr>
      <vt:lpstr>等线 Light</vt:lpstr>
      <vt:lpstr>SymbolMT</vt:lpstr>
      <vt:lpstr>TimesNewRomanPS</vt:lpstr>
      <vt:lpstr>TimesNewRomanPSMT</vt:lpstr>
      <vt:lpstr>Arial</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Yuncong Liu</dc:creator>
  <cp:lastModifiedBy>Yuncong Liu</cp:lastModifiedBy>
  <cp:revision>1</cp:revision>
  <dcterms:created xsi:type="dcterms:W3CDTF">2022-09-12T14:25:48Z</dcterms:created>
  <dcterms:modified xsi:type="dcterms:W3CDTF">2022-09-12T21:05:12Z</dcterms:modified>
</cp:coreProperties>
</file>