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03" r:id="rId4"/>
    <p:sldId id="304" r:id="rId5"/>
    <p:sldId id="305" r:id="rId6"/>
    <p:sldId id="309" r:id="rId7"/>
    <p:sldId id="306" r:id="rId8"/>
    <p:sldId id="307" r:id="rId9"/>
    <p:sldId id="308" r:id="rId10"/>
    <p:sldId id="310" r:id="rId11"/>
  </p:sldIdLst>
  <p:sldSz cx="9144000" cy="6858000" type="screen4x3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00BB"/>
    <a:srgbClr val="FFFFFF"/>
    <a:srgbClr val="BB3005"/>
    <a:srgbClr val="00B050"/>
    <a:srgbClr val="007A85"/>
    <a:srgbClr val="8CDBB0"/>
    <a:srgbClr val="962704"/>
    <a:srgbClr val="0F1150"/>
    <a:srgbClr val="B2B2B2"/>
    <a:srgbClr val="ADC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2827" autoAdjust="0"/>
  </p:normalViewPr>
  <p:slideViewPr>
    <p:cSldViewPr snapToGrid="0">
      <p:cViewPr varScale="1">
        <p:scale>
          <a:sx n="45" d="100"/>
          <a:sy n="45" d="100"/>
        </p:scale>
        <p:origin x="1852" y="8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-9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34" d="100"/>
          <a:sy n="34" d="100"/>
        </p:scale>
        <p:origin x="-2352" y="-84"/>
      </p:cViewPr>
      <p:guideLst>
        <p:guide orient="horz" pos="3133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395" y="0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F38AAD70-1650-449D-BBD7-AD5AD79958A4}" type="datetime1">
              <a:rPr lang="en-US" altLang="nl-NL"/>
              <a:pPr>
                <a:defRPr/>
              </a:pPr>
              <a:t>4/19/2024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988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395" y="9444988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11751339-88B1-46B9-BC0B-36E648E35A32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07527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985" y="0"/>
            <a:ext cx="294962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947" y="4724084"/>
            <a:ext cx="4989723" cy="447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578"/>
            <a:ext cx="2949629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985" y="9446578"/>
            <a:ext cx="2949628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48D6FC7-26A4-4B55-864E-887B87C291EA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6752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6967" indent="-28729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9180" indent="-22983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8853" indent="-22983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68525" indent="-22983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28197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87870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47541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907214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8355AD-1458-4EBD-8D31-5CEC42F12120}" type="slidenum">
              <a:rPr lang="en-US" altLang="nl-NL" sz="1200">
                <a:latin typeface="Times" pitchFamily="18" charset="0"/>
              </a:rPr>
              <a:pPr/>
              <a:t>1</a:t>
            </a:fld>
            <a:endParaRPr lang="en-US" altLang="nl-NL" sz="1200">
              <a:latin typeface="Times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379" y="4580888"/>
            <a:ext cx="5610315" cy="516968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de-DE" altLang="nl-NL" sz="2400" dirty="0"/>
          </a:p>
        </p:txBody>
      </p:sp>
    </p:spTree>
    <p:extLst>
      <p:ext uri="{BB962C8B-B14F-4D97-AF65-F5344CB8AC3E}">
        <p14:creationId xmlns:p14="http://schemas.microsoft.com/office/powerpoint/2010/main" val="69092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4956" indent="-286522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6086" indent="-229217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4521" indent="-229217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62955" indent="-229217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21389" indent="-229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9824" indent="-229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38258" indent="-229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96693" indent="-229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E1FD1D8-9312-4295-8060-F965BF43EF86}" type="slidenum">
              <a:rPr lang="en-US" altLang="nl-NL" sz="1200">
                <a:latin typeface="Times" pitchFamily="18" charset="0"/>
              </a:rPr>
              <a:pPr/>
              <a:t>10</a:t>
            </a:fld>
            <a:endParaRPr lang="en-US" altLang="nl-NL" sz="1200">
              <a:latin typeface="Times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nl-NL" altLang="nl-NL" dirty="0"/>
              <a:t>https://unsplash.com/photos/Q5Uf3B8Ej7A</a:t>
            </a:r>
          </a:p>
        </p:txBody>
      </p:sp>
    </p:spTree>
    <p:extLst>
      <p:ext uri="{BB962C8B-B14F-4D97-AF65-F5344CB8AC3E}">
        <p14:creationId xmlns:p14="http://schemas.microsoft.com/office/powerpoint/2010/main" val="335595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2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3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03254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4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/>
              <a:t>https://unsplash.com/photos/EtyBBUByPSQ 22.08.2022</a:t>
            </a:r>
          </a:p>
        </p:txBody>
      </p:sp>
    </p:spTree>
    <p:extLst>
      <p:ext uri="{BB962C8B-B14F-4D97-AF65-F5344CB8AC3E}">
        <p14:creationId xmlns:p14="http://schemas.microsoft.com/office/powerpoint/2010/main" val="421791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5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/>
              <a:t>https://unsplash.com/photos/tn57JI3CewI 22.08.2022</a:t>
            </a:r>
          </a:p>
        </p:txBody>
      </p:sp>
    </p:spTree>
    <p:extLst>
      <p:ext uri="{BB962C8B-B14F-4D97-AF65-F5344CB8AC3E}">
        <p14:creationId xmlns:p14="http://schemas.microsoft.com/office/powerpoint/2010/main" val="86616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6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/>
              <a:t>https://unsplash.com/photos/tn57JI3CewI 22.08.2022</a:t>
            </a:r>
          </a:p>
        </p:txBody>
      </p:sp>
    </p:spTree>
    <p:extLst>
      <p:ext uri="{BB962C8B-B14F-4D97-AF65-F5344CB8AC3E}">
        <p14:creationId xmlns:p14="http://schemas.microsoft.com/office/powerpoint/2010/main" val="174729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7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/>
              <a:t>https://unsplash.com/photos/JChRnikx0tM 22.08.2022</a:t>
            </a:r>
          </a:p>
        </p:txBody>
      </p:sp>
    </p:spTree>
    <p:extLst>
      <p:ext uri="{BB962C8B-B14F-4D97-AF65-F5344CB8AC3E}">
        <p14:creationId xmlns:p14="http://schemas.microsoft.com/office/powerpoint/2010/main" val="319260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8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/>
              <a:t>https://unsplash.com/photos/I8Ag046kfqc 22.08.2022</a:t>
            </a:r>
          </a:p>
        </p:txBody>
      </p:sp>
    </p:spTree>
    <p:extLst>
      <p:ext uri="{BB962C8B-B14F-4D97-AF65-F5344CB8AC3E}">
        <p14:creationId xmlns:p14="http://schemas.microsoft.com/office/powerpoint/2010/main" val="1060282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9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98316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5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563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2291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3123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0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376441" cy="3617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637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3518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060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5621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462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93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296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  <a:br>
              <a:rPr lang="nl-NL" altLang="nl-NL"/>
            </a:br>
            <a:endParaRPr lang="nl-NL" alt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64944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474556" y="6070348"/>
            <a:ext cx="8437944" cy="58470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de-DE" altLang="nl-NL" sz="1600" dirty="0"/>
              <a:t>Dr.</a:t>
            </a:r>
            <a:r>
              <a:rPr lang="de-DE" altLang="nl-NL" sz="1600" baseline="0" dirty="0"/>
              <a:t> Claudia Werker</a:t>
            </a:r>
            <a:endParaRPr lang="nl-NL" altLang="nl-NL" sz="1600" dirty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220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220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4" y="6189661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6964150" y="6233117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1100" dirty="0"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space.tudelft.n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4322" y="2698267"/>
            <a:ext cx="6798733" cy="646642"/>
          </a:xfrm>
        </p:spPr>
        <p:txBody>
          <a:bodyPr/>
          <a:lstStyle/>
          <a:p>
            <a:pPr marL="0" indent="0" defTabSz="261938" eaLnBrk="1" hangingPunct="1"/>
            <a:r>
              <a:rPr lang="de-DE" altLang="nl-NL" sz="2800" dirty="0" err="1">
                <a:cs typeface="Times New Roman" panose="02020603050405020304" pitchFamily="18" charset="0"/>
              </a:rPr>
              <a:t>GROUP‘s</a:t>
            </a:r>
            <a:r>
              <a:rPr lang="de-DE" altLang="nl-NL" sz="2800" dirty="0">
                <a:cs typeface="Times New Roman" panose="02020603050405020304" pitchFamily="18" charset="0"/>
              </a:rPr>
              <a:t> Work</a:t>
            </a:r>
            <a:br>
              <a:rPr lang="de-DE" altLang="nl-NL" sz="2800" dirty="0">
                <a:cs typeface="Times New Roman" panose="02020603050405020304" pitchFamily="18" charset="0"/>
              </a:rPr>
            </a:br>
            <a:r>
              <a:rPr lang="de-DE" altLang="nl-NL" sz="2800" dirty="0">
                <a:cs typeface="Times New Roman" panose="02020603050405020304" pitchFamily="18" charset="0"/>
              </a:rPr>
              <a:t>April 26th, 2024</a:t>
            </a:r>
            <a:endParaRPr lang="nl-NL" altLang="nl-NL" sz="2800" dirty="0">
              <a:cs typeface="Times New Roman" panose="02020603050405020304" pitchFamily="18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946" y="2209343"/>
            <a:ext cx="9144000" cy="409870"/>
          </a:xfrm>
        </p:spPr>
        <p:txBody>
          <a:bodyPr/>
          <a:lstStyle/>
          <a:p>
            <a:pPr eaLnBrk="1" hangingPunct="1"/>
            <a:r>
              <a:rPr lang="en-GB" altLang="nl-NL" sz="3600" dirty="0">
                <a:latin typeface="+mj-lt"/>
                <a:cs typeface="Times New Roman" panose="02020603050405020304" pitchFamily="18" charset="0"/>
              </a:rPr>
              <a:t>Technology Dynamics MOT1412</a:t>
            </a:r>
          </a:p>
          <a:p>
            <a:pPr eaLnBrk="1" hangingPunct="1"/>
            <a:endParaRPr lang="nl-NL" alt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1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31921" y="-60437"/>
            <a:ext cx="7867973" cy="533400"/>
          </a:xfrm>
        </p:spPr>
        <p:txBody>
          <a:bodyPr/>
          <a:lstStyle/>
          <a:p>
            <a:pPr eaLnBrk="1" hangingPunct="1"/>
            <a:r>
              <a:rPr lang="en-GB" altLang="nl-N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Skill: Quick Reading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024" y="368479"/>
            <a:ext cx="8385816" cy="556038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source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abstract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skim the section headings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skim the bibliography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point of the argument, i.e. the main claim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introduction and conclusion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problem and its resolution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evidence supporting the main claim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necessary identify sub-claims</a:t>
            </a:r>
          </a:p>
          <a:p>
            <a:pPr eaLnBrk="1" hangingPunct="1">
              <a:lnSpc>
                <a:spcPct val="100000"/>
              </a:lnSpc>
              <a:spcAft>
                <a:spcPts val="3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concepts</a:t>
            </a:r>
          </a:p>
          <a:p>
            <a:pPr eaLnBrk="1" hangingPunct="1">
              <a:lnSpc>
                <a:spcPct val="100000"/>
              </a:lnSpc>
              <a:spcAft>
                <a:spcPts val="300"/>
              </a:spcAft>
            </a:pP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you need to read the paper</a:t>
            </a:r>
            <a:b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whole or in part.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endParaRPr lang="en-GB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GB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6704583" y="3799483"/>
            <a:ext cx="3672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Booth et al. (1995):</a:t>
            </a:r>
          </a:p>
          <a:p>
            <a:r>
              <a:rPr lang="en-GB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Craft of Research, p 82</a:t>
            </a:r>
          </a:p>
          <a:p>
            <a:endParaRPr lang="nl-NL" dirty="0"/>
          </a:p>
        </p:txBody>
      </p:sp>
      <p:pic>
        <p:nvPicPr>
          <p:cNvPr id="3075" name="Picture 3" descr="C:\Users\cwerker\AppData\Local\Microsoft\Windows\Temporary Internet Files\Content.IE5\JQ99QLX4\toa-heftiba-703461-unspla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97816"/>
            <a:ext cx="8369299" cy="1201596"/>
          </a:xfrm>
        </p:spPr>
        <p:txBody>
          <a:bodyPr/>
          <a:lstStyle/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altLang="nl-NL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de-DE" altLang="nl-NL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e-DE" altLang="nl-NL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Brightspace for all </a:t>
            </a:r>
            <a:r>
              <a:rPr lang="de-DE" altLang="nl-NL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altLang="nl-NL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MOT1412 Technology Dynamics</a:t>
            </a:r>
            <a:endParaRPr lang="de-DE" altLang="nl-NL" sz="3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1025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de-DE" alt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4316" y="3013501"/>
            <a:ext cx="5879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hlinkClick r:id="rId3"/>
              </a:rPr>
              <a:t>https://brightspace.tudelft.nl/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8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Organization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of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Group‘s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Work: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Overview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946485"/>
            <a:ext cx="8465964" cy="5790264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Introduction round (</a:t>
            </a:r>
            <a:r>
              <a:rPr lang="en-US" sz="3200" dirty="0">
                <a:solidFill>
                  <a:srgbClr val="FB00BB"/>
                </a:solidFill>
              </a:rPr>
              <a:t>15 minutes</a:t>
            </a:r>
            <a:r>
              <a:rPr lang="en-US" sz="3200" dirty="0"/>
              <a:t>)</a:t>
            </a:r>
            <a:endParaRPr lang="en-GB" sz="3200" dirty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3200" dirty="0" err="1"/>
              <a:t>Distribute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organization</a:t>
            </a:r>
            <a:r>
              <a:rPr lang="de-DE" sz="3200" dirty="0"/>
              <a:t> (</a:t>
            </a:r>
            <a:r>
              <a:rPr lang="de-DE" sz="3200" dirty="0">
                <a:solidFill>
                  <a:srgbClr val="FB00BB"/>
                </a:solidFill>
              </a:rPr>
              <a:t>15 </a:t>
            </a:r>
            <a:r>
              <a:rPr lang="de-DE" sz="3200" dirty="0" err="1">
                <a:solidFill>
                  <a:srgbClr val="FB00BB"/>
                </a:solidFill>
              </a:rPr>
              <a:t>minutes</a:t>
            </a:r>
            <a:r>
              <a:rPr lang="de-DE" sz="3200" dirty="0"/>
              <a:t>)</a:t>
            </a:r>
            <a:endParaRPr lang="en-GB" sz="3200" dirty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Name of the group (</a:t>
            </a:r>
            <a:r>
              <a:rPr lang="en-US" sz="3200" dirty="0">
                <a:solidFill>
                  <a:srgbClr val="FB00BB"/>
                </a:solidFill>
              </a:rPr>
              <a:t>5 minutes</a:t>
            </a:r>
            <a:r>
              <a:rPr lang="en-US" sz="3200" dirty="0"/>
              <a:t>)</a:t>
            </a:r>
            <a:endParaRPr lang="en-GB" sz="3200" dirty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Take-away group’s work (</a:t>
            </a:r>
            <a:r>
              <a:rPr lang="en-US" sz="3200" dirty="0">
                <a:solidFill>
                  <a:srgbClr val="FB00BB"/>
                </a:solidFill>
              </a:rPr>
              <a:t>5 minutes</a:t>
            </a:r>
            <a:r>
              <a:rPr lang="en-US" sz="3200" dirty="0"/>
              <a:t>)</a:t>
            </a:r>
            <a:endParaRPr lang="en-US" sz="3000" dirty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What else to discuss? (</a:t>
            </a:r>
            <a:r>
              <a:rPr lang="en-US" sz="3200" dirty="0">
                <a:solidFill>
                  <a:srgbClr val="FB00BB"/>
                </a:solidFill>
              </a:rPr>
              <a:t>5 minutes</a:t>
            </a:r>
            <a:r>
              <a:rPr lang="en-US" sz="3200" dirty="0"/>
              <a:t>)</a:t>
            </a:r>
            <a:endParaRPr lang="en-GB" sz="3200" dirty="0"/>
          </a:p>
          <a:p>
            <a:pPr marL="66675" indent="0" defTabSz="625475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6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1.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Introduction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round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(</a:t>
            </a:r>
            <a:r>
              <a:rPr lang="de-DE" altLang="nl-NL" sz="3000" b="1" dirty="0">
                <a:solidFill>
                  <a:srgbClr val="FB00BB"/>
                </a:solidFill>
                <a:cs typeface="Times New Roman" panose="02020603050405020304" pitchFamily="18" charset="0"/>
              </a:rPr>
              <a:t>15 </a:t>
            </a:r>
            <a:r>
              <a:rPr lang="de-DE" altLang="nl-NL" sz="3000" b="1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662" y="818149"/>
            <a:ext cx="8418898" cy="5790264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B0F0"/>
                </a:solidFill>
              </a:rPr>
              <a:t>Take your seats and settle in 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(</a:t>
            </a:r>
            <a:r>
              <a:rPr lang="de-DE" altLang="nl-NL" sz="2800" dirty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2800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B0F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B0F0"/>
                </a:solidFill>
              </a:rPr>
              <a:t>Introduce each other (</a:t>
            </a:r>
            <a:r>
              <a:rPr lang="en-US" sz="2800" dirty="0">
                <a:solidFill>
                  <a:srgbClr val="FB00BB"/>
                </a:solidFill>
              </a:rPr>
              <a:t>1-2 minutes each</a:t>
            </a:r>
            <a:r>
              <a:rPr lang="en-US" sz="2800" dirty="0">
                <a:solidFill>
                  <a:srgbClr val="00B0F0"/>
                </a:solidFill>
              </a:rPr>
              <a:t>), in particular about your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technological knowledge (B.A.)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skills, e.g. experience in chairing</a:t>
            </a:r>
            <a:br>
              <a:rPr lang="en-US" sz="2800" dirty="0"/>
            </a:br>
            <a:r>
              <a:rPr lang="en-US" sz="2800" dirty="0"/>
              <a:t>groups, taking notes,</a:t>
            </a:r>
            <a:br>
              <a:rPr lang="en-US" sz="2800" dirty="0"/>
            </a:br>
            <a:r>
              <a:rPr lang="en-US" sz="2800" dirty="0"/>
              <a:t>writing papers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B00B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B00BB"/>
                </a:solidFill>
              </a:rPr>
              <a:t>Please be strict about the time!</a:t>
            </a:r>
            <a:endParaRPr lang="en-GB" sz="2800" dirty="0">
              <a:solidFill>
                <a:srgbClr val="FB00BB"/>
              </a:solidFill>
            </a:endParaRPr>
          </a:p>
          <a:p>
            <a:pPr marL="66675" indent="0" defTabSz="625475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80" y="2148920"/>
            <a:ext cx="3122720" cy="46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2.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Distribute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the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organization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I 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(</a:t>
            </a:r>
            <a:r>
              <a:rPr lang="de-DE" altLang="nl-NL" sz="2800" dirty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2800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786062"/>
            <a:ext cx="8465964" cy="6111107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B0F0"/>
                </a:solidFill>
              </a:rPr>
              <a:t>Distribute the following tasks for </a:t>
            </a:r>
            <a:r>
              <a:rPr lang="en-US" sz="2800" dirty="0">
                <a:solidFill>
                  <a:srgbClr val="FB00BB"/>
                </a:solidFill>
              </a:rPr>
              <a:t>this and the coming weeks </a:t>
            </a:r>
            <a:r>
              <a:rPr lang="en-US" sz="2800" dirty="0"/>
              <a:t>(including the take-away group’s work):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chairing the sessions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taking notes during the </a:t>
            </a:r>
            <a:br>
              <a:rPr lang="en-US" sz="2800" dirty="0"/>
            </a:br>
            <a:r>
              <a:rPr lang="en-US" sz="2800" dirty="0"/>
              <a:t>sessions and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uploading all material on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>
                <a:solidFill>
                  <a:srgbClr val="00B0F0"/>
                </a:solidFill>
              </a:rPr>
              <a:t>Please </a:t>
            </a:r>
            <a:r>
              <a:rPr lang="de-DE" sz="2800" dirty="0" err="1">
                <a:solidFill>
                  <a:srgbClr val="00B0F0"/>
                </a:solidFill>
              </a:rPr>
              <a:t>take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up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your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br>
              <a:rPr lang="de-DE" sz="2800" dirty="0">
                <a:solidFill>
                  <a:srgbClr val="00B0F0"/>
                </a:solidFill>
              </a:rPr>
            </a:br>
            <a:r>
              <a:rPr lang="de-DE" sz="2800" dirty="0" err="1">
                <a:solidFill>
                  <a:srgbClr val="00B0F0"/>
                </a:solidFill>
              </a:rPr>
              <a:t>responsibilities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as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chairperson</a:t>
            </a:r>
            <a:br>
              <a:rPr lang="de-DE" sz="2800" dirty="0">
                <a:solidFill>
                  <a:srgbClr val="00B0F0"/>
                </a:solidFill>
              </a:rPr>
            </a:br>
            <a:r>
              <a:rPr lang="de-DE" sz="2800" dirty="0">
                <a:solidFill>
                  <a:srgbClr val="00B0F0"/>
                </a:solidFill>
              </a:rPr>
              <a:t>etc. </a:t>
            </a:r>
            <a:r>
              <a:rPr lang="de-DE" sz="2800" dirty="0" err="1">
                <a:solidFill>
                  <a:srgbClr val="FF0000"/>
                </a:solidFill>
              </a:rPr>
              <a:t>from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now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onwards</a:t>
            </a:r>
            <a:r>
              <a:rPr lang="de-DE" sz="2800" dirty="0">
                <a:solidFill>
                  <a:srgbClr val="00B0F0"/>
                </a:solidFill>
              </a:rPr>
              <a:t>.</a:t>
            </a: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4" y="1757680"/>
            <a:ext cx="3400425" cy="51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3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702" y="31736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2.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Distribute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the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organization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II</a:t>
            </a:r>
            <a:r>
              <a:rPr lang="de-DE" altLang="nl-NL" sz="28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(</a:t>
            </a:r>
            <a:r>
              <a:rPr lang="de-DE" altLang="nl-NL" sz="2800" dirty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2800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876" y="674571"/>
            <a:ext cx="8465964" cy="5437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Please </a:t>
            </a:r>
            <a:r>
              <a:rPr lang="de-DE" sz="2800" dirty="0" err="1">
                <a:solidFill>
                  <a:srgbClr val="FF0000"/>
                </a:solidFill>
              </a:rPr>
              <a:t>take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notes</a:t>
            </a:r>
            <a:r>
              <a:rPr lang="de-DE" sz="2800" dirty="0">
                <a:solidFill>
                  <a:srgbClr val="FF0000"/>
                </a:solidFill>
              </a:rPr>
              <a:t> in a </a:t>
            </a:r>
            <a:r>
              <a:rPr lang="de-DE" sz="2800" dirty="0" err="1">
                <a:solidFill>
                  <a:srgbClr val="FF0000"/>
                </a:solidFill>
              </a:rPr>
              <a:t>document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/>
              <a:t>on </a:t>
            </a: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agreed</a:t>
            </a:r>
            <a:br>
              <a:rPr lang="de-DE" sz="2800" dirty="0"/>
            </a:br>
            <a:r>
              <a:rPr lang="de-DE" sz="2800" dirty="0"/>
              <a:t>upon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chairing</a:t>
            </a:r>
            <a:r>
              <a:rPr lang="de-DE" sz="2800" dirty="0"/>
              <a:t>, </a:t>
            </a:r>
            <a:r>
              <a:rPr lang="de-DE" sz="2800" dirty="0" err="1"/>
              <a:t>taking</a:t>
            </a:r>
            <a:r>
              <a:rPr lang="de-DE" sz="2800" dirty="0"/>
              <a:t> </a:t>
            </a:r>
            <a:r>
              <a:rPr lang="de-DE" sz="2800" dirty="0" err="1"/>
              <a:t>notes</a:t>
            </a:r>
            <a:r>
              <a:rPr lang="de-DE" sz="2800" dirty="0"/>
              <a:t> and </a:t>
            </a:r>
            <a:r>
              <a:rPr lang="de-DE" sz="2800" dirty="0" err="1"/>
              <a:t>uploading</a:t>
            </a:r>
            <a:r>
              <a:rPr lang="de-DE" sz="2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4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B0F0"/>
                </a:solidFill>
              </a:rPr>
              <a:t>Determine who is doing the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rgbClr val="00B0F0"/>
                </a:solidFill>
              </a:rPr>
              <a:t>tasks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B0F0"/>
                </a:solidFill>
              </a:rPr>
              <a:t>during workshop I, II, II and IV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B0F0"/>
                </a:solidFill>
              </a:rPr>
              <a:t>during take-away workshops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B0F0"/>
                </a:solidFill>
              </a:rPr>
              <a:t>after all workshops to 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rgbClr val="00B0F0"/>
                </a:solidFill>
              </a:rPr>
              <a:t>prepare the exam.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Please </a:t>
            </a:r>
            <a:r>
              <a:rPr lang="en-US" sz="2800" dirty="0">
                <a:solidFill>
                  <a:srgbClr val="00B0F0"/>
                </a:solidFill>
              </a:rPr>
              <a:t>take turns </a:t>
            </a:r>
            <a:r>
              <a:rPr lang="en-US" sz="2800" dirty="0"/>
              <a:t>so that</a:t>
            </a:r>
            <a:br>
              <a:rPr lang="en-US" sz="2800" dirty="0"/>
            </a:br>
            <a:r>
              <a:rPr lang="en-US" sz="2800" dirty="0"/>
              <a:t>every group member gains</a:t>
            </a:r>
            <a:br>
              <a:rPr lang="en-US" sz="2800" dirty="0"/>
            </a:br>
            <a:r>
              <a:rPr lang="en-US" sz="2800" dirty="0"/>
              <a:t>experience.</a:t>
            </a: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27" y="1943099"/>
            <a:ext cx="3276873" cy="49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4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3. Name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of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the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group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(</a:t>
            </a:r>
            <a:r>
              <a:rPr lang="de-DE" altLang="nl-NL" sz="3000" b="1" dirty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3000" b="1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662" y="802107"/>
            <a:ext cx="8418898" cy="5790264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/>
              <a:t>Please </a:t>
            </a:r>
            <a:r>
              <a:rPr lang="en-US" sz="2800" dirty="0">
                <a:solidFill>
                  <a:srgbClr val="00B0F0"/>
                </a:solidFill>
              </a:rPr>
              <a:t>register to the group’s file with your number on Brightspace.</a:t>
            </a:r>
            <a:endParaRPr lang="en-US" sz="2800" dirty="0"/>
          </a:p>
          <a:p>
            <a:pPr marL="0" lv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Please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upload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the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document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agreed</a:t>
            </a:r>
            <a:r>
              <a:rPr lang="de-DE" sz="2800" dirty="0"/>
              <a:t> upon in 2. in </a:t>
            </a:r>
            <a:r>
              <a:rPr lang="de-DE" sz="2800" dirty="0" err="1"/>
              <a:t>this</a:t>
            </a:r>
            <a:r>
              <a:rPr lang="de-DE" sz="2800" dirty="0"/>
              <a:t> </a:t>
            </a:r>
            <a:r>
              <a:rPr lang="de-DE" sz="2800" dirty="0" err="1"/>
              <a:t>group‘s</a:t>
            </a:r>
            <a:r>
              <a:rPr lang="de-DE" sz="2800" dirty="0"/>
              <a:t> </a:t>
            </a:r>
            <a:r>
              <a:rPr lang="de-DE" sz="2800" dirty="0" err="1"/>
              <a:t>folder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0000"/>
                </a:solidFill>
              </a:rPr>
              <a:t>in </a:t>
            </a:r>
            <a:r>
              <a:rPr lang="de-DE" sz="2800" dirty="0" err="1">
                <a:solidFill>
                  <a:srgbClr val="FF0000"/>
                </a:solidFill>
              </a:rPr>
              <a:t>the</a:t>
            </a:r>
            <a:r>
              <a:rPr lang="de-DE" sz="2800" dirty="0">
                <a:solidFill>
                  <a:srgbClr val="FF0000"/>
                </a:solidFill>
              </a:rPr>
              <a:t> break </a:t>
            </a:r>
            <a:r>
              <a:rPr lang="de-DE" sz="2800" dirty="0" err="1">
                <a:solidFill>
                  <a:srgbClr val="FF0000"/>
                </a:solidFill>
              </a:rPr>
              <a:t>following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this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session</a:t>
            </a:r>
            <a:r>
              <a:rPr lang="de-DE" sz="2800" dirty="0">
                <a:solidFill>
                  <a:srgbClr val="00B0F0"/>
                </a:solidFill>
              </a:rPr>
              <a:t>.</a:t>
            </a: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lvl="0" indent="0">
              <a:lnSpc>
                <a:spcPct val="150000"/>
              </a:lnSpc>
              <a:buNone/>
            </a:pPr>
            <a:endParaRPr lang="de-DE" altLang="nl-N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01" y="3749040"/>
            <a:ext cx="4635410" cy="30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4. Take-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way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group‘s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work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(</a:t>
            </a:r>
            <a:r>
              <a:rPr lang="de-DE" altLang="nl-NL" sz="3000" b="1" dirty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3000" b="1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662" y="946485"/>
            <a:ext cx="8418898" cy="5790264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/>
              <a:t>In addition to the group’s work done directly after the lecture on Monday, we suggest that you </a:t>
            </a:r>
            <a:r>
              <a:rPr lang="en-US" sz="2800" dirty="0">
                <a:solidFill>
                  <a:srgbClr val="FF0000"/>
                </a:solidFill>
              </a:rPr>
              <a:t>organize another session for 1.5 hours of group’s work either physically or digitally</a:t>
            </a:r>
            <a:r>
              <a:rPr lang="en-US" sz="2800" dirty="0"/>
              <a:t>. 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de-DE" sz="2800" dirty="0" err="1">
                <a:cs typeface="Times New Roman" panose="02020603050405020304" pitchFamily="18" charset="0"/>
              </a:rPr>
              <a:t>Make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sure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that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you</a:t>
            </a:r>
            <a:br>
              <a:rPr lang="de-DE" sz="2800" dirty="0">
                <a:cs typeface="Times New Roman" panose="02020603050405020304" pitchFamily="18" charset="0"/>
              </a:rPr>
            </a:br>
            <a:r>
              <a:rPr lang="de-DE" sz="2800" dirty="0" err="1">
                <a:cs typeface="Times New Roman" panose="02020603050405020304" pitchFamily="18" charset="0"/>
              </a:rPr>
              <a:t>take</a:t>
            </a:r>
            <a:r>
              <a:rPr lang="de-DE" sz="2800" dirty="0">
                <a:cs typeface="Times New Roman" panose="02020603050405020304" pitchFamily="18" charset="0"/>
              </a:rPr>
              <a:t> care </a:t>
            </a:r>
            <a:r>
              <a:rPr lang="de-DE" sz="2800" dirty="0" err="1">
                <a:cs typeface="Times New Roman" panose="02020603050405020304" pitchFamily="18" charset="0"/>
              </a:rPr>
              <a:t>of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chairing</a:t>
            </a:r>
            <a:r>
              <a:rPr lang="de-DE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br>
              <a:rPr lang="de-DE" sz="28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de-DE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taking</a:t>
            </a:r>
            <a:r>
              <a:rPr lang="de-DE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notes</a:t>
            </a:r>
            <a:r>
              <a:rPr lang="de-DE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and</a:t>
            </a:r>
            <a:br>
              <a:rPr lang="de-DE" sz="28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de-DE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uploading</a:t>
            </a:r>
            <a:r>
              <a:rPr lang="de-DE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during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br>
              <a:rPr lang="de-DE" sz="2800" dirty="0">
                <a:cs typeface="Times New Roman" panose="02020603050405020304" pitchFamily="18" charset="0"/>
              </a:rPr>
            </a:br>
            <a:r>
              <a:rPr lang="de-DE" sz="2800" dirty="0" err="1">
                <a:cs typeface="Times New Roman" panose="02020603050405020304" pitchFamily="18" charset="0"/>
              </a:rPr>
              <a:t>this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session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as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well</a:t>
            </a:r>
            <a:r>
              <a:rPr lang="de-DE" sz="2800" dirty="0"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de-DE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53" y="2803223"/>
            <a:ext cx="5058075" cy="33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5.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What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else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is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to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discuss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? (</a:t>
            </a:r>
            <a:r>
              <a:rPr lang="de-DE" altLang="nl-NL" sz="3000" b="1" dirty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3000" b="1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946485"/>
            <a:ext cx="8465964" cy="5790264"/>
          </a:xfrm>
        </p:spPr>
        <p:txBody>
          <a:bodyPr/>
          <a:lstStyle/>
          <a:p>
            <a:pPr marL="0" lvl="0" indent="0"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6564" y="2967335"/>
            <a:ext cx="4610878" cy="15244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rgbClr val="FFFFFF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2710585697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43456</TotalTime>
  <Words>553</Words>
  <Application>Microsoft Office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Tahoma</vt:lpstr>
      <vt:lpstr>Times</vt:lpstr>
      <vt:lpstr>Times New Roman</vt:lpstr>
      <vt:lpstr>Wingdings</vt:lpstr>
      <vt:lpstr>text</vt:lpstr>
      <vt:lpstr>GROUP‘s Work April 26th, 2024</vt:lpstr>
      <vt:lpstr>PowerPoint Presentation</vt:lpstr>
      <vt:lpstr>Organization of Group‘s Work: Overview</vt:lpstr>
      <vt:lpstr>1. Introduction round (15 minutes)</vt:lpstr>
      <vt:lpstr>2. Distribute the organization I (5 minutes)</vt:lpstr>
      <vt:lpstr>2. Distribute the organization II (5 minutes)</vt:lpstr>
      <vt:lpstr>3. Name of the group (5 minutes)</vt:lpstr>
      <vt:lpstr>4. Take-way group‘s work (5 minutes)</vt:lpstr>
      <vt:lpstr>5. What else is to discuss? (5 minutes)</vt:lpstr>
      <vt:lpstr>Skill: Quick Reading </vt:lpstr>
    </vt:vector>
  </TitlesOfParts>
  <Company>biwilderd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Claudia Werker</cp:lastModifiedBy>
  <cp:revision>1412</cp:revision>
  <cp:lastPrinted>2021-08-30T10:42:10Z</cp:lastPrinted>
  <dcterms:created xsi:type="dcterms:W3CDTF">2011-02-22T09:03:58Z</dcterms:created>
  <dcterms:modified xsi:type="dcterms:W3CDTF">2024-04-19T07:26:25Z</dcterms:modified>
</cp:coreProperties>
</file>