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Lenovo" initials="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08T12:47:10.351" idx="1">
    <p:pos x="10" y="10"/>
    <p:text/>
  </p:cm>
  <p:cm authorId="2" dt="2021-03-08T12:47:10.965" idx="2">
    <p:pos x="166" y="166"/>
    <p:text/>
  </p:cm>
</p:cmLst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tags" Target="../tags/tag28.xm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../media/image2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219210" y="2402608"/>
            <a:ext cx="4826038" cy="37839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219210" y="2892765"/>
            <a:ext cx="4825403" cy="984885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2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44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2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4" y="1811319"/>
            <a:ext cx="2542061" cy="3235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448594" cy="4389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770" y="2911475"/>
            <a:ext cx="6737350" cy="1649095"/>
          </a:xfrm>
        </p:spPr>
        <p:txBody>
          <a:bodyPr>
            <a:normAutofit fontScale="90000"/>
          </a:bodyPr>
          <a:p>
            <a:r>
              <a:rPr lang="zh-CN" altLang="en-US"/>
              <a:t>测评机搭建思路分享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15330" y="4693285"/>
            <a:ext cx="17481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杜雨新</a:t>
            </a:r>
            <a:endParaRPr lang="zh-CN" altLang="en-US" sz="2500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又另外一种可行的测评机模式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对拍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1205" y="1146810"/>
            <a:ext cx="810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你又手搓了很多很多阴间数据，甚至懒得想答案了，如何让测评机帮你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人？</a:t>
            </a:r>
            <a:endParaRPr lang="zh-CN" altLang="en-US">
              <a:sym typeface="+mn-ea"/>
            </a:endParaRPr>
          </a:p>
        </p:txBody>
      </p:sp>
      <p:pic>
        <p:nvPicPr>
          <p:cNvPr id="22" name="图片 21" descr="代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8085" y="2772410"/>
            <a:ext cx="2181225" cy="2536825"/>
          </a:xfrm>
          <a:prstGeom prst="rect">
            <a:avLst/>
          </a:prstGeom>
        </p:spPr>
      </p:pic>
      <p:pic>
        <p:nvPicPr>
          <p:cNvPr id="6" name="图片 5" descr="长代码"/>
          <p:cNvPicPr>
            <a:picLocks noChangeAspect="1"/>
          </p:cNvPicPr>
          <p:nvPr/>
        </p:nvPicPr>
        <p:blipFill>
          <a:blip r:embed="rId3"/>
          <a:srcRect b="71115"/>
          <a:stretch>
            <a:fillRect/>
          </a:stretch>
        </p:blipFill>
        <p:spPr>
          <a:xfrm>
            <a:off x="5581650" y="1776095"/>
            <a:ext cx="1423670" cy="1778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7635" y="5441950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待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的程序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pic>
        <p:nvPicPr>
          <p:cNvPr id="8" name="图片 7" descr="长代码"/>
          <p:cNvPicPr>
            <a:picLocks noChangeAspect="1"/>
          </p:cNvPicPr>
          <p:nvPr/>
        </p:nvPicPr>
        <p:blipFill>
          <a:blip r:embed="rId3"/>
          <a:srcRect t="26586" b="47623"/>
          <a:stretch>
            <a:fillRect/>
          </a:stretch>
        </p:blipFill>
        <p:spPr>
          <a:xfrm>
            <a:off x="5581650" y="3691890"/>
            <a:ext cx="1423670" cy="17379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40270" y="1776095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读取阴间数据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387090" y="2799715"/>
            <a:ext cx="2150110" cy="74041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83305" y="2169160"/>
            <a:ext cx="175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调用待测程序</a:t>
            </a:r>
            <a:r>
              <a:rPr lang="en-US" altLang="zh-CN"/>
              <a:t>1</a:t>
            </a:r>
            <a:r>
              <a:rPr lang="zh-CN" altLang="en-US"/>
              <a:t>并输入数据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336290" y="3691890"/>
            <a:ext cx="2200910" cy="1673860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43350" y="4796790"/>
            <a:ext cx="122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返回待测程序</a:t>
            </a:r>
            <a:r>
              <a:rPr lang="en-US" altLang="zh-CN"/>
              <a:t>1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48500" y="5240655"/>
            <a:ext cx="1594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对比两者返回是否一致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995" y="1635125"/>
            <a:ext cx="1679575" cy="3947160"/>
          </a:xfrm>
          <a:prstGeom prst="rect">
            <a:avLst/>
          </a:prstGeom>
          <a:noFill/>
          <a:ln w="63500" cmpd="sng">
            <a:solidFill>
              <a:schemeClr val="accent6">
                <a:lumMod val="75000"/>
                <a:alpha val="5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30545" y="570420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测评机程序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25000" y="518795"/>
            <a:ext cx="1679575" cy="2142490"/>
          </a:xfrm>
          <a:prstGeom prst="rect">
            <a:avLst/>
          </a:prstGeom>
          <a:noFill/>
          <a:ln w="63500" cmpd="sng">
            <a:solidFill>
              <a:schemeClr val="accent4">
                <a:alpha val="5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87865" y="277241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同目录下文件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89770" y="695960"/>
            <a:ext cx="1614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测评机程序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.py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80245" y="1064260"/>
            <a:ext cx="1673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待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刀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程序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.jar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89770" y="1800860"/>
            <a:ext cx="1393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阴间数据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.txt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21" idx="1"/>
          </p:cNvCxnSpPr>
          <p:nvPr/>
        </p:nvCxnSpPr>
        <p:spPr>
          <a:xfrm flipH="1">
            <a:off x="6976745" y="1985010"/>
            <a:ext cx="2613025" cy="559435"/>
          </a:xfrm>
          <a:prstGeom prst="straightConnector1">
            <a:avLst/>
          </a:prstGeom>
          <a:ln w="38100">
            <a:solidFill>
              <a:schemeClr val="accent4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589770" y="1432560"/>
            <a:ext cx="1673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待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刀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程序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1.jar</a:t>
            </a:r>
            <a:endParaRPr lang="zh-CN" altLang="en-US"/>
          </a:p>
        </p:txBody>
      </p:sp>
      <p:pic>
        <p:nvPicPr>
          <p:cNvPr id="28" name="图片 27" descr="代码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66225" y="3439795"/>
            <a:ext cx="2038350" cy="237045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483725" y="5885815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待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的程序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7018020" y="3443605"/>
            <a:ext cx="2089785" cy="812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048500" y="3727450"/>
            <a:ext cx="2110105" cy="2099945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40270" y="2847340"/>
            <a:ext cx="175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调用待测程序</a:t>
            </a:r>
            <a:r>
              <a:rPr lang="en-US" altLang="zh-CN"/>
              <a:t>2</a:t>
            </a:r>
            <a:r>
              <a:rPr lang="zh-CN" altLang="en-US"/>
              <a:t>并输入数据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881620" y="4060190"/>
            <a:ext cx="122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返回待测程序</a:t>
            </a:r>
            <a:r>
              <a:rPr lang="en-US" altLang="zh-CN"/>
              <a:t>2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28115" y="6072505"/>
            <a:ext cx="399288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3000" b="1">
                <a:solidFill>
                  <a:schemeClr val="accent3"/>
                </a:solidFill>
                <a:effectLst/>
              </a:rPr>
              <a:t>这种模式有什么问题？</a:t>
            </a:r>
            <a:endParaRPr lang="zh-CN" altLang="en-US" sz="3000" b="1">
              <a:solidFill>
                <a:schemeClr val="accent3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30545" y="6072505"/>
            <a:ext cx="2087880" cy="5530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3000" b="1">
                <a:solidFill>
                  <a:schemeClr val="accent3"/>
                </a:solidFill>
                <a:effectLst/>
              </a:rPr>
              <a:t>聪明人假设</a:t>
            </a:r>
            <a:endParaRPr lang="zh-CN" altLang="en-US" sz="30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8" grpId="0"/>
      <p:bldP spid="19" grpId="0"/>
      <p:bldP spid="20" grpId="0"/>
      <p:bldP spid="21" grpId="0"/>
      <p:bldP spid="27" grpId="0"/>
      <p:bldP spid="29" grpId="0"/>
      <p:bldP spid="17" grpId="0" animBg="1"/>
      <p:bldP spid="7" grpId="1"/>
      <p:bldP spid="15" grpId="1" animBg="1"/>
      <p:bldP spid="18" grpId="1"/>
      <p:bldP spid="19" grpId="1"/>
      <p:bldP spid="20" grpId="1"/>
      <p:bldP spid="21" grpId="1"/>
      <p:bldP spid="27" grpId="1"/>
      <p:bldP spid="29" grpId="1"/>
      <p:bldP spid="17" grpId="1" animBg="1"/>
      <p:bldP spid="9" grpId="0"/>
      <p:bldP spid="11" grpId="0"/>
      <p:bldP spid="32" grpId="0"/>
      <p:bldP spid="11" grpId="1"/>
      <p:bldP spid="32" grpId="1"/>
      <p:bldP spid="13" grpId="0"/>
      <p:bldP spid="33" grpId="0"/>
      <p:bldP spid="13" grpId="1"/>
      <p:bldP spid="33" grpId="1"/>
      <p:bldP spid="16" grpId="0"/>
      <p:bldP spid="16" grpId="1"/>
      <p:bldP spid="14" grpId="0"/>
      <p:bldP spid="14" grpId="1"/>
      <p:bldP spid="34" grpId="0"/>
      <p:bldP spid="34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46505" y="1171575"/>
            <a:ext cx="7523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可以将一些</a:t>
            </a:r>
            <a:r>
              <a:rPr lang="zh-CN" altLang="en-US">
                <a:sym typeface="+mn-ea"/>
              </a:rPr>
              <a:t>复用很多的</a:t>
            </a:r>
            <a:r>
              <a:rPr lang="zh-CN" altLang="en-US"/>
              <a:t>代码封装成函数，例如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subprocess.run(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zh-CN" altLang="en-US"/>
              <a:t>根据数据生成方式、正确性核对方式的不同，组合出更多的测评机模式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调用相关库的参考：</a:t>
            </a:r>
            <a:endParaRPr lang="zh-CN" altLang="en-US"/>
          </a:p>
        </p:txBody>
      </p:sp>
      <p:pic>
        <p:nvPicPr>
          <p:cNvPr id="6" name="图片 5" descr="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790" y="2217420"/>
            <a:ext cx="2200910" cy="2113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46505" y="4645025"/>
            <a:ext cx="52920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如果返回空串如何处理？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如果遇到</a:t>
            </a:r>
            <a:r>
              <a:rPr lang="en-US" altLang="zh-CN">
                <a:sym typeface="+mn-ea"/>
              </a:rPr>
              <a:t>WA</a:t>
            </a:r>
            <a:r>
              <a:rPr lang="zh-CN" altLang="en-US">
                <a:sym typeface="+mn-ea"/>
              </a:rPr>
              <a:t>，自动生成日志文件</a:t>
            </a:r>
            <a:r>
              <a:rPr lang="en-US" altLang="zh-CN">
                <a:sym typeface="+mn-ea"/>
              </a:rPr>
              <a:t>log.txt</a:t>
            </a:r>
            <a:r>
              <a:rPr lang="zh-CN" altLang="en-US">
                <a:sym typeface="+mn-ea"/>
              </a:rPr>
              <a:t>记录现场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2421255"/>
            <a:ext cx="10800715" cy="441960"/>
          </a:xfrm>
        </p:spPr>
        <p:txBody>
          <a:bodyPr/>
          <a:p>
            <a:r>
              <a:rPr lang="en-US" altLang="zh-CN" sz="7000"/>
              <a:t>T</a:t>
            </a:r>
            <a:r>
              <a:rPr lang="zh-CN" altLang="en-US" sz="7000"/>
              <a:t>hank you for watching！</a:t>
            </a:r>
            <a:endParaRPr lang="zh-CN" altLang="en-US" sz="7000"/>
          </a:p>
        </p:txBody>
      </p:sp>
      <p:sp>
        <p:nvSpPr>
          <p:cNvPr id="6" name="文本框 5"/>
          <p:cNvSpPr txBox="1"/>
          <p:nvPr/>
        </p:nvSpPr>
        <p:spPr>
          <a:xfrm>
            <a:off x="8663305" y="459359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特别鸣谢：陈纪源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29905" y="5172075"/>
            <a:ext cx="254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杜雨新：微信</a:t>
            </a:r>
            <a:r>
              <a:rPr lang="en-US" altLang="zh-CN"/>
              <a:t>dyx12201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测评机，大大的用处</a:t>
            </a:r>
            <a:endParaRPr lang="zh-CN" altLang="en-US"/>
          </a:p>
        </p:txBody>
      </p:sp>
      <p:pic>
        <p:nvPicPr>
          <p:cNvPr id="4" name="图片 3" descr="微信截图_20210308123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158875"/>
            <a:ext cx="3063240" cy="24892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923155" y="1838960"/>
            <a:ext cx="2686685" cy="1129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当代程序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65" y="922020"/>
            <a:ext cx="4000500" cy="2964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65020" y="3785870"/>
            <a:ext cx="187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早期</a:t>
            </a:r>
            <a:r>
              <a:rPr lang="en-US" altLang="zh-CN"/>
              <a:t>“</a:t>
            </a:r>
            <a:r>
              <a:rPr lang="zh-CN" altLang="en-US"/>
              <a:t>女程序员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64575" y="4024630"/>
            <a:ext cx="300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当代</a:t>
            </a:r>
            <a:r>
              <a:rPr lang="en-US" altLang="zh-CN"/>
              <a:t>OO</a:t>
            </a:r>
            <a:r>
              <a:rPr lang="zh-CN" altLang="en-US"/>
              <a:t>课</a:t>
            </a:r>
            <a:r>
              <a:rPr lang="zh-CN" altLang="en-US"/>
              <a:t>没有测评机的你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9645" y="4796790"/>
            <a:ext cx="11155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同学，请写一台测评机吧！</a:t>
            </a:r>
            <a:endParaRPr lang="zh-CN" altLang="en-US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7645" y="2219325"/>
            <a:ext cx="261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时代的进步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  <p:bldP spid="7" grpId="1"/>
      <p:bldP spid="11" grpId="0"/>
      <p:bldP spid="5" grpId="0" animBg="1"/>
      <p:bldP spid="8" grpId="0"/>
      <p:bldP spid="11" grpId="1"/>
      <p:bldP spid="5" grpId="1" animBg="1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手动测评的原理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6610" y="5104765"/>
            <a:ext cx="210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</a:t>
            </a:r>
            <a:r>
              <a:rPr lang="en-US" altLang="zh-CN"/>
              <a:t>“</a:t>
            </a:r>
            <a:r>
              <a:rPr lang="zh-CN" altLang="en-US"/>
              <a:t>刀</a:t>
            </a:r>
            <a:r>
              <a:rPr lang="en-US" altLang="zh-CN"/>
              <a:t>”</a:t>
            </a:r>
            <a:r>
              <a:rPr lang="zh-CN" altLang="en-US"/>
              <a:t>的程序</a:t>
            </a:r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 rot="20640000">
            <a:off x="3259455" y="1811020"/>
            <a:ext cx="1570990" cy="32766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46950" y="198056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绞尽脑汁想好阴间数据</a:t>
            </a:r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rot="11940000">
            <a:off x="3084830" y="4756785"/>
            <a:ext cx="1598930" cy="32766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当代程序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0285" y="4288790"/>
            <a:ext cx="1978025" cy="1466850"/>
          </a:xfrm>
          <a:prstGeom prst="rect">
            <a:avLst/>
          </a:prstGeom>
        </p:spPr>
      </p:pic>
      <p:pic>
        <p:nvPicPr>
          <p:cNvPr id="12" name="图片 11" descr="当代程序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870" y="762000"/>
            <a:ext cx="2334895" cy="173101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7729220" y="1463675"/>
            <a:ext cx="1776730" cy="32766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04185" y="2348865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用手按行输入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84830" y="41370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毫秒级得到输出</a:t>
            </a:r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0800000">
            <a:off x="7103745" y="5104765"/>
            <a:ext cx="1727835" cy="32766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98310" y="473646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肉眼按字符侦测正确性</a:t>
            </a:r>
            <a:endParaRPr lang="zh-CN" altLang="en-US"/>
          </a:p>
        </p:txBody>
      </p:sp>
      <p:pic>
        <p:nvPicPr>
          <p:cNvPr id="18" name="图片 17" descr="当代程序员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9302750" y="4288790"/>
            <a:ext cx="1978025" cy="14668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896350" y="5838190"/>
            <a:ext cx="293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终于发现您的数据又白给了</a:t>
            </a:r>
            <a:endParaRPr lang="en-US" altLang="zh-CN"/>
          </a:p>
        </p:txBody>
      </p:sp>
      <p:sp>
        <p:nvSpPr>
          <p:cNvPr id="21" name="左箭头 20"/>
          <p:cNvSpPr/>
          <p:nvPr/>
        </p:nvSpPr>
        <p:spPr>
          <a:xfrm rot="5400000">
            <a:off x="10017125" y="3354705"/>
            <a:ext cx="1236345" cy="32766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 descr="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791335"/>
            <a:ext cx="2753360" cy="32016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799445" y="3335020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情绪管理</a:t>
            </a:r>
            <a:endParaRPr lang="zh-CN" altLang="en-US"/>
          </a:p>
        </p:txBody>
      </p:sp>
      <p:pic>
        <p:nvPicPr>
          <p:cNvPr id="24" name="图片 23" descr="思考的程序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220" y="999490"/>
            <a:ext cx="2005965" cy="15627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263765" y="1855470"/>
            <a:ext cx="2537460" cy="70675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生成数据</a:t>
            </a:r>
            <a:endParaRPr lang="zh-C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10790" y="2348865"/>
            <a:ext cx="2574925" cy="70675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实现输入</a:t>
            </a:r>
            <a:endParaRPr lang="zh-C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69540" y="3879215"/>
            <a:ext cx="2574925" cy="70675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得到输出</a:t>
            </a:r>
            <a:endParaRPr lang="zh-C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77635" y="4398010"/>
            <a:ext cx="2979420" cy="70675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检查正确性</a:t>
            </a:r>
            <a:endParaRPr lang="zh-C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8" grpId="0"/>
      <p:bldP spid="13" grpId="0" animBg="1"/>
      <p:bldP spid="8" grpId="1"/>
      <p:bldP spid="13" grpId="1" animBg="1"/>
      <p:bldP spid="7" grpId="0" animBg="1"/>
      <p:bldP spid="14" grpId="0"/>
      <p:bldP spid="7" grpId="1" animBg="1"/>
      <p:bldP spid="14" grpId="1"/>
      <p:bldP spid="9" grpId="0" animBg="1"/>
      <p:bldP spid="15" grpId="0"/>
      <p:bldP spid="9" grpId="1" animBg="1"/>
      <p:bldP spid="15" grpId="1"/>
      <p:bldP spid="16" grpId="0" animBg="1"/>
      <p:bldP spid="17" grpId="0"/>
      <p:bldP spid="20" grpId="0"/>
      <p:bldP spid="16" grpId="1" animBg="1"/>
      <p:bldP spid="17" grpId="1"/>
      <p:bldP spid="20" grpId="1"/>
      <p:bldP spid="21" grpId="0" animBg="1"/>
      <p:bldP spid="23" grpId="0"/>
      <p:bldP spid="21" grpId="1" animBg="1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一种测评机模式</a:t>
            </a:r>
            <a:endParaRPr lang="zh-CN" altLang="en-US"/>
          </a:p>
        </p:txBody>
      </p:sp>
      <p:pic>
        <p:nvPicPr>
          <p:cNvPr id="22" name="图片 21" descr="代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8510" y="2326005"/>
            <a:ext cx="2753360" cy="3201670"/>
          </a:xfrm>
          <a:prstGeom prst="rect">
            <a:avLst/>
          </a:prstGeom>
        </p:spPr>
      </p:pic>
      <p:pic>
        <p:nvPicPr>
          <p:cNvPr id="4" name="图片 3" descr="长代码"/>
          <p:cNvPicPr>
            <a:picLocks noChangeAspect="1"/>
          </p:cNvPicPr>
          <p:nvPr/>
        </p:nvPicPr>
        <p:blipFill>
          <a:blip r:embed="rId3"/>
          <a:srcRect b="71115"/>
          <a:stretch>
            <a:fillRect/>
          </a:stretch>
        </p:blipFill>
        <p:spPr>
          <a:xfrm>
            <a:off x="6838950" y="744855"/>
            <a:ext cx="1423670" cy="177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6050" y="5597525"/>
            <a:ext cx="147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待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的程序</a:t>
            </a:r>
            <a:endParaRPr lang="zh-CN" altLang="en-US"/>
          </a:p>
        </p:txBody>
      </p:sp>
      <p:pic>
        <p:nvPicPr>
          <p:cNvPr id="6" name="图片 5" descr="长代码"/>
          <p:cNvPicPr>
            <a:picLocks noChangeAspect="1"/>
          </p:cNvPicPr>
          <p:nvPr/>
        </p:nvPicPr>
        <p:blipFill>
          <a:blip r:embed="rId3"/>
          <a:srcRect t="26586" b="47623"/>
          <a:stretch>
            <a:fillRect/>
          </a:stretch>
        </p:blipFill>
        <p:spPr>
          <a:xfrm>
            <a:off x="6838950" y="2672715"/>
            <a:ext cx="1423670" cy="1737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57870" y="1297305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随机生成数据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839970" y="2321560"/>
            <a:ext cx="1978660" cy="1803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49800" y="1680845"/>
            <a:ext cx="175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调用待测程序并输入数据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870450" y="2693035"/>
            <a:ext cx="1927860" cy="2834640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52110" y="4672965"/>
            <a:ext cx="122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返回待测程序输出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57870" y="3091815"/>
            <a:ext cx="183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与标准答案对比检查正确性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78295" y="603885"/>
            <a:ext cx="1679575" cy="3947160"/>
          </a:xfrm>
          <a:prstGeom prst="rect">
            <a:avLst/>
          </a:prstGeom>
          <a:noFill/>
          <a:ln w="63500" cmpd="sng">
            <a:solidFill>
              <a:schemeClr val="accent6">
                <a:lumMod val="75000"/>
                <a:alpha val="5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7845" y="467296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测评机程序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/>
      <p:bldP spid="9" grpId="0"/>
      <p:bldP spid="9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此模式</a:t>
            </a:r>
            <a:r>
              <a:t>的</a:t>
            </a:r>
            <a:r>
              <a:rPr lang="en-US" altLang="zh-CN"/>
              <a:t>Python</a:t>
            </a:r>
            <a:r>
              <a:t>技术细节</a:t>
            </a:r>
            <a:r>
              <a:rPr lang="en-US" altLang="zh-CN"/>
              <a:t>——</a:t>
            </a:r>
            <a:r>
              <a:t>生成数据</a:t>
            </a:r>
          </a:p>
        </p:txBody>
      </p:sp>
      <p:pic>
        <p:nvPicPr>
          <p:cNvPr id="4" name="图片 3" descr="生成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160" y="1214120"/>
            <a:ext cx="5554345" cy="1282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3690" y="1617980"/>
            <a:ext cx="20929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 b="1">
                <a:latin typeface="Calibri" panose="020F0502020204030204" charset="0"/>
                <a:cs typeface="Calibri" panose="020F0502020204030204" charset="0"/>
              </a:rPr>
              <a:t>exrex.getone()</a:t>
            </a:r>
            <a:endParaRPr lang="en-US" altLang="zh-CN" sz="25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1214120"/>
            <a:ext cx="279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一种简单的方法：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16900" y="2574925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一个函数示例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925" y="2192655"/>
            <a:ext cx="378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传入：一个正则表达式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返回：一个字符串形式的表达式</a:t>
            </a:r>
            <a:endParaRPr lang="zh-CN" altLang="en-US"/>
          </a:p>
        </p:txBody>
      </p:sp>
      <p:pic>
        <p:nvPicPr>
          <p:cNvPr id="9" name="图片 8" descr="一个随机数据的例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12615"/>
            <a:ext cx="10058400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3883660"/>
            <a:ext cx="295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随机生成的一个例子：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此模式的</a:t>
            </a:r>
            <a:r>
              <a:rPr lang="en-US" altLang="zh-CN">
                <a:sym typeface="+mn-ea"/>
              </a:rPr>
              <a:t>Python</a:t>
            </a:r>
            <a:r>
              <a:rPr>
                <a:sym typeface="+mn-ea"/>
              </a:rPr>
              <a:t>技术细节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调用待测程序</a:t>
            </a:r>
            <a:r>
              <a:rPr lang="en-US" altLang="zh-CN">
                <a:sym typeface="+mn-ea"/>
              </a:rPr>
              <a:t>1·</a:t>
            </a:r>
            <a:r>
              <a:rPr>
                <a:sym typeface="+mn-ea"/>
              </a:rPr>
              <a:t>针不戳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232535"/>
            <a:ext cx="267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一种封装得不错的方法：</a:t>
            </a:r>
            <a:endParaRPr lang="zh-CN" altLang="en-US"/>
          </a:p>
        </p:txBody>
      </p:sp>
      <p:pic>
        <p:nvPicPr>
          <p:cNvPr id="5" name="图片 4" descr="原交流方法"/>
          <p:cNvPicPr>
            <a:picLocks noChangeAspect="1"/>
          </p:cNvPicPr>
          <p:nvPr/>
        </p:nvPicPr>
        <p:blipFill>
          <a:blip r:embed="rId1"/>
          <a:srcRect r="12934"/>
          <a:stretch>
            <a:fillRect/>
          </a:stretch>
        </p:blipFill>
        <p:spPr>
          <a:xfrm>
            <a:off x="6235065" y="998855"/>
            <a:ext cx="5257800" cy="2868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1500" y="3916045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3287395"/>
            <a:ext cx="653986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p = subprocess.Popen(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order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        shell=True,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        stdin=subprocess.PIPE,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        stdout=subprocess.PIPE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    )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outline = p.communicate(bytes(stdinLine, encoding="utf8"))  # puple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0785" y="1771650"/>
            <a:ext cx="3234055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500" b="1">
                <a:latin typeface="Calibri" panose="020F0502020204030204" charset="0"/>
                <a:cs typeface="Calibri" panose="020F0502020204030204" charset="0"/>
                <a:sym typeface="+mn-ea"/>
              </a:rPr>
              <a:t>p = </a:t>
            </a:r>
            <a:r>
              <a:rPr lang="zh-CN" altLang="en-US" sz="2500" b="1">
                <a:latin typeface="Calibri" panose="020F0502020204030204" charset="0"/>
                <a:cs typeface="Calibri" panose="020F0502020204030204" charset="0"/>
                <a:sym typeface="+mn-ea"/>
              </a:rPr>
              <a:t>subprocess.Popen</a:t>
            </a:r>
            <a:r>
              <a:rPr lang="en-US" altLang="zh-CN" sz="2500" b="1">
                <a:latin typeface="Calibri" panose="020F0502020204030204" charset="0"/>
                <a:cs typeface="Calibri" panose="020F0502020204030204" charset="0"/>
                <a:sym typeface="+mn-ea"/>
              </a:rPr>
              <a:t>()</a:t>
            </a:r>
            <a:endParaRPr lang="en-US" altLang="zh-CN" sz="25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0785" y="2311400"/>
            <a:ext cx="242316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500" b="1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lang="zh-CN" altLang="en-US" sz="2500" b="1">
                <a:latin typeface="Calibri" panose="020F0502020204030204" charset="0"/>
                <a:cs typeface="Calibri" panose="020F0502020204030204" charset="0"/>
                <a:sym typeface="+mn-ea"/>
              </a:rPr>
              <a:t>.communicate</a:t>
            </a:r>
            <a:r>
              <a:rPr lang="en-US" altLang="zh-CN" sz="2500" b="1">
                <a:latin typeface="Calibri" panose="020F0502020204030204" charset="0"/>
                <a:cs typeface="Calibri" panose="020F0502020204030204" charset="0"/>
                <a:sym typeface="+mn-ea"/>
              </a:rPr>
              <a:t>()</a:t>
            </a:r>
            <a:endParaRPr lang="en-US" altLang="zh-CN" sz="25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936750" y="3287395"/>
            <a:ext cx="1075055" cy="466725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11805" y="3060065"/>
            <a:ext cx="410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C00000"/>
                </a:solidFill>
              </a:rPr>
              <a:t>命令行：'java -jar </a:t>
            </a:r>
            <a:r>
              <a:rPr lang="en-US" altLang="zh-CN">
                <a:solidFill>
                  <a:srgbClr val="C00000"/>
                </a:solidFill>
              </a:rPr>
              <a:t>xxx</a:t>
            </a:r>
            <a:r>
              <a:rPr lang="zh-CN" altLang="zh-CN">
                <a:solidFill>
                  <a:srgbClr val="C00000"/>
                </a:solidFill>
              </a:rPr>
              <a:t>.jar'</a:t>
            </a:r>
            <a:endParaRPr lang="zh-CN" altLang="zh-CN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301875" y="3702050"/>
            <a:ext cx="1470660" cy="31496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5065" y="34994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接受字符串类型命令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408045" y="4284345"/>
            <a:ext cx="1084580" cy="147955"/>
          </a:xfrm>
          <a:prstGeom prst="straightConnector1">
            <a:avLst/>
          </a:prstGeom>
          <a:ln w="508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423285" y="4432300"/>
            <a:ext cx="1069340" cy="135255"/>
          </a:xfrm>
          <a:prstGeom prst="straightConnector1">
            <a:avLst/>
          </a:prstGeom>
          <a:ln w="53975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45025" y="4284345"/>
            <a:ext cx="3479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C00000"/>
                </a:solidFill>
              </a:rPr>
              <a:t>开放通道： </a:t>
            </a:r>
            <a:r>
              <a:rPr lang="en-US" altLang="zh-CN">
                <a:solidFill>
                  <a:srgbClr val="C00000"/>
                </a:solidFill>
              </a:rPr>
              <a:t>stdin</a:t>
            </a:r>
            <a:r>
              <a:rPr lang="zh-CN" altLang="en-US">
                <a:solidFill>
                  <a:srgbClr val="C00000"/>
                </a:solidFill>
              </a:rPr>
              <a:t>，用作输入；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	     stdout</a:t>
            </a:r>
            <a:r>
              <a:rPr lang="zh-CN" altLang="en-US">
                <a:solidFill>
                  <a:srgbClr val="C00000"/>
                </a:solidFill>
              </a:rPr>
              <a:t>，用作输出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stCxn id="18" idx="3"/>
          </p:cNvCxnSpPr>
          <p:nvPr/>
        </p:nvCxnSpPr>
        <p:spPr>
          <a:xfrm flipV="1">
            <a:off x="1471295" y="5284470"/>
            <a:ext cx="1104265" cy="411480"/>
          </a:xfrm>
          <a:prstGeom prst="straightConnector1">
            <a:avLst/>
          </a:prstGeom>
          <a:ln w="53975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4015" y="55118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进行交流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3465" y="4949190"/>
            <a:ext cx="470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这里要特别注意通道传输的数据类型：</a:t>
            </a:r>
            <a:r>
              <a:rPr lang="en-US" altLang="zh-CN"/>
              <a:t>B</a:t>
            </a:r>
            <a:r>
              <a:rPr lang="en-US" altLang="zh-CN"/>
              <a:t>ytes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60525" y="6315075"/>
            <a:ext cx="3227705" cy="88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55345" y="6074410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待测</a:t>
            </a:r>
            <a:r>
              <a:rPr lang="en-US" altLang="zh-CN"/>
              <a:t>str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60525" y="5880100"/>
            <a:ext cx="3169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bytes(</a:t>
            </a:r>
            <a:r>
              <a:rPr lang="zh-CN" altLang="en-US">
                <a:sym typeface="+mn-ea"/>
              </a:rPr>
              <a:t>待测</a:t>
            </a:r>
            <a:r>
              <a:rPr lang="en-US" altLang="zh-CN">
                <a:sym typeface="+mn-ea"/>
              </a:rPr>
              <a:t>str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, encoding="utf8")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53635" y="6135370"/>
            <a:ext cx="6832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bytes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697220" y="6309360"/>
            <a:ext cx="1047115" cy="5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22900" y="5880100"/>
            <a:ext cx="1762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p.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communicate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()</a:t>
            </a:r>
            <a:endParaRPr lang="en-US" altLang="zh-CN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30390" y="6127750"/>
            <a:ext cx="6781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tuple</a:t>
            </a:r>
            <a:endParaRPr lang="en-US" altLang="zh-CN"/>
          </a:p>
          <a:p>
            <a:r>
              <a:rPr lang="zh-CN" altLang="en-US"/>
              <a:t>元组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7534910" y="5720715"/>
            <a:ext cx="578485" cy="5886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80605" y="5647690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[0]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042910" y="5352415"/>
            <a:ext cx="6832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bytes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382635" y="5758180"/>
            <a:ext cx="3810" cy="6121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386445" y="5767070"/>
            <a:ext cx="1638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bytes.decode()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37500" y="6370320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str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831580" y="6563360"/>
            <a:ext cx="1320800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28100" y="62045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取第一行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152380" y="6323965"/>
            <a:ext cx="203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真正的求导结果</a:t>
            </a:r>
            <a:r>
              <a:rPr lang="en-US" altLang="zh-CN">
                <a:sym typeface="+mn-ea"/>
              </a:rPr>
              <a:t>str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1" grpId="0"/>
      <p:bldP spid="11" grpId="1"/>
      <p:bldP spid="13" grpId="0"/>
      <p:bldP spid="13" grpId="1"/>
      <p:bldP spid="16" grpId="0"/>
      <p:bldP spid="16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6" grpId="0"/>
      <p:bldP spid="36" grpId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此模式的</a:t>
            </a:r>
            <a:r>
              <a:rPr lang="en-US" altLang="zh-CN">
                <a:sym typeface="+mn-ea"/>
              </a:rPr>
              <a:t>Python</a:t>
            </a:r>
            <a:r>
              <a:rPr>
                <a:sym typeface="+mn-ea"/>
              </a:rPr>
              <a:t>技术细节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调用待测程序</a:t>
            </a:r>
            <a:r>
              <a:rPr lang="en-US" altLang="zh-CN">
                <a:sym typeface="+mn-ea"/>
              </a:rPr>
              <a:t>2·</a:t>
            </a:r>
            <a:r>
              <a:rPr>
                <a:sym typeface="+mn-ea"/>
              </a:rPr>
              <a:t>想得美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333500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一种封装得更不错的方法：</a:t>
            </a:r>
            <a:endParaRPr lang="zh-CN" altLang="en-US"/>
          </a:p>
        </p:txBody>
      </p:sp>
      <p:pic>
        <p:nvPicPr>
          <p:cNvPr id="5" name="图片 4" descr="现交流方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325" y="1242695"/>
            <a:ext cx="3611880" cy="2277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21625" y="363029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一个例子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925" y="1781810"/>
            <a:ext cx="5257800" cy="432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zh-CN" altLang="en-US" sz="2500" b="1">
                <a:latin typeface="Calibri" panose="020F0502020204030204" charset="0"/>
                <a:cs typeface="Calibri" panose="020F0502020204030204" charset="0"/>
                <a:sym typeface="+mn-ea"/>
              </a:rPr>
              <a:t>subprocess.run(</a:t>
            </a:r>
            <a:r>
              <a:rPr lang="en-US" altLang="zh-CN" sz="2500" b="1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endParaRPr lang="zh-CN" altLang="en-US" sz="2500" b="1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p = subprocess.run(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altLang="zh-CN" sz="2500">
                <a:latin typeface="Calibri" panose="020F0502020204030204" charset="0"/>
                <a:cs typeface="Calibri" panose="020F0502020204030204" charset="0"/>
              </a:rPr>
              <a:t>order</a:t>
            </a:r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,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input=stdinLine,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stdout=subprocess.PIPE,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text=True,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shell=True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)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buffer = p.stdout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answer = buffer.split("\n", 1)[0]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36750" y="2688590"/>
            <a:ext cx="1075055" cy="466725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11805" y="2461260"/>
            <a:ext cx="410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C00000"/>
                </a:solidFill>
              </a:rPr>
              <a:t>命令行：'java -jar </a:t>
            </a:r>
            <a:r>
              <a:rPr lang="en-US" altLang="zh-CN">
                <a:solidFill>
                  <a:srgbClr val="C00000"/>
                </a:solidFill>
              </a:rPr>
              <a:t>xxx</a:t>
            </a:r>
            <a:r>
              <a:rPr lang="zh-CN" altLang="zh-CN">
                <a:solidFill>
                  <a:srgbClr val="C00000"/>
                </a:solidFill>
              </a:rPr>
              <a:t>.jar'</a:t>
            </a:r>
            <a:endParaRPr lang="zh-CN" altLang="zh-CN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362325" y="3260725"/>
            <a:ext cx="785495" cy="25908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24020" y="3045460"/>
            <a:ext cx="188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直接传入待测</a:t>
            </a:r>
            <a:r>
              <a:rPr lang="en-US" altLang="zh-CN">
                <a:solidFill>
                  <a:srgbClr val="C00000"/>
                </a:solidFill>
              </a:rPr>
              <a:t>str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544060" y="3943985"/>
            <a:ext cx="1328420" cy="30099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27725" y="4065270"/>
            <a:ext cx="254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传出的即是输出</a:t>
            </a:r>
            <a:r>
              <a:rPr lang="en-US" altLang="zh-CN">
                <a:solidFill>
                  <a:srgbClr val="C00000"/>
                </a:solidFill>
              </a:rPr>
              <a:t>str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2717165" y="4325620"/>
            <a:ext cx="3256280" cy="81280"/>
          </a:xfrm>
          <a:prstGeom prst="bentConnector3">
            <a:avLst>
              <a:gd name="adj1" fmla="val 49980"/>
            </a:avLst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16830" y="5280025"/>
            <a:ext cx="1075055" cy="466725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52845" y="49898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取输出第一行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  <p:bldP spid="6" grpId="1"/>
      <p:bldP spid="12" grpId="0"/>
      <p:bldP spid="12" grpId="1"/>
      <p:bldP spid="14" grpId="0"/>
      <p:bldP spid="14" grpId="1"/>
      <p:bldP spid="17" grpId="0"/>
      <p:bldP spid="17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此模式的</a:t>
            </a:r>
            <a:r>
              <a:rPr lang="en-US" altLang="zh-CN">
                <a:sym typeface="+mn-ea"/>
              </a:rPr>
              <a:t>Python</a:t>
            </a:r>
            <a:r>
              <a:rPr>
                <a:sym typeface="+mn-ea"/>
              </a:rPr>
              <a:t>技术细节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检查正确性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310" y="3276600"/>
            <a:ext cx="455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具有</a:t>
            </a:r>
            <a:r>
              <a:rPr lang="zh-CN" altLang="en-US">
                <a:sym typeface="+mn-ea"/>
              </a:rPr>
              <a:t>一种不错的特性：表达式可计算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172845"/>
            <a:ext cx="200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一种可行的方法：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3780" y="1762760"/>
            <a:ext cx="3315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stdinLine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=exrex.getone()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针不戳</a:t>
            </a:r>
            <a:endParaRPr lang="zh-CN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但</a:t>
            </a:r>
            <a:r>
              <a:rPr lang="zh-CN" altLang="en-US"/>
              <a:t>标准答案在哪里？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36745" y="2082800"/>
            <a:ext cx="1278255" cy="5080"/>
          </a:xfrm>
          <a:prstGeom prst="straightConnector1">
            <a:avLst/>
          </a:prstGeom>
          <a:ln w="63500">
            <a:solidFill>
              <a:schemeClr val="accent1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58205" y="1847215"/>
            <a:ext cx="539877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>
                <a:latin typeface="Calibri" panose="020F0502020204030204" charset="0"/>
                <a:cs typeface="Calibri" panose="020F0502020204030204" charset="0"/>
              </a:rPr>
              <a:t>STD</a:t>
            </a:r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Answer = diff(eval(stdinLine), x)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718425" y="2322830"/>
            <a:ext cx="258445" cy="63373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36790" y="297815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求导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58205" y="1371600"/>
            <a:ext cx="254000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x = Symbol("x")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150100" y="927735"/>
            <a:ext cx="578485" cy="527685"/>
          </a:xfrm>
          <a:prstGeom prst="straightConnector1">
            <a:avLst/>
          </a:prstGeom>
          <a:ln w="38100">
            <a:solidFill>
              <a:schemeClr val="accent4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8717915" y="2322830"/>
            <a:ext cx="318770" cy="664210"/>
          </a:xfrm>
          <a:prstGeom prst="straightConnector1">
            <a:avLst/>
          </a:prstGeom>
          <a:ln w="38100">
            <a:solidFill>
              <a:schemeClr val="accent4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动作按钮: 帮助 14"/>
          <p:cNvSpPr/>
          <p:nvPr/>
        </p:nvSpPr>
        <p:spPr>
          <a:xfrm>
            <a:off x="7718425" y="390525"/>
            <a:ext cx="558165" cy="547370"/>
          </a:xfrm>
          <a:prstGeom prst="actionButtonHelp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动作按钮: 帮助 15"/>
          <p:cNvSpPr/>
          <p:nvPr/>
        </p:nvSpPr>
        <p:spPr>
          <a:xfrm>
            <a:off x="9036685" y="2956560"/>
            <a:ext cx="558165" cy="547370"/>
          </a:xfrm>
          <a:prstGeom prst="actionButtonHelp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5985" y="4025265"/>
            <a:ext cx="157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str</a:t>
            </a:r>
            <a:r>
              <a:rPr lang="zh-CN" altLang="en-US">
                <a:sym typeface="+mn-ea"/>
              </a:rPr>
              <a:t>形式</a:t>
            </a:r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7945" y="4206875"/>
            <a:ext cx="1278255" cy="5080"/>
          </a:xfrm>
          <a:prstGeom prst="straightConnector1">
            <a:avLst/>
          </a:prstGeom>
          <a:ln w="63500">
            <a:solidFill>
              <a:schemeClr val="accent5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27325" y="4281805"/>
            <a:ext cx="895985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  <a:sym typeface="+mn-ea"/>
              </a:rPr>
              <a:t>eval(</a:t>
            </a:r>
            <a:r>
              <a:rPr lang="en-US" altLang="zh-CN" sz="2500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endParaRPr lang="en-US" altLang="zh-CN" sz="25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56050" y="402526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可运算表达式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186545" y="1172845"/>
            <a:ext cx="73660" cy="70866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76335" y="804545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str</a:t>
            </a:r>
            <a:r>
              <a:rPr lang="zh-CN" altLang="en-US">
                <a:solidFill>
                  <a:srgbClr val="C00000"/>
                </a:solidFill>
              </a:rPr>
              <a:t>输入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419215" y="2322830"/>
            <a:ext cx="101600" cy="95377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53710" y="3276600"/>
            <a:ext cx="1783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     </a:t>
            </a:r>
            <a:r>
              <a:rPr lang="zh-CN" altLang="en-US">
                <a:solidFill>
                  <a:srgbClr val="C00000"/>
                </a:solidFill>
              </a:rPr>
              <a:t>标准答案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（表达式形式）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2810" y="5467350"/>
            <a:ext cx="664845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if simplify(</a:t>
            </a:r>
            <a:r>
              <a:rPr lang="en-US" altLang="zh-CN" sz="2500">
                <a:latin typeface="Calibri" panose="020F0502020204030204" charset="0"/>
                <a:cs typeface="Calibri" panose="020F0502020204030204" charset="0"/>
              </a:rPr>
              <a:t>STD</a:t>
            </a:r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Answer - answer) == 0: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500">
                <a:latin typeface="Calibri" panose="020F0502020204030204" charset="0"/>
                <a:cs typeface="Calibri" panose="020F0502020204030204" charset="0"/>
              </a:rPr>
              <a:t>            print("AC")</a:t>
            </a:r>
            <a:endParaRPr lang="zh-CN" altLang="en-US" sz="25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216025" y="5198110"/>
            <a:ext cx="558165" cy="304800"/>
          </a:xfrm>
          <a:prstGeom prst="straightConnector1">
            <a:avLst/>
          </a:prstGeom>
          <a:ln w="63500">
            <a:solidFill>
              <a:schemeClr val="accent6">
                <a:alpha val="78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8310" y="482981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简化表达式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60870" y="60794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一个例子</a:t>
            </a:r>
            <a:endParaRPr lang="zh-CN" altLang="en-US"/>
          </a:p>
        </p:txBody>
      </p:sp>
      <p:pic>
        <p:nvPicPr>
          <p:cNvPr id="3" name="图片 2" descr="表达式计算"/>
          <p:cNvPicPr>
            <a:picLocks noChangeAspect="1"/>
          </p:cNvPicPr>
          <p:nvPr/>
        </p:nvPicPr>
        <p:blipFill>
          <a:blip r:embed="rId1"/>
          <a:srcRect l="7462" t="27155" r="67967" b="61566"/>
          <a:stretch>
            <a:fillRect/>
          </a:stretch>
        </p:blipFill>
        <p:spPr>
          <a:xfrm>
            <a:off x="6378575" y="4502150"/>
            <a:ext cx="5334635" cy="1336675"/>
          </a:xfrm>
          <a:prstGeom prst="rect">
            <a:avLst/>
          </a:prstGeom>
        </p:spPr>
      </p:pic>
      <p:pic>
        <p:nvPicPr>
          <p:cNvPr id="10" name="图片 9" descr="表达式计算"/>
          <p:cNvPicPr>
            <a:picLocks noChangeAspect="1"/>
          </p:cNvPicPr>
          <p:nvPr/>
        </p:nvPicPr>
        <p:blipFill>
          <a:blip r:embed="rId1"/>
          <a:srcRect l="7967" t="61661" r="71597" b="28687"/>
          <a:stretch>
            <a:fillRect/>
          </a:stretch>
        </p:blipFill>
        <p:spPr>
          <a:xfrm>
            <a:off x="8498205" y="5838825"/>
            <a:ext cx="3197860" cy="849630"/>
          </a:xfrm>
          <a:prstGeom prst="rect">
            <a:avLst/>
          </a:prstGeom>
        </p:spPr>
      </p:pic>
      <p:pic>
        <p:nvPicPr>
          <p:cNvPr id="44" name="图片 43" descr="表达式计算"/>
          <p:cNvPicPr>
            <a:picLocks noChangeAspect="1"/>
          </p:cNvPicPr>
          <p:nvPr/>
        </p:nvPicPr>
        <p:blipFill>
          <a:blip r:embed="rId1"/>
          <a:srcRect l="8749" t="24519" r="82073" b="72952"/>
          <a:stretch>
            <a:fillRect/>
          </a:stretch>
        </p:blipFill>
        <p:spPr>
          <a:xfrm>
            <a:off x="2251075" y="3796030"/>
            <a:ext cx="1992630" cy="299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" grpId="1"/>
      <p:bldP spid="9" grpId="1"/>
      <p:bldP spid="22" grpId="0"/>
      <p:bldP spid="22" grpId="1"/>
      <p:bldP spid="8" grpId="0"/>
      <p:bldP spid="24" grpId="0"/>
      <p:bldP spid="15" grpId="0" animBg="1"/>
      <p:bldP spid="16" grpId="0" animBg="1"/>
      <p:bldP spid="15" grpId="1" animBg="1"/>
      <p:bldP spid="16" grpId="1" animBg="1"/>
      <p:bldP spid="4" grpId="0"/>
      <p:bldP spid="29" grpId="0"/>
      <p:bldP spid="29" grpId="1"/>
      <p:bldP spid="17" grpId="0"/>
      <p:bldP spid="19" grpId="0"/>
      <p:bldP spid="20" grpId="0"/>
      <p:bldP spid="17" grpId="1"/>
      <p:bldP spid="19" grpId="1"/>
      <p:bldP spid="20" grpId="1"/>
      <p:bldP spid="27" grpId="0"/>
      <p:bldP spid="25" grpId="0"/>
      <p:bldP spid="27" grpId="1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另外一种可行的测评机模式</a:t>
            </a:r>
            <a:r>
              <a:rPr lang="en-US" altLang="zh-CN"/>
              <a:t>——</a:t>
            </a:r>
            <a:r>
              <a:t>手搓数据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1146175"/>
            <a:ext cx="536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你手搓了一些阴间数据，如何让测评机帮你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人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pic>
        <p:nvPicPr>
          <p:cNvPr id="22" name="图片 21" descr="代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7370" y="2548890"/>
            <a:ext cx="2753360" cy="3201670"/>
          </a:xfrm>
          <a:prstGeom prst="rect">
            <a:avLst/>
          </a:prstGeom>
        </p:spPr>
      </p:pic>
      <p:pic>
        <p:nvPicPr>
          <p:cNvPr id="5" name="图片 4" descr="长代码"/>
          <p:cNvPicPr>
            <a:picLocks noChangeAspect="1"/>
          </p:cNvPicPr>
          <p:nvPr/>
        </p:nvPicPr>
        <p:blipFill>
          <a:blip r:embed="rId3"/>
          <a:srcRect b="71115"/>
          <a:stretch>
            <a:fillRect/>
          </a:stretch>
        </p:blipFill>
        <p:spPr>
          <a:xfrm>
            <a:off x="5581650" y="1776095"/>
            <a:ext cx="1423670" cy="1778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4910" y="5820410"/>
            <a:ext cx="147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待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刀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的程序</a:t>
            </a:r>
            <a:endParaRPr lang="zh-CN" altLang="en-US"/>
          </a:p>
        </p:txBody>
      </p:sp>
      <p:pic>
        <p:nvPicPr>
          <p:cNvPr id="7" name="图片 6" descr="长代码"/>
          <p:cNvPicPr>
            <a:picLocks noChangeAspect="1"/>
          </p:cNvPicPr>
          <p:nvPr/>
        </p:nvPicPr>
        <p:blipFill>
          <a:blip r:embed="rId3"/>
          <a:srcRect t="26586" b="47623"/>
          <a:stretch>
            <a:fillRect/>
          </a:stretch>
        </p:blipFill>
        <p:spPr>
          <a:xfrm>
            <a:off x="5581650" y="3703955"/>
            <a:ext cx="1423670" cy="1737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69505" y="2042160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读取阴间数据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338830" y="2544445"/>
            <a:ext cx="2198370" cy="9956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48660" y="1903730"/>
            <a:ext cx="175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调用待测程序并输入数据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69310" y="3691890"/>
            <a:ext cx="2178050" cy="2058670"/>
          </a:xfrm>
          <a:prstGeom prst="straightConnector1">
            <a:avLst/>
          </a:prstGeom>
          <a:ln w="4445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0970" y="4895850"/>
            <a:ext cx="122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返回待测程序输出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0270" y="5059045"/>
            <a:ext cx="183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对比检查正确性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995" y="1635125"/>
            <a:ext cx="1679575" cy="3947160"/>
          </a:xfrm>
          <a:prstGeom prst="rect">
            <a:avLst/>
          </a:prstGeom>
          <a:noFill/>
          <a:ln w="63500" cmpd="sng">
            <a:solidFill>
              <a:schemeClr val="accent6">
                <a:lumMod val="75000"/>
                <a:alpha val="5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30545" y="570420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测评机程序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42500" y="1635125"/>
            <a:ext cx="1679575" cy="3947160"/>
          </a:xfrm>
          <a:prstGeom prst="rect">
            <a:avLst/>
          </a:prstGeom>
          <a:noFill/>
          <a:ln w="63500" cmpd="sng">
            <a:solidFill>
              <a:schemeClr val="accent4">
                <a:alpha val="5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905365" y="57042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同目录下文件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4980" y="6489700"/>
            <a:ext cx="277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PS</a:t>
            </a:r>
            <a:r>
              <a:rPr lang="zh-CN" altLang="en-US">
                <a:sym typeface="+mn-ea"/>
              </a:rPr>
              <a:t>：此处以相对路径举例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07270" y="1812290"/>
            <a:ext cx="1614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测评机程序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.py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897745" y="2180590"/>
            <a:ext cx="155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待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刀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”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程序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.jar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97745" y="2548890"/>
            <a:ext cx="1393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阴间数据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.txt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905365" y="2917190"/>
            <a:ext cx="1393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阴间答案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.txt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76745" y="2544445"/>
            <a:ext cx="2962910" cy="209550"/>
          </a:xfrm>
          <a:prstGeom prst="straightConnector1">
            <a:avLst/>
          </a:prstGeom>
          <a:ln w="38100">
            <a:solidFill>
              <a:schemeClr val="accent4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7" idx="3"/>
          </p:cNvCxnSpPr>
          <p:nvPr/>
        </p:nvCxnSpPr>
        <p:spPr>
          <a:xfrm flipH="1">
            <a:off x="7005320" y="3169920"/>
            <a:ext cx="2944495" cy="1403350"/>
          </a:xfrm>
          <a:prstGeom prst="straightConnector1">
            <a:avLst/>
          </a:prstGeom>
          <a:ln w="38100">
            <a:solidFill>
              <a:schemeClr val="accent4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0520" y="40532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读取阴间答案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16" grpId="0"/>
      <p:bldP spid="15" grpId="0" animBg="1"/>
      <p:bldP spid="17" grpId="0"/>
      <p:bldP spid="12" grpId="0" animBg="1"/>
      <p:bldP spid="6" grpId="1"/>
      <p:bldP spid="16" grpId="1"/>
      <p:bldP spid="15" grpId="1" animBg="1"/>
      <p:bldP spid="17" grpId="1"/>
      <p:bldP spid="12" grpId="1" animBg="1"/>
      <p:bldP spid="19" grpId="0"/>
      <p:bldP spid="20" grpId="0"/>
      <p:bldP spid="21" grpId="0"/>
      <p:bldP spid="23" grpId="0"/>
      <p:bldP spid="19" grpId="1"/>
      <p:bldP spid="20" grpId="1"/>
      <p:bldP spid="21" grpId="1"/>
      <p:bldP spid="23" grpId="1"/>
      <p:bldP spid="8" grpId="0"/>
      <p:bldP spid="8" grpId="1"/>
      <p:bldP spid="10" grpId="0"/>
      <p:bldP spid="10" grpId="1"/>
      <p:bldP spid="13" grpId="0"/>
      <p:bldP spid="13" grpId="1"/>
      <p:bldP spid="26" grpId="0"/>
      <p:bldP spid="26" grpId="1"/>
      <p:bldP spid="14" grpId="0"/>
      <p:bldP spid="14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01.xml><?xml version="1.0" encoding="utf-8"?>
<p:tagLst xmlns:p="http://schemas.openxmlformats.org/presentationml/2006/main">
  <p:tag name="KSO_WM_UNIT_PLACING_PICTURE_USER_VIEWPORT" val="{&quot;height&quot;:5042,&quot;width&quot;:4336}"/>
</p:tagLst>
</file>

<file path=ppt/tags/tag102.xml><?xml version="1.0" encoding="utf-8"?>
<p:tagLst xmlns:p="http://schemas.openxmlformats.org/presentationml/2006/main">
  <p:tag name="KSO_WM_UNIT_PLACING_PICTURE_USER_VIEWPORT" val="{&quot;height&quot;:5042,&quot;width&quot;:4336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c4e3a9562e1c4de5b014fc6ef851c259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a41660c291b45b2a95e46c9ea620e4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3d708e10f6245ddb69af29508d128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cbb5884c9243a59f1578bbe34a446b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5c0b7fc23dc44aceb36d784a5cf4917d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fabb71dfde044b64a17b57c6c5398cef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谢谢聆听"/>
  <p:tag name="KSO_WM_UNIT_DEFAULT_FONT" val="56;72;4"/>
  <p:tag name="KSO_WM_UNIT_BLOCK" val="0"/>
  <p:tag name="KSO_WM_UNIT_DEC_AREA_ID" val="915deba3978248cba6fa266c987f9683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1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533e1c3f74198b2d3a66c150376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abb71dfde044b64a17b57c6c5398cef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9a6249e01a7e847d704ac3"/>
  <p:tag name="KSO_WM_TEMPLATE_ASSEMBLE_GROUPID" val="5f8d43b4a61ec3b55284b1dd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8f3bf94569804e25b0130c4ff89e76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60cb43b83004ce6b309ed56951ae1f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0845fc156e0438b869d91b7a556396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c5047119a44c8b83f4c94889ba517"/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52e3cd67e5af4f1ab3c5c1f07c75f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bd157bd30449ba986825cd4f9bfdde"/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40.xml><?xml version="1.0" encoding="utf-8"?>
<p:tagLst xmlns:p="http://schemas.openxmlformats.org/presentationml/2006/main">
  <p:tag name="KSO_WM_SLIDE_BACKGROUND_TYPE" val="fram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3eb25b3a2ee42c487df81bbf1825e4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e6c578d3e04048ba4ed16eeee45c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6625ec3b1144e50b83d02cca4fcff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3f5ff838c204e59956796b169daf90c"/>
  <p:tag name="KSO_WM_SLIDE_BACKGROUND_TYPE" val="leftRight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6d51c579e2174e24a0b1f455c92dcc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a81ea158a04f5e80182512a383b375"/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SLIDE_BACKGROUND_TYPE" val="leftRight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aa59546df151435f8a6e4b6e31afb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3e3ab3562644fca28ff8305d2c6e0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4c276cdd7ca41b09cafc234b73543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34de46e4ab48a5839f4e8d6fe8e6f0"/>
  <p:tag name="KSO_WM_SLIDE_BACKGROUND_TYPE" val="topBottom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12e225d85c21439283273c81622245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9786bc34c40d98ef4811e25a154df"/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SLIDE_BACKGROUND_TYPE" val="topBottom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63c9f3ef49e348eeba38bcde76e1ee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9caba9ea0a4c229792b0fd90e1156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178c85d76ee748159390216e418838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b344126929444449bbcb26aa80af22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e2a1bac00ac4bb19e5f2b8059ae2e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a2add8483a41c39e409de69fc76b2b"/>
  <p:tag name="KSO_WM_SLIDE_BACKGROUND_TYPE" val="bottomTop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3ac196bae5074ece9195332ce1e943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20260b0ffa45dba60c55ec65cc25b1"/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SLIDE_BACKGROUND_TYPE" val="bottomTop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e9ffa96c8c645c6b9e722b183320b4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466f9f8ff041aaa82be9644a3048a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8f927961411f4615a8336383afbfb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4719b900094b33a4e68aee1b38d806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6c2db9a75aa400d939d025446c6de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c8b34b04a745f7b07685390e0a43e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ccfb59a66575419c9c6be8e3f8ef4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bbaebac8d547a8823044e31e30c3f3"/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SLIDE_BACKGROUND_TYPE" val="navigation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9dd9b9db520a415aadd36a3424cba1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13a7c867c149b28782ebdb4044be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d7b004a3e00b47bfb5d4312bae1ea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9e228c6a7e4ef9b18633592e8720db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d7e91877047842169b43c64ce3acae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0be8a1c224c329cbd80a8f200bc01"/>
  <p:tag name="KSO_WM_SLIDE_BACKGROUND_TYPE" val="belt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faf26e5ad35f4c38beb99b5684014f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686ae2e2d4ea3841eff3474a11d89"/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SLIDE_BACKGROUND_TYPE" val="belt"/>
</p:tagLst>
</file>

<file path=ppt/tags/tag87.xml><?xml version="1.0" encoding="utf-8"?>
<p:tagLst xmlns:p="http://schemas.openxmlformats.org/presentationml/2006/main">
  <p:tag name="KSO_WM_TEMPLATE_CATEGORY" val="custom"/>
  <p:tag name="KSO_WM_TEMPLATE_INDEX" val="20204978"/>
</p:tagLst>
</file>

<file path=ppt/tags/tag88.xml><?xml version="1.0" encoding="utf-8"?>
<p:tagLst xmlns:p="http://schemas.openxmlformats.org/presentationml/2006/main">
  <p:tag name="KSO_WM_TEMPLATE_CATEGORY" val="custom"/>
  <p:tag name="KSO_WM_TEMPLATE_INDEX" val="20204978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978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90.xml><?xml version="1.0" encoding="utf-8"?>
<p:tagLst xmlns:p="http://schemas.openxmlformats.org/presentationml/2006/main">
  <p:tag name="KSO_WM_TEMPLATE_CATEGORY" val="custom"/>
  <p:tag name="KSO_WM_TEMPLATE_INDEX" val="2020497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3.xml><?xml version="1.0" encoding="utf-8"?>
<p:tagLst xmlns:p="http://schemas.openxmlformats.org/presentationml/2006/main">
  <p:tag name="KSO_WM_UNIT_PLACING_PICTURE_USER_VIEWPORT" val="{&quot;height&quot;:5042,&quot;width&quot;:4336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99.xml><?xml version="1.0" encoding="utf-8"?>
<p:tagLst xmlns:p="http://schemas.openxmlformats.org/presentationml/2006/main">
  <p:tag name="KSO_WM_UNIT_PLACING_PICTURE_USER_VIEWPORT" val="{&quot;height&quot;:5042,&quot;width&quot;:4336}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D2DDEF"/>
      </a:dk2>
      <a:lt2>
        <a:srgbClr val="E8EEF7"/>
      </a:lt2>
      <a:accent1>
        <a:srgbClr val="4473C1"/>
      </a:accent1>
      <a:accent2>
        <a:srgbClr val="1F7FA0"/>
      </a:accent2>
      <a:accent3>
        <a:srgbClr val="288064"/>
      </a:accent3>
      <a:accent4>
        <a:srgbClr val="537639"/>
      </a:accent4>
      <a:accent5>
        <a:srgbClr val="90632E"/>
      </a:accent5>
      <a:accent6>
        <a:srgbClr val="BF524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>宽屏</PresentationFormat>
  <Paragraphs>261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等线</vt:lpstr>
      <vt:lpstr>Arial Unicode MS</vt:lpstr>
      <vt:lpstr>Office 主题​​</vt:lpstr>
      <vt:lpstr>测评机搭建思路分享 </vt:lpstr>
      <vt:lpstr>测评机，大大的用处</vt:lpstr>
      <vt:lpstr>手动测评的原理</vt:lpstr>
      <vt:lpstr>一种测评机模式</vt:lpstr>
      <vt:lpstr>此模式的Python技术细节——生成数据</vt:lpstr>
      <vt:lpstr>此模式的Python技术细节——调用待测程序1·针不戳</vt:lpstr>
      <vt:lpstr>此模式的Python技术细节——调用待测程序2·想得美</vt:lpstr>
      <vt:lpstr>此模式的Python技术细节——检查正确性</vt:lpstr>
      <vt:lpstr>另外一种可行的测评机模式——手搓数据</vt:lpstr>
      <vt:lpstr>又另外一种可行的测评机模式——对拍</vt:lpstr>
      <vt:lpstr>Tips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杜雨新</dc:creator>
  <cp:lastModifiedBy>费工夫的功夫</cp:lastModifiedBy>
  <cp:revision>251</cp:revision>
  <dcterms:created xsi:type="dcterms:W3CDTF">2021-03-08T04:17:00Z</dcterms:created>
  <dcterms:modified xsi:type="dcterms:W3CDTF">2021-03-08T16:20:51Z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