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60" r:id="rId3"/>
    <p:sldId id="266" r:id="rId4"/>
    <p:sldId id="299" r:id="rId5"/>
    <p:sldId id="320" r:id="rId6"/>
    <p:sldId id="319" r:id="rId7"/>
    <p:sldId id="294" r:id="rId8"/>
    <p:sldId id="314" r:id="rId9"/>
    <p:sldId id="315" r:id="rId10"/>
    <p:sldId id="316" r:id="rId11"/>
    <p:sldId id="317" r:id="rId12"/>
    <p:sldId id="318" r:id="rId13"/>
    <p:sldId id="300" r:id="rId14"/>
    <p:sldId id="304" r:id="rId15"/>
    <p:sldId id="302" r:id="rId16"/>
    <p:sldId id="307" r:id="rId17"/>
    <p:sldId id="311" r:id="rId18"/>
    <p:sldId id="305" r:id="rId19"/>
    <p:sldId id="308" r:id="rId20"/>
    <p:sldId id="309" r:id="rId21"/>
    <p:sldId id="322" r:id="rId22"/>
    <p:sldId id="321" r:id="rId23"/>
    <p:sldId id="310" r:id="rId24"/>
    <p:sldId id="323" r:id="rId25"/>
    <p:sldId id="312" r:id="rId26"/>
    <p:sldId id="313" r:id="rId27"/>
    <p:sldId id="301" r:id="rId28"/>
    <p:sldId id="306" r:id="rId29"/>
    <p:sldId id="288" r:id="rId30"/>
    <p:sldId id="279" r:id="rId31"/>
    <p:sldId id="265" r:id="rId32"/>
    <p:sldId id="269" r:id="rId33"/>
    <p:sldId id="293" r:id="rId34"/>
    <p:sldId id="274" r:id="rId35"/>
    <p:sldId id="268" r:id="rId36"/>
    <p:sldId id="292" r:id="rId37"/>
    <p:sldId id="280" r:id="rId38"/>
    <p:sldId id="275" r:id="rId39"/>
    <p:sldId id="286" r:id="rId40"/>
    <p:sldId id="291" r:id="rId41"/>
    <p:sldId id="271" r:id="rId42"/>
    <p:sldId id="272" r:id="rId43"/>
    <p:sldId id="273" r:id="rId44"/>
    <p:sldId id="290" r:id="rId45"/>
    <p:sldId id="281" r:id="rId46"/>
    <p:sldId id="285" r:id="rId47"/>
    <p:sldId id="295" r:id="rId48"/>
    <p:sldId id="277" r:id="rId49"/>
    <p:sldId id="297" r:id="rId50"/>
    <p:sldId id="298" r:id="rId51"/>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5125" userDrawn="1">
          <p15:clr>
            <a:srgbClr val="A4A3A4"/>
          </p15:clr>
        </p15:guide>
        <p15:guide id="3" pos="1519" userDrawn="1">
          <p15:clr>
            <a:srgbClr val="A4A3A4"/>
          </p15:clr>
        </p15:guide>
        <p15:guide id="5" orient="horz" pos="1139"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14F"/>
    <a:srgbClr val="0174AB"/>
    <a:srgbClr val="666666"/>
    <a:srgbClr val="BFC0C0"/>
    <a:srgbClr val="9F9D9A"/>
    <a:srgbClr val="0A377B"/>
    <a:srgbClr val="000000"/>
    <a:srgbClr val="083F80"/>
    <a:srgbClr val="1F497D"/>
    <a:srgbClr val="9677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35" autoAdjust="0"/>
    <p:restoredTop sz="94660"/>
  </p:normalViewPr>
  <p:slideViewPr>
    <p:cSldViewPr snapToGrid="0" showGuides="1">
      <p:cViewPr varScale="1">
        <p:scale>
          <a:sx n="71" d="100"/>
          <a:sy n="71" d="100"/>
        </p:scale>
        <p:origin x="1223" y="60"/>
      </p:cViewPr>
      <p:guideLst>
        <p:guide orient="horz" pos="255"/>
        <p:guide pos="5125"/>
        <p:guide pos="1519"/>
        <p:guide orient="horz" pos="1139"/>
        <p:guide orient="horz" pos="2319"/>
        <p:guide orient="horz" pos="32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5.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2</c:v>
                </c:pt>
              </c:strCache>
            </c:strRef>
          </c:tx>
          <c:spPr>
            <a:solidFill>
              <a:srgbClr val="92D14F"/>
            </a:solidFill>
            <a:ln>
              <a:noFill/>
            </a:ln>
            <a:effectLst/>
          </c:spPr>
          <c:invertIfNegative val="0"/>
          <c:cat>
            <c:strRef>
              <c:f>Sheet1!$A$2:$A$4</c:f>
              <c:strCache>
                <c:ptCount val="3"/>
                <c:pt idx="0">
                  <c:v>TEXT A</c:v>
                </c:pt>
                <c:pt idx="1">
                  <c:v>TEXT B</c:v>
                </c:pt>
                <c:pt idx="2">
                  <c:v>TEXT C</c:v>
                </c:pt>
              </c:strCache>
            </c:strRef>
          </c:cat>
          <c:val>
            <c:numRef>
              <c:f>Sheet1!$B$2:$B$4</c:f>
              <c:numCache>
                <c:formatCode>General</c:formatCode>
                <c:ptCount val="3"/>
                <c:pt idx="0">
                  <c:v>4</c:v>
                </c:pt>
                <c:pt idx="1">
                  <c:v>1.8</c:v>
                </c:pt>
                <c:pt idx="2">
                  <c:v>2.8</c:v>
                </c:pt>
              </c:numCache>
            </c:numRef>
          </c:val>
        </c:ser>
        <c:ser>
          <c:idx val="1"/>
          <c:order val="1"/>
          <c:tx>
            <c:strRef>
              <c:f>Sheet1!$C$1</c:f>
              <c:strCache>
                <c:ptCount val="1"/>
                <c:pt idx="0">
                  <c:v>系列 3</c:v>
                </c:pt>
              </c:strCache>
            </c:strRef>
          </c:tx>
          <c:spPr>
            <a:solidFill>
              <a:srgbClr val="0174AB"/>
            </a:solidFill>
            <a:ln>
              <a:noFill/>
            </a:ln>
            <a:effectLst/>
          </c:spPr>
          <c:invertIfNegative val="0"/>
          <c:cat>
            <c:strRef>
              <c:f>Sheet1!$A$2:$A$4</c:f>
              <c:strCache>
                <c:ptCount val="3"/>
                <c:pt idx="0">
                  <c:v>TEXT A</c:v>
                </c:pt>
                <c:pt idx="1">
                  <c:v>TEXT B</c:v>
                </c:pt>
                <c:pt idx="2">
                  <c:v>TEXT C</c:v>
                </c:pt>
              </c:strCache>
            </c:strRef>
          </c:cat>
          <c:val>
            <c:numRef>
              <c:f>Sheet1!$C$2:$C$4</c:f>
              <c:numCache>
                <c:formatCode>General</c:formatCode>
                <c:ptCount val="3"/>
                <c:pt idx="0">
                  <c:v>2</c:v>
                </c:pt>
                <c:pt idx="1">
                  <c:v>3</c:v>
                </c:pt>
                <c:pt idx="2">
                  <c:v>4.3</c:v>
                </c:pt>
              </c:numCache>
            </c:numRef>
          </c:val>
        </c:ser>
        <c:dLbls>
          <c:showLegendKey val="0"/>
          <c:showVal val="0"/>
          <c:showCatName val="0"/>
          <c:showSerName val="0"/>
          <c:showPercent val="0"/>
          <c:showBubbleSize val="0"/>
        </c:dLbls>
        <c:gapWidth val="85"/>
        <c:axId val="410808208"/>
        <c:axId val="410806640"/>
      </c:barChart>
      <c:catAx>
        <c:axId val="410808208"/>
        <c:scaling>
          <c:orientation val="minMax"/>
        </c:scaling>
        <c:delete val="0"/>
        <c:axPos val="l"/>
        <c:numFmt formatCode="General" sourceLinked="1"/>
        <c:majorTickMark val="none"/>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1197" b="0" i="0" u="none" strike="noStrike" kern="1200" baseline="0">
                <a:solidFill>
                  <a:srgbClr val="0174AB"/>
                </a:solidFill>
                <a:latin typeface="+mn-lt"/>
                <a:ea typeface="+mn-ea"/>
                <a:cs typeface="+mn-cs"/>
              </a:defRPr>
            </a:pPr>
            <a:endParaRPr lang="zh-CN"/>
          </a:p>
        </c:txPr>
        <c:crossAx val="410806640"/>
        <c:crosses val="autoZero"/>
        <c:auto val="1"/>
        <c:lblAlgn val="ctr"/>
        <c:lblOffset val="100"/>
        <c:noMultiLvlLbl val="0"/>
      </c:catAx>
      <c:valAx>
        <c:axId val="410806640"/>
        <c:scaling>
          <c:orientation val="minMax"/>
        </c:scaling>
        <c:delete val="0"/>
        <c:axPos val="b"/>
        <c:majorGridlines>
          <c:spPr>
            <a:ln w="9525" cap="flat" cmpd="sng" algn="ctr">
              <a:solidFill>
                <a:schemeClr val="bg1">
                  <a:lumMod val="6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0174AB"/>
                </a:solidFill>
                <a:latin typeface="+mn-lt"/>
                <a:ea typeface="+mn-ea"/>
                <a:cs typeface="+mn-cs"/>
              </a:defRPr>
            </a:pPr>
            <a:endParaRPr lang="zh-CN"/>
          </a:p>
        </c:txPr>
        <c:crossAx val="4108082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0174AB"/>
              </a:solidFill>
              <a:ln w="19050">
                <a:solidFill>
                  <a:schemeClr val="lt1"/>
                </a:solidFill>
              </a:ln>
              <a:effectLst/>
            </c:spPr>
          </c:dPt>
          <c:dPt>
            <c:idx val="1"/>
            <c:bubble3D val="0"/>
            <c:spPr>
              <a:solidFill>
                <a:srgbClr val="92D14F"/>
              </a:solidFill>
              <a:ln w="19050">
                <a:solidFill>
                  <a:schemeClr val="lt1"/>
                </a:solidFill>
              </a:ln>
              <a:effectLst/>
            </c:spPr>
          </c:dPt>
          <c:cat>
            <c:strRef>
              <c:f>Sheet1!$A$2:$A$3</c:f>
              <c:strCache>
                <c:ptCount val="2"/>
                <c:pt idx="0">
                  <c:v>第一季度</c:v>
                </c:pt>
                <c:pt idx="1">
                  <c:v>第二季度</c:v>
                </c:pt>
              </c:strCache>
            </c:strRef>
          </c:cat>
          <c:val>
            <c:numRef>
              <c:f>Sheet1!$B$2:$B$3</c:f>
              <c:numCache>
                <c:formatCode>General</c:formatCode>
                <c:ptCount val="2"/>
                <c:pt idx="0">
                  <c:v>8.1999999999999993</c:v>
                </c:pt>
                <c:pt idx="1">
                  <c:v>3.2</c:v>
                </c:pt>
              </c:numCache>
            </c:numRef>
          </c:val>
        </c:ser>
        <c:dLbls>
          <c:showLegendKey val="0"/>
          <c:showVal val="0"/>
          <c:showCatName val="0"/>
          <c:showSerName val="0"/>
          <c:showPercent val="0"/>
          <c:showBubbleSize val="0"/>
          <c:showLeaderLines val="1"/>
        </c:dLbls>
        <c:firstSliceAng val="100"/>
        <c:holeSize val="64"/>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0174AB"/>
              </a:solidFill>
              <a:ln w="19050">
                <a:solidFill>
                  <a:schemeClr val="lt1"/>
                </a:solidFill>
              </a:ln>
              <a:effectLst/>
            </c:spPr>
          </c:dPt>
          <c:dPt>
            <c:idx val="1"/>
            <c:bubble3D val="0"/>
            <c:spPr>
              <a:solidFill>
                <a:srgbClr val="92D14F"/>
              </a:solidFill>
              <a:ln w="19050">
                <a:solidFill>
                  <a:schemeClr val="lt1"/>
                </a:solidFill>
              </a:ln>
              <a:effectLst/>
            </c:spPr>
          </c:dPt>
          <c:cat>
            <c:strRef>
              <c:f>Sheet1!$A$2:$A$3</c:f>
              <c:strCache>
                <c:ptCount val="2"/>
                <c:pt idx="0">
                  <c:v>第一季度</c:v>
                </c:pt>
                <c:pt idx="1">
                  <c:v>第二季度</c:v>
                </c:pt>
              </c:strCache>
            </c:strRef>
          </c:cat>
          <c:val>
            <c:numRef>
              <c:f>Sheet1!$B$2:$B$3</c:f>
              <c:numCache>
                <c:formatCode>General</c:formatCode>
                <c:ptCount val="2"/>
                <c:pt idx="0">
                  <c:v>8.1999999999999993</c:v>
                </c:pt>
                <c:pt idx="1">
                  <c:v>6</c:v>
                </c:pt>
              </c:numCache>
            </c:numRef>
          </c:val>
        </c:ser>
        <c:dLbls>
          <c:showLegendKey val="0"/>
          <c:showVal val="0"/>
          <c:showCatName val="0"/>
          <c:showSerName val="0"/>
          <c:showPercent val="0"/>
          <c:showBubbleSize val="0"/>
          <c:showLeaderLines val="1"/>
        </c:dLbls>
        <c:firstSliceAng val="151"/>
        <c:holeSize val="64"/>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0174AB"/>
              </a:solidFill>
              <a:ln w="19050">
                <a:solidFill>
                  <a:schemeClr val="lt1"/>
                </a:solidFill>
              </a:ln>
              <a:effectLst/>
            </c:spPr>
          </c:dPt>
          <c:dPt>
            <c:idx val="1"/>
            <c:bubble3D val="0"/>
            <c:spPr>
              <a:solidFill>
                <a:srgbClr val="92D14F"/>
              </a:solidFill>
              <a:ln w="19050">
                <a:solidFill>
                  <a:schemeClr val="lt1"/>
                </a:solidFill>
              </a:ln>
              <a:effectLst/>
            </c:spPr>
          </c:dPt>
          <c:cat>
            <c:strRef>
              <c:f>Sheet1!$A$2:$A$3</c:f>
              <c:strCache>
                <c:ptCount val="2"/>
                <c:pt idx="0">
                  <c:v>第一季度</c:v>
                </c:pt>
                <c:pt idx="1">
                  <c:v>第二季度</c:v>
                </c:pt>
              </c:strCache>
            </c:strRef>
          </c:cat>
          <c:val>
            <c:numRef>
              <c:f>Sheet1!$B$2:$B$3</c:f>
              <c:numCache>
                <c:formatCode>General</c:formatCode>
                <c:ptCount val="2"/>
                <c:pt idx="0">
                  <c:v>8.1999999999999993</c:v>
                </c:pt>
                <c:pt idx="1">
                  <c:v>7</c:v>
                </c:pt>
              </c:numCache>
            </c:numRef>
          </c:val>
        </c:ser>
        <c:dLbls>
          <c:showLegendKey val="0"/>
          <c:showVal val="0"/>
          <c:showCatName val="0"/>
          <c:showSerName val="0"/>
          <c:showPercent val="0"/>
          <c:showBubbleSize val="0"/>
          <c:showLeaderLines val="1"/>
        </c:dLbls>
        <c:firstSliceAng val="167"/>
        <c:holeSize val="64"/>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rgbClr val="0174AB"/>
              </a:solidFill>
              <a:round/>
            </a:ln>
            <a:effectLst>
              <a:outerShdw blurRad="50800" dist="38100" dir="2700000" algn="tl" rotWithShape="0">
                <a:prstClr val="black">
                  <a:alpha val="40000"/>
                </a:prstClr>
              </a:outerShdw>
            </a:effectLst>
          </c:spPr>
          <c:marker>
            <c:symbol val="circle"/>
            <c:size val="5"/>
            <c:spPr>
              <a:solidFill>
                <a:srgbClr val="0174AB"/>
              </a:solidFill>
              <a:ln w="57150">
                <a:solidFill>
                  <a:srgbClr val="0174AB"/>
                </a:solidFill>
              </a:ln>
              <a:effectLst>
                <a:outerShdw blurRad="50800" dist="38100" dir="2700000" algn="tl" rotWithShape="0">
                  <a:prstClr val="black">
                    <a:alpha val="40000"/>
                  </a:prstClr>
                </a:outerShdw>
              </a:effectLst>
            </c:spPr>
          </c:marker>
          <c:cat>
            <c:strRef>
              <c:f>Sheet1!$A$2:$A$5</c:f>
              <c:strCache>
                <c:ptCount val="4"/>
                <c:pt idx="0">
                  <c:v>TEXT A</c:v>
                </c:pt>
                <c:pt idx="1">
                  <c:v>TEXT B</c:v>
                </c:pt>
                <c:pt idx="2">
                  <c:v>TEXT C</c:v>
                </c:pt>
                <c:pt idx="3">
                  <c:v>TEXT D</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系列 2</c:v>
                </c:pt>
              </c:strCache>
            </c:strRef>
          </c:tx>
          <c:spPr>
            <a:ln w="28575" cap="rnd">
              <a:solidFill>
                <a:srgbClr val="0174AB"/>
              </a:solidFill>
              <a:round/>
            </a:ln>
            <a:effectLst>
              <a:outerShdw blurRad="50800" dist="38100" dir="2700000" algn="tl" rotWithShape="0">
                <a:prstClr val="black">
                  <a:alpha val="40000"/>
                </a:prstClr>
              </a:outerShdw>
            </a:effectLst>
          </c:spPr>
          <c:marker>
            <c:symbol val="circle"/>
            <c:size val="5"/>
            <c:spPr>
              <a:solidFill>
                <a:srgbClr val="0174AB"/>
              </a:solidFill>
              <a:ln w="57150">
                <a:solidFill>
                  <a:srgbClr val="0174AB"/>
                </a:solidFill>
              </a:ln>
              <a:effectLst>
                <a:outerShdw blurRad="50800" dist="38100" dir="2700000" algn="tl" rotWithShape="0">
                  <a:prstClr val="black">
                    <a:alpha val="40000"/>
                  </a:prstClr>
                </a:outerShdw>
              </a:effectLst>
            </c:spPr>
          </c:marker>
          <c:cat>
            <c:strRef>
              <c:f>Sheet1!$A$2:$A$5</c:f>
              <c:strCache>
                <c:ptCount val="4"/>
                <c:pt idx="0">
                  <c:v>TEXT A</c:v>
                </c:pt>
                <c:pt idx="1">
                  <c:v>TEXT B</c:v>
                </c:pt>
                <c:pt idx="2">
                  <c:v>TEXT C</c:v>
                </c:pt>
                <c:pt idx="3">
                  <c:v>TEXT D</c:v>
                </c:pt>
              </c:strCache>
            </c:strRef>
          </c:cat>
          <c:val>
            <c:numRef>
              <c:f>Sheet1!$C$2:$C$5</c:f>
              <c:numCache>
                <c:formatCode>General</c:formatCode>
                <c:ptCount val="4"/>
                <c:pt idx="0">
                  <c:v>2.4</c:v>
                </c:pt>
                <c:pt idx="1">
                  <c:v>4.4000000000000004</c:v>
                </c:pt>
                <c:pt idx="2">
                  <c:v>1.8</c:v>
                </c:pt>
                <c:pt idx="3">
                  <c:v>2.8</c:v>
                </c:pt>
              </c:numCache>
            </c:numRef>
          </c:val>
          <c:smooth val="0"/>
        </c:ser>
        <c:ser>
          <c:idx val="2"/>
          <c:order val="2"/>
          <c:tx>
            <c:strRef>
              <c:f>Sheet1!$D$1</c:f>
              <c:strCache>
                <c:ptCount val="1"/>
                <c:pt idx="0">
                  <c:v>系列 3</c:v>
                </c:pt>
              </c:strCache>
            </c:strRef>
          </c:tx>
          <c:spPr>
            <a:ln w="28575" cap="rnd">
              <a:solidFill>
                <a:srgbClr val="92D14F"/>
              </a:solidFill>
              <a:round/>
            </a:ln>
            <a:effectLst>
              <a:outerShdw blurRad="50800" dist="38100" dir="2700000" algn="tl" rotWithShape="0">
                <a:prstClr val="black">
                  <a:alpha val="40000"/>
                </a:prstClr>
              </a:outerShdw>
            </a:effectLst>
          </c:spPr>
          <c:marker>
            <c:symbol val="circle"/>
            <c:size val="5"/>
            <c:spPr>
              <a:solidFill>
                <a:srgbClr val="92D14F"/>
              </a:solidFill>
              <a:ln w="57150">
                <a:solidFill>
                  <a:srgbClr val="92D14F"/>
                </a:solidFill>
              </a:ln>
              <a:effectLst>
                <a:outerShdw blurRad="50800" dist="38100" dir="2700000" algn="tl" rotWithShape="0">
                  <a:prstClr val="black">
                    <a:alpha val="40000"/>
                  </a:prstClr>
                </a:outerShdw>
              </a:effectLst>
            </c:spPr>
          </c:marker>
          <c:cat>
            <c:strRef>
              <c:f>Sheet1!$A$2:$A$5</c:f>
              <c:strCache>
                <c:ptCount val="4"/>
                <c:pt idx="0">
                  <c:v>TEXT A</c:v>
                </c:pt>
                <c:pt idx="1">
                  <c:v>TEXT B</c:v>
                </c:pt>
                <c:pt idx="2">
                  <c:v>TEXT C</c:v>
                </c:pt>
                <c:pt idx="3">
                  <c:v>TEXT D</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marker val="1"/>
        <c:smooth val="0"/>
        <c:axId val="410804680"/>
        <c:axId val="410808600"/>
      </c:lineChart>
      <c:catAx>
        <c:axId val="410804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10808600"/>
        <c:crosses val="autoZero"/>
        <c:auto val="1"/>
        <c:lblAlgn val="ctr"/>
        <c:lblOffset val="100"/>
        <c:noMultiLvlLbl val="0"/>
      </c:catAx>
      <c:valAx>
        <c:axId val="41080860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4108046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B36115-7770-430C-AEFA-C3B7C9EF5807}" type="doc">
      <dgm:prSet loTypeId="urn:microsoft.com/office/officeart/2005/8/layout/hierarchy4" loCatId="hierarchy" qsTypeId="urn:microsoft.com/office/officeart/2005/8/quickstyle/simple3" qsCatId="simple" csTypeId="urn:microsoft.com/office/officeart/2005/8/colors/accent1_4" csCatId="accent1" phldr="1"/>
      <dgm:spPr/>
      <dgm:t>
        <a:bodyPr/>
        <a:lstStyle/>
        <a:p>
          <a:endParaRPr lang="zh-CN" altLang="en-US"/>
        </a:p>
      </dgm:t>
    </dgm:pt>
    <dgm:pt modelId="{6B8290ED-39F0-4C52-B796-8B9496BC8F46}">
      <dgm:prSet phldrT="[文本]" custT="1"/>
      <dgm:spPr>
        <a:xfrm>
          <a:off x="251819" y="1754694"/>
          <a:ext cx="2033147" cy="1016573"/>
        </a:xfrm>
      </dgm:spPr>
      <dgm:t>
        <a:bodyPr/>
        <a:lstStyle/>
        <a:p>
          <a:r>
            <a:rPr lang="zh-CN" altLang="en-US" sz="3600" dirty="0" smtClean="0">
              <a:latin typeface="Calibri"/>
              <a:ea typeface="宋体"/>
              <a:cs typeface="+mn-cs"/>
            </a:rPr>
            <a:t>国外文献</a:t>
          </a:r>
          <a:endParaRPr lang="zh-CN" altLang="en-US" sz="3600" dirty="0">
            <a:latin typeface="Calibri"/>
            <a:ea typeface="宋体"/>
            <a:cs typeface="+mn-cs"/>
          </a:endParaRPr>
        </a:p>
      </dgm:t>
    </dgm:pt>
    <dgm:pt modelId="{D05B4DD0-552D-4F7B-94E6-DFB1292079CA}" type="parTrans" cxnId="{5EF47203-37A0-4840-A287-4CBB43E28D48}">
      <dgm:prSet/>
      <dgm:spPr/>
      <dgm:t>
        <a:bodyPr/>
        <a:lstStyle/>
        <a:p>
          <a:endParaRPr lang="zh-CN" altLang="en-US"/>
        </a:p>
      </dgm:t>
    </dgm:pt>
    <dgm:pt modelId="{8DF47B72-822C-4A4A-BFFE-3A874244CDD5}" type="sibTrans" cxnId="{5EF47203-37A0-4840-A287-4CBB43E28D48}">
      <dgm:prSet/>
      <dgm:spPr/>
      <dgm:t>
        <a:bodyPr/>
        <a:lstStyle/>
        <a:p>
          <a:endParaRPr lang="zh-CN" altLang="en-US"/>
        </a:p>
      </dgm:t>
    </dgm:pt>
    <dgm:pt modelId="{E9955507-29D4-46C0-B38D-9998819A2053}">
      <dgm:prSet phldrT="[文本]" custT="1"/>
      <dgm:spPr>
        <a:xfrm>
          <a:off x="3098226" y="585634"/>
          <a:ext cx="2033147" cy="1016573"/>
        </a:xfrm>
      </dgm:spPr>
      <dgm:t>
        <a:bodyPr/>
        <a:lstStyle/>
        <a:p>
          <a:r>
            <a:rPr lang="zh-CN" altLang="en-US" sz="2000" dirty="0" smtClean="0">
              <a:latin typeface="Calibri"/>
              <a:ea typeface="宋体"/>
              <a:cs typeface="+mn-cs"/>
            </a:rPr>
            <a:t>询价机制对发行效率的作用</a:t>
          </a:r>
          <a:endParaRPr lang="zh-CN" altLang="en-US" sz="2000" dirty="0">
            <a:latin typeface="Calibri"/>
            <a:ea typeface="宋体"/>
            <a:cs typeface="+mn-cs"/>
          </a:endParaRPr>
        </a:p>
      </dgm:t>
    </dgm:pt>
    <dgm:pt modelId="{10709BE4-E103-4E91-AEDC-D92076651A39}" type="parTrans" cxnId="{5A4A3090-1AD7-46A8-A960-C6FE0C1E54B2}">
      <dgm:prSet/>
      <dgm:spPr>
        <a:xfrm rot="18289469">
          <a:off x="1979541" y="1658236"/>
          <a:ext cx="1424110" cy="40429"/>
        </a:xfrm>
      </dgm:spPr>
      <dgm:t>
        <a:bodyPr/>
        <a:lstStyle/>
        <a:p>
          <a:endParaRPr lang="zh-CN" altLang="en-US">
            <a:solidFill>
              <a:sysClr val="windowText" lastClr="000000">
                <a:hueOff val="0"/>
                <a:satOff val="0"/>
                <a:lumOff val="0"/>
                <a:alphaOff val="0"/>
              </a:sysClr>
            </a:solidFill>
            <a:latin typeface="Calibri"/>
            <a:ea typeface="宋体"/>
            <a:cs typeface="+mn-cs"/>
          </a:endParaRPr>
        </a:p>
      </dgm:t>
    </dgm:pt>
    <dgm:pt modelId="{664908D3-D2D1-4F8C-839D-3B7322C67B5B}" type="sibTrans" cxnId="{5A4A3090-1AD7-46A8-A960-C6FE0C1E54B2}">
      <dgm:prSet/>
      <dgm:spPr/>
      <dgm:t>
        <a:bodyPr/>
        <a:lstStyle/>
        <a:p>
          <a:endParaRPr lang="zh-CN" altLang="en-US"/>
        </a:p>
      </dgm:t>
    </dgm:pt>
    <dgm:pt modelId="{1BEFEA05-1B80-4D29-8CCA-9C98B0279629}">
      <dgm:prSet phldrT="[文本]"/>
      <dgm:spPr>
        <a:xfrm>
          <a:off x="5944632" y="1104"/>
          <a:ext cx="2033147" cy="1016573"/>
        </a:xfrm>
      </dgm:spPr>
      <dgm:t>
        <a:bodyPr/>
        <a:lstStyle/>
        <a:p>
          <a:r>
            <a:rPr lang="zh-CN" altLang="en-US" dirty="0" smtClean="0">
              <a:latin typeface="Calibri"/>
              <a:ea typeface="宋体"/>
              <a:cs typeface="+mn-cs"/>
            </a:rPr>
            <a:t>缓解信息不对称，提高新股发行效率</a:t>
          </a:r>
          <a:endParaRPr lang="zh-CN" altLang="en-US" dirty="0">
            <a:latin typeface="Calibri"/>
            <a:ea typeface="宋体"/>
            <a:cs typeface="+mn-cs"/>
          </a:endParaRPr>
        </a:p>
      </dgm:t>
    </dgm:pt>
    <dgm:pt modelId="{C61AD7B3-67C2-4BCA-9FAA-B3B47CDDAEEE}" type="parTrans" cxnId="{447D333E-2EA4-4FEB-A436-645E4B3DB5F4}">
      <dgm:prSet/>
      <dgm:spPr>
        <a:xfrm rot="19457599">
          <a:off x="5037237" y="781441"/>
          <a:ext cx="1001531" cy="40429"/>
        </a:xfrm>
      </dgm:spPr>
      <dgm:t>
        <a:bodyPr/>
        <a:lstStyle/>
        <a:p>
          <a:endParaRPr lang="zh-CN" altLang="en-US">
            <a:solidFill>
              <a:sysClr val="windowText" lastClr="000000">
                <a:hueOff val="0"/>
                <a:satOff val="0"/>
                <a:lumOff val="0"/>
                <a:alphaOff val="0"/>
              </a:sysClr>
            </a:solidFill>
            <a:latin typeface="Calibri"/>
            <a:ea typeface="宋体"/>
            <a:cs typeface="+mn-cs"/>
          </a:endParaRPr>
        </a:p>
      </dgm:t>
    </dgm:pt>
    <dgm:pt modelId="{29EB5CF2-65E4-437B-8502-746D16C43C77}" type="sibTrans" cxnId="{447D333E-2EA4-4FEB-A436-645E4B3DB5F4}">
      <dgm:prSet/>
      <dgm:spPr/>
      <dgm:t>
        <a:bodyPr/>
        <a:lstStyle/>
        <a:p>
          <a:endParaRPr lang="zh-CN" altLang="en-US"/>
        </a:p>
      </dgm:t>
    </dgm:pt>
    <dgm:pt modelId="{4EF7E781-3622-4C22-8CDA-A3D0772A05DA}">
      <dgm:prSet phldrT="[文本]"/>
      <dgm:spPr>
        <a:xfrm>
          <a:off x="5944632" y="1170164"/>
          <a:ext cx="2033147" cy="1016573"/>
        </a:xfrm>
      </dgm:spPr>
      <dgm:t>
        <a:bodyPr/>
        <a:lstStyle/>
        <a:p>
          <a:r>
            <a:rPr lang="zh-CN" altLang="en-US" smtClean="0">
              <a:latin typeface="Calibri"/>
              <a:ea typeface="宋体"/>
              <a:cs typeface="+mn-cs"/>
            </a:rPr>
            <a:t>有利于承销商和投资者之间的合作关系，进一步降低</a:t>
          </a:r>
          <a:r>
            <a:rPr lang="en-US" altLang="zh-CN" smtClean="0">
              <a:latin typeface="Calibri"/>
              <a:ea typeface="宋体"/>
              <a:cs typeface="+mn-cs"/>
            </a:rPr>
            <a:t>IPO</a:t>
          </a:r>
          <a:r>
            <a:rPr lang="zh-CN" altLang="en-US" smtClean="0">
              <a:latin typeface="Calibri"/>
              <a:ea typeface="宋体"/>
              <a:cs typeface="+mn-cs"/>
            </a:rPr>
            <a:t>抑价</a:t>
          </a:r>
          <a:endParaRPr lang="zh-CN" altLang="en-US" dirty="0">
            <a:latin typeface="Calibri"/>
            <a:ea typeface="宋体"/>
            <a:cs typeface="+mn-cs"/>
          </a:endParaRPr>
        </a:p>
      </dgm:t>
    </dgm:pt>
    <dgm:pt modelId="{E1EB65FF-E0BB-4D53-B1D1-01DEF7BF9E92}" type="parTrans" cxnId="{16ECC6AA-9095-4C6C-AABD-C5961B938BBF}">
      <dgm:prSet/>
      <dgm:spPr>
        <a:xfrm rot="2142401">
          <a:off x="5037237" y="1365971"/>
          <a:ext cx="1001531" cy="40429"/>
        </a:xfrm>
      </dgm:spPr>
      <dgm:t>
        <a:bodyPr/>
        <a:lstStyle/>
        <a:p>
          <a:endParaRPr lang="zh-CN" altLang="en-US">
            <a:solidFill>
              <a:sysClr val="windowText" lastClr="000000">
                <a:hueOff val="0"/>
                <a:satOff val="0"/>
                <a:lumOff val="0"/>
                <a:alphaOff val="0"/>
              </a:sysClr>
            </a:solidFill>
            <a:latin typeface="Calibri"/>
            <a:ea typeface="宋体"/>
            <a:cs typeface="+mn-cs"/>
          </a:endParaRPr>
        </a:p>
      </dgm:t>
    </dgm:pt>
    <dgm:pt modelId="{12CE6E83-8239-49B6-9288-DE5A18DA47F9}" type="sibTrans" cxnId="{16ECC6AA-9095-4C6C-AABD-C5961B938BBF}">
      <dgm:prSet/>
      <dgm:spPr/>
      <dgm:t>
        <a:bodyPr/>
        <a:lstStyle/>
        <a:p>
          <a:endParaRPr lang="zh-CN" altLang="en-US"/>
        </a:p>
      </dgm:t>
    </dgm:pt>
    <dgm:pt modelId="{99AF34DA-6FB5-405B-9319-0C5FB52B7FCD}">
      <dgm:prSet phldrT="[文本]" custT="1"/>
      <dgm:spPr>
        <a:xfrm>
          <a:off x="3098226" y="2923754"/>
          <a:ext cx="2033147" cy="1016573"/>
        </a:xfrm>
      </dgm:spPr>
      <dgm:t>
        <a:bodyPr/>
        <a:lstStyle/>
        <a:p>
          <a:r>
            <a:rPr lang="zh-CN" altLang="en-US" sz="2000" dirty="0" smtClean="0">
              <a:latin typeface="Calibri"/>
              <a:ea typeface="宋体"/>
              <a:cs typeface="+mn-cs"/>
            </a:rPr>
            <a:t>询价发行与其他发行机制的效率比较</a:t>
          </a:r>
          <a:endParaRPr lang="zh-CN" altLang="en-US" sz="2000" dirty="0">
            <a:latin typeface="Calibri"/>
            <a:ea typeface="宋体"/>
            <a:cs typeface="+mn-cs"/>
          </a:endParaRPr>
        </a:p>
      </dgm:t>
    </dgm:pt>
    <dgm:pt modelId="{C9BEA839-CB41-4A5D-83CE-F975B599658A}" type="parTrans" cxnId="{0548D2EE-B689-4CC3-8A80-3107DC233F5D}">
      <dgm:prSet/>
      <dgm:spPr>
        <a:xfrm rot="3310531">
          <a:off x="1979541" y="2827296"/>
          <a:ext cx="1424110" cy="40429"/>
        </a:xfrm>
      </dgm:spPr>
      <dgm:t>
        <a:bodyPr/>
        <a:lstStyle/>
        <a:p>
          <a:endParaRPr lang="zh-CN" altLang="en-US">
            <a:solidFill>
              <a:sysClr val="windowText" lastClr="000000">
                <a:hueOff val="0"/>
                <a:satOff val="0"/>
                <a:lumOff val="0"/>
                <a:alphaOff val="0"/>
              </a:sysClr>
            </a:solidFill>
            <a:latin typeface="Calibri"/>
            <a:ea typeface="宋体"/>
            <a:cs typeface="+mn-cs"/>
          </a:endParaRPr>
        </a:p>
      </dgm:t>
    </dgm:pt>
    <dgm:pt modelId="{B08C066C-8F1E-4CE1-9393-E7F079557AD4}" type="sibTrans" cxnId="{0548D2EE-B689-4CC3-8A80-3107DC233F5D}">
      <dgm:prSet/>
      <dgm:spPr/>
      <dgm:t>
        <a:bodyPr/>
        <a:lstStyle/>
        <a:p>
          <a:endParaRPr lang="zh-CN" altLang="en-US"/>
        </a:p>
      </dgm:t>
    </dgm:pt>
    <dgm:pt modelId="{0FE73747-A809-4379-B2CF-DA5A520F80A2}">
      <dgm:prSet phldrT="[文本]"/>
      <dgm:spPr>
        <a:xfrm>
          <a:off x="5944632" y="2339224"/>
          <a:ext cx="2033147" cy="1016573"/>
        </a:xfrm>
      </dgm:spPr>
      <dgm:t>
        <a:bodyPr/>
        <a:lstStyle/>
        <a:p>
          <a:r>
            <a:rPr lang="zh-CN" altLang="en-US" smtClean="0">
              <a:latin typeface="Calibri"/>
              <a:ea typeface="宋体"/>
              <a:cs typeface="+mn-cs"/>
            </a:rPr>
            <a:t>更加市场化地挖掘有关股价的信息</a:t>
          </a:r>
          <a:endParaRPr lang="zh-CN" altLang="en-US" dirty="0">
            <a:latin typeface="Calibri"/>
            <a:ea typeface="宋体"/>
            <a:cs typeface="+mn-cs"/>
          </a:endParaRPr>
        </a:p>
      </dgm:t>
    </dgm:pt>
    <dgm:pt modelId="{159BF075-F2A5-466A-B15B-C9ED23368446}" type="parTrans" cxnId="{4DD5F7AB-E9CD-45FE-92CD-CD2B71A9B08E}">
      <dgm:prSet/>
      <dgm:spPr>
        <a:xfrm rot="19457599">
          <a:off x="5037237" y="3119561"/>
          <a:ext cx="1001531" cy="40429"/>
        </a:xfrm>
      </dgm:spPr>
      <dgm:t>
        <a:bodyPr/>
        <a:lstStyle/>
        <a:p>
          <a:endParaRPr lang="zh-CN" altLang="en-US">
            <a:solidFill>
              <a:sysClr val="windowText" lastClr="000000">
                <a:hueOff val="0"/>
                <a:satOff val="0"/>
                <a:lumOff val="0"/>
                <a:alphaOff val="0"/>
              </a:sysClr>
            </a:solidFill>
            <a:latin typeface="Calibri"/>
            <a:ea typeface="宋体"/>
            <a:cs typeface="+mn-cs"/>
          </a:endParaRPr>
        </a:p>
      </dgm:t>
    </dgm:pt>
    <dgm:pt modelId="{3F27D69F-1A83-4861-B37D-BC8C1AA967F5}" type="sibTrans" cxnId="{4DD5F7AB-E9CD-45FE-92CD-CD2B71A9B08E}">
      <dgm:prSet/>
      <dgm:spPr/>
      <dgm:t>
        <a:bodyPr/>
        <a:lstStyle/>
        <a:p>
          <a:endParaRPr lang="zh-CN" altLang="en-US"/>
        </a:p>
      </dgm:t>
    </dgm:pt>
    <dgm:pt modelId="{ADD91183-F0D6-4074-8478-8C2E0E96B308}">
      <dgm:prSet/>
      <dgm:spPr>
        <a:xfrm>
          <a:off x="5944632" y="3508284"/>
          <a:ext cx="2033147" cy="1016573"/>
        </a:xfrm>
      </dgm:spPr>
      <dgm:t>
        <a:bodyPr/>
        <a:lstStyle/>
        <a:p>
          <a:r>
            <a:rPr lang="zh-CN" altLang="en-US" smtClean="0">
              <a:latin typeface="Calibri"/>
              <a:ea typeface="宋体"/>
              <a:cs typeface="+mn-cs"/>
            </a:rPr>
            <a:t>在定价效率和减少投资者意见分歧方面优于拍卖发行</a:t>
          </a:r>
          <a:endParaRPr lang="zh-CN" altLang="en-US" dirty="0">
            <a:latin typeface="Calibri"/>
            <a:ea typeface="宋体"/>
            <a:cs typeface="+mn-cs"/>
          </a:endParaRPr>
        </a:p>
      </dgm:t>
    </dgm:pt>
    <dgm:pt modelId="{9B5E80A1-BBE0-41B6-8F5B-F9F394D90AC6}" type="parTrans" cxnId="{F154D94F-26A3-40F9-B3F3-5ABE0CA73D54}">
      <dgm:prSet/>
      <dgm:spPr>
        <a:xfrm rot="2142401">
          <a:off x="5037237" y="3704091"/>
          <a:ext cx="1001531" cy="40429"/>
        </a:xfrm>
      </dgm:spPr>
      <dgm:t>
        <a:bodyPr/>
        <a:lstStyle/>
        <a:p>
          <a:endParaRPr lang="zh-CN" altLang="en-US">
            <a:solidFill>
              <a:sysClr val="windowText" lastClr="000000">
                <a:hueOff val="0"/>
                <a:satOff val="0"/>
                <a:lumOff val="0"/>
                <a:alphaOff val="0"/>
              </a:sysClr>
            </a:solidFill>
            <a:latin typeface="Calibri"/>
            <a:ea typeface="宋体"/>
            <a:cs typeface="+mn-cs"/>
          </a:endParaRPr>
        </a:p>
      </dgm:t>
    </dgm:pt>
    <dgm:pt modelId="{9602EC06-7ED3-4B05-9F9E-A8B22EB881BE}" type="sibTrans" cxnId="{F154D94F-26A3-40F9-B3F3-5ABE0CA73D54}">
      <dgm:prSet/>
      <dgm:spPr/>
      <dgm:t>
        <a:bodyPr/>
        <a:lstStyle/>
        <a:p>
          <a:endParaRPr lang="zh-CN" altLang="en-US"/>
        </a:p>
      </dgm:t>
    </dgm:pt>
    <dgm:pt modelId="{B8AC6C4B-CA01-42F0-8AA2-EA34F5D944A2}">
      <dgm:prSet custT="1"/>
      <dgm:spPr/>
      <dgm:t>
        <a:bodyPr/>
        <a:lstStyle/>
        <a:p>
          <a:r>
            <a:rPr lang="en-US" altLang="zh-CN" sz="2000" dirty="0" smtClean="0">
              <a:latin typeface="Calibri"/>
              <a:ea typeface="宋体"/>
              <a:cs typeface="+mn-cs"/>
            </a:rPr>
            <a:t>……</a:t>
          </a:r>
          <a:endParaRPr lang="zh-CN" altLang="en-US" sz="2000" dirty="0">
            <a:latin typeface="Calibri"/>
            <a:ea typeface="宋体"/>
            <a:cs typeface="+mn-cs"/>
          </a:endParaRPr>
        </a:p>
      </dgm:t>
    </dgm:pt>
    <dgm:pt modelId="{A14997D1-6D75-4974-A8FC-A613FBEF59E0}" type="parTrans" cxnId="{5195D081-B32B-4FD7-974F-74E633B949F6}">
      <dgm:prSet/>
      <dgm:spPr/>
      <dgm:t>
        <a:bodyPr/>
        <a:lstStyle/>
        <a:p>
          <a:endParaRPr lang="zh-CN" altLang="en-US"/>
        </a:p>
      </dgm:t>
    </dgm:pt>
    <dgm:pt modelId="{9CC5D9D1-21F5-4354-9CA4-D8E6F771EA13}" type="sibTrans" cxnId="{5195D081-B32B-4FD7-974F-74E633B949F6}">
      <dgm:prSet/>
      <dgm:spPr/>
      <dgm:t>
        <a:bodyPr/>
        <a:lstStyle/>
        <a:p>
          <a:endParaRPr lang="zh-CN" altLang="en-US"/>
        </a:p>
      </dgm:t>
    </dgm:pt>
    <dgm:pt modelId="{850CA91E-214D-4C28-8C0D-AEF49ADAB388}">
      <dgm:prSet/>
      <dgm:spPr/>
      <dgm:t>
        <a:bodyPr/>
        <a:lstStyle/>
        <a:p>
          <a:r>
            <a:rPr lang="en-US" altLang="zh-CN" dirty="0" smtClean="0"/>
            <a:t>……</a:t>
          </a:r>
          <a:endParaRPr lang="zh-CN" altLang="en-US" dirty="0"/>
        </a:p>
      </dgm:t>
    </dgm:pt>
    <dgm:pt modelId="{D3E2FDA4-687B-4A5A-8395-4812AF645448}" type="parTrans" cxnId="{E9CB45DB-5571-4025-A6CF-DF2C555DF0C7}">
      <dgm:prSet/>
      <dgm:spPr/>
      <dgm:t>
        <a:bodyPr/>
        <a:lstStyle/>
        <a:p>
          <a:endParaRPr lang="zh-CN" altLang="en-US"/>
        </a:p>
      </dgm:t>
    </dgm:pt>
    <dgm:pt modelId="{42D0AE29-6453-4CA5-A677-1C2943E9610D}" type="sibTrans" cxnId="{E9CB45DB-5571-4025-A6CF-DF2C555DF0C7}">
      <dgm:prSet/>
      <dgm:spPr/>
      <dgm:t>
        <a:bodyPr/>
        <a:lstStyle/>
        <a:p>
          <a:endParaRPr lang="zh-CN" altLang="en-US"/>
        </a:p>
      </dgm:t>
    </dgm:pt>
    <dgm:pt modelId="{996C8341-321C-4404-AEDE-DF6CEB349991}">
      <dgm:prSet/>
      <dgm:spPr/>
      <dgm:t>
        <a:bodyPr/>
        <a:lstStyle/>
        <a:p>
          <a:r>
            <a:rPr lang="en-US" altLang="zh-CN" dirty="0" smtClean="0"/>
            <a:t>……</a:t>
          </a:r>
          <a:endParaRPr lang="zh-CN" altLang="en-US" dirty="0"/>
        </a:p>
      </dgm:t>
    </dgm:pt>
    <dgm:pt modelId="{55563F3B-9123-4362-BDD4-1B62FF9DBC11}" type="parTrans" cxnId="{B7C4381B-F48A-4332-8274-88338DBF6AD2}">
      <dgm:prSet/>
      <dgm:spPr/>
      <dgm:t>
        <a:bodyPr/>
        <a:lstStyle/>
        <a:p>
          <a:endParaRPr lang="zh-CN" altLang="en-US"/>
        </a:p>
      </dgm:t>
    </dgm:pt>
    <dgm:pt modelId="{600A751D-157B-4C45-B077-2B3AD72E3B25}" type="sibTrans" cxnId="{B7C4381B-F48A-4332-8274-88338DBF6AD2}">
      <dgm:prSet/>
      <dgm:spPr/>
      <dgm:t>
        <a:bodyPr/>
        <a:lstStyle/>
        <a:p>
          <a:endParaRPr lang="zh-CN" altLang="en-US"/>
        </a:p>
      </dgm:t>
    </dgm:pt>
    <dgm:pt modelId="{D517BC78-0539-4375-97D8-8088C7DEB695}" type="pres">
      <dgm:prSet presAssocID="{6EB36115-7770-430C-AEFA-C3B7C9EF5807}" presName="Name0" presStyleCnt="0">
        <dgm:presLayoutVars>
          <dgm:chPref val="1"/>
          <dgm:dir/>
          <dgm:animOne val="branch"/>
          <dgm:animLvl val="lvl"/>
          <dgm:resizeHandles/>
        </dgm:presLayoutVars>
      </dgm:prSet>
      <dgm:spPr/>
      <dgm:t>
        <a:bodyPr/>
        <a:lstStyle/>
        <a:p>
          <a:endParaRPr lang="zh-CN" altLang="en-US"/>
        </a:p>
      </dgm:t>
    </dgm:pt>
    <dgm:pt modelId="{8C4E3059-1E9F-481A-94EA-95598A8BA0C2}" type="pres">
      <dgm:prSet presAssocID="{6B8290ED-39F0-4C52-B796-8B9496BC8F46}" presName="vertOne" presStyleCnt="0"/>
      <dgm:spPr/>
      <dgm:t>
        <a:bodyPr/>
        <a:lstStyle/>
        <a:p>
          <a:endParaRPr lang="zh-CN" altLang="en-US"/>
        </a:p>
      </dgm:t>
    </dgm:pt>
    <dgm:pt modelId="{564826DE-E729-4C80-A5DD-3EF5ACA02A15}" type="pres">
      <dgm:prSet presAssocID="{6B8290ED-39F0-4C52-B796-8B9496BC8F46}" presName="txOne" presStyleLbl="node0" presStyleIdx="0" presStyleCnt="1" custLinFactNeighborX="2676" custLinFactNeighborY="27081">
        <dgm:presLayoutVars>
          <dgm:chPref val="3"/>
        </dgm:presLayoutVars>
      </dgm:prSet>
      <dgm:spPr/>
      <dgm:t>
        <a:bodyPr/>
        <a:lstStyle/>
        <a:p>
          <a:endParaRPr lang="zh-CN" altLang="en-US"/>
        </a:p>
      </dgm:t>
    </dgm:pt>
    <dgm:pt modelId="{04D8A128-BA64-408B-AD33-6EFE97E58657}" type="pres">
      <dgm:prSet presAssocID="{6B8290ED-39F0-4C52-B796-8B9496BC8F46}" presName="parTransOne" presStyleCnt="0"/>
      <dgm:spPr/>
      <dgm:t>
        <a:bodyPr/>
        <a:lstStyle/>
        <a:p>
          <a:endParaRPr lang="zh-CN" altLang="en-US"/>
        </a:p>
      </dgm:t>
    </dgm:pt>
    <dgm:pt modelId="{01FF5216-F4F5-46ED-A48F-CA026AA750BF}" type="pres">
      <dgm:prSet presAssocID="{6B8290ED-39F0-4C52-B796-8B9496BC8F46}" presName="horzOne" presStyleCnt="0"/>
      <dgm:spPr/>
      <dgm:t>
        <a:bodyPr/>
        <a:lstStyle/>
        <a:p>
          <a:endParaRPr lang="zh-CN" altLang="en-US"/>
        </a:p>
      </dgm:t>
    </dgm:pt>
    <dgm:pt modelId="{A5038099-D103-48B0-8DAE-F15C54D7C3C1}" type="pres">
      <dgm:prSet presAssocID="{E9955507-29D4-46C0-B38D-9998819A2053}" presName="vertTwo" presStyleCnt="0"/>
      <dgm:spPr/>
      <dgm:t>
        <a:bodyPr/>
        <a:lstStyle/>
        <a:p>
          <a:endParaRPr lang="zh-CN" altLang="en-US"/>
        </a:p>
      </dgm:t>
    </dgm:pt>
    <dgm:pt modelId="{339D7114-C200-4B26-B896-24E8FE2AB29E}" type="pres">
      <dgm:prSet presAssocID="{E9955507-29D4-46C0-B38D-9998819A2053}" presName="txTwo" presStyleLbl="node2" presStyleIdx="0" presStyleCnt="3">
        <dgm:presLayoutVars>
          <dgm:chPref val="3"/>
        </dgm:presLayoutVars>
      </dgm:prSet>
      <dgm:spPr/>
      <dgm:t>
        <a:bodyPr/>
        <a:lstStyle/>
        <a:p>
          <a:endParaRPr lang="zh-CN" altLang="en-US"/>
        </a:p>
      </dgm:t>
    </dgm:pt>
    <dgm:pt modelId="{C11CF19C-8EDD-4806-8557-69D84E8FA4FA}" type="pres">
      <dgm:prSet presAssocID="{E9955507-29D4-46C0-B38D-9998819A2053}" presName="parTransTwo" presStyleCnt="0"/>
      <dgm:spPr/>
      <dgm:t>
        <a:bodyPr/>
        <a:lstStyle/>
        <a:p>
          <a:endParaRPr lang="zh-CN" altLang="en-US"/>
        </a:p>
      </dgm:t>
    </dgm:pt>
    <dgm:pt modelId="{5FC159E0-9AB1-40A5-A6A3-D8EDBA17559D}" type="pres">
      <dgm:prSet presAssocID="{E9955507-29D4-46C0-B38D-9998819A2053}" presName="horzTwo" presStyleCnt="0"/>
      <dgm:spPr/>
      <dgm:t>
        <a:bodyPr/>
        <a:lstStyle/>
        <a:p>
          <a:endParaRPr lang="zh-CN" altLang="en-US"/>
        </a:p>
      </dgm:t>
    </dgm:pt>
    <dgm:pt modelId="{048444DB-B682-48ED-8857-B1EE56C73AAE}" type="pres">
      <dgm:prSet presAssocID="{1BEFEA05-1B80-4D29-8CCA-9C98B0279629}" presName="vertThree" presStyleCnt="0"/>
      <dgm:spPr/>
      <dgm:t>
        <a:bodyPr/>
        <a:lstStyle/>
        <a:p>
          <a:endParaRPr lang="zh-CN" altLang="en-US"/>
        </a:p>
      </dgm:t>
    </dgm:pt>
    <dgm:pt modelId="{0E051243-07BF-4D97-94DC-08447BCE37C7}" type="pres">
      <dgm:prSet presAssocID="{1BEFEA05-1B80-4D29-8CCA-9C98B0279629}" presName="txThree" presStyleLbl="node3" presStyleIdx="0" presStyleCnt="6">
        <dgm:presLayoutVars>
          <dgm:chPref val="3"/>
        </dgm:presLayoutVars>
      </dgm:prSet>
      <dgm:spPr/>
      <dgm:t>
        <a:bodyPr/>
        <a:lstStyle/>
        <a:p>
          <a:endParaRPr lang="zh-CN" altLang="en-US"/>
        </a:p>
      </dgm:t>
    </dgm:pt>
    <dgm:pt modelId="{CAEE111D-A1C6-4EA5-A6D8-5846E6C0DC39}" type="pres">
      <dgm:prSet presAssocID="{1BEFEA05-1B80-4D29-8CCA-9C98B0279629}" presName="horzThree" presStyleCnt="0"/>
      <dgm:spPr/>
      <dgm:t>
        <a:bodyPr/>
        <a:lstStyle/>
        <a:p>
          <a:endParaRPr lang="zh-CN" altLang="en-US"/>
        </a:p>
      </dgm:t>
    </dgm:pt>
    <dgm:pt modelId="{59E43173-DA6D-4158-95FE-FE10F42316D3}" type="pres">
      <dgm:prSet presAssocID="{29EB5CF2-65E4-437B-8502-746D16C43C77}" presName="sibSpaceThree" presStyleCnt="0"/>
      <dgm:spPr/>
      <dgm:t>
        <a:bodyPr/>
        <a:lstStyle/>
        <a:p>
          <a:endParaRPr lang="zh-CN" altLang="en-US"/>
        </a:p>
      </dgm:t>
    </dgm:pt>
    <dgm:pt modelId="{E73DAC40-4AB3-42FD-A1F2-D8EDE4D337DD}" type="pres">
      <dgm:prSet presAssocID="{4EF7E781-3622-4C22-8CDA-A3D0772A05DA}" presName="vertThree" presStyleCnt="0"/>
      <dgm:spPr/>
      <dgm:t>
        <a:bodyPr/>
        <a:lstStyle/>
        <a:p>
          <a:endParaRPr lang="zh-CN" altLang="en-US"/>
        </a:p>
      </dgm:t>
    </dgm:pt>
    <dgm:pt modelId="{C6C04F52-1BA6-448C-80B7-FBDDE6FB1F79}" type="pres">
      <dgm:prSet presAssocID="{4EF7E781-3622-4C22-8CDA-A3D0772A05DA}" presName="txThree" presStyleLbl="node3" presStyleIdx="1" presStyleCnt="6">
        <dgm:presLayoutVars>
          <dgm:chPref val="3"/>
        </dgm:presLayoutVars>
      </dgm:prSet>
      <dgm:spPr/>
      <dgm:t>
        <a:bodyPr/>
        <a:lstStyle/>
        <a:p>
          <a:endParaRPr lang="zh-CN" altLang="en-US"/>
        </a:p>
      </dgm:t>
    </dgm:pt>
    <dgm:pt modelId="{0DF8566D-715F-4371-AD94-F3D2597C5659}" type="pres">
      <dgm:prSet presAssocID="{4EF7E781-3622-4C22-8CDA-A3D0772A05DA}" presName="horzThree" presStyleCnt="0"/>
      <dgm:spPr/>
      <dgm:t>
        <a:bodyPr/>
        <a:lstStyle/>
        <a:p>
          <a:endParaRPr lang="zh-CN" altLang="en-US"/>
        </a:p>
      </dgm:t>
    </dgm:pt>
    <dgm:pt modelId="{D0F383E7-8DF4-4062-92CE-9E17CABBED2D}" type="pres">
      <dgm:prSet presAssocID="{12CE6E83-8239-49B6-9288-DE5A18DA47F9}" presName="sibSpaceThree" presStyleCnt="0"/>
      <dgm:spPr/>
      <dgm:t>
        <a:bodyPr/>
        <a:lstStyle/>
        <a:p>
          <a:endParaRPr lang="zh-CN" altLang="en-US"/>
        </a:p>
      </dgm:t>
    </dgm:pt>
    <dgm:pt modelId="{7A8F6E1A-F35B-49FD-A5D3-13DCE979BC54}" type="pres">
      <dgm:prSet presAssocID="{850CA91E-214D-4C28-8C0D-AEF49ADAB388}" presName="vertThree" presStyleCnt="0"/>
      <dgm:spPr/>
      <dgm:t>
        <a:bodyPr/>
        <a:lstStyle/>
        <a:p>
          <a:endParaRPr lang="zh-CN" altLang="en-US"/>
        </a:p>
      </dgm:t>
    </dgm:pt>
    <dgm:pt modelId="{4D3D39A6-A342-4790-828E-72B8370D7766}" type="pres">
      <dgm:prSet presAssocID="{850CA91E-214D-4C28-8C0D-AEF49ADAB388}" presName="txThree" presStyleLbl="node3" presStyleIdx="2" presStyleCnt="6">
        <dgm:presLayoutVars>
          <dgm:chPref val="3"/>
        </dgm:presLayoutVars>
      </dgm:prSet>
      <dgm:spPr/>
      <dgm:t>
        <a:bodyPr/>
        <a:lstStyle/>
        <a:p>
          <a:endParaRPr lang="zh-CN" altLang="en-US"/>
        </a:p>
      </dgm:t>
    </dgm:pt>
    <dgm:pt modelId="{D4A4CE9F-4BC7-41D5-B348-26D4CE8E19CE}" type="pres">
      <dgm:prSet presAssocID="{850CA91E-214D-4C28-8C0D-AEF49ADAB388}" presName="horzThree" presStyleCnt="0"/>
      <dgm:spPr/>
      <dgm:t>
        <a:bodyPr/>
        <a:lstStyle/>
        <a:p>
          <a:endParaRPr lang="zh-CN" altLang="en-US"/>
        </a:p>
      </dgm:t>
    </dgm:pt>
    <dgm:pt modelId="{92A0A22F-D2E6-4F00-8F74-9EEA1FCC3E6E}" type="pres">
      <dgm:prSet presAssocID="{664908D3-D2D1-4F8C-839D-3B7322C67B5B}" presName="sibSpaceTwo" presStyleCnt="0"/>
      <dgm:spPr/>
      <dgm:t>
        <a:bodyPr/>
        <a:lstStyle/>
        <a:p>
          <a:endParaRPr lang="zh-CN" altLang="en-US"/>
        </a:p>
      </dgm:t>
    </dgm:pt>
    <dgm:pt modelId="{537D617E-103B-48DB-9415-94AEA2ADFE3A}" type="pres">
      <dgm:prSet presAssocID="{99AF34DA-6FB5-405B-9319-0C5FB52B7FCD}" presName="vertTwo" presStyleCnt="0"/>
      <dgm:spPr/>
      <dgm:t>
        <a:bodyPr/>
        <a:lstStyle/>
        <a:p>
          <a:endParaRPr lang="zh-CN" altLang="en-US"/>
        </a:p>
      </dgm:t>
    </dgm:pt>
    <dgm:pt modelId="{961ADC95-7317-4AF2-9BE9-579FAACE63AE}" type="pres">
      <dgm:prSet presAssocID="{99AF34DA-6FB5-405B-9319-0C5FB52B7FCD}" presName="txTwo" presStyleLbl="node2" presStyleIdx="1" presStyleCnt="3">
        <dgm:presLayoutVars>
          <dgm:chPref val="3"/>
        </dgm:presLayoutVars>
      </dgm:prSet>
      <dgm:spPr/>
      <dgm:t>
        <a:bodyPr/>
        <a:lstStyle/>
        <a:p>
          <a:endParaRPr lang="zh-CN" altLang="en-US"/>
        </a:p>
      </dgm:t>
    </dgm:pt>
    <dgm:pt modelId="{9944259F-77E0-4A59-BA0E-01D6CDB2188E}" type="pres">
      <dgm:prSet presAssocID="{99AF34DA-6FB5-405B-9319-0C5FB52B7FCD}" presName="parTransTwo" presStyleCnt="0"/>
      <dgm:spPr/>
      <dgm:t>
        <a:bodyPr/>
        <a:lstStyle/>
        <a:p>
          <a:endParaRPr lang="zh-CN" altLang="en-US"/>
        </a:p>
      </dgm:t>
    </dgm:pt>
    <dgm:pt modelId="{F0548B6D-5A76-4489-AF17-851C66FABD48}" type="pres">
      <dgm:prSet presAssocID="{99AF34DA-6FB5-405B-9319-0C5FB52B7FCD}" presName="horzTwo" presStyleCnt="0"/>
      <dgm:spPr/>
      <dgm:t>
        <a:bodyPr/>
        <a:lstStyle/>
        <a:p>
          <a:endParaRPr lang="zh-CN" altLang="en-US"/>
        </a:p>
      </dgm:t>
    </dgm:pt>
    <dgm:pt modelId="{66B1D796-307A-47BD-BDC4-29BF0B18BDA8}" type="pres">
      <dgm:prSet presAssocID="{0FE73747-A809-4379-B2CF-DA5A520F80A2}" presName="vertThree" presStyleCnt="0"/>
      <dgm:spPr/>
      <dgm:t>
        <a:bodyPr/>
        <a:lstStyle/>
        <a:p>
          <a:endParaRPr lang="zh-CN" altLang="en-US"/>
        </a:p>
      </dgm:t>
    </dgm:pt>
    <dgm:pt modelId="{040E34DA-CF0C-4325-89A3-3266723D84BA}" type="pres">
      <dgm:prSet presAssocID="{0FE73747-A809-4379-B2CF-DA5A520F80A2}" presName="txThree" presStyleLbl="node3" presStyleIdx="3" presStyleCnt="6">
        <dgm:presLayoutVars>
          <dgm:chPref val="3"/>
        </dgm:presLayoutVars>
      </dgm:prSet>
      <dgm:spPr/>
      <dgm:t>
        <a:bodyPr/>
        <a:lstStyle/>
        <a:p>
          <a:endParaRPr lang="zh-CN" altLang="en-US"/>
        </a:p>
      </dgm:t>
    </dgm:pt>
    <dgm:pt modelId="{9A5E75FE-1509-4445-BCE4-F6D5096D47EB}" type="pres">
      <dgm:prSet presAssocID="{0FE73747-A809-4379-B2CF-DA5A520F80A2}" presName="horzThree" presStyleCnt="0"/>
      <dgm:spPr/>
      <dgm:t>
        <a:bodyPr/>
        <a:lstStyle/>
        <a:p>
          <a:endParaRPr lang="zh-CN" altLang="en-US"/>
        </a:p>
      </dgm:t>
    </dgm:pt>
    <dgm:pt modelId="{1FDBDA28-6063-4471-A102-50B051EBF412}" type="pres">
      <dgm:prSet presAssocID="{3F27D69F-1A83-4861-B37D-BC8C1AA967F5}" presName="sibSpaceThree" presStyleCnt="0"/>
      <dgm:spPr/>
      <dgm:t>
        <a:bodyPr/>
        <a:lstStyle/>
        <a:p>
          <a:endParaRPr lang="zh-CN" altLang="en-US"/>
        </a:p>
      </dgm:t>
    </dgm:pt>
    <dgm:pt modelId="{45F3FB52-42E4-422B-91C4-5B28116C9198}" type="pres">
      <dgm:prSet presAssocID="{ADD91183-F0D6-4074-8478-8C2E0E96B308}" presName="vertThree" presStyleCnt="0"/>
      <dgm:spPr/>
      <dgm:t>
        <a:bodyPr/>
        <a:lstStyle/>
        <a:p>
          <a:endParaRPr lang="zh-CN" altLang="en-US"/>
        </a:p>
      </dgm:t>
    </dgm:pt>
    <dgm:pt modelId="{CDA4586F-C1C4-4D66-AB64-D25BA416D8BB}" type="pres">
      <dgm:prSet presAssocID="{ADD91183-F0D6-4074-8478-8C2E0E96B308}" presName="txThree" presStyleLbl="node3" presStyleIdx="4" presStyleCnt="6">
        <dgm:presLayoutVars>
          <dgm:chPref val="3"/>
        </dgm:presLayoutVars>
      </dgm:prSet>
      <dgm:spPr/>
      <dgm:t>
        <a:bodyPr/>
        <a:lstStyle/>
        <a:p>
          <a:endParaRPr lang="zh-CN" altLang="en-US"/>
        </a:p>
      </dgm:t>
    </dgm:pt>
    <dgm:pt modelId="{563BEF2E-C818-4C72-9172-4BBAFD32D702}" type="pres">
      <dgm:prSet presAssocID="{ADD91183-F0D6-4074-8478-8C2E0E96B308}" presName="horzThree" presStyleCnt="0"/>
      <dgm:spPr/>
      <dgm:t>
        <a:bodyPr/>
        <a:lstStyle/>
        <a:p>
          <a:endParaRPr lang="zh-CN" altLang="en-US"/>
        </a:p>
      </dgm:t>
    </dgm:pt>
    <dgm:pt modelId="{ABD5FAFF-3B7B-415B-86FD-43B958EC9751}" type="pres">
      <dgm:prSet presAssocID="{9602EC06-7ED3-4B05-9F9E-A8B22EB881BE}" presName="sibSpaceThree" presStyleCnt="0"/>
      <dgm:spPr/>
      <dgm:t>
        <a:bodyPr/>
        <a:lstStyle/>
        <a:p>
          <a:endParaRPr lang="zh-CN" altLang="en-US"/>
        </a:p>
      </dgm:t>
    </dgm:pt>
    <dgm:pt modelId="{2A50EC74-27C3-4F55-9F8B-8D150DE8924B}" type="pres">
      <dgm:prSet presAssocID="{996C8341-321C-4404-AEDE-DF6CEB349991}" presName="vertThree" presStyleCnt="0"/>
      <dgm:spPr/>
      <dgm:t>
        <a:bodyPr/>
        <a:lstStyle/>
        <a:p>
          <a:endParaRPr lang="zh-CN" altLang="en-US"/>
        </a:p>
      </dgm:t>
    </dgm:pt>
    <dgm:pt modelId="{613CC5BD-259D-41DE-8A2F-ADBA33644786}" type="pres">
      <dgm:prSet presAssocID="{996C8341-321C-4404-AEDE-DF6CEB349991}" presName="txThree" presStyleLbl="node3" presStyleIdx="5" presStyleCnt="6">
        <dgm:presLayoutVars>
          <dgm:chPref val="3"/>
        </dgm:presLayoutVars>
      </dgm:prSet>
      <dgm:spPr/>
      <dgm:t>
        <a:bodyPr/>
        <a:lstStyle/>
        <a:p>
          <a:endParaRPr lang="zh-CN" altLang="en-US"/>
        </a:p>
      </dgm:t>
    </dgm:pt>
    <dgm:pt modelId="{660986CC-9805-4F58-A17A-58F2229777DF}" type="pres">
      <dgm:prSet presAssocID="{996C8341-321C-4404-AEDE-DF6CEB349991}" presName="horzThree" presStyleCnt="0"/>
      <dgm:spPr/>
      <dgm:t>
        <a:bodyPr/>
        <a:lstStyle/>
        <a:p>
          <a:endParaRPr lang="zh-CN" altLang="en-US"/>
        </a:p>
      </dgm:t>
    </dgm:pt>
    <dgm:pt modelId="{02A1C2E2-7662-496F-A124-A73553C1FE61}" type="pres">
      <dgm:prSet presAssocID="{B08C066C-8F1E-4CE1-9393-E7F079557AD4}" presName="sibSpaceTwo" presStyleCnt="0"/>
      <dgm:spPr/>
      <dgm:t>
        <a:bodyPr/>
        <a:lstStyle/>
        <a:p>
          <a:endParaRPr lang="zh-CN" altLang="en-US"/>
        </a:p>
      </dgm:t>
    </dgm:pt>
    <dgm:pt modelId="{14D44235-6486-497E-A756-83E2A9BF1818}" type="pres">
      <dgm:prSet presAssocID="{B8AC6C4B-CA01-42F0-8AA2-EA34F5D944A2}" presName="vertTwo" presStyleCnt="0"/>
      <dgm:spPr/>
      <dgm:t>
        <a:bodyPr/>
        <a:lstStyle/>
        <a:p>
          <a:endParaRPr lang="zh-CN" altLang="en-US"/>
        </a:p>
      </dgm:t>
    </dgm:pt>
    <dgm:pt modelId="{6BF56850-C09B-4418-BF6E-CF1AA80A4EFA}" type="pres">
      <dgm:prSet presAssocID="{B8AC6C4B-CA01-42F0-8AA2-EA34F5D944A2}" presName="txTwo" presStyleLbl="node2" presStyleIdx="2" presStyleCnt="3">
        <dgm:presLayoutVars>
          <dgm:chPref val="3"/>
        </dgm:presLayoutVars>
      </dgm:prSet>
      <dgm:spPr/>
      <dgm:t>
        <a:bodyPr/>
        <a:lstStyle/>
        <a:p>
          <a:endParaRPr lang="zh-CN" altLang="en-US"/>
        </a:p>
      </dgm:t>
    </dgm:pt>
    <dgm:pt modelId="{DAD66D9C-867B-4D6E-9B64-0C2F9C1198A9}" type="pres">
      <dgm:prSet presAssocID="{B8AC6C4B-CA01-42F0-8AA2-EA34F5D944A2}" presName="horzTwo" presStyleCnt="0"/>
      <dgm:spPr/>
      <dgm:t>
        <a:bodyPr/>
        <a:lstStyle/>
        <a:p>
          <a:endParaRPr lang="zh-CN" altLang="en-US"/>
        </a:p>
      </dgm:t>
    </dgm:pt>
  </dgm:ptLst>
  <dgm:cxnLst>
    <dgm:cxn modelId="{988D100F-0412-4781-B0AF-05DE1F672ADF}" type="presOf" srcId="{B8AC6C4B-CA01-42F0-8AA2-EA34F5D944A2}" destId="{6BF56850-C09B-4418-BF6E-CF1AA80A4EFA}" srcOrd="0" destOrd="0" presId="urn:microsoft.com/office/officeart/2005/8/layout/hierarchy4"/>
    <dgm:cxn modelId="{B7C4381B-F48A-4332-8274-88338DBF6AD2}" srcId="{99AF34DA-6FB5-405B-9319-0C5FB52B7FCD}" destId="{996C8341-321C-4404-AEDE-DF6CEB349991}" srcOrd="2" destOrd="0" parTransId="{55563F3B-9123-4362-BDD4-1B62FF9DBC11}" sibTransId="{600A751D-157B-4C45-B077-2B3AD72E3B25}"/>
    <dgm:cxn modelId="{4FACE385-8258-4F87-AFFA-2967D015CC9B}" type="presOf" srcId="{850CA91E-214D-4C28-8C0D-AEF49ADAB388}" destId="{4D3D39A6-A342-4790-828E-72B8370D7766}" srcOrd="0" destOrd="0" presId="urn:microsoft.com/office/officeart/2005/8/layout/hierarchy4"/>
    <dgm:cxn modelId="{5EF47203-37A0-4840-A287-4CBB43E28D48}" srcId="{6EB36115-7770-430C-AEFA-C3B7C9EF5807}" destId="{6B8290ED-39F0-4C52-B796-8B9496BC8F46}" srcOrd="0" destOrd="0" parTransId="{D05B4DD0-552D-4F7B-94E6-DFB1292079CA}" sibTransId="{8DF47B72-822C-4A4A-BFFE-3A874244CDD5}"/>
    <dgm:cxn modelId="{1BEAEBD1-2B03-4654-8F6B-C8EE2DB7A639}" type="presOf" srcId="{0FE73747-A809-4379-B2CF-DA5A520F80A2}" destId="{040E34DA-CF0C-4325-89A3-3266723D84BA}" srcOrd="0" destOrd="0" presId="urn:microsoft.com/office/officeart/2005/8/layout/hierarchy4"/>
    <dgm:cxn modelId="{5195D081-B32B-4FD7-974F-74E633B949F6}" srcId="{6B8290ED-39F0-4C52-B796-8B9496BC8F46}" destId="{B8AC6C4B-CA01-42F0-8AA2-EA34F5D944A2}" srcOrd="2" destOrd="0" parTransId="{A14997D1-6D75-4974-A8FC-A613FBEF59E0}" sibTransId="{9CC5D9D1-21F5-4354-9CA4-D8E6F771EA13}"/>
    <dgm:cxn modelId="{16ECC6AA-9095-4C6C-AABD-C5961B938BBF}" srcId="{E9955507-29D4-46C0-B38D-9998819A2053}" destId="{4EF7E781-3622-4C22-8CDA-A3D0772A05DA}" srcOrd="1" destOrd="0" parTransId="{E1EB65FF-E0BB-4D53-B1D1-01DEF7BF9E92}" sibTransId="{12CE6E83-8239-49B6-9288-DE5A18DA47F9}"/>
    <dgm:cxn modelId="{788C92CE-9DC9-4EBA-91D8-407ACBD5146A}" type="presOf" srcId="{6B8290ED-39F0-4C52-B796-8B9496BC8F46}" destId="{564826DE-E729-4C80-A5DD-3EF5ACA02A15}" srcOrd="0" destOrd="0" presId="urn:microsoft.com/office/officeart/2005/8/layout/hierarchy4"/>
    <dgm:cxn modelId="{17A2C51D-0F60-4DA3-828B-7B2A9A8CAE16}" type="presOf" srcId="{99AF34DA-6FB5-405B-9319-0C5FB52B7FCD}" destId="{961ADC95-7317-4AF2-9BE9-579FAACE63AE}" srcOrd="0" destOrd="0" presId="urn:microsoft.com/office/officeart/2005/8/layout/hierarchy4"/>
    <dgm:cxn modelId="{2064B563-2050-4870-98FC-D022AEE2D918}" type="presOf" srcId="{4EF7E781-3622-4C22-8CDA-A3D0772A05DA}" destId="{C6C04F52-1BA6-448C-80B7-FBDDE6FB1F79}" srcOrd="0" destOrd="0" presId="urn:microsoft.com/office/officeart/2005/8/layout/hierarchy4"/>
    <dgm:cxn modelId="{28C52B23-3E9B-42A6-BAFA-2F8F92600BAF}" type="presOf" srcId="{1BEFEA05-1B80-4D29-8CCA-9C98B0279629}" destId="{0E051243-07BF-4D97-94DC-08447BCE37C7}" srcOrd="0" destOrd="0" presId="urn:microsoft.com/office/officeart/2005/8/layout/hierarchy4"/>
    <dgm:cxn modelId="{447D333E-2EA4-4FEB-A436-645E4B3DB5F4}" srcId="{E9955507-29D4-46C0-B38D-9998819A2053}" destId="{1BEFEA05-1B80-4D29-8CCA-9C98B0279629}" srcOrd="0" destOrd="0" parTransId="{C61AD7B3-67C2-4BCA-9FAA-B3B47CDDAEEE}" sibTransId="{29EB5CF2-65E4-437B-8502-746D16C43C77}"/>
    <dgm:cxn modelId="{2EB75AC5-00CA-41F2-BD84-56A45CA3C31F}" type="presOf" srcId="{E9955507-29D4-46C0-B38D-9998819A2053}" destId="{339D7114-C200-4B26-B896-24E8FE2AB29E}" srcOrd="0" destOrd="0" presId="urn:microsoft.com/office/officeart/2005/8/layout/hierarchy4"/>
    <dgm:cxn modelId="{DEF6FFAE-1001-49C8-AF63-7A5D8135ADE0}" type="presOf" srcId="{6EB36115-7770-430C-AEFA-C3B7C9EF5807}" destId="{D517BC78-0539-4375-97D8-8088C7DEB695}" srcOrd="0" destOrd="0" presId="urn:microsoft.com/office/officeart/2005/8/layout/hierarchy4"/>
    <dgm:cxn modelId="{0548D2EE-B689-4CC3-8A80-3107DC233F5D}" srcId="{6B8290ED-39F0-4C52-B796-8B9496BC8F46}" destId="{99AF34DA-6FB5-405B-9319-0C5FB52B7FCD}" srcOrd="1" destOrd="0" parTransId="{C9BEA839-CB41-4A5D-83CE-F975B599658A}" sibTransId="{B08C066C-8F1E-4CE1-9393-E7F079557AD4}"/>
    <dgm:cxn modelId="{5A4A3090-1AD7-46A8-A960-C6FE0C1E54B2}" srcId="{6B8290ED-39F0-4C52-B796-8B9496BC8F46}" destId="{E9955507-29D4-46C0-B38D-9998819A2053}" srcOrd="0" destOrd="0" parTransId="{10709BE4-E103-4E91-AEDC-D92076651A39}" sibTransId="{664908D3-D2D1-4F8C-839D-3B7322C67B5B}"/>
    <dgm:cxn modelId="{81431611-9A3C-47D0-B03A-876CFBD14938}" type="presOf" srcId="{996C8341-321C-4404-AEDE-DF6CEB349991}" destId="{613CC5BD-259D-41DE-8A2F-ADBA33644786}" srcOrd="0" destOrd="0" presId="urn:microsoft.com/office/officeart/2005/8/layout/hierarchy4"/>
    <dgm:cxn modelId="{E9CB45DB-5571-4025-A6CF-DF2C555DF0C7}" srcId="{E9955507-29D4-46C0-B38D-9998819A2053}" destId="{850CA91E-214D-4C28-8C0D-AEF49ADAB388}" srcOrd="2" destOrd="0" parTransId="{D3E2FDA4-687B-4A5A-8395-4812AF645448}" sibTransId="{42D0AE29-6453-4CA5-A677-1C2943E9610D}"/>
    <dgm:cxn modelId="{4DD5F7AB-E9CD-45FE-92CD-CD2B71A9B08E}" srcId="{99AF34DA-6FB5-405B-9319-0C5FB52B7FCD}" destId="{0FE73747-A809-4379-B2CF-DA5A520F80A2}" srcOrd="0" destOrd="0" parTransId="{159BF075-F2A5-466A-B15B-C9ED23368446}" sibTransId="{3F27D69F-1A83-4861-B37D-BC8C1AA967F5}"/>
    <dgm:cxn modelId="{38F46D3F-4050-43D6-A71D-CD21992FFAA0}" type="presOf" srcId="{ADD91183-F0D6-4074-8478-8C2E0E96B308}" destId="{CDA4586F-C1C4-4D66-AB64-D25BA416D8BB}" srcOrd="0" destOrd="0" presId="urn:microsoft.com/office/officeart/2005/8/layout/hierarchy4"/>
    <dgm:cxn modelId="{F154D94F-26A3-40F9-B3F3-5ABE0CA73D54}" srcId="{99AF34DA-6FB5-405B-9319-0C5FB52B7FCD}" destId="{ADD91183-F0D6-4074-8478-8C2E0E96B308}" srcOrd="1" destOrd="0" parTransId="{9B5E80A1-BBE0-41B6-8F5B-F9F394D90AC6}" sibTransId="{9602EC06-7ED3-4B05-9F9E-A8B22EB881BE}"/>
    <dgm:cxn modelId="{D5228963-47BB-4CAE-B822-2AD38DA9EFF5}" type="presParOf" srcId="{D517BC78-0539-4375-97D8-8088C7DEB695}" destId="{8C4E3059-1E9F-481A-94EA-95598A8BA0C2}" srcOrd="0" destOrd="0" presId="urn:microsoft.com/office/officeart/2005/8/layout/hierarchy4"/>
    <dgm:cxn modelId="{62EF1896-52F4-4C11-86E5-98AC8A6CF406}" type="presParOf" srcId="{8C4E3059-1E9F-481A-94EA-95598A8BA0C2}" destId="{564826DE-E729-4C80-A5DD-3EF5ACA02A15}" srcOrd="0" destOrd="0" presId="urn:microsoft.com/office/officeart/2005/8/layout/hierarchy4"/>
    <dgm:cxn modelId="{A55CE534-89D6-4206-BA2F-FFD44BB680BB}" type="presParOf" srcId="{8C4E3059-1E9F-481A-94EA-95598A8BA0C2}" destId="{04D8A128-BA64-408B-AD33-6EFE97E58657}" srcOrd="1" destOrd="0" presId="urn:microsoft.com/office/officeart/2005/8/layout/hierarchy4"/>
    <dgm:cxn modelId="{A762F4CA-D717-4DDF-83A9-98C6BF733956}" type="presParOf" srcId="{8C4E3059-1E9F-481A-94EA-95598A8BA0C2}" destId="{01FF5216-F4F5-46ED-A48F-CA026AA750BF}" srcOrd="2" destOrd="0" presId="urn:microsoft.com/office/officeart/2005/8/layout/hierarchy4"/>
    <dgm:cxn modelId="{04E44F4F-9131-4702-B7F5-CD74F9992D54}" type="presParOf" srcId="{01FF5216-F4F5-46ED-A48F-CA026AA750BF}" destId="{A5038099-D103-48B0-8DAE-F15C54D7C3C1}" srcOrd="0" destOrd="0" presId="urn:microsoft.com/office/officeart/2005/8/layout/hierarchy4"/>
    <dgm:cxn modelId="{3C010C1F-4808-4A72-9B0F-1C8AB7419D6B}" type="presParOf" srcId="{A5038099-D103-48B0-8DAE-F15C54D7C3C1}" destId="{339D7114-C200-4B26-B896-24E8FE2AB29E}" srcOrd="0" destOrd="0" presId="urn:microsoft.com/office/officeart/2005/8/layout/hierarchy4"/>
    <dgm:cxn modelId="{29C8B75D-1A8C-44E8-99C7-0358ADF1E601}" type="presParOf" srcId="{A5038099-D103-48B0-8DAE-F15C54D7C3C1}" destId="{C11CF19C-8EDD-4806-8557-69D84E8FA4FA}" srcOrd="1" destOrd="0" presId="urn:microsoft.com/office/officeart/2005/8/layout/hierarchy4"/>
    <dgm:cxn modelId="{5590F899-5620-4976-BDC3-7824F058F7E0}" type="presParOf" srcId="{A5038099-D103-48B0-8DAE-F15C54D7C3C1}" destId="{5FC159E0-9AB1-40A5-A6A3-D8EDBA17559D}" srcOrd="2" destOrd="0" presId="urn:microsoft.com/office/officeart/2005/8/layout/hierarchy4"/>
    <dgm:cxn modelId="{E32CAEBE-E82F-4DEE-B5A6-CEC348618A03}" type="presParOf" srcId="{5FC159E0-9AB1-40A5-A6A3-D8EDBA17559D}" destId="{048444DB-B682-48ED-8857-B1EE56C73AAE}" srcOrd="0" destOrd="0" presId="urn:microsoft.com/office/officeart/2005/8/layout/hierarchy4"/>
    <dgm:cxn modelId="{F36F95D0-193B-4C6A-A722-F42E2674EBAC}" type="presParOf" srcId="{048444DB-B682-48ED-8857-B1EE56C73AAE}" destId="{0E051243-07BF-4D97-94DC-08447BCE37C7}" srcOrd="0" destOrd="0" presId="urn:microsoft.com/office/officeart/2005/8/layout/hierarchy4"/>
    <dgm:cxn modelId="{8A9FFA27-85EC-4CBC-99B9-62BF723164EA}" type="presParOf" srcId="{048444DB-B682-48ED-8857-B1EE56C73AAE}" destId="{CAEE111D-A1C6-4EA5-A6D8-5846E6C0DC39}" srcOrd="1" destOrd="0" presId="urn:microsoft.com/office/officeart/2005/8/layout/hierarchy4"/>
    <dgm:cxn modelId="{149E2978-520A-4F1C-BD96-1982491C3B56}" type="presParOf" srcId="{5FC159E0-9AB1-40A5-A6A3-D8EDBA17559D}" destId="{59E43173-DA6D-4158-95FE-FE10F42316D3}" srcOrd="1" destOrd="0" presId="urn:microsoft.com/office/officeart/2005/8/layout/hierarchy4"/>
    <dgm:cxn modelId="{32D5025B-4574-4945-A557-964E6054744C}" type="presParOf" srcId="{5FC159E0-9AB1-40A5-A6A3-D8EDBA17559D}" destId="{E73DAC40-4AB3-42FD-A1F2-D8EDE4D337DD}" srcOrd="2" destOrd="0" presId="urn:microsoft.com/office/officeart/2005/8/layout/hierarchy4"/>
    <dgm:cxn modelId="{948B3155-8729-4777-9F5D-CBAA20B007E3}" type="presParOf" srcId="{E73DAC40-4AB3-42FD-A1F2-D8EDE4D337DD}" destId="{C6C04F52-1BA6-448C-80B7-FBDDE6FB1F79}" srcOrd="0" destOrd="0" presId="urn:microsoft.com/office/officeart/2005/8/layout/hierarchy4"/>
    <dgm:cxn modelId="{0A088B74-2E80-488F-AF78-D080290E3AF8}" type="presParOf" srcId="{E73DAC40-4AB3-42FD-A1F2-D8EDE4D337DD}" destId="{0DF8566D-715F-4371-AD94-F3D2597C5659}" srcOrd="1" destOrd="0" presId="urn:microsoft.com/office/officeart/2005/8/layout/hierarchy4"/>
    <dgm:cxn modelId="{4BD2F005-E051-4E27-9039-A86110FABEC0}" type="presParOf" srcId="{5FC159E0-9AB1-40A5-A6A3-D8EDBA17559D}" destId="{D0F383E7-8DF4-4062-92CE-9E17CABBED2D}" srcOrd="3" destOrd="0" presId="urn:microsoft.com/office/officeart/2005/8/layout/hierarchy4"/>
    <dgm:cxn modelId="{8D965CA9-9ADA-4045-B9AD-C9A1A8169DB5}" type="presParOf" srcId="{5FC159E0-9AB1-40A5-A6A3-D8EDBA17559D}" destId="{7A8F6E1A-F35B-49FD-A5D3-13DCE979BC54}" srcOrd="4" destOrd="0" presId="urn:microsoft.com/office/officeart/2005/8/layout/hierarchy4"/>
    <dgm:cxn modelId="{31F0780E-0381-41C7-BFB9-93A896EB599C}" type="presParOf" srcId="{7A8F6E1A-F35B-49FD-A5D3-13DCE979BC54}" destId="{4D3D39A6-A342-4790-828E-72B8370D7766}" srcOrd="0" destOrd="0" presId="urn:microsoft.com/office/officeart/2005/8/layout/hierarchy4"/>
    <dgm:cxn modelId="{94FD5624-AA95-45B3-9FB6-40B4264CBE15}" type="presParOf" srcId="{7A8F6E1A-F35B-49FD-A5D3-13DCE979BC54}" destId="{D4A4CE9F-4BC7-41D5-B348-26D4CE8E19CE}" srcOrd="1" destOrd="0" presId="urn:microsoft.com/office/officeart/2005/8/layout/hierarchy4"/>
    <dgm:cxn modelId="{A47DF54A-5299-493B-8C95-308D1497D3AC}" type="presParOf" srcId="{01FF5216-F4F5-46ED-A48F-CA026AA750BF}" destId="{92A0A22F-D2E6-4F00-8F74-9EEA1FCC3E6E}" srcOrd="1" destOrd="0" presId="urn:microsoft.com/office/officeart/2005/8/layout/hierarchy4"/>
    <dgm:cxn modelId="{DA0A9D80-A222-4D86-96BF-F1130B60337B}" type="presParOf" srcId="{01FF5216-F4F5-46ED-A48F-CA026AA750BF}" destId="{537D617E-103B-48DB-9415-94AEA2ADFE3A}" srcOrd="2" destOrd="0" presId="urn:microsoft.com/office/officeart/2005/8/layout/hierarchy4"/>
    <dgm:cxn modelId="{F0B86364-101B-478F-9CF7-B91DC1C9B8F1}" type="presParOf" srcId="{537D617E-103B-48DB-9415-94AEA2ADFE3A}" destId="{961ADC95-7317-4AF2-9BE9-579FAACE63AE}" srcOrd="0" destOrd="0" presId="urn:microsoft.com/office/officeart/2005/8/layout/hierarchy4"/>
    <dgm:cxn modelId="{DE40F9D7-86C8-487D-A2F8-2C53FEC112A7}" type="presParOf" srcId="{537D617E-103B-48DB-9415-94AEA2ADFE3A}" destId="{9944259F-77E0-4A59-BA0E-01D6CDB2188E}" srcOrd="1" destOrd="0" presId="urn:microsoft.com/office/officeart/2005/8/layout/hierarchy4"/>
    <dgm:cxn modelId="{C34BFEA6-0057-4647-BB30-6D36274400E3}" type="presParOf" srcId="{537D617E-103B-48DB-9415-94AEA2ADFE3A}" destId="{F0548B6D-5A76-4489-AF17-851C66FABD48}" srcOrd="2" destOrd="0" presId="urn:microsoft.com/office/officeart/2005/8/layout/hierarchy4"/>
    <dgm:cxn modelId="{38107960-184C-44DB-B999-D02370672F05}" type="presParOf" srcId="{F0548B6D-5A76-4489-AF17-851C66FABD48}" destId="{66B1D796-307A-47BD-BDC4-29BF0B18BDA8}" srcOrd="0" destOrd="0" presId="urn:microsoft.com/office/officeart/2005/8/layout/hierarchy4"/>
    <dgm:cxn modelId="{DD90EB82-52C3-4F79-AF3B-F8D40A77FF87}" type="presParOf" srcId="{66B1D796-307A-47BD-BDC4-29BF0B18BDA8}" destId="{040E34DA-CF0C-4325-89A3-3266723D84BA}" srcOrd="0" destOrd="0" presId="urn:microsoft.com/office/officeart/2005/8/layout/hierarchy4"/>
    <dgm:cxn modelId="{CA39CDF5-AF0A-4BCF-9608-1E704FC030EC}" type="presParOf" srcId="{66B1D796-307A-47BD-BDC4-29BF0B18BDA8}" destId="{9A5E75FE-1509-4445-BCE4-F6D5096D47EB}" srcOrd="1" destOrd="0" presId="urn:microsoft.com/office/officeart/2005/8/layout/hierarchy4"/>
    <dgm:cxn modelId="{7E928543-57D2-4631-B3FF-82792AA80445}" type="presParOf" srcId="{F0548B6D-5A76-4489-AF17-851C66FABD48}" destId="{1FDBDA28-6063-4471-A102-50B051EBF412}" srcOrd="1" destOrd="0" presId="urn:microsoft.com/office/officeart/2005/8/layout/hierarchy4"/>
    <dgm:cxn modelId="{9310A8FB-9571-41D6-AFFB-09B3925E05FB}" type="presParOf" srcId="{F0548B6D-5A76-4489-AF17-851C66FABD48}" destId="{45F3FB52-42E4-422B-91C4-5B28116C9198}" srcOrd="2" destOrd="0" presId="urn:microsoft.com/office/officeart/2005/8/layout/hierarchy4"/>
    <dgm:cxn modelId="{A191BC15-E38E-4E0A-8F56-152CFD25F7D6}" type="presParOf" srcId="{45F3FB52-42E4-422B-91C4-5B28116C9198}" destId="{CDA4586F-C1C4-4D66-AB64-D25BA416D8BB}" srcOrd="0" destOrd="0" presId="urn:microsoft.com/office/officeart/2005/8/layout/hierarchy4"/>
    <dgm:cxn modelId="{F101370D-02B7-418D-BF6E-2B74975C214F}" type="presParOf" srcId="{45F3FB52-42E4-422B-91C4-5B28116C9198}" destId="{563BEF2E-C818-4C72-9172-4BBAFD32D702}" srcOrd="1" destOrd="0" presId="urn:microsoft.com/office/officeart/2005/8/layout/hierarchy4"/>
    <dgm:cxn modelId="{9BA17F1C-5B9D-4686-8C9B-3050D489E4EB}" type="presParOf" srcId="{F0548B6D-5A76-4489-AF17-851C66FABD48}" destId="{ABD5FAFF-3B7B-415B-86FD-43B958EC9751}" srcOrd="3" destOrd="0" presId="urn:microsoft.com/office/officeart/2005/8/layout/hierarchy4"/>
    <dgm:cxn modelId="{42548FAD-A3C3-4C4A-A0D2-B4B667278848}" type="presParOf" srcId="{F0548B6D-5A76-4489-AF17-851C66FABD48}" destId="{2A50EC74-27C3-4F55-9F8B-8D150DE8924B}" srcOrd="4" destOrd="0" presId="urn:microsoft.com/office/officeart/2005/8/layout/hierarchy4"/>
    <dgm:cxn modelId="{6B66E36F-10A5-4DBA-80A2-C11982B0B398}" type="presParOf" srcId="{2A50EC74-27C3-4F55-9F8B-8D150DE8924B}" destId="{613CC5BD-259D-41DE-8A2F-ADBA33644786}" srcOrd="0" destOrd="0" presId="urn:microsoft.com/office/officeart/2005/8/layout/hierarchy4"/>
    <dgm:cxn modelId="{6FB04E77-AB1F-4E49-9016-632B99657192}" type="presParOf" srcId="{2A50EC74-27C3-4F55-9F8B-8D150DE8924B}" destId="{660986CC-9805-4F58-A17A-58F2229777DF}" srcOrd="1" destOrd="0" presId="urn:microsoft.com/office/officeart/2005/8/layout/hierarchy4"/>
    <dgm:cxn modelId="{8F6B1F00-FAF7-4F7B-9B15-8A118C6932A5}" type="presParOf" srcId="{01FF5216-F4F5-46ED-A48F-CA026AA750BF}" destId="{02A1C2E2-7662-496F-A124-A73553C1FE61}" srcOrd="3" destOrd="0" presId="urn:microsoft.com/office/officeart/2005/8/layout/hierarchy4"/>
    <dgm:cxn modelId="{C0828E95-FA92-4D40-A207-528C375C2F2F}" type="presParOf" srcId="{01FF5216-F4F5-46ED-A48F-CA026AA750BF}" destId="{14D44235-6486-497E-A756-83E2A9BF1818}" srcOrd="4" destOrd="0" presId="urn:microsoft.com/office/officeart/2005/8/layout/hierarchy4"/>
    <dgm:cxn modelId="{8E2ECEC3-63F2-4B71-B17C-7A0720629FE2}" type="presParOf" srcId="{14D44235-6486-497E-A756-83E2A9BF1818}" destId="{6BF56850-C09B-4418-BF6E-CF1AA80A4EFA}" srcOrd="0" destOrd="0" presId="urn:microsoft.com/office/officeart/2005/8/layout/hierarchy4"/>
    <dgm:cxn modelId="{3DFD12E6-9010-428B-896C-4FBB2A88A740}" type="presParOf" srcId="{14D44235-6486-497E-A756-83E2A9BF1818}" destId="{DAD66D9C-867B-4D6E-9B64-0C2F9C1198A9}"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241DA4-EE16-4C8F-BBF6-C1871BC2A579}" type="doc">
      <dgm:prSet loTypeId="urn:microsoft.com/office/officeart/2005/8/layout/hierarchy4" loCatId="hierarchy" qsTypeId="urn:microsoft.com/office/officeart/2005/8/quickstyle/simple3" qsCatId="simple" csTypeId="urn:microsoft.com/office/officeart/2005/8/colors/accent1_4" csCatId="accent1" phldr="1"/>
      <dgm:spPr/>
      <dgm:t>
        <a:bodyPr/>
        <a:lstStyle/>
        <a:p>
          <a:endParaRPr lang="zh-CN" altLang="en-US"/>
        </a:p>
      </dgm:t>
    </dgm:pt>
    <dgm:pt modelId="{61B21F41-40C5-4650-BE26-93F9EB941101}">
      <dgm:prSet phldrT="[文本]" custT="1"/>
      <dgm:spPr>
        <a:xfrm>
          <a:off x="251819" y="1754694"/>
          <a:ext cx="2033147" cy="1016573"/>
        </a:xfrm>
      </dgm:spPr>
      <dgm:t>
        <a:bodyPr/>
        <a:lstStyle/>
        <a:p>
          <a:r>
            <a:rPr lang="zh-CN" altLang="en-US" sz="3600" dirty="0" smtClean="0">
              <a:latin typeface="Calibri"/>
              <a:ea typeface="宋体"/>
              <a:cs typeface="+mn-cs"/>
            </a:rPr>
            <a:t>国内文献</a:t>
          </a:r>
          <a:endParaRPr lang="zh-CN" altLang="en-US" sz="3600" dirty="0">
            <a:latin typeface="Calibri"/>
            <a:ea typeface="宋体"/>
            <a:cs typeface="+mn-cs"/>
          </a:endParaRPr>
        </a:p>
      </dgm:t>
    </dgm:pt>
    <dgm:pt modelId="{A0F7426B-DBBA-4338-9520-4DAE582E5CB2}" type="parTrans" cxnId="{1C6789F6-A55E-402D-B2D2-7281662615E7}">
      <dgm:prSet/>
      <dgm:spPr/>
      <dgm:t>
        <a:bodyPr/>
        <a:lstStyle/>
        <a:p>
          <a:endParaRPr lang="zh-CN" altLang="en-US"/>
        </a:p>
      </dgm:t>
    </dgm:pt>
    <dgm:pt modelId="{D9D5C460-242D-484A-B6B0-35D6DB36D4B9}" type="sibTrans" cxnId="{1C6789F6-A55E-402D-B2D2-7281662615E7}">
      <dgm:prSet/>
      <dgm:spPr/>
      <dgm:t>
        <a:bodyPr/>
        <a:lstStyle/>
        <a:p>
          <a:endParaRPr lang="zh-CN" altLang="en-US"/>
        </a:p>
      </dgm:t>
    </dgm:pt>
    <dgm:pt modelId="{E729FED1-91E0-48DD-84C6-81572AD280A8}">
      <dgm:prSet phldrT="[文本]" custT="1"/>
      <dgm:spPr>
        <a:xfrm>
          <a:off x="3098226" y="585634"/>
          <a:ext cx="2033147" cy="1016573"/>
        </a:xfrm>
      </dgm:spPr>
      <dgm:t>
        <a:bodyPr/>
        <a:lstStyle/>
        <a:p>
          <a:r>
            <a:rPr lang="zh-CN" altLang="en-US" sz="2400" dirty="0" smtClean="0">
              <a:latin typeface="Calibri"/>
              <a:ea typeface="宋体"/>
              <a:cs typeface="+mn-cs"/>
            </a:rPr>
            <a:t>相对积极</a:t>
          </a:r>
          <a:endParaRPr lang="zh-CN" altLang="en-US" sz="2400" dirty="0">
            <a:latin typeface="Calibri"/>
            <a:ea typeface="宋体"/>
            <a:cs typeface="+mn-cs"/>
          </a:endParaRPr>
        </a:p>
      </dgm:t>
    </dgm:pt>
    <dgm:pt modelId="{952AD271-B051-4F51-B969-D45BFDCE8A2A}" type="parTrans" cxnId="{8AC2C283-B548-4877-95E1-AFB2AE5A86DA}">
      <dgm:prSet/>
      <dgm:spPr>
        <a:xfrm rot="18289469">
          <a:off x="1979541" y="1658236"/>
          <a:ext cx="1424110" cy="40429"/>
        </a:xfrm>
        <a:custGeom>
          <a:avLst/>
          <a:gdLst/>
          <a:ahLst/>
          <a:cxnLst/>
          <a:rect l="0" t="0" r="0" b="0"/>
          <a:pathLst>
            <a:path>
              <a:moveTo>
                <a:pt x="0" y="20214"/>
              </a:moveTo>
              <a:lnTo>
                <a:pt x="1424110" y="20214"/>
              </a:lnTo>
            </a:path>
          </a:pathLst>
        </a:custGeom>
      </dgm:spPr>
      <dgm:t>
        <a:bodyPr/>
        <a:lstStyle/>
        <a:p>
          <a:endParaRPr lang="zh-CN" altLang="en-US">
            <a:solidFill>
              <a:sysClr val="windowText" lastClr="000000">
                <a:hueOff val="0"/>
                <a:satOff val="0"/>
                <a:lumOff val="0"/>
                <a:alphaOff val="0"/>
              </a:sysClr>
            </a:solidFill>
            <a:latin typeface="Calibri"/>
            <a:ea typeface="宋体"/>
            <a:cs typeface="+mn-cs"/>
          </a:endParaRPr>
        </a:p>
      </dgm:t>
    </dgm:pt>
    <dgm:pt modelId="{9F471B78-BE2D-4DD4-ADC3-F3DDE98C75F3}" type="sibTrans" cxnId="{8AC2C283-B548-4877-95E1-AFB2AE5A86DA}">
      <dgm:prSet/>
      <dgm:spPr/>
      <dgm:t>
        <a:bodyPr/>
        <a:lstStyle/>
        <a:p>
          <a:endParaRPr lang="zh-CN" altLang="en-US"/>
        </a:p>
      </dgm:t>
    </dgm:pt>
    <dgm:pt modelId="{FAFA614A-6E04-4339-864B-A80BEFF03400}">
      <dgm:prSet phldrT="[文本]"/>
      <dgm:spPr>
        <a:xfrm>
          <a:off x="5944632" y="1104"/>
          <a:ext cx="2033147" cy="1016573"/>
        </a:xfrm>
      </dgm:spPr>
      <dgm:t>
        <a:bodyPr/>
        <a:lstStyle/>
        <a:p>
          <a:r>
            <a:rPr lang="zh-CN" altLang="en-US" smtClean="0">
              <a:latin typeface="Calibri"/>
              <a:ea typeface="宋体"/>
              <a:cs typeface="+mn-cs"/>
            </a:rPr>
            <a:t>一定程度上降低了</a:t>
          </a:r>
          <a:r>
            <a:rPr lang="en-US" altLang="zh-CN" smtClean="0">
              <a:latin typeface="Calibri"/>
              <a:ea typeface="宋体"/>
              <a:cs typeface="+mn-cs"/>
            </a:rPr>
            <a:t>IPO</a:t>
          </a:r>
          <a:r>
            <a:rPr lang="zh-CN" altLang="en-US" smtClean="0">
              <a:latin typeface="Calibri"/>
              <a:ea typeface="宋体"/>
              <a:cs typeface="+mn-cs"/>
            </a:rPr>
            <a:t>抑价</a:t>
          </a:r>
          <a:endParaRPr lang="zh-CN" altLang="en-US" dirty="0">
            <a:latin typeface="Calibri"/>
            <a:ea typeface="宋体"/>
            <a:cs typeface="+mn-cs"/>
          </a:endParaRPr>
        </a:p>
      </dgm:t>
    </dgm:pt>
    <dgm:pt modelId="{38978343-4EEB-4BAB-A98F-DFCA51A60B44}" type="parTrans" cxnId="{2C6C0828-BB82-4827-824E-931DE82563F3}">
      <dgm:prSet/>
      <dgm:spPr>
        <a:xfrm rot="19457599">
          <a:off x="5037237" y="781441"/>
          <a:ext cx="1001531" cy="40429"/>
        </a:xfrm>
        <a:custGeom>
          <a:avLst/>
          <a:gdLst/>
          <a:ahLst/>
          <a:cxnLst/>
          <a:rect l="0" t="0" r="0" b="0"/>
          <a:pathLst>
            <a:path>
              <a:moveTo>
                <a:pt x="0" y="20214"/>
              </a:moveTo>
              <a:lnTo>
                <a:pt x="1001531" y="20214"/>
              </a:lnTo>
            </a:path>
          </a:pathLst>
        </a:custGeom>
      </dgm:spPr>
      <dgm:t>
        <a:bodyPr/>
        <a:lstStyle/>
        <a:p>
          <a:endParaRPr lang="zh-CN" altLang="en-US">
            <a:solidFill>
              <a:sysClr val="windowText" lastClr="000000">
                <a:hueOff val="0"/>
                <a:satOff val="0"/>
                <a:lumOff val="0"/>
                <a:alphaOff val="0"/>
              </a:sysClr>
            </a:solidFill>
            <a:latin typeface="Calibri"/>
            <a:ea typeface="宋体"/>
            <a:cs typeface="+mn-cs"/>
          </a:endParaRPr>
        </a:p>
      </dgm:t>
    </dgm:pt>
    <dgm:pt modelId="{44AC4A5C-2075-4D91-A3E7-65E4DF6E3030}" type="sibTrans" cxnId="{2C6C0828-BB82-4827-824E-931DE82563F3}">
      <dgm:prSet/>
      <dgm:spPr/>
      <dgm:t>
        <a:bodyPr/>
        <a:lstStyle/>
        <a:p>
          <a:endParaRPr lang="zh-CN" altLang="en-US"/>
        </a:p>
      </dgm:t>
    </dgm:pt>
    <dgm:pt modelId="{121AA5F8-247A-4DD5-8FCE-149EA8BAC92B}">
      <dgm:prSet phldrT="[文本]"/>
      <dgm:spPr>
        <a:xfrm>
          <a:off x="5944632" y="1170164"/>
          <a:ext cx="2033147" cy="1016573"/>
        </a:xfrm>
      </dgm:spPr>
      <dgm:t>
        <a:bodyPr/>
        <a:lstStyle/>
        <a:p>
          <a:r>
            <a:rPr lang="zh-CN" altLang="en-US" smtClean="0">
              <a:latin typeface="Calibri"/>
              <a:ea typeface="宋体"/>
              <a:cs typeface="+mn-cs"/>
            </a:rPr>
            <a:t>定价更能反映公司的真实价值</a:t>
          </a:r>
          <a:endParaRPr lang="zh-CN" altLang="en-US" dirty="0">
            <a:latin typeface="Calibri"/>
            <a:ea typeface="宋体"/>
            <a:cs typeface="+mn-cs"/>
          </a:endParaRPr>
        </a:p>
      </dgm:t>
    </dgm:pt>
    <dgm:pt modelId="{79BEBB14-099E-45CF-80B1-118D2CC94F22}" type="parTrans" cxnId="{B63A29B0-9BA6-487A-ABF9-25E5E1C4FC4C}">
      <dgm:prSet/>
      <dgm:spPr>
        <a:xfrm rot="2142401">
          <a:off x="5037237" y="1365971"/>
          <a:ext cx="1001531" cy="40429"/>
        </a:xfrm>
        <a:custGeom>
          <a:avLst/>
          <a:gdLst/>
          <a:ahLst/>
          <a:cxnLst/>
          <a:rect l="0" t="0" r="0" b="0"/>
          <a:pathLst>
            <a:path>
              <a:moveTo>
                <a:pt x="0" y="20214"/>
              </a:moveTo>
              <a:lnTo>
                <a:pt x="1001531" y="20214"/>
              </a:lnTo>
            </a:path>
          </a:pathLst>
        </a:custGeom>
      </dgm:spPr>
      <dgm:t>
        <a:bodyPr/>
        <a:lstStyle/>
        <a:p>
          <a:endParaRPr lang="zh-CN" altLang="en-US">
            <a:solidFill>
              <a:sysClr val="windowText" lastClr="000000">
                <a:hueOff val="0"/>
                <a:satOff val="0"/>
                <a:lumOff val="0"/>
                <a:alphaOff val="0"/>
              </a:sysClr>
            </a:solidFill>
            <a:latin typeface="Calibri"/>
            <a:ea typeface="宋体"/>
            <a:cs typeface="+mn-cs"/>
          </a:endParaRPr>
        </a:p>
      </dgm:t>
    </dgm:pt>
    <dgm:pt modelId="{38C3CA05-E5C8-4ACA-8E96-F8F2BD8724AE}" type="sibTrans" cxnId="{B63A29B0-9BA6-487A-ABF9-25E5E1C4FC4C}">
      <dgm:prSet/>
      <dgm:spPr/>
      <dgm:t>
        <a:bodyPr/>
        <a:lstStyle/>
        <a:p>
          <a:endParaRPr lang="zh-CN" altLang="en-US"/>
        </a:p>
      </dgm:t>
    </dgm:pt>
    <dgm:pt modelId="{F2674457-BCAD-42E9-87AB-94E45616B5E0}">
      <dgm:prSet phldrT="[文本]" custT="1"/>
      <dgm:spPr>
        <a:xfrm>
          <a:off x="3098226" y="2923754"/>
          <a:ext cx="2033147" cy="1016573"/>
        </a:xfrm>
      </dgm:spPr>
      <dgm:t>
        <a:bodyPr/>
        <a:lstStyle/>
        <a:p>
          <a:r>
            <a:rPr lang="zh-CN" altLang="en-US" sz="2400" dirty="0" smtClean="0">
              <a:latin typeface="Calibri"/>
              <a:ea typeface="宋体"/>
              <a:cs typeface="+mn-cs"/>
            </a:rPr>
            <a:t>相对消极</a:t>
          </a:r>
          <a:endParaRPr lang="zh-CN" altLang="en-US" sz="2400" dirty="0">
            <a:latin typeface="Calibri"/>
            <a:ea typeface="宋体"/>
            <a:cs typeface="+mn-cs"/>
          </a:endParaRPr>
        </a:p>
      </dgm:t>
    </dgm:pt>
    <dgm:pt modelId="{BC4AD659-E146-4F47-A4E9-8303AEE6251E}" type="parTrans" cxnId="{14E93090-8377-426D-8B5C-8B4C196C56AE}">
      <dgm:prSet/>
      <dgm:spPr>
        <a:xfrm rot="3310531">
          <a:off x="1979541" y="2827296"/>
          <a:ext cx="1424110" cy="40429"/>
        </a:xfrm>
        <a:custGeom>
          <a:avLst/>
          <a:gdLst/>
          <a:ahLst/>
          <a:cxnLst/>
          <a:rect l="0" t="0" r="0" b="0"/>
          <a:pathLst>
            <a:path>
              <a:moveTo>
                <a:pt x="0" y="20214"/>
              </a:moveTo>
              <a:lnTo>
                <a:pt x="1424110" y="20214"/>
              </a:lnTo>
            </a:path>
          </a:pathLst>
        </a:custGeom>
      </dgm:spPr>
      <dgm:t>
        <a:bodyPr/>
        <a:lstStyle/>
        <a:p>
          <a:endParaRPr lang="zh-CN" altLang="en-US">
            <a:solidFill>
              <a:sysClr val="windowText" lastClr="000000">
                <a:hueOff val="0"/>
                <a:satOff val="0"/>
                <a:lumOff val="0"/>
                <a:alphaOff val="0"/>
              </a:sysClr>
            </a:solidFill>
            <a:latin typeface="Calibri"/>
            <a:ea typeface="宋体"/>
            <a:cs typeface="+mn-cs"/>
          </a:endParaRPr>
        </a:p>
      </dgm:t>
    </dgm:pt>
    <dgm:pt modelId="{7B8C6009-C7F1-45A6-A591-E38A087FA644}" type="sibTrans" cxnId="{14E93090-8377-426D-8B5C-8B4C196C56AE}">
      <dgm:prSet/>
      <dgm:spPr/>
      <dgm:t>
        <a:bodyPr/>
        <a:lstStyle/>
        <a:p>
          <a:endParaRPr lang="zh-CN" altLang="en-US"/>
        </a:p>
      </dgm:t>
    </dgm:pt>
    <dgm:pt modelId="{D176267D-E294-4947-9FA1-BCBB3486524D}">
      <dgm:prSet phldrT="[文本]"/>
      <dgm:spPr>
        <a:xfrm>
          <a:off x="5944632" y="2339224"/>
          <a:ext cx="2033147" cy="1016573"/>
        </a:xfrm>
      </dgm:spPr>
      <dgm:t>
        <a:bodyPr/>
        <a:lstStyle/>
        <a:p>
          <a:r>
            <a:rPr lang="zh-CN" altLang="en-US" smtClean="0">
              <a:latin typeface="Calibri"/>
              <a:ea typeface="宋体"/>
              <a:cs typeface="+mn-cs"/>
            </a:rPr>
            <a:t>存在非完全性</a:t>
          </a:r>
          <a:endParaRPr lang="zh-CN" altLang="en-US" dirty="0">
            <a:latin typeface="Calibri"/>
            <a:ea typeface="宋体"/>
            <a:cs typeface="+mn-cs"/>
          </a:endParaRPr>
        </a:p>
      </dgm:t>
    </dgm:pt>
    <dgm:pt modelId="{9ABE6CCB-422E-47EF-89AB-17DD28ECBAB6}" type="parTrans" cxnId="{28970611-84B1-4EDE-A83C-BD6682E7E88B}">
      <dgm:prSet/>
      <dgm:spPr>
        <a:xfrm rot="19457599">
          <a:off x="5037237" y="3119561"/>
          <a:ext cx="1001531" cy="40429"/>
        </a:xfrm>
        <a:custGeom>
          <a:avLst/>
          <a:gdLst/>
          <a:ahLst/>
          <a:cxnLst/>
          <a:rect l="0" t="0" r="0" b="0"/>
          <a:pathLst>
            <a:path>
              <a:moveTo>
                <a:pt x="0" y="20214"/>
              </a:moveTo>
              <a:lnTo>
                <a:pt x="1001531" y="20214"/>
              </a:lnTo>
            </a:path>
          </a:pathLst>
        </a:custGeom>
      </dgm:spPr>
      <dgm:t>
        <a:bodyPr/>
        <a:lstStyle/>
        <a:p>
          <a:endParaRPr lang="zh-CN" altLang="en-US">
            <a:solidFill>
              <a:sysClr val="windowText" lastClr="000000">
                <a:hueOff val="0"/>
                <a:satOff val="0"/>
                <a:lumOff val="0"/>
                <a:alphaOff val="0"/>
              </a:sysClr>
            </a:solidFill>
            <a:latin typeface="Calibri"/>
            <a:ea typeface="宋体"/>
            <a:cs typeface="+mn-cs"/>
          </a:endParaRPr>
        </a:p>
      </dgm:t>
    </dgm:pt>
    <dgm:pt modelId="{E448EA80-B7CA-4CE9-BCE7-2DFC583B5CB2}" type="sibTrans" cxnId="{28970611-84B1-4EDE-A83C-BD6682E7E88B}">
      <dgm:prSet/>
      <dgm:spPr/>
      <dgm:t>
        <a:bodyPr/>
        <a:lstStyle/>
        <a:p>
          <a:endParaRPr lang="zh-CN" altLang="en-US"/>
        </a:p>
      </dgm:t>
    </dgm:pt>
    <dgm:pt modelId="{22D36213-90DA-4F4E-B72A-D545C477A5D1}">
      <dgm:prSet/>
      <dgm:spPr>
        <a:xfrm>
          <a:off x="5944632" y="3508284"/>
          <a:ext cx="2033147" cy="1016573"/>
        </a:xfrm>
      </dgm:spPr>
      <dgm:t>
        <a:bodyPr/>
        <a:lstStyle/>
        <a:p>
          <a:r>
            <a:rPr lang="zh-CN" altLang="en-US" dirty="0" smtClean="0">
              <a:latin typeface="Calibri"/>
              <a:ea typeface="宋体"/>
              <a:cs typeface="+mn-cs"/>
            </a:rPr>
            <a:t>改革制度安排不合理，产生了</a:t>
          </a:r>
          <a:r>
            <a:rPr lang="en-US" altLang="zh-CN" dirty="0" smtClean="0">
              <a:latin typeface="Calibri"/>
              <a:ea typeface="宋体"/>
              <a:cs typeface="+mn-cs"/>
            </a:rPr>
            <a:t>IPO</a:t>
          </a:r>
          <a:r>
            <a:rPr lang="zh-CN" altLang="en-US" dirty="0" smtClean="0">
              <a:latin typeface="Calibri"/>
              <a:ea typeface="宋体"/>
              <a:cs typeface="+mn-cs"/>
            </a:rPr>
            <a:t>“三高”问题</a:t>
          </a:r>
          <a:endParaRPr lang="zh-CN" altLang="en-US" dirty="0">
            <a:latin typeface="Calibri"/>
            <a:ea typeface="宋体"/>
            <a:cs typeface="+mn-cs"/>
          </a:endParaRPr>
        </a:p>
      </dgm:t>
    </dgm:pt>
    <dgm:pt modelId="{7C32EB03-8FEE-4FFD-A893-D0F8C69BEC54}" type="parTrans" cxnId="{EE89C778-28ED-4EC6-811E-BE3EB410FE07}">
      <dgm:prSet/>
      <dgm:spPr>
        <a:xfrm rot="2142401">
          <a:off x="5037237" y="3704091"/>
          <a:ext cx="1001531" cy="40429"/>
        </a:xfrm>
        <a:custGeom>
          <a:avLst/>
          <a:gdLst/>
          <a:ahLst/>
          <a:cxnLst/>
          <a:rect l="0" t="0" r="0" b="0"/>
          <a:pathLst>
            <a:path>
              <a:moveTo>
                <a:pt x="0" y="20214"/>
              </a:moveTo>
              <a:lnTo>
                <a:pt x="1001531" y="20214"/>
              </a:lnTo>
            </a:path>
          </a:pathLst>
        </a:custGeom>
      </dgm:spPr>
      <dgm:t>
        <a:bodyPr/>
        <a:lstStyle/>
        <a:p>
          <a:endParaRPr lang="zh-CN" altLang="en-US">
            <a:solidFill>
              <a:sysClr val="windowText" lastClr="000000">
                <a:hueOff val="0"/>
                <a:satOff val="0"/>
                <a:lumOff val="0"/>
                <a:alphaOff val="0"/>
              </a:sysClr>
            </a:solidFill>
            <a:latin typeface="Calibri"/>
            <a:ea typeface="宋体"/>
            <a:cs typeface="+mn-cs"/>
          </a:endParaRPr>
        </a:p>
      </dgm:t>
    </dgm:pt>
    <dgm:pt modelId="{10079933-BA09-4A9A-8B6C-575EC10BA58E}" type="sibTrans" cxnId="{EE89C778-28ED-4EC6-811E-BE3EB410FE07}">
      <dgm:prSet/>
      <dgm:spPr/>
      <dgm:t>
        <a:bodyPr/>
        <a:lstStyle/>
        <a:p>
          <a:endParaRPr lang="zh-CN" altLang="en-US"/>
        </a:p>
      </dgm:t>
    </dgm:pt>
    <dgm:pt modelId="{697A8784-6A57-46F4-8A44-86CEC6655F23}">
      <dgm:prSet/>
      <dgm:spPr/>
      <dgm:t>
        <a:bodyPr/>
        <a:lstStyle/>
        <a:p>
          <a:r>
            <a:rPr lang="en-US" altLang="zh-CN" dirty="0" smtClean="0"/>
            <a:t>……</a:t>
          </a:r>
          <a:endParaRPr lang="zh-CN" altLang="en-US" dirty="0"/>
        </a:p>
      </dgm:t>
    </dgm:pt>
    <dgm:pt modelId="{59E14E2A-FD54-435B-B74C-34AD96D49F3E}" type="parTrans" cxnId="{BEB64E5A-2017-4FD8-9D8C-C043362E6870}">
      <dgm:prSet/>
      <dgm:spPr/>
    </dgm:pt>
    <dgm:pt modelId="{A2B8B82A-BC2E-4D50-90BC-1F51EF9A64CA}" type="sibTrans" cxnId="{BEB64E5A-2017-4FD8-9D8C-C043362E6870}">
      <dgm:prSet/>
      <dgm:spPr/>
    </dgm:pt>
    <dgm:pt modelId="{113EAF71-54CF-4D93-B1D1-1D122511EE3F}">
      <dgm:prSet/>
      <dgm:spPr/>
      <dgm:t>
        <a:bodyPr/>
        <a:lstStyle/>
        <a:p>
          <a:r>
            <a:rPr lang="en-US" altLang="zh-CN" dirty="0" smtClean="0"/>
            <a:t>……</a:t>
          </a:r>
          <a:endParaRPr lang="zh-CN" altLang="en-US" dirty="0"/>
        </a:p>
      </dgm:t>
    </dgm:pt>
    <dgm:pt modelId="{129537A1-2451-4E04-9796-704B1B5B5F79}" type="parTrans" cxnId="{1E1E24DB-CA55-4DB1-B84B-0B067AF32070}">
      <dgm:prSet/>
      <dgm:spPr/>
    </dgm:pt>
    <dgm:pt modelId="{CC853EF4-D7A5-4BF5-A41A-51101ED48AC0}" type="sibTrans" cxnId="{1E1E24DB-CA55-4DB1-B84B-0B067AF32070}">
      <dgm:prSet/>
      <dgm:spPr/>
    </dgm:pt>
    <dgm:pt modelId="{B3B5ACD9-745F-4C91-A72B-47FBF15E0A27}" type="pres">
      <dgm:prSet presAssocID="{43241DA4-EE16-4C8F-BBF6-C1871BC2A579}" presName="Name0" presStyleCnt="0">
        <dgm:presLayoutVars>
          <dgm:chPref val="1"/>
          <dgm:dir/>
          <dgm:animOne val="branch"/>
          <dgm:animLvl val="lvl"/>
          <dgm:resizeHandles/>
        </dgm:presLayoutVars>
      </dgm:prSet>
      <dgm:spPr/>
      <dgm:t>
        <a:bodyPr/>
        <a:lstStyle/>
        <a:p>
          <a:endParaRPr lang="zh-CN" altLang="en-US"/>
        </a:p>
      </dgm:t>
    </dgm:pt>
    <dgm:pt modelId="{E4583F34-B6EC-433E-8E73-038F89E3B991}" type="pres">
      <dgm:prSet presAssocID="{61B21F41-40C5-4650-BE26-93F9EB941101}" presName="vertOne" presStyleCnt="0"/>
      <dgm:spPr/>
      <dgm:t>
        <a:bodyPr/>
        <a:lstStyle/>
        <a:p>
          <a:endParaRPr lang="zh-CN" altLang="en-US"/>
        </a:p>
      </dgm:t>
    </dgm:pt>
    <dgm:pt modelId="{62826C38-FBC5-48FA-BD34-B71F36A5558D}" type="pres">
      <dgm:prSet presAssocID="{61B21F41-40C5-4650-BE26-93F9EB941101}" presName="txOne" presStyleLbl="node0" presStyleIdx="0" presStyleCnt="1">
        <dgm:presLayoutVars>
          <dgm:chPref val="3"/>
        </dgm:presLayoutVars>
      </dgm:prSet>
      <dgm:spPr>
        <a:prstGeom prst="roundRect">
          <a:avLst>
            <a:gd name="adj" fmla="val 10000"/>
          </a:avLst>
        </a:prstGeom>
      </dgm:spPr>
      <dgm:t>
        <a:bodyPr/>
        <a:lstStyle/>
        <a:p>
          <a:endParaRPr lang="zh-CN" altLang="en-US"/>
        </a:p>
      </dgm:t>
    </dgm:pt>
    <dgm:pt modelId="{1B60C765-163F-4F44-BA93-7EE935E62E40}" type="pres">
      <dgm:prSet presAssocID="{61B21F41-40C5-4650-BE26-93F9EB941101}" presName="parTransOne" presStyleCnt="0"/>
      <dgm:spPr/>
      <dgm:t>
        <a:bodyPr/>
        <a:lstStyle/>
        <a:p>
          <a:endParaRPr lang="zh-CN" altLang="en-US"/>
        </a:p>
      </dgm:t>
    </dgm:pt>
    <dgm:pt modelId="{78E073CD-67B2-44A5-9493-F96663F61791}" type="pres">
      <dgm:prSet presAssocID="{61B21F41-40C5-4650-BE26-93F9EB941101}" presName="horzOne" presStyleCnt="0"/>
      <dgm:spPr/>
      <dgm:t>
        <a:bodyPr/>
        <a:lstStyle/>
        <a:p>
          <a:endParaRPr lang="zh-CN" altLang="en-US"/>
        </a:p>
      </dgm:t>
    </dgm:pt>
    <dgm:pt modelId="{3CAB0678-AE2F-4FFB-9F27-CF54C3904751}" type="pres">
      <dgm:prSet presAssocID="{E729FED1-91E0-48DD-84C6-81572AD280A8}" presName="vertTwo" presStyleCnt="0"/>
      <dgm:spPr/>
      <dgm:t>
        <a:bodyPr/>
        <a:lstStyle/>
        <a:p>
          <a:endParaRPr lang="zh-CN" altLang="en-US"/>
        </a:p>
      </dgm:t>
    </dgm:pt>
    <dgm:pt modelId="{8C225FA6-717A-420F-8438-2FE6D68DDF2B}" type="pres">
      <dgm:prSet presAssocID="{E729FED1-91E0-48DD-84C6-81572AD280A8}" presName="txTwo" presStyleLbl="node2" presStyleIdx="0" presStyleCnt="2">
        <dgm:presLayoutVars>
          <dgm:chPref val="3"/>
        </dgm:presLayoutVars>
      </dgm:prSet>
      <dgm:spPr>
        <a:prstGeom prst="roundRect">
          <a:avLst>
            <a:gd name="adj" fmla="val 10000"/>
          </a:avLst>
        </a:prstGeom>
      </dgm:spPr>
      <dgm:t>
        <a:bodyPr/>
        <a:lstStyle/>
        <a:p>
          <a:endParaRPr lang="zh-CN" altLang="en-US"/>
        </a:p>
      </dgm:t>
    </dgm:pt>
    <dgm:pt modelId="{AA010BEE-118F-4CE7-B134-C929CB97EDB0}" type="pres">
      <dgm:prSet presAssocID="{E729FED1-91E0-48DD-84C6-81572AD280A8}" presName="parTransTwo" presStyleCnt="0"/>
      <dgm:spPr/>
      <dgm:t>
        <a:bodyPr/>
        <a:lstStyle/>
        <a:p>
          <a:endParaRPr lang="zh-CN" altLang="en-US"/>
        </a:p>
      </dgm:t>
    </dgm:pt>
    <dgm:pt modelId="{0621C8A1-D810-4D67-8352-CE9C8A8E11B8}" type="pres">
      <dgm:prSet presAssocID="{E729FED1-91E0-48DD-84C6-81572AD280A8}" presName="horzTwo" presStyleCnt="0"/>
      <dgm:spPr/>
      <dgm:t>
        <a:bodyPr/>
        <a:lstStyle/>
        <a:p>
          <a:endParaRPr lang="zh-CN" altLang="en-US"/>
        </a:p>
      </dgm:t>
    </dgm:pt>
    <dgm:pt modelId="{249297E3-EC0E-47F5-B31E-1A59800ECB8B}" type="pres">
      <dgm:prSet presAssocID="{FAFA614A-6E04-4339-864B-A80BEFF03400}" presName="vertThree" presStyleCnt="0"/>
      <dgm:spPr/>
      <dgm:t>
        <a:bodyPr/>
        <a:lstStyle/>
        <a:p>
          <a:endParaRPr lang="zh-CN" altLang="en-US"/>
        </a:p>
      </dgm:t>
    </dgm:pt>
    <dgm:pt modelId="{6A8AD096-DB2B-4A47-A9B1-5A84C9448205}" type="pres">
      <dgm:prSet presAssocID="{FAFA614A-6E04-4339-864B-A80BEFF03400}" presName="txThree" presStyleLbl="node3" presStyleIdx="0" presStyleCnt="6">
        <dgm:presLayoutVars>
          <dgm:chPref val="3"/>
        </dgm:presLayoutVars>
      </dgm:prSet>
      <dgm:spPr>
        <a:prstGeom prst="roundRect">
          <a:avLst>
            <a:gd name="adj" fmla="val 10000"/>
          </a:avLst>
        </a:prstGeom>
      </dgm:spPr>
      <dgm:t>
        <a:bodyPr/>
        <a:lstStyle/>
        <a:p>
          <a:endParaRPr lang="zh-CN" altLang="en-US"/>
        </a:p>
      </dgm:t>
    </dgm:pt>
    <dgm:pt modelId="{0D291830-3836-465A-BC7D-894D7A7EE784}" type="pres">
      <dgm:prSet presAssocID="{FAFA614A-6E04-4339-864B-A80BEFF03400}" presName="horzThree" presStyleCnt="0"/>
      <dgm:spPr/>
      <dgm:t>
        <a:bodyPr/>
        <a:lstStyle/>
        <a:p>
          <a:endParaRPr lang="zh-CN" altLang="en-US"/>
        </a:p>
      </dgm:t>
    </dgm:pt>
    <dgm:pt modelId="{11EEA47C-9519-4D2B-BB5E-623625B283D5}" type="pres">
      <dgm:prSet presAssocID="{44AC4A5C-2075-4D91-A3E7-65E4DF6E3030}" presName="sibSpaceThree" presStyleCnt="0"/>
      <dgm:spPr/>
      <dgm:t>
        <a:bodyPr/>
        <a:lstStyle/>
        <a:p>
          <a:endParaRPr lang="zh-CN" altLang="en-US"/>
        </a:p>
      </dgm:t>
    </dgm:pt>
    <dgm:pt modelId="{0B3F98F9-6910-4A5C-8433-0D90CEC25144}" type="pres">
      <dgm:prSet presAssocID="{121AA5F8-247A-4DD5-8FCE-149EA8BAC92B}" presName="vertThree" presStyleCnt="0"/>
      <dgm:spPr/>
      <dgm:t>
        <a:bodyPr/>
        <a:lstStyle/>
        <a:p>
          <a:endParaRPr lang="zh-CN" altLang="en-US"/>
        </a:p>
      </dgm:t>
    </dgm:pt>
    <dgm:pt modelId="{0AC46F1B-EA97-4C76-B74E-86461D1A1474}" type="pres">
      <dgm:prSet presAssocID="{121AA5F8-247A-4DD5-8FCE-149EA8BAC92B}" presName="txThree" presStyleLbl="node3" presStyleIdx="1" presStyleCnt="6">
        <dgm:presLayoutVars>
          <dgm:chPref val="3"/>
        </dgm:presLayoutVars>
      </dgm:prSet>
      <dgm:spPr>
        <a:prstGeom prst="roundRect">
          <a:avLst>
            <a:gd name="adj" fmla="val 10000"/>
          </a:avLst>
        </a:prstGeom>
      </dgm:spPr>
      <dgm:t>
        <a:bodyPr/>
        <a:lstStyle/>
        <a:p>
          <a:endParaRPr lang="zh-CN" altLang="en-US"/>
        </a:p>
      </dgm:t>
    </dgm:pt>
    <dgm:pt modelId="{4C94E2FD-BD45-48A1-84F1-7395E4B83701}" type="pres">
      <dgm:prSet presAssocID="{121AA5F8-247A-4DD5-8FCE-149EA8BAC92B}" presName="horzThree" presStyleCnt="0"/>
      <dgm:spPr/>
      <dgm:t>
        <a:bodyPr/>
        <a:lstStyle/>
        <a:p>
          <a:endParaRPr lang="zh-CN" altLang="en-US"/>
        </a:p>
      </dgm:t>
    </dgm:pt>
    <dgm:pt modelId="{302EC86E-F3A0-452F-9667-FD91471AAB5E}" type="pres">
      <dgm:prSet presAssocID="{38C3CA05-E5C8-4ACA-8E96-F8F2BD8724AE}" presName="sibSpaceThree" presStyleCnt="0"/>
      <dgm:spPr/>
      <dgm:t>
        <a:bodyPr/>
        <a:lstStyle/>
        <a:p>
          <a:endParaRPr lang="zh-CN" altLang="en-US"/>
        </a:p>
      </dgm:t>
    </dgm:pt>
    <dgm:pt modelId="{B7AF3F8A-4754-4AD8-8D20-4C2AAEFF1823}" type="pres">
      <dgm:prSet presAssocID="{697A8784-6A57-46F4-8A44-86CEC6655F23}" presName="vertThree" presStyleCnt="0"/>
      <dgm:spPr/>
      <dgm:t>
        <a:bodyPr/>
        <a:lstStyle/>
        <a:p>
          <a:endParaRPr lang="zh-CN" altLang="en-US"/>
        </a:p>
      </dgm:t>
    </dgm:pt>
    <dgm:pt modelId="{D52F3AED-9826-496D-8ED4-79AB23EA736C}" type="pres">
      <dgm:prSet presAssocID="{697A8784-6A57-46F4-8A44-86CEC6655F23}" presName="txThree" presStyleLbl="node3" presStyleIdx="2" presStyleCnt="6">
        <dgm:presLayoutVars>
          <dgm:chPref val="3"/>
        </dgm:presLayoutVars>
      </dgm:prSet>
      <dgm:spPr/>
      <dgm:t>
        <a:bodyPr/>
        <a:lstStyle/>
        <a:p>
          <a:endParaRPr lang="zh-CN" altLang="en-US"/>
        </a:p>
      </dgm:t>
    </dgm:pt>
    <dgm:pt modelId="{3523628C-6250-456B-B215-B6738AD08990}" type="pres">
      <dgm:prSet presAssocID="{697A8784-6A57-46F4-8A44-86CEC6655F23}" presName="horzThree" presStyleCnt="0"/>
      <dgm:spPr/>
      <dgm:t>
        <a:bodyPr/>
        <a:lstStyle/>
        <a:p>
          <a:endParaRPr lang="zh-CN" altLang="en-US"/>
        </a:p>
      </dgm:t>
    </dgm:pt>
    <dgm:pt modelId="{FBE614E3-4867-4090-95F0-66299CC5A2A2}" type="pres">
      <dgm:prSet presAssocID="{9F471B78-BE2D-4DD4-ADC3-F3DDE98C75F3}" presName="sibSpaceTwo" presStyleCnt="0"/>
      <dgm:spPr/>
      <dgm:t>
        <a:bodyPr/>
        <a:lstStyle/>
        <a:p>
          <a:endParaRPr lang="zh-CN" altLang="en-US"/>
        </a:p>
      </dgm:t>
    </dgm:pt>
    <dgm:pt modelId="{3CC40712-1B40-4726-B3D2-0A8C03B33853}" type="pres">
      <dgm:prSet presAssocID="{F2674457-BCAD-42E9-87AB-94E45616B5E0}" presName="vertTwo" presStyleCnt="0"/>
      <dgm:spPr/>
      <dgm:t>
        <a:bodyPr/>
        <a:lstStyle/>
        <a:p>
          <a:endParaRPr lang="zh-CN" altLang="en-US"/>
        </a:p>
      </dgm:t>
    </dgm:pt>
    <dgm:pt modelId="{680C9024-07AC-4707-92D7-2342BA567CC9}" type="pres">
      <dgm:prSet presAssocID="{F2674457-BCAD-42E9-87AB-94E45616B5E0}" presName="txTwo" presStyleLbl="node2" presStyleIdx="1" presStyleCnt="2">
        <dgm:presLayoutVars>
          <dgm:chPref val="3"/>
        </dgm:presLayoutVars>
      </dgm:prSet>
      <dgm:spPr>
        <a:prstGeom prst="roundRect">
          <a:avLst>
            <a:gd name="adj" fmla="val 10000"/>
          </a:avLst>
        </a:prstGeom>
      </dgm:spPr>
      <dgm:t>
        <a:bodyPr/>
        <a:lstStyle/>
        <a:p>
          <a:endParaRPr lang="zh-CN" altLang="en-US"/>
        </a:p>
      </dgm:t>
    </dgm:pt>
    <dgm:pt modelId="{B55D9D39-38E0-4890-9949-D2491C62169B}" type="pres">
      <dgm:prSet presAssocID="{F2674457-BCAD-42E9-87AB-94E45616B5E0}" presName="parTransTwo" presStyleCnt="0"/>
      <dgm:spPr/>
      <dgm:t>
        <a:bodyPr/>
        <a:lstStyle/>
        <a:p>
          <a:endParaRPr lang="zh-CN" altLang="en-US"/>
        </a:p>
      </dgm:t>
    </dgm:pt>
    <dgm:pt modelId="{F338F606-46BB-44B0-ABD6-06025E59C979}" type="pres">
      <dgm:prSet presAssocID="{F2674457-BCAD-42E9-87AB-94E45616B5E0}" presName="horzTwo" presStyleCnt="0"/>
      <dgm:spPr/>
      <dgm:t>
        <a:bodyPr/>
        <a:lstStyle/>
        <a:p>
          <a:endParaRPr lang="zh-CN" altLang="en-US"/>
        </a:p>
      </dgm:t>
    </dgm:pt>
    <dgm:pt modelId="{4E8D3D51-E674-4B80-B67C-B032E472033B}" type="pres">
      <dgm:prSet presAssocID="{D176267D-E294-4947-9FA1-BCBB3486524D}" presName="vertThree" presStyleCnt="0"/>
      <dgm:spPr/>
      <dgm:t>
        <a:bodyPr/>
        <a:lstStyle/>
        <a:p>
          <a:endParaRPr lang="zh-CN" altLang="en-US"/>
        </a:p>
      </dgm:t>
    </dgm:pt>
    <dgm:pt modelId="{45A93E2D-9857-45FD-90E0-F25A84F8C621}" type="pres">
      <dgm:prSet presAssocID="{D176267D-E294-4947-9FA1-BCBB3486524D}" presName="txThree" presStyleLbl="node3" presStyleIdx="3" presStyleCnt="6">
        <dgm:presLayoutVars>
          <dgm:chPref val="3"/>
        </dgm:presLayoutVars>
      </dgm:prSet>
      <dgm:spPr>
        <a:prstGeom prst="roundRect">
          <a:avLst>
            <a:gd name="adj" fmla="val 10000"/>
          </a:avLst>
        </a:prstGeom>
      </dgm:spPr>
      <dgm:t>
        <a:bodyPr/>
        <a:lstStyle/>
        <a:p>
          <a:endParaRPr lang="zh-CN" altLang="en-US"/>
        </a:p>
      </dgm:t>
    </dgm:pt>
    <dgm:pt modelId="{792019F3-4D2A-4835-805F-A62CB6D6C9CC}" type="pres">
      <dgm:prSet presAssocID="{D176267D-E294-4947-9FA1-BCBB3486524D}" presName="horzThree" presStyleCnt="0"/>
      <dgm:spPr/>
      <dgm:t>
        <a:bodyPr/>
        <a:lstStyle/>
        <a:p>
          <a:endParaRPr lang="zh-CN" altLang="en-US"/>
        </a:p>
      </dgm:t>
    </dgm:pt>
    <dgm:pt modelId="{896A126E-61F4-4AB5-A91B-727065AE22CE}" type="pres">
      <dgm:prSet presAssocID="{E448EA80-B7CA-4CE9-BCE7-2DFC583B5CB2}" presName="sibSpaceThree" presStyleCnt="0"/>
      <dgm:spPr/>
      <dgm:t>
        <a:bodyPr/>
        <a:lstStyle/>
        <a:p>
          <a:endParaRPr lang="zh-CN" altLang="en-US"/>
        </a:p>
      </dgm:t>
    </dgm:pt>
    <dgm:pt modelId="{860231F0-6B63-497B-9DF3-C9DBF73350A6}" type="pres">
      <dgm:prSet presAssocID="{22D36213-90DA-4F4E-B72A-D545C477A5D1}" presName="vertThree" presStyleCnt="0"/>
      <dgm:spPr/>
      <dgm:t>
        <a:bodyPr/>
        <a:lstStyle/>
        <a:p>
          <a:endParaRPr lang="zh-CN" altLang="en-US"/>
        </a:p>
      </dgm:t>
    </dgm:pt>
    <dgm:pt modelId="{77BC912D-4B10-4B5E-B4C0-761A47F49195}" type="pres">
      <dgm:prSet presAssocID="{22D36213-90DA-4F4E-B72A-D545C477A5D1}" presName="txThree" presStyleLbl="node3" presStyleIdx="4" presStyleCnt="6">
        <dgm:presLayoutVars>
          <dgm:chPref val="3"/>
        </dgm:presLayoutVars>
      </dgm:prSet>
      <dgm:spPr>
        <a:prstGeom prst="roundRect">
          <a:avLst>
            <a:gd name="adj" fmla="val 10000"/>
          </a:avLst>
        </a:prstGeom>
      </dgm:spPr>
      <dgm:t>
        <a:bodyPr/>
        <a:lstStyle/>
        <a:p>
          <a:endParaRPr lang="zh-CN" altLang="en-US"/>
        </a:p>
      </dgm:t>
    </dgm:pt>
    <dgm:pt modelId="{F530EDF8-F323-4A25-A6F8-E6B647672F2B}" type="pres">
      <dgm:prSet presAssocID="{22D36213-90DA-4F4E-B72A-D545C477A5D1}" presName="horzThree" presStyleCnt="0"/>
      <dgm:spPr/>
      <dgm:t>
        <a:bodyPr/>
        <a:lstStyle/>
        <a:p>
          <a:endParaRPr lang="zh-CN" altLang="en-US"/>
        </a:p>
      </dgm:t>
    </dgm:pt>
    <dgm:pt modelId="{AB1CC9B4-7E39-46DE-A449-3EF9CA34A17B}" type="pres">
      <dgm:prSet presAssocID="{10079933-BA09-4A9A-8B6C-575EC10BA58E}" presName="sibSpaceThree" presStyleCnt="0"/>
      <dgm:spPr/>
      <dgm:t>
        <a:bodyPr/>
        <a:lstStyle/>
        <a:p>
          <a:endParaRPr lang="zh-CN" altLang="en-US"/>
        </a:p>
      </dgm:t>
    </dgm:pt>
    <dgm:pt modelId="{8DF8A995-3A05-4E49-9966-C011C9D25F5E}" type="pres">
      <dgm:prSet presAssocID="{113EAF71-54CF-4D93-B1D1-1D122511EE3F}" presName="vertThree" presStyleCnt="0"/>
      <dgm:spPr/>
      <dgm:t>
        <a:bodyPr/>
        <a:lstStyle/>
        <a:p>
          <a:endParaRPr lang="zh-CN" altLang="en-US"/>
        </a:p>
      </dgm:t>
    </dgm:pt>
    <dgm:pt modelId="{DBC0A7CC-B027-481B-B254-0452C87DCC4C}" type="pres">
      <dgm:prSet presAssocID="{113EAF71-54CF-4D93-B1D1-1D122511EE3F}" presName="txThree" presStyleLbl="node3" presStyleIdx="5" presStyleCnt="6">
        <dgm:presLayoutVars>
          <dgm:chPref val="3"/>
        </dgm:presLayoutVars>
      </dgm:prSet>
      <dgm:spPr/>
      <dgm:t>
        <a:bodyPr/>
        <a:lstStyle/>
        <a:p>
          <a:endParaRPr lang="zh-CN" altLang="en-US"/>
        </a:p>
      </dgm:t>
    </dgm:pt>
    <dgm:pt modelId="{82A8C80D-AB02-46D9-AA67-92117D48171B}" type="pres">
      <dgm:prSet presAssocID="{113EAF71-54CF-4D93-B1D1-1D122511EE3F}" presName="horzThree" presStyleCnt="0"/>
      <dgm:spPr/>
      <dgm:t>
        <a:bodyPr/>
        <a:lstStyle/>
        <a:p>
          <a:endParaRPr lang="zh-CN" altLang="en-US"/>
        </a:p>
      </dgm:t>
    </dgm:pt>
  </dgm:ptLst>
  <dgm:cxnLst>
    <dgm:cxn modelId="{17282860-7CF5-40AD-82BA-D70336AF8D97}" type="presOf" srcId="{FAFA614A-6E04-4339-864B-A80BEFF03400}" destId="{6A8AD096-DB2B-4A47-A9B1-5A84C9448205}" srcOrd="0" destOrd="0" presId="urn:microsoft.com/office/officeart/2005/8/layout/hierarchy4"/>
    <dgm:cxn modelId="{6243C8E2-581A-46BC-92A2-AD0B69984578}" type="presOf" srcId="{E729FED1-91E0-48DD-84C6-81572AD280A8}" destId="{8C225FA6-717A-420F-8438-2FE6D68DDF2B}" srcOrd="0" destOrd="0" presId="urn:microsoft.com/office/officeart/2005/8/layout/hierarchy4"/>
    <dgm:cxn modelId="{8AC2C283-B548-4877-95E1-AFB2AE5A86DA}" srcId="{61B21F41-40C5-4650-BE26-93F9EB941101}" destId="{E729FED1-91E0-48DD-84C6-81572AD280A8}" srcOrd="0" destOrd="0" parTransId="{952AD271-B051-4F51-B969-D45BFDCE8A2A}" sibTransId="{9F471B78-BE2D-4DD4-ADC3-F3DDE98C75F3}"/>
    <dgm:cxn modelId="{14E93090-8377-426D-8B5C-8B4C196C56AE}" srcId="{61B21F41-40C5-4650-BE26-93F9EB941101}" destId="{F2674457-BCAD-42E9-87AB-94E45616B5E0}" srcOrd="1" destOrd="0" parTransId="{BC4AD659-E146-4F47-A4E9-8303AEE6251E}" sibTransId="{7B8C6009-C7F1-45A6-A591-E38A087FA644}"/>
    <dgm:cxn modelId="{3C15534F-F2C7-48CB-B249-3CED988E100D}" type="presOf" srcId="{697A8784-6A57-46F4-8A44-86CEC6655F23}" destId="{D52F3AED-9826-496D-8ED4-79AB23EA736C}" srcOrd="0" destOrd="0" presId="urn:microsoft.com/office/officeart/2005/8/layout/hierarchy4"/>
    <dgm:cxn modelId="{4B5772AA-5DF5-48DC-8D27-2EC9AC76BCA8}" type="presOf" srcId="{D176267D-E294-4947-9FA1-BCBB3486524D}" destId="{45A93E2D-9857-45FD-90E0-F25A84F8C621}" srcOrd="0" destOrd="0" presId="urn:microsoft.com/office/officeart/2005/8/layout/hierarchy4"/>
    <dgm:cxn modelId="{BEB64E5A-2017-4FD8-9D8C-C043362E6870}" srcId="{E729FED1-91E0-48DD-84C6-81572AD280A8}" destId="{697A8784-6A57-46F4-8A44-86CEC6655F23}" srcOrd="2" destOrd="0" parTransId="{59E14E2A-FD54-435B-B74C-34AD96D49F3E}" sibTransId="{A2B8B82A-BC2E-4D50-90BC-1F51EF9A64CA}"/>
    <dgm:cxn modelId="{EE89C778-28ED-4EC6-811E-BE3EB410FE07}" srcId="{F2674457-BCAD-42E9-87AB-94E45616B5E0}" destId="{22D36213-90DA-4F4E-B72A-D545C477A5D1}" srcOrd="1" destOrd="0" parTransId="{7C32EB03-8FEE-4FFD-A893-D0F8C69BEC54}" sibTransId="{10079933-BA09-4A9A-8B6C-575EC10BA58E}"/>
    <dgm:cxn modelId="{B63A29B0-9BA6-487A-ABF9-25E5E1C4FC4C}" srcId="{E729FED1-91E0-48DD-84C6-81572AD280A8}" destId="{121AA5F8-247A-4DD5-8FCE-149EA8BAC92B}" srcOrd="1" destOrd="0" parTransId="{79BEBB14-099E-45CF-80B1-118D2CC94F22}" sibTransId="{38C3CA05-E5C8-4ACA-8E96-F8F2BD8724AE}"/>
    <dgm:cxn modelId="{47CE3FC3-17A0-499E-89D6-A447E8D6E333}" type="presOf" srcId="{F2674457-BCAD-42E9-87AB-94E45616B5E0}" destId="{680C9024-07AC-4707-92D7-2342BA567CC9}" srcOrd="0" destOrd="0" presId="urn:microsoft.com/office/officeart/2005/8/layout/hierarchy4"/>
    <dgm:cxn modelId="{B9A185E1-EBEF-43A1-A8C3-168E18C7E916}" type="presOf" srcId="{22D36213-90DA-4F4E-B72A-D545C477A5D1}" destId="{77BC912D-4B10-4B5E-B4C0-761A47F49195}" srcOrd="0" destOrd="0" presId="urn:microsoft.com/office/officeart/2005/8/layout/hierarchy4"/>
    <dgm:cxn modelId="{1C6789F6-A55E-402D-B2D2-7281662615E7}" srcId="{43241DA4-EE16-4C8F-BBF6-C1871BC2A579}" destId="{61B21F41-40C5-4650-BE26-93F9EB941101}" srcOrd="0" destOrd="0" parTransId="{A0F7426B-DBBA-4338-9520-4DAE582E5CB2}" sibTransId="{D9D5C460-242D-484A-B6B0-35D6DB36D4B9}"/>
    <dgm:cxn modelId="{1E1E24DB-CA55-4DB1-B84B-0B067AF32070}" srcId="{F2674457-BCAD-42E9-87AB-94E45616B5E0}" destId="{113EAF71-54CF-4D93-B1D1-1D122511EE3F}" srcOrd="2" destOrd="0" parTransId="{129537A1-2451-4E04-9796-704B1B5B5F79}" sibTransId="{CC853EF4-D7A5-4BF5-A41A-51101ED48AC0}"/>
    <dgm:cxn modelId="{94994A70-E835-4626-91A4-B57BEF7D83D8}" type="presOf" srcId="{113EAF71-54CF-4D93-B1D1-1D122511EE3F}" destId="{DBC0A7CC-B027-481B-B254-0452C87DCC4C}" srcOrd="0" destOrd="0" presId="urn:microsoft.com/office/officeart/2005/8/layout/hierarchy4"/>
    <dgm:cxn modelId="{2C6C0828-BB82-4827-824E-931DE82563F3}" srcId="{E729FED1-91E0-48DD-84C6-81572AD280A8}" destId="{FAFA614A-6E04-4339-864B-A80BEFF03400}" srcOrd="0" destOrd="0" parTransId="{38978343-4EEB-4BAB-A98F-DFCA51A60B44}" sibTransId="{44AC4A5C-2075-4D91-A3E7-65E4DF6E3030}"/>
    <dgm:cxn modelId="{28970611-84B1-4EDE-A83C-BD6682E7E88B}" srcId="{F2674457-BCAD-42E9-87AB-94E45616B5E0}" destId="{D176267D-E294-4947-9FA1-BCBB3486524D}" srcOrd="0" destOrd="0" parTransId="{9ABE6CCB-422E-47EF-89AB-17DD28ECBAB6}" sibTransId="{E448EA80-B7CA-4CE9-BCE7-2DFC583B5CB2}"/>
    <dgm:cxn modelId="{9555597B-8CD7-4B0E-80F7-4821893330D0}" type="presOf" srcId="{43241DA4-EE16-4C8F-BBF6-C1871BC2A579}" destId="{B3B5ACD9-745F-4C91-A72B-47FBF15E0A27}" srcOrd="0" destOrd="0" presId="urn:microsoft.com/office/officeart/2005/8/layout/hierarchy4"/>
    <dgm:cxn modelId="{DE68560A-79D7-4E29-9773-4E78ABE5DCC0}" type="presOf" srcId="{121AA5F8-247A-4DD5-8FCE-149EA8BAC92B}" destId="{0AC46F1B-EA97-4C76-B74E-86461D1A1474}" srcOrd="0" destOrd="0" presId="urn:microsoft.com/office/officeart/2005/8/layout/hierarchy4"/>
    <dgm:cxn modelId="{6DC17F3E-174B-44BD-B940-054B15A0136C}" type="presOf" srcId="{61B21F41-40C5-4650-BE26-93F9EB941101}" destId="{62826C38-FBC5-48FA-BD34-B71F36A5558D}" srcOrd="0" destOrd="0" presId="urn:microsoft.com/office/officeart/2005/8/layout/hierarchy4"/>
    <dgm:cxn modelId="{B9E9A4A2-C5AE-4097-8996-4E52F52929B2}" type="presParOf" srcId="{B3B5ACD9-745F-4C91-A72B-47FBF15E0A27}" destId="{E4583F34-B6EC-433E-8E73-038F89E3B991}" srcOrd="0" destOrd="0" presId="urn:microsoft.com/office/officeart/2005/8/layout/hierarchy4"/>
    <dgm:cxn modelId="{C2A90143-C9B0-4BF0-90B2-C37965A4BCBE}" type="presParOf" srcId="{E4583F34-B6EC-433E-8E73-038F89E3B991}" destId="{62826C38-FBC5-48FA-BD34-B71F36A5558D}" srcOrd="0" destOrd="0" presId="urn:microsoft.com/office/officeart/2005/8/layout/hierarchy4"/>
    <dgm:cxn modelId="{C27536D8-1D0E-4E6C-BA57-9B761A461524}" type="presParOf" srcId="{E4583F34-B6EC-433E-8E73-038F89E3B991}" destId="{1B60C765-163F-4F44-BA93-7EE935E62E40}" srcOrd="1" destOrd="0" presId="urn:microsoft.com/office/officeart/2005/8/layout/hierarchy4"/>
    <dgm:cxn modelId="{77EFA9D2-1FD3-47A5-BD1C-916EC56EEB6F}" type="presParOf" srcId="{E4583F34-B6EC-433E-8E73-038F89E3B991}" destId="{78E073CD-67B2-44A5-9493-F96663F61791}" srcOrd="2" destOrd="0" presId="urn:microsoft.com/office/officeart/2005/8/layout/hierarchy4"/>
    <dgm:cxn modelId="{39E8A21F-AF5E-46A2-9805-332ED95FDBA1}" type="presParOf" srcId="{78E073CD-67B2-44A5-9493-F96663F61791}" destId="{3CAB0678-AE2F-4FFB-9F27-CF54C3904751}" srcOrd="0" destOrd="0" presId="urn:microsoft.com/office/officeart/2005/8/layout/hierarchy4"/>
    <dgm:cxn modelId="{CBD8AF61-1583-4323-B11D-C34F1EBA0CE6}" type="presParOf" srcId="{3CAB0678-AE2F-4FFB-9F27-CF54C3904751}" destId="{8C225FA6-717A-420F-8438-2FE6D68DDF2B}" srcOrd="0" destOrd="0" presId="urn:microsoft.com/office/officeart/2005/8/layout/hierarchy4"/>
    <dgm:cxn modelId="{EB661E20-E9BA-45A3-BC85-6BD9CC7015CD}" type="presParOf" srcId="{3CAB0678-AE2F-4FFB-9F27-CF54C3904751}" destId="{AA010BEE-118F-4CE7-B134-C929CB97EDB0}" srcOrd="1" destOrd="0" presId="urn:microsoft.com/office/officeart/2005/8/layout/hierarchy4"/>
    <dgm:cxn modelId="{B7D04391-F5F7-413A-A3C1-599071EE1CE6}" type="presParOf" srcId="{3CAB0678-AE2F-4FFB-9F27-CF54C3904751}" destId="{0621C8A1-D810-4D67-8352-CE9C8A8E11B8}" srcOrd="2" destOrd="0" presId="urn:microsoft.com/office/officeart/2005/8/layout/hierarchy4"/>
    <dgm:cxn modelId="{107BD829-3742-47AA-BF7E-F105AF89BFE9}" type="presParOf" srcId="{0621C8A1-D810-4D67-8352-CE9C8A8E11B8}" destId="{249297E3-EC0E-47F5-B31E-1A59800ECB8B}" srcOrd="0" destOrd="0" presId="urn:microsoft.com/office/officeart/2005/8/layout/hierarchy4"/>
    <dgm:cxn modelId="{017751E8-FC4A-41CE-8275-41F4671655E9}" type="presParOf" srcId="{249297E3-EC0E-47F5-B31E-1A59800ECB8B}" destId="{6A8AD096-DB2B-4A47-A9B1-5A84C9448205}" srcOrd="0" destOrd="0" presId="urn:microsoft.com/office/officeart/2005/8/layout/hierarchy4"/>
    <dgm:cxn modelId="{C5D7AFC2-B38B-461B-885D-2A2D165AB1CC}" type="presParOf" srcId="{249297E3-EC0E-47F5-B31E-1A59800ECB8B}" destId="{0D291830-3836-465A-BC7D-894D7A7EE784}" srcOrd="1" destOrd="0" presId="urn:microsoft.com/office/officeart/2005/8/layout/hierarchy4"/>
    <dgm:cxn modelId="{622BE08F-03DE-43E6-86D7-DFAC7034FFD7}" type="presParOf" srcId="{0621C8A1-D810-4D67-8352-CE9C8A8E11B8}" destId="{11EEA47C-9519-4D2B-BB5E-623625B283D5}" srcOrd="1" destOrd="0" presId="urn:microsoft.com/office/officeart/2005/8/layout/hierarchy4"/>
    <dgm:cxn modelId="{99256960-4869-4FAC-93D2-7E785A5E631D}" type="presParOf" srcId="{0621C8A1-D810-4D67-8352-CE9C8A8E11B8}" destId="{0B3F98F9-6910-4A5C-8433-0D90CEC25144}" srcOrd="2" destOrd="0" presId="urn:microsoft.com/office/officeart/2005/8/layout/hierarchy4"/>
    <dgm:cxn modelId="{2A622FDB-41CD-43D1-94F8-0FFC3AF3960C}" type="presParOf" srcId="{0B3F98F9-6910-4A5C-8433-0D90CEC25144}" destId="{0AC46F1B-EA97-4C76-B74E-86461D1A1474}" srcOrd="0" destOrd="0" presId="urn:microsoft.com/office/officeart/2005/8/layout/hierarchy4"/>
    <dgm:cxn modelId="{257FEF5C-DDCD-4809-A3A5-06C8D24485D6}" type="presParOf" srcId="{0B3F98F9-6910-4A5C-8433-0D90CEC25144}" destId="{4C94E2FD-BD45-48A1-84F1-7395E4B83701}" srcOrd="1" destOrd="0" presId="urn:microsoft.com/office/officeart/2005/8/layout/hierarchy4"/>
    <dgm:cxn modelId="{F785DF2C-E1E1-4516-9921-E28DEC14BD0E}" type="presParOf" srcId="{0621C8A1-D810-4D67-8352-CE9C8A8E11B8}" destId="{302EC86E-F3A0-452F-9667-FD91471AAB5E}" srcOrd="3" destOrd="0" presId="urn:microsoft.com/office/officeart/2005/8/layout/hierarchy4"/>
    <dgm:cxn modelId="{1FF8BEC8-BB6D-49E0-88E3-634D142AA57D}" type="presParOf" srcId="{0621C8A1-D810-4D67-8352-CE9C8A8E11B8}" destId="{B7AF3F8A-4754-4AD8-8D20-4C2AAEFF1823}" srcOrd="4" destOrd="0" presId="urn:microsoft.com/office/officeart/2005/8/layout/hierarchy4"/>
    <dgm:cxn modelId="{FCC8B2DD-4018-4E32-92AD-02FCE584A1A6}" type="presParOf" srcId="{B7AF3F8A-4754-4AD8-8D20-4C2AAEFF1823}" destId="{D52F3AED-9826-496D-8ED4-79AB23EA736C}" srcOrd="0" destOrd="0" presId="urn:microsoft.com/office/officeart/2005/8/layout/hierarchy4"/>
    <dgm:cxn modelId="{47379D84-9F78-4705-884A-9573775E77DC}" type="presParOf" srcId="{B7AF3F8A-4754-4AD8-8D20-4C2AAEFF1823}" destId="{3523628C-6250-456B-B215-B6738AD08990}" srcOrd="1" destOrd="0" presId="urn:microsoft.com/office/officeart/2005/8/layout/hierarchy4"/>
    <dgm:cxn modelId="{FBE222C4-FFE0-4064-8E63-6C9538C54157}" type="presParOf" srcId="{78E073CD-67B2-44A5-9493-F96663F61791}" destId="{FBE614E3-4867-4090-95F0-66299CC5A2A2}" srcOrd="1" destOrd="0" presId="urn:microsoft.com/office/officeart/2005/8/layout/hierarchy4"/>
    <dgm:cxn modelId="{1FDB386E-8655-48CE-8DF7-64FFFB35EB6F}" type="presParOf" srcId="{78E073CD-67B2-44A5-9493-F96663F61791}" destId="{3CC40712-1B40-4726-B3D2-0A8C03B33853}" srcOrd="2" destOrd="0" presId="urn:microsoft.com/office/officeart/2005/8/layout/hierarchy4"/>
    <dgm:cxn modelId="{9C32B7F5-13D9-4B10-B59E-EF20ACF4842B}" type="presParOf" srcId="{3CC40712-1B40-4726-B3D2-0A8C03B33853}" destId="{680C9024-07AC-4707-92D7-2342BA567CC9}" srcOrd="0" destOrd="0" presId="urn:microsoft.com/office/officeart/2005/8/layout/hierarchy4"/>
    <dgm:cxn modelId="{F8D4B0E3-FF2F-488E-BC01-90B26103DC93}" type="presParOf" srcId="{3CC40712-1B40-4726-B3D2-0A8C03B33853}" destId="{B55D9D39-38E0-4890-9949-D2491C62169B}" srcOrd="1" destOrd="0" presId="urn:microsoft.com/office/officeart/2005/8/layout/hierarchy4"/>
    <dgm:cxn modelId="{2C5DB970-0916-46A3-B41A-1F18CAD0B025}" type="presParOf" srcId="{3CC40712-1B40-4726-B3D2-0A8C03B33853}" destId="{F338F606-46BB-44B0-ABD6-06025E59C979}" srcOrd="2" destOrd="0" presId="urn:microsoft.com/office/officeart/2005/8/layout/hierarchy4"/>
    <dgm:cxn modelId="{B0B51294-0B64-44A0-9082-65BEA3EAF374}" type="presParOf" srcId="{F338F606-46BB-44B0-ABD6-06025E59C979}" destId="{4E8D3D51-E674-4B80-B67C-B032E472033B}" srcOrd="0" destOrd="0" presId="urn:microsoft.com/office/officeart/2005/8/layout/hierarchy4"/>
    <dgm:cxn modelId="{13CB2685-0B1C-411E-BC99-60DE823112A9}" type="presParOf" srcId="{4E8D3D51-E674-4B80-B67C-B032E472033B}" destId="{45A93E2D-9857-45FD-90E0-F25A84F8C621}" srcOrd="0" destOrd="0" presId="urn:microsoft.com/office/officeart/2005/8/layout/hierarchy4"/>
    <dgm:cxn modelId="{CDAF46B1-7B74-4FCE-8A70-82502F4A8B48}" type="presParOf" srcId="{4E8D3D51-E674-4B80-B67C-B032E472033B}" destId="{792019F3-4D2A-4835-805F-A62CB6D6C9CC}" srcOrd="1" destOrd="0" presId="urn:microsoft.com/office/officeart/2005/8/layout/hierarchy4"/>
    <dgm:cxn modelId="{B5A51701-5498-48C1-BD4D-E8DAC731A7F5}" type="presParOf" srcId="{F338F606-46BB-44B0-ABD6-06025E59C979}" destId="{896A126E-61F4-4AB5-A91B-727065AE22CE}" srcOrd="1" destOrd="0" presId="urn:microsoft.com/office/officeart/2005/8/layout/hierarchy4"/>
    <dgm:cxn modelId="{006AC9F5-30E4-4C32-9C78-5AD4FC675A82}" type="presParOf" srcId="{F338F606-46BB-44B0-ABD6-06025E59C979}" destId="{860231F0-6B63-497B-9DF3-C9DBF73350A6}" srcOrd="2" destOrd="0" presId="urn:microsoft.com/office/officeart/2005/8/layout/hierarchy4"/>
    <dgm:cxn modelId="{D20DED83-57FA-437D-A00F-91B77015BBAF}" type="presParOf" srcId="{860231F0-6B63-497B-9DF3-C9DBF73350A6}" destId="{77BC912D-4B10-4B5E-B4C0-761A47F49195}" srcOrd="0" destOrd="0" presId="urn:microsoft.com/office/officeart/2005/8/layout/hierarchy4"/>
    <dgm:cxn modelId="{EA7FEAC2-DB64-4578-9646-2765E55E35B5}" type="presParOf" srcId="{860231F0-6B63-497B-9DF3-C9DBF73350A6}" destId="{F530EDF8-F323-4A25-A6F8-E6B647672F2B}" srcOrd="1" destOrd="0" presId="urn:microsoft.com/office/officeart/2005/8/layout/hierarchy4"/>
    <dgm:cxn modelId="{E483A298-F238-49AF-9471-14BC67A0584B}" type="presParOf" srcId="{F338F606-46BB-44B0-ABD6-06025E59C979}" destId="{AB1CC9B4-7E39-46DE-A449-3EF9CA34A17B}" srcOrd="3" destOrd="0" presId="urn:microsoft.com/office/officeart/2005/8/layout/hierarchy4"/>
    <dgm:cxn modelId="{663434B2-4FA7-41AE-9FB9-5A9AF20F8E24}" type="presParOf" srcId="{F338F606-46BB-44B0-ABD6-06025E59C979}" destId="{8DF8A995-3A05-4E49-9966-C011C9D25F5E}" srcOrd="4" destOrd="0" presId="urn:microsoft.com/office/officeart/2005/8/layout/hierarchy4"/>
    <dgm:cxn modelId="{F213F21B-4D5D-4842-A78D-69E4C4D416A5}" type="presParOf" srcId="{8DF8A995-3A05-4E49-9966-C011C9D25F5E}" destId="{DBC0A7CC-B027-481B-B254-0452C87DCC4C}" srcOrd="0" destOrd="0" presId="urn:microsoft.com/office/officeart/2005/8/layout/hierarchy4"/>
    <dgm:cxn modelId="{DB765034-0FA4-4811-BE57-6E94C3B6C535}" type="presParOf" srcId="{8DF8A995-3A05-4E49-9966-C011C9D25F5E}" destId="{82A8C80D-AB02-46D9-AA67-92117D48171B}"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88BAA0-19DB-4CEC-9059-9997670A7141}" type="doc">
      <dgm:prSet loTypeId="urn:microsoft.com/office/officeart/2005/8/layout/orgChart1" loCatId="hierarchy" qsTypeId="urn:microsoft.com/office/officeart/2005/8/quickstyle/simple3" qsCatId="simple" csTypeId="urn:microsoft.com/office/officeart/2005/8/colors/accent1_4" csCatId="accent1" phldr="1"/>
      <dgm:spPr/>
      <dgm:t>
        <a:bodyPr/>
        <a:lstStyle/>
        <a:p>
          <a:endParaRPr lang="zh-CN" altLang="en-US"/>
        </a:p>
      </dgm:t>
    </dgm:pt>
    <dgm:pt modelId="{A1F15867-0C71-4282-A0B4-0B6523FCC384}">
      <dgm:prSet phldrT="[文本]" custT="1"/>
      <dgm:spPr>
        <a:xfrm>
          <a:off x="3226993" y="1188735"/>
          <a:ext cx="1775612" cy="887806"/>
        </a:xfrm>
      </dgm:spPr>
      <dgm:t>
        <a:bodyPr/>
        <a:lstStyle/>
        <a:p>
          <a:r>
            <a:rPr lang="zh-CN" altLang="en-US" sz="3600" dirty="0" smtClean="0">
              <a:latin typeface="Calibri"/>
              <a:ea typeface="宋体"/>
              <a:cs typeface="+mn-cs"/>
            </a:rPr>
            <a:t>国外文献</a:t>
          </a:r>
          <a:endParaRPr lang="zh-CN" altLang="en-US" sz="3600" dirty="0">
            <a:latin typeface="Calibri"/>
            <a:ea typeface="宋体"/>
            <a:cs typeface="+mn-cs"/>
          </a:endParaRPr>
        </a:p>
      </dgm:t>
    </dgm:pt>
    <dgm:pt modelId="{D986B099-9A58-4550-BE9D-05294955D2C6}" type="parTrans" cxnId="{38162899-92E0-4546-B7BC-49FB057FE15A}">
      <dgm:prSet/>
      <dgm:spPr/>
      <dgm:t>
        <a:bodyPr/>
        <a:lstStyle/>
        <a:p>
          <a:endParaRPr lang="zh-CN" altLang="en-US"/>
        </a:p>
      </dgm:t>
    </dgm:pt>
    <dgm:pt modelId="{D14345CA-DA09-4526-B802-FE47EA7613B2}" type="sibTrans" cxnId="{38162899-92E0-4546-B7BC-49FB057FE15A}">
      <dgm:prSet/>
      <dgm:spPr/>
      <dgm:t>
        <a:bodyPr/>
        <a:lstStyle/>
        <a:p>
          <a:endParaRPr lang="zh-CN" altLang="en-US"/>
        </a:p>
      </dgm:t>
    </dgm:pt>
    <dgm:pt modelId="{AB55770C-FD3D-4187-A1C1-19BFDF3AFD18}">
      <dgm:prSet phldrT="[文本]"/>
      <dgm:spPr>
        <a:xfrm>
          <a:off x="4256" y="2449420"/>
          <a:ext cx="1775612" cy="887806"/>
        </a:xfrm>
      </dgm:spPr>
      <dgm:t>
        <a:bodyPr/>
        <a:lstStyle/>
        <a:p>
          <a:r>
            <a:rPr lang="zh-CN" altLang="en-US" smtClean="0">
              <a:latin typeface="Calibri"/>
              <a:ea typeface="宋体"/>
              <a:cs typeface="+mn-cs"/>
            </a:rPr>
            <a:t>上市首日的市场氛围</a:t>
          </a:r>
          <a:endParaRPr lang="zh-CN" altLang="en-US" dirty="0">
            <a:latin typeface="Calibri"/>
            <a:ea typeface="宋体"/>
            <a:cs typeface="+mn-cs"/>
          </a:endParaRPr>
        </a:p>
      </dgm:t>
    </dgm:pt>
    <dgm:pt modelId="{25961055-126B-4032-BFF4-1253E17E35BB}" type="parTrans" cxnId="{1298B896-FC01-4CAD-8E52-C21BC5A80205}">
      <dgm:prSet/>
      <dgm:spPr>
        <a:xfrm>
          <a:off x="892063" y="2076542"/>
          <a:ext cx="3222736" cy="372878"/>
        </a:xfrm>
      </dgm:spPr>
      <dgm:t>
        <a:bodyPr/>
        <a:lstStyle/>
        <a:p>
          <a:endParaRPr lang="zh-CN" altLang="en-US"/>
        </a:p>
      </dgm:t>
    </dgm:pt>
    <dgm:pt modelId="{6002067F-B4FD-40BA-9E2F-A64DBC9D4E90}" type="sibTrans" cxnId="{1298B896-FC01-4CAD-8E52-C21BC5A80205}">
      <dgm:prSet/>
      <dgm:spPr/>
      <dgm:t>
        <a:bodyPr/>
        <a:lstStyle/>
        <a:p>
          <a:endParaRPr lang="zh-CN" altLang="en-US"/>
        </a:p>
      </dgm:t>
    </dgm:pt>
    <dgm:pt modelId="{58FADABB-F8D3-4B0F-8AF3-FA10989F1747}">
      <dgm:prSet phldrT="[文本]"/>
      <dgm:spPr>
        <a:xfrm>
          <a:off x="2152748" y="2449420"/>
          <a:ext cx="1775612" cy="887806"/>
        </a:xfrm>
      </dgm:spPr>
      <dgm:t>
        <a:bodyPr/>
        <a:lstStyle/>
        <a:p>
          <a:r>
            <a:rPr lang="zh-CN" altLang="en-US" smtClean="0">
              <a:latin typeface="Calibri"/>
              <a:ea typeface="宋体"/>
              <a:cs typeface="+mn-cs"/>
            </a:rPr>
            <a:t>承销商的资质水平</a:t>
          </a:r>
          <a:endParaRPr lang="zh-CN" altLang="en-US" dirty="0">
            <a:latin typeface="Calibri"/>
            <a:ea typeface="宋体"/>
            <a:cs typeface="+mn-cs"/>
          </a:endParaRPr>
        </a:p>
      </dgm:t>
    </dgm:pt>
    <dgm:pt modelId="{7B0E4914-F61D-41FD-8360-23184BCD8FB3}" type="parTrans" cxnId="{B3DDC993-3CF8-4DE5-92AF-257775429AE7}">
      <dgm:prSet/>
      <dgm:spPr>
        <a:xfrm>
          <a:off x="3040554" y="2076542"/>
          <a:ext cx="1074245" cy="372878"/>
        </a:xfrm>
      </dgm:spPr>
      <dgm:t>
        <a:bodyPr/>
        <a:lstStyle/>
        <a:p>
          <a:endParaRPr lang="zh-CN" altLang="en-US"/>
        </a:p>
      </dgm:t>
    </dgm:pt>
    <dgm:pt modelId="{93041F79-F56B-497C-B80B-9390E3CC9139}" type="sibTrans" cxnId="{B3DDC993-3CF8-4DE5-92AF-257775429AE7}">
      <dgm:prSet/>
      <dgm:spPr/>
      <dgm:t>
        <a:bodyPr/>
        <a:lstStyle/>
        <a:p>
          <a:endParaRPr lang="zh-CN" altLang="en-US"/>
        </a:p>
      </dgm:t>
    </dgm:pt>
    <dgm:pt modelId="{D66F728C-4D74-42B3-A859-3E929CDA7D21}">
      <dgm:prSet/>
      <dgm:spPr>
        <a:xfrm>
          <a:off x="4301239" y="2449420"/>
          <a:ext cx="1775612" cy="887806"/>
        </a:xfrm>
      </dgm:spPr>
      <dgm:t>
        <a:bodyPr/>
        <a:lstStyle/>
        <a:p>
          <a:r>
            <a:rPr lang="zh-CN" altLang="en-US" smtClean="0">
              <a:latin typeface="Calibri"/>
              <a:ea typeface="宋体"/>
              <a:cs typeface="+mn-cs"/>
            </a:rPr>
            <a:t>公司管理层的动机</a:t>
          </a:r>
          <a:endParaRPr lang="zh-CN" altLang="en-US" dirty="0">
            <a:latin typeface="Calibri"/>
            <a:ea typeface="宋体"/>
            <a:cs typeface="+mn-cs"/>
          </a:endParaRPr>
        </a:p>
      </dgm:t>
    </dgm:pt>
    <dgm:pt modelId="{ABB08F87-1ADB-4D35-842B-15824490C1DF}" type="parTrans" cxnId="{8175113A-4224-4416-930B-89D05774B9D9}">
      <dgm:prSet/>
      <dgm:spPr>
        <a:xfrm>
          <a:off x="4114799" y="2076542"/>
          <a:ext cx="1074245" cy="372878"/>
        </a:xfrm>
      </dgm:spPr>
      <dgm:t>
        <a:bodyPr/>
        <a:lstStyle/>
        <a:p>
          <a:endParaRPr lang="zh-CN" altLang="en-US"/>
        </a:p>
      </dgm:t>
    </dgm:pt>
    <dgm:pt modelId="{98571234-E402-4D7D-BC8C-8778686DF167}" type="sibTrans" cxnId="{8175113A-4224-4416-930B-89D05774B9D9}">
      <dgm:prSet/>
      <dgm:spPr/>
      <dgm:t>
        <a:bodyPr/>
        <a:lstStyle/>
        <a:p>
          <a:endParaRPr lang="zh-CN" altLang="en-US"/>
        </a:p>
      </dgm:t>
    </dgm:pt>
    <dgm:pt modelId="{811D0FDA-5E06-457A-9BCB-D9BCE5384D1A}">
      <dgm:prSet/>
      <dgm:spPr>
        <a:xfrm>
          <a:off x="6449730" y="2449420"/>
          <a:ext cx="1775612" cy="887806"/>
        </a:xfrm>
      </dgm:spPr>
      <dgm:t>
        <a:bodyPr/>
        <a:lstStyle/>
        <a:p>
          <a:r>
            <a:rPr lang="zh-CN" altLang="en-US" dirty="0" smtClean="0">
              <a:latin typeface="Calibri"/>
              <a:ea typeface="宋体"/>
              <a:cs typeface="+mn-cs"/>
            </a:rPr>
            <a:t>董事会构成的多样性和非执事董事持股比例</a:t>
          </a:r>
          <a:endParaRPr lang="zh-CN" altLang="en-US" dirty="0">
            <a:latin typeface="Calibri"/>
            <a:ea typeface="宋体"/>
            <a:cs typeface="+mn-cs"/>
          </a:endParaRPr>
        </a:p>
      </dgm:t>
    </dgm:pt>
    <dgm:pt modelId="{D303AF69-BBC1-4E4D-993B-5530F2959784}" type="parTrans" cxnId="{64EEF809-EAB6-4734-9C79-00935AA47CE8}">
      <dgm:prSet/>
      <dgm:spPr>
        <a:xfrm>
          <a:off x="4114799" y="2076542"/>
          <a:ext cx="3222736" cy="372878"/>
        </a:xfrm>
      </dgm:spPr>
      <dgm:t>
        <a:bodyPr/>
        <a:lstStyle/>
        <a:p>
          <a:endParaRPr lang="zh-CN" altLang="en-US"/>
        </a:p>
      </dgm:t>
    </dgm:pt>
    <dgm:pt modelId="{941A92A5-AC0A-4057-9E5B-331D9900F2C3}" type="sibTrans" cxnId="{64EEF809-EAB6-4734-9C79-00935AA47CE8}">
      <dgm:prSet/>
      <dgm:spPr/>
      <dgm:t>
        <a:bodyPr/>
        <a:lstStyle/>
        <a:p>
          <a:endParaRPr lang="zh-CN" altLang="en-US"/>
        </a:p>
      </dgm:t>
    </dgm:pt>
    <dgm:pt modelId="{7EA7F33A-3185-41CC-A022-DDF85DFA78F5}">
      <dgm:prSet/>
      <dgm:spPr/>
      <dgm:t>
        <a:bodyPr/>
        <a:lstStyle/>
        <a:p>
          <a:r>
            <a:rPr lang="en-US" altLang="zh-CN" dirty="0" smtClean="0"/>
            <a:t>……</a:t>
          </a:r>
          <a:endParaRPr lang="zh-CN" altLang="en-US" dirty="0"/>
        </a:p>
      </dgm:t>
    </dgm:pt>
    <dgm:pt modelId="{A60722C7-0DCD-4E36-941E-9E51314A4D5B}" type="sibTrans" cxnId="{13456E09-2844-47F5-98A9-CA1A568A2732}">
      <dgm:prSet/>
      <dgm:spPr/>
      <dgm:t>
        <a:bodyPr/>
        <a:lstStyle/>
        <a:p>
          <a:endParaRPr lang="zh-CN" altLang="en-US"/>
        </a:p>
      </dgm:t>
    </dgm:pt>
    <dgm:pt modelId="{C74AA30B-1CAB-4548-8B4E-0573F3F93039}" type="parTrans" cxnId="{13456E09-2844-47F5-98A9-CA1A568A2732}">
      <dgm:prSet/>
      <dgm:spPr/>
      <dgm:t>
        <a:bodyPr/>
        <a:lstStyle/>
        <a:p>
          <a:endParaRPr lang="zh-CN" altLang="en-US"/>
        </a:p>
      </dgm:t>
    </dgm:pt>
    <dgm:pt modelId="{0F4CD95C-05CE-4BF0-A3C5-9814C6A01594}" type="pres">
      <dgm:prSet presAssocID="{B588BAA0-19DB-4CEC-9059-9997670A7141}" presName="hierChild1" presStyleCnt="0">
        <dgm:presLayoutVars>
          <dgm:orgChart val="1"/>
          <dgm:chPref val="1"/>
          <dgm:dir/>
          <dgm:animOne val="branch"/>
          <dgm:animLvl val="lvl"/>
          <dgm:resizeHandles/>
        </dgm:presLayoutVars>
      </dgm:prSet>
      <dgm:spPr/>
      <dgm:t>
        <a:bodyPr/>
        <a:lstStyle/>
        <a:p>
          <a:endParaRPr lang="zh-CN" altLang="en-US"/>
        </a:p>
      </dgm:t>
    </dgm:pt>
    <dgm:pt modelId="{52C0E9AB-9726-4BE8-8BEB-4FC3CF04B264}" type="pres">
      <dgm:prSet presAssocID="{A1F15867-0C71-4282-A0B4-0B6523FCC384}" presName="hierRoot1" presStyleCnt="0">
        <dgm:presLayoutVars>
          <dgm:hierBranch val="init"/>
        </dgm:presLayoutVars>
      </dgm:prSet>
      <dgm:spPr/>
      <dgm:t>
        <a:bodyPr/>
        <a:lstStyle/>
        <a:p>
          <a:endParaRPr lang="zh-CN" altLang="en-US"/>
        </a:p>
      </dgm:t>
    </dgm:pt>
    <dgm:pt modelId="{979E6AF3-3D13-4FAA-AC10-877D920F472E}" type="pres">
      <dgm:prSet presAssocID="{A1F15867-0C71-4282-A0B4-0B6523FCC384}" presName="rootComposite1" presStyleCnt="0"/>
      <dgm:spPr/>
      <dgm:t>
        <a:bodyPr/>
        <a:lstStyle/>
        <a:p>
          <a:endParaRPr lang="zh-CN" altLang="en-US"/>
        </a:p>
      </dgm:t>
    </dgm:pt>
    <dgm:pt modelId="{03ABA77C-3462-415C-A2A5-B1FBFDD59BDB}" type="pres">
      <dgm:prSet presAssocID="{A1F15867-0C71-4282-A0B4-0B6523FCC384}" presName="rootText1" presStyleLbl="node0" presStyleIdx="0" presStyleCnt="1" custScaleX="164159" custScaleY="133970">
        <dgm:presLayoutVars>
          <dgm:chPref val="3"/>
        </dgm:presLayoutVars>
      </dgm:prSet>
      <dgm:spPr>
        <a:prstGeom prst="rect">
          <a:avLst/>
        </a:prstGeom>
      </dgm:spPr>
      <dgm:t>
        <a:bodyPr/>
        <a:lstStyle/>
        <a:p>
          <a:endParaRPr lang="zh-CN" altLang="en-US"/>
        </a:p>
      </dgm:t>
    </dgm:pt>
    <dgm:pt modelId="{A4D450FC-E0F0-4861-8024-77F26C3120A3}" type="pres">
      <dgm:prSet presAssocID="{A1F15867-0C71-4282-A0B4-0B6523FCC384}" presName="rootConnector1" presStyleLbl="node1" presStyleIdx="0" presStyleCnt="0"/>
      <dgm:spPr/>
      <dgm:t>
        <a:bodyPr/>
        <a:lstStyle/>
        <a:p>
          <a:endParaRPr lang="zh-CN" altLang="en-US"/>
        </a:p>
      </dgm:t>
    </dgm:pt>
    <dgm:pt modelId="{2F9A081A-F0F2-46C5-9758-13AFF1F70906}" type="pres">
      <dgm:prSet presAssocID="{A1F15867-0C71-4282-A0B4-0B6523FCC384}" presName="hierChild2" presStyleCnt="0"/>
      <dgm:spPr/>
      <dgm:t>
        <a:bodyPr/>
        <a:lstStyle/>
        <a:p>
          <a:endParaRPr lang="zh-CN" altLang="en-US"/>
        </a:p>
      </dgm:t>
    </dgm:pt>
    <dgm:pt modelId="{40DAC403-B389-46D7-8BC4-CB7C0CB1A3A0}" type="pres">
      <dgm:prSet presAssocID="{25961055-126B-4032-BFF4-1253E17E35BB}" presName="Name37" presStyleLbl="parChTrans1D2" presStyleIdx="0" presStyleCnt="5"/>
      <dgm:spPr>
        <a:custGeom>
          <a:avLst/>
          <a:gdLst/>
          <a:ahLst/>
          <a:cxnLst/>
          <a:rect l="0" t="0" r="0" b="0"/>
          <a:pathLst>
            <a:path>
              <a:moveTo>
                <a:pt x="3222736" y="0"/>
              </a:moveTo>
              <a:lnTo>
                <a:pt x="3222736" y="186439"/>
              </a:lnTo>
              <a:lnTo>
                <a:pt x="0" y="186439"/>
              </a:lnTo>
              <a:lnTo>
                <a:pt x="0" y="372878"/>
              </a:lnTo>
            </a:path>
          </a:pathLst>
        </a:custGeom>
      </dgm:spPr>
      <dgm:t>
        <a:bodyPr/>
        <a:lstStyle/>
        <a:p>
          <a:endParaRPr lang="zh-CN" altLang="en-US"/>
        </a:p>
      </dgm:t>
    </dgm:pt>
    <dgm:pt modelId="{0A3FC2EE-AFC9-4AC7-8F6F-50B962C9038B}" type="pres">
      <dgm:prSet presAssocID="{AB55770C-FD3D-4187-A1C1-19BFDF3AFD18}" presName="hierRoot2" presStyleCnt="0">
        <dgm:presLayoutVars>
          <dgm:hierBranch val="init"/>
        </dgm:presLayoutVars>
      </dgm:prSet>
      <dgm:spPr/>
      <dgm:t>
        <a:bodyPr/>
        <a:lstStyle/>
        <a:p>
          <a:endParaRPr lang="zh-CN" altLang="en-US"/>
        </a:p>
      </dgm:t>
    </dgm:pt>
    <dgm:pt modelId="{73F9B120-3E1B-4600-BD02-18DC37B38EE0}" type="pres">
      <dgm:prSet presAssocID="{AB55770C-FD3D-4187-A1C1-19BFDF3AFD18}" presName="rootComposite" presStyleCnt="0"/>
      <dgm:spPr/>
      <dgm:t>
        <a:bodyPr/>
        <a:lstStyle/>
        <a:p>
          <a:endParaRPr lang="zh-CN" altLang="en-US"/>
        </a:p>
      </dgm:t>
    </dgm:pt>
    <dgm:pt modelId="{F3A9DB83-F249-4239-8C6D-5EBD6E9E9796}" type="pres">
      <dgm:prSet presAssocID="{AB55770C-FD3D-4187-A1C1-19BFDF3AFD18}" presName="rootText" presStyleLbl="node2" presStyleIdx="0" presStyleCnt="5">
        <dgm:presLayoutVars>
          <dgm:chPref val="3"/>
        </dgm:presLayoutVars>
      </dgm:prSet>
      <dgm:spPr>
        <a:prstGeom prst="rect">
          <a:avLst/>
        </a:prstGeom>
      </dgm:spPr>
      <dgm:t>
        <a:bodyPr/>
        <a:lstStyle/>
        <a:p>
          <a:endParaRPr lang="zh-CN" altLang="en-US"/>
        </a:p>
      </dgm:t>
    </dgm:pt>
    <dgm:pt modelId="{AA22AA64-17A9-4680-BFA9-864233C2759C}" type="pres">
      <dgm:prSet presAssocID="{AB55770C-FD3D-4187-A1C1-19BFDF3AFD18}" presName="rootConnector" presStyleLbl="node2" presStyleIdx="0" presStyleCnt="5"/>
      <dgm:spPr/>
      <dgm:t>
        <a:bodyPr/>
        <a:lstStyle/>
        <a:p>
          <a:endParaRPr lang="zh-CN" altLang="en-US"/>
        </a:p>
      </dgm:t>
    </dgm:pt>
    <dgm:pt modelId="{8A4FB260-03B6-496E-9400-CC4246F0106A}" type="pres">
      <dgm:prSet presAssocID="{AB55770C-FD3D-4187-A1C1-19BFDF3AFD18}" presName="hierChild4" presStyleCnt="0"/>
      <dgm:spPr/>
      <dgm:t>
        <a:bodyPr/>
        <a:lstStyle/>
        <a:p>
          <a:endParaRPr lang="zh-CN" altLang="en-US"/>
        </a:p>
      </dgm:t>
    </dgm:pt>
    <dgm:pt modelId="{8BB508C8-1E96-4C4A-99CE-3E1260812021}" type="pres">
      <dgm:prSet presAssocID="{AB55770C-FD3D-4187-A1C1-19BFDF3AFD18}" presName="hierChild5" presStyleCnt="0"/>
      <dgm:spPr/>
      <dgm:t>
        <a:bodyPr/>
        <a:lstStyle/>
        <a:p>
          <a:endParaRPr lang="zh-CN" altLang="en-US"/>
        </a:p>
      </dgm:t>
    </dgm:pt>
    <dgm:pt modelId="{6C2D76B1-69D2-4E79-951C-7F30EA075F94}" type="pres">
      <dgm:prSet presAssocID="{7B0E4914-F61D-41FD-8360-23184BCD8FB3}" presName="Name37" presStyleLbl="parChTrans1D2" presStyleIdx="1" presStyleCnt="5"/>
      <dgm:spPr>
        <a:custGeom>
          <a:avLst/>
          <a:gdLst/>
          <a:ahLst/>
          <a:cxnLst/>
          <a:rect l="0" t="0" r="0" b="0"/>
          <a:pathLst>
            <a:path>
              <a:moveTo>
                <a:pt x="1074245" y="0"/>
              </a:moveTo>
              <a:lnTo>
                <a:pt x="1074245" y="186439"/>
              </a:lnTo>
              <a:lnTo>
                <a:pt x="0" y="186439"/>
              </a:lnTo>
              <a:lnTo>
                <a:pt x="0" y="372878"/>
              </a:lnTo>
            </a:path>
          </a:pathLst>
        </a:custGeom>
      </dgm:spPr>
      <dgm:t>
        <a:bodyPr/>
        <a:lstStyle/>
        <a:p>
          <a:endParaRPr lang="zh-CN" altLang="en-US"/>
        </a:p>
      </dgm:t>
    </dgm:pt>
    <dgm:pt modelId="{4CA76E23-861B-4070-8090-85A008105477}" type="pres">
      <dgm:prSet presAssocID="{58FADABB-F8D3-4B0F-8AF3-FA10989F1747}" presName="hierRoot2" presStyleCnt="0">
        <dgm:presLayoutVars>
          <dgm:hierBranch val="init"/>
        </dgm:presLayoutVars>
      </dgm:prSet>
      <dgm:spPr/>
      <dgm:t>
        <a:bodyPr/>
        <a:lstStyle/>
        <a:p>
          <a:endParaRPr lang="zh-CN" altLang="en-US"/>
        </a:p>
      </dgm:t>
    </dgm:pt>
    <dgm:pt modelId="{96994441-CEB6-4BAF-8DF3-C33ED0F775B6}" type="pres">
      <dgm:prSet presAssocID="{58FADABB-F8D3-4B0F-8AF3-FA10989F1747}" presName="rootComposite" presStyleCnt="0"/>
      <dgm:spPr/>
      <dgm:t>
        <a:bodyPr/>
        <a:lstStyle/>
        <a:p>
          <a:endParaRPr lang="zh-CN" altLang="en-US"/>
        </a:p>
      </dgm:t>
    </dgm:pt>
    <dgm:pt modelId="{2D8BF15C-0366-453C-9663-2FCD3CDA6538}" type="pres">
      <dgm:prSet presAssocID="{58FADABB-F8D3-4B0F-8AF3-FA10989F1747}" presName="rootText" presStyleLbl="node2" presStyleIdx="1" presStyleCnt="5">
        <dgm:presLayoutVars>
          <dgm:chPref val="3"/>
        </dgm:presLayoutVars>
      </dgm:prSet>
      <dgm:spPr>
        <a:prstGeom prst="rect">
          <a:avLst/>
        </a:prstGeom>
      </dgm:spPr>
      <dgm:t>
        <a:bodyPr/>
        <a:lstStyle/>
        <a:p>
          <a:endParaRPr lang="zh-CN" altLang="en-US"/>
        </a:p>
      </dgm:t>
    </dgm:pt>
    <dgm:pt modelId="{5BAC1AFB-F041-40E4-AB1C-9BAEECDEA260}" type="pres">
      <dgm:prSet presAssocID="{58FADABB-F8D3-4B0F-8AF3-FA10989F1747}" presName="rootConnector" presStyleLbl="node2" presStyleIdx="1" presStyleCnt="5"/>
      <dgm:spPr/>
      <dgm:t>
        <a:bodyPr/>
        <a:lstStyle/>
        <a:p>
          <a:endParaRPr lang="zh-CN" altLang="en-US"/>
        </a:p>
      </dgm:t>
    </dgm:pt>
    <dgm:pt modelId="{C40CCFCC-BC3A-4AB0-A831-C419C0BFD059}" type="pres">
      <dgm:prSet presAssocID="{58FADABB-F8D3-4B0F-8AF3-FA10989F1747}" presName="hierChild4" presStyleCnt="0"/>
      <dgm:spPr/>
      <dgm:t>
        <a:bodyPr/>
        <a:lstStyle/>
        <a:p>
          <a:endParaRPr lang="zh-CN" altLang="en-US"/>
        </a:p>
      </dgm:t>
    </dgm:pt>
    <dgm:pt modelId="{93F7E4EC-CB67-4FD5-B648-A2F618365BF7}" type="pres">
      <dgm:prSet presAssocID="{58FADABB-F8D3-4B0F-8AF3-FA10989F1747}" presName="hierChild5" presStyleCnt="0"/>
      <dgm:spPr/>
      <dgm:t>
        <a:bodyPr/>
        <a:lstStyle/>
        <a:p>
          <a:endParaRPr lang="zh-CN" altLang="en-US"/>
        </a:p>
      </dgm:t>
    </dgm:pt>
    <dgm:pt modelId="{D52DDDF1-6CC5-4449-85D5-2075791FEE28}" type="pres">
      <dgm:prSet presAssocID="{ABB08F87-1ADB-4D35-842B-15824490C1DF}" presName="Name37" presStyleLbl="parChTrans1D2" presStyleIdx="2" presStyleCnt="5"/>
      <dgm:spPr>
        <a:custGeom>
          <a:avLst/>
          <a:gdLst/>
          <a:ahLst/>
          <a:cxnLst/>
          <a:rect l="0" t="0" r="0" b="0"/>
          <a:pathLst>
            <a:path>
              <a:moveTo>
                <a:pt x="0" y="0"/>
              </a:moveTo>
              <a:lnTo>
                <a:pt x="0" y="186439"/>
              </a:lnTo>
              <a:lnTo>
                <a:pt x="1074245" y="186439"/>
              </a:lnTo>
              <a:lnTo>
                <a:pt x="1074245" y="372878"/>
              </a:lnTo>
            </a:path>
          </a:pathLst>
        </a:custGeom>
      </dgm:spPr>
      <dgm:t>
        <a:bodyPr/>
        <a:lstStyle/>
        <a:p>
          <a:endParaRPr lang="zh-CN" altLang="en-US"/>
        </a:p>
      </dgm:t>
    </dgm:pt>
    <dgm:pt modelId="{30143063-3923-4932-BC08-96387B2AA9AD}" type="pres">
      <dgm:prSet presAssocID="{D66F728C-4D74-42B3-A859-3E929CDA7D21}" presName="hierRoot2" presStyleCnt="0">
        <dgm:presLayoutVars>
          <dgm:hierBranch val="init"/>
        </dgm:presLayoutVars>
      </dgm:prSet>
      <dgm:spPr/>
      <dgm:t>
        <a:bodyPr/>
        <a:lstStyle/>
        <a:p>
          <a:endParaRPr lang="zh-CN" altLang="en-US"/>
        </a:p>
      </dgm:t>
    </dgm:pt>
    <dgm:pt modelId="{9AB22CC8-3DEE-4C4A-8C42-3A7FE3AE0E7E}" type="pres">
      <dgm:prSet presAssocID="{D66F728C-4D74-42B3-A859-3E929CDA7D21}" presName="rootComposite" presStyleCnt="0"/>
      <dgm:spPr/>
      <dgm:t>
        <a:bodyPr/>
        <a:lstStyle/>
        <a:p>
          <a:endParaRPr lang="zh-CN" altLang="en-US"/>
        </a:p>
      </dgm:t>
    </dgm:pt>
    <dgm:pt modelId="{16BD73D3-CD9D-462E-A907-B8533052CA62}" type="pres">
      <dgm:prSet presAssocID="{D66F728C-4D74-42B3-A859-3E929CDA7D21}" presName="rootText" presStyleLbl="node2" presStyleIdx="2" presStyleCnt="5">
        <dgm:presLayoutVars>
          <dgm:chPref val="3"/>
        </dgm:presLayoutVars>
      </dgm:prSet>
      <dgm:spPr>
        <a:prstGeom prst="rect">
          <a:avLst/>
        </a:prstGeom>
      </dgm:spPr>
      <dgm:t>
        <a:bodyPr/>
        <a:lstStyle/>
        <a:p>
          <a:endParaRPr lang="zh-CN" altLang="en-US"/>
        </a:p>
      </dgm:t>
    </dgm:pt>
    <dgm:pt modelId="{822BD69A-7B11-4914-8C94-2EC995EBE9DC}" type="pres">
      <dgm:prSet presAssocID="{D66F728C-4D74-42B3-A859-3E929CDA7D21}" presName="rootConnector" presStyleLbl="node2" presStyleIdx="2" presStyleCnt="5"/>
      <dgm:spPr/>
      <dgm:t>
        <a:bodyPr/>
        <a:lstStyle/>
        <a:p>
          <a:endParaRPr lang="zh-CN" altLang="en-US"/>
        </a:p>
      </dgm:t>
    </dgm:pt>
    <dgm:pt modelId="{665F8EFB-E5EF-426B-8B99-E649067532F3}" type="pres">
      <dgm:prSet presAssocID="{D66F728C-4D74-42B3-A859-3E929CDA7D21}" presName="hierChild4" presStyleCnt="0"/>
      <dgm:spPr/>
      <dgm:t>
        <a:bodyPr/>
        <a:lstStyle/>
        <a:p>
          <a:endParaRPr lang="zh-CN" altLang="en-US"/>
        </a:p>
      </dgm:t>
    </dgm:pt>
    <dgm:pt modelId="{B9FFE5D9-CE00-4DD3-9326-ACBAFCECF8C6}" type="pres">
      <dgm:prSet presAssocID="{D66F728C-4D74-42B3-A859-3E929CDA7D21}" presName="hierChild5" presStyleCnt="0"/>
      <dgm:spPr/>
      <dgm:t>
        <a:bodyPr/>
        <a:lstStyle/>
        <a:p>
          <a:endParaRPr lang="zh-CN" altLang="en-US"/>
        </a:p>
      </dgm:t>
    </dgm:pt>
    <dgm:pt modelId="{E2586438-2C99-4F72-9D16-553FCC2405AE}" type="pres">
      <dgm:prSet presAssocID="{D303AF69-BBC1-4E4D-993B-5530F2959784}" presName="Name37" presStyleLbl="parChTrans1D2" presStyleIdx="3" presStyleCnt="5"/>
      <dgm:spPr>
        <a:custGeom>
          <a:avLst/>
          <a:gdLst/>
          <a:ahLst/>
          <a:cxnLst/>
          <a:rect l="0" t="0" r="0" b="0"/>
          <a:pathLst>
            <a:path>
              <a:moveTo>
                <a:pt x="0" y="0"/>
              </a:moveTo>
              <a:lnTo>
                <a:pt x="0" y="186439"/>
              </a:lnTo>
              <a:lnTo>
                <a:pt x="3222736" y="186439"/>
              </a:lnTo>
              <a:lnTo>
                <a:pt x="3222736" y="372878"/>
              </a:lnTo>
            </a:path>
          </a:pathLst>
        </a:custGeom>
      </dgm:spPr>
      <dgm:t>
        <a:bodyPr/>
        <a:lstStyle/>
        <a:p>
          <a:endParaRPr lang="zh-CN" altLang="en-US"/>
        </a:p>
      </dgm:t>
    </dgm:pt>
    <dgm:pt modelId="{B8F37138-2656-4B78-8A09-B17A8E53691D}" type="pres">
      <dgm:prSet presAssocID="{811D0FDA-5E06-457A-9BCB-D9BCE5384D1A}" presName="hierRoot2" presStyleCnt="0">
        <dgm:presLayoutVars>
          <dgm:hierBranch val="init"/>
        </dgm:presLayoutVars>
      </dgm:prSet>
      <dgm:spPr/>
      <dgm:t>
        <a:bodyPr/>
        <a:lstStyle/>
        <a:p>
          <a:endParaRPr lang="zh-CN" altLang="en-US"/>
        </a:p>
      </dgm:t>
    </dgm:pt>
    <dgm:pt modelId="{53D2FBA4-83C8-41D2-975B-34CE4EA42E2C}" type="pres">
      <dgm:prSet presAssocID="{811D0FDA-5E06-457A-9BCB-D9BCE5384D1A}" presName="rootComposite" presStyleCnt="0"/>
      <dgm:spPr/>
      <dgm:t>
        <a:bodyPr/>
        <a:lstStyle/>
        <a:p>
          <a:endParaRPr lang="zh-CN" altLang="en-US"/>
        </a:p>
      </dgm:t>
    </dgm:pt>
    <dgm:pt modelId="{87815500-A0A9-4AB8-9403-B61C4366A27E}" type="pres">
      <dgm:prSet presAssocID="{811D0FDA-5E06-457A-9BCB-D9BCE5384D1A}" presName="rootText" presStyleLbl="node2" presStyleIdx="3" presStyleCnt="5">
        <dgm:presLayoutVars>
          <dgm:chPref val="3"/>
        </dgm:presLayoutVars>
      </dgm:prSet>
      <dgm:spPr>
        <a:prstGeom prst="rect">
          <a:avLst/>
        </a:prstGeom>
      </dgm:spPr>
      <dgm:t>
        <a:bodyPr/>
        <a:lstStyle/>
        <a:p>
          <a:endParaRPr lang="zh-CN" altLang="en-US"/>
        </a:p>
      </dgm:t>
    </dgm:pt>
    <dgm:pt modelId="{ED32B963-146C-4B63-B3EF-FAAB62187614}" type="pres">
      <dgm:prSet presAssocID="{811D0FDA-5E06-457A-9BCB-D9BCE5384D1A}" presName="rootConnector" presStyleLbl="node2" presStyleIdx="3" presStyleCnt="5"/>
      <dgm:spPr/>
      <dgm:t>
        <a:bodyPr/>
        <a:lstStyle/>
        <a:p>
          <a:endParaRPr lang="zh-CN" altLang="en-US"/>
        </a:p>
      </dgm:t>
    </dgm:pt>
    <dgm:pt modelId="{740F49B0-5354-4626-980E-0D9C649FA4C9}" type="pres">
      <dgm:prSet presAssocID="{811D0FDA-5E06-457A-9BCB-D9BCE5384D1A}" presName="hierChild4" presStyleCnt="0"/>
      <dgm:spPr/>
      <dgm:t>
        <a:bodyPr/>
        <a:lstStyle/>
        <a:p>
          <a:endParaRPr lang="zh-CN" altLang="en-US"/>
        </a:p>
      </dgm:t>
    </dgm:pt>
    <dgm:pt modelId="{6D434AF4-2318-4627-99A9-922CC91678A2}" type="pres">
      <dgm:prSet presAssocID="{811D0FDA-5E06-457A-9BCB-D9BCE5384D1A}" presName="hierChild5" presStyleCnt="0"/>
      <dgm:spPr/>
      <dgm:t>
        <a:bodyPr/>
        <a:lstStyle/>
        <a:p>
          <a:endParaRPr lang="zh-CN" altLang="en-US"/>
        </a:p>
      </dgm:t>
    </dgm:pt>
    <dgm:pt modelId="{AB82B7E6-A4AD-4974-9134-B05439220280}" type="pres">
      <dgm:prSet presAssocID="{C74AA30B-1CAB-4548-8B4E-0573F3F93039}" presName="Name37" presStyleLbl="parChTrans1D2" presStyleIdx="4" presStyleCnt="5"/>
      <dgm:spPr/>
      <dgm:t>
        <a:bodyPr/>
        <a:lstStyle/>
        <a:p>
          <a:endParaRPr lang="zh-CN" altLang="en-US"/>
        </a:p>
      </dgm:t>
    </dgm:pt>
    <dgm:pt modelId="{82D89486-4A51-432B-BA86-48DCB037529B}" type="pres">
      <dgm:prSet presAssocID="{7EA7F33A-3185-41CC-A022-DDF85DFA78F5}" presName="hierRoot2" presStyleCnt="0">
        <dgm:presLayoutVars>
          <dgm:hierBranch val="init"/>
        </dgm:presLayoutVars>
      </dgm:prSet>
      <dgm:spPr/>
      <dgm:t>
        <a:bodyPr/>
        <a:lstStyle/>
        <a:p>
          <a:endParaRPr lang="zh-CN" altLang="en-US"/>
        </a:p>
      </dgm:t>
    </dgm:pt>
    <dgm:pt modelId="{3CC04D8F-5AB2-4E5B-BA87-40D952770FE5}" type="pres">
      <dgm:prSet presAssocID="{7EA7F33A-3185-41CC-A022-DDF85DFA78F5}" presName="rootComposite" presStyleCnt="0"/>
      <dgm:spPr/>
      <dgm:t>
        <a:bodyPr/>
        <a:lstStyle/>
        <a:p>
          <a:endParaRPr lang="zh-CN" altLang="en-US"/>
        </a:p>
      </dgm:t>
    </dgm:pt>
    <dgm:pt modelId="{3455923C-7143-4831-9A1A-0BA0F10718C1}" type="pres">
      <dgm:prSet presAssocID="{7EA7F33A-3185-41CC-A022-DDF85DFA78F5}" presName="rootText" presStyleLbl="node2" presStyleIdx="4" presStyleCnt="5">
        <dgm:presLayoutVars>
          <dgm:chPref val="3"/>
        </dgm:presLayoutVars>
      </dgm:prSet>
      <dgm:spPr/>
      <dgm:t>
        <a:bodyPr/>
        <a:lstStyle/>
        <a:p>
          <a:endParaRPr lang="zh-CN" altLang="en-US"/>
        </a:p>
      </dgm:t>
    </dgm:pt>
    <dgm:pt modelId="{F0EB2B12-F4DF-4030-82CF-9AB5E632B9D0}" type="pres">
      <dgm:prSet presAssocID="{7EA7F33A-3185-41CC-A022-DDF85DFA78F5}" presName="rootConnector" presStyleLbl="node2" presStyleIdx="4" presStyleCnt="5"/>
      <dgm:spPr/>
      <dgm:t>
        <a:bodyPr/>
        <a:lstStyle/>
        <a:p>
          <a:endParaRPr lang="zh-CN" altLang="en-US"/>
        </a:p>
      </dgm:t>
    </dgm:pt>
    <dgm:pt modelId="{45E76662-1DBB-48B8-B660-38E47EA38A86}" type="pres">
      <dgm:prSet presAssocID="{7EA7F33A-3185-41CC-A022-DDF85DFA78F5}" presName="hierChild4" presStyleCnt="0"/>
      <dgm:spPr/>
      <dgm:t>
        <a:bodyPr/>
        <a:lstStyle/>
        <a:p>
          <a:endParaRPr lang="zh-CN" altLang="en-US"/>
        </a:p>
      </dgm:t>
    </dgm:pt>
    <dgm:pt modelId="{8240C925-C5F2-46FE-B143-03EF12B2B4F2}" type="pres">
      <dgm:prSet presAssocID="{7EA7F33A-3185-41CC-A022-DDF85DFA78F5}" presName="hierChild5" presStyleCnt="0"/>
      <dgm:spPr/>
      <dgm:t>
        <a:bodyPr/>
        <a:lstStyle/>
        <a:p>
          <a:endParaRPr lang="zh-CN" altLang="en-US"/>
        </a:p>
      </dgm:t>
    </dgm:pt>
    <dgm:pt modelId="{EB630ED1-60B2-4A51-99DE-3E598D51AE4B}" type="pres">
      <dgm:prSet presAssocID="{A1F15867-0C71-4282-A0B4-0B6523FCC384}" presName="hierChild3" presStyleCnt="0"/>
      <dgm:spPr/>
      <dgm:t>
        <a:bodyPr/>
        <a:lstStyle/>
        <a:p>
          <a:endParaRPr lang="zh-CN" altLang="en-US"/>
        </a:p>
      </dgm:t>
    </dgm:pt>
  </dgm:ptLst>
  <dgm:cxnLst>
    <dgm:cxn modelId="{0CF10C1A-A280-4463-88CC-BF88DDE70CB6}" type="presOf" srcId="{D303AF69-BBC1-4E4D-993B-5530F2959784}" destId="{E2586438-2C99-4F72-9D16-553FCC2405AE}" srcOrd="0" destOrd="0" presId="urn:microsoft.com/office/officeart/2005/8/layout/orgChart1"/>
    <dgm:cxn modelId="{5B939E10-85E7-43E9-A7BA-28470A91B643}" type="presOf" srcId="{811D0FDA-5E06-457A-9BCB-D9BCE5384D1A}" destId="{87815500-A0A9-4AB8-9403-B61C4366A27E}" srcOrd="0" destOrd="0" presId="urn:microsoft.com/office/officeart/2005/8/layout/orgChart1"/>
    <dgm:cxn modelId="{DCC16F83-5E1E-4A89-AEED-915BB69F8E9D}" type="presOf" srcId="{D66F728C-4D74-42B3-A859-3E929CDA7D21}" destId="{822BD69A-7B11-4914-8C94-2EC995EBE9DC}" srcOrd="1" destOrd="0" presId="urn:microsoft.com/office/officeart/2005/8/layout/orgChart1"/>
    <dgm:cxn modelId="{BACBB208-470C-4508-B6F6-E83D68E0DF61}" type="presOf" srcId="{AB55770C-FD3D-4187-A1C1-19BFDF3AFD18}" destId="{F3A9DB83-F249-4239-8C6D-5EBD6E9E9796}" srcOrd="0" destOrd="0" presId="urn:microsoft.com/office/officeart/2005/8/layout/orgChart1"/>
    <dgm:cxn modelId="{8175113A-4224-4416-930B-89D05774B9D9}" srcId="{A1F15867-0C71-4282-A0B4-0B6523FCC384}" destId="{D66F728C-4D74-42B3-A859-3E929CDA7D21}" srcOrd="2" destOrd="0" parTransId="{ABB08F87-1ADB-4D35-842B-15824490C1DF}" sibTransId="{98571234-E402-4D7D-BC8C-8778686DF167}"/>
    <dgm:cxn modelId="{4619CACD-A85E-495B-B3CC-323EBCD83857}" type="presOf" srcId="{7B0E4914-F61D-41FD-8360-23184BCD8FB3}" destId="{6C2D76B1-69D2-4E79-951C-7F30EA075F94}" srcOrd="0" destOrd="0" presId="urn:microsoft.com/office/officeart/2005/8/layout/orgChart1"/>
    <dgm:cxn modelId="{9BE179A7-D526-4B65-8338-F384D70C4F2B}" type="presOf" srcId="{25961055-126B-4032-BFF4-1253E17E35BB}" destId="{40DAC403-B389-46D7-8BC4-CB7C0CB1A3A0}" srcOrd="0" destOrd="0" presId="urn:microsoft.com/office/officeart/2005/8/layout/orgChart1"/>
    <dgm:cxn modelId="{5F06A743-CD90-4F44-9670-0075ECDB8268}" type="presOf" srcId="{C74AA30B-1CAB-4548-8B4E-0573F3F93039}" destId="{AB82B7E6-A4AD-4974-9134-B05439220280}" srcOrd="0" destOrd="0" presId="urn:microsoft.com/office/officeart/2005/8/layout/orgChart1"/>
    <dgm:cxn modelId="{D514BEF8-9FC6-4C40-A489-A0B7BF68A5FC}" type="presOf" srcId="{A1F15867-0C71-4282-A0B4-0B6523FCC384}" destId="{03ABA77C-3462-415C-A2A5-B1FBFDD59BDB}" srcOrd="0" destOrd="0" presId="urn:microsoft.com/office/officeart/2005/8/layout/orgChart1"/>
    <dgm:cxn modelId="{64EEF809-EAB6-4734-9C79-00935AA47CE8}" srcId="{A1F15867-0C71-4282-A0B4-0B6523FCC384}" destId="{811D0FDA-5E06-457A-9BCB-D9BCE5384D1A}" srcOrd="3" destOrd="0" parTransId="{D303AF69-BBC1-4E4D-993B-5530F2959784}" sibTransId="{941A92A5-AC0A-4057-9E5B-331D9900F2C3}"/>
    <dgm:cxn modelId="{B3DDC993-3CF8-4DE5-92AF-257775429AE7}" srcId="{A1F15867-0C71-4282-A0B4-0B6523FCC384}" destId="{58FADABB-F8D3-4B0F-8AF3-FA10989F1747}" srcOrd="1" destOrd="0" parTransId="{7B0E4914-F61D-41FD-8360-23184BCD8FB3}" sibTransId="{93041F79-F56B-497C-B80B-9390E3CC9139}"/>
    <dgm:cxn modelId="{6AE25535-2F49-4E80-8008-3D00D0BEDFAD}" type="presOf" srcId="{B588BAA0-19DB-4CEC-9059-9997670A7141}" destId="{0F4CD95C-05CE-4BF0-A3C5-9814C6A01594}" srcOrd="0" destOrd="0" presId="urn:microsoft.com/office/officeart/2005/8/layout/orgChart1"/>
    <dgm:cxn modelId="{304A123A-4A31-4B07-8CFC-8ECA8C621296}" type="presOf" srcId="{58FADABB-F8D3-4B0F-8AF3-FA10989F1747}" destId="{2D8BF15C-0366-453C-9663-2FCD3CDA6538}" srcOrd="0" destOrd="0" presId="urn:microsoft.com/office/officeart/2005/8/layout/orgChart1"/>
    <dgm:cxn modelId="{21F09EE8-B6F1-43E7-92EF-5486DB41C896}" type="presOf" srcId="{811D0FDA-5E06-457A-9BCB-D9BCE5384D1A}" destId="{ED32B963-146C-4B63-B3EF-FAAB62187614}" srcOrd="1" destOrd="0" presId="urn:microsoft.com/office/officeart/2005/8/layout/orgChart1"/>
    <dgm:cxn modelId="{B54015AE-9839-421B-BE09-BFBC620B7DAF}" type="presOf" srcId="{7EA7F33A-3185-41CC-A022-DDF85DFA78F5}" destId="{3455923C-7143-4831-9A1A-0BA0F10718C1}" srcOrd="0" destOrd="0" presId="urn:microsoft.com/office/officeart/2005/8/layout/orgChart1"/>
    <dgm:cxn modelId="{C755933D-3AA4-4D35-AA5A-A0F320F12B50}" type="presOf" srcId="{AB55770C-FD3D-4187-A1C1-19BFDF3AFD18}" destId="{AA22AA64-17A9-4680-BFA9-864233C2759C}" srcOrd="1" destOrd="0" presId="urn:microsoft.com/office/officeart/2005/8/layout/orgChart1"/>
    <dgm:cxn modelId="{18CAB7AA-602F-48E7-806A-B87AA6BA02A6}" type="presOf" srcId="{D66F728C-4D74-42B3-A859-3E929CDA7D21}" destId="{16BD73D3-CD9D-462E-A907-B8533052CA62}" srcOrd="0" destOrd="0" presId="urn:microsoft.com/office/officeart/2005/8/layout/orgChart1"/>
    <dgm:cxn modelId="{0F186857-124B-4343-884C-E06C9EA1E3F9}" type="presOf" srcId="{7EA7F33A-3185-41CC-A022-DDF85DFA78F5}" destId="{F0EB2B12-F4DF-4030-82CF-9AB5E632B9D0}" srcOrd="1" destOrd="0" presId="urn:microsoft.com/office/officeart/2005/8/layout/orgChart1"/>
    <dgm:cxn modelId="{13456E09-2844-47F5-98A9-CA1A568A2732}" srcId="{A1F15867-0C71-4282-A0B4-0B6523FCC384}" destId="{7EA7F33A-3185-41CC-A022-DDF85DFA78F5}" srcOrd="4" destOrd="0" parTransId="{C74AA30B-1CAB-4548-8B4E-0573F3F93039}" sibTransId="{A60722C7-0DCD-4E36-941E-9E51314A4D5B}"/>
    <dgm:cxn modelId="{62E6097C-10F7-48ED-9E2D-60C0F80A3185}" type="presOf" srcId="{A1F15867-0C71-4282-A0B4-0B6523FCC384}" destId="{A4D450FC-E0F0-4861-8024-77F26C3120A3}" srcOrd="1" destOrd="0" presId="urn:microsoft.com/office/officeart/2005/8/layout/orgChart1"/>
    <dgm:cxn modelId="{AB6E7A7C-985B-416F-BF7C-173CD9894832}" type="presOf" srcId="{ABB08F87-1ADB-4D35-842B-15824490C1DF}" destId="{D52DDDF1-6CC5-4449-85D5-2075791FEE28}" srcOrd="0" destOrd="0" presId="urn:microsoft.com/office/officeart/2005/8/layout/orgChart1"/>
    <dgm:cxn modelId="{38162899-92E0-4546-B7BC-49FB057FE15A}" srcId="{B588BAA0-19DB-4CEC-9059-9997670A7141}" destId="{A1F15867-0C71-4282-A0B4-0B6523FCC384}" srcOrd="0" destOrd="0" parTransId="{D986B099-9A58-4550-BE9D-05294955D2C6}" sibTransId="{D14345CA-DA09-4526-B802-FE47EA7613B2}"/>
    <dgm:cxn modelId="{1298B896-FC01-4CAD-8E52-C21BC5A80205}" srcId="{A1F15867-0C71-4282-A0B4-0B6523FCC384}" destId="{AB55770C-FD3D-4187-A1C1-19BFDF3AFD18}" srcOrd="0" destOrd="0" parTransId="{25961055-126B-4032-BFF4-1253E17E35BB}" sibTransId="{6002067F-B4FD-40BA-9E2F-A64DBC9D4E90}"/>
    <dgm:cxn modelId="{D0DE71ED-218D-49A1-B417-293CB5EDA870}" type="presOf" srcId="{58FADABB-F8D3-4B0F-8AF3-FA10989F1747}" destId="{5BAC1AFB-F041-40E4-AB1C-9BAEECDEA260}" srcOrd="1" destOrd="0" presId="urn:microsoft.com/office/officeart/2005/8/layout/orgChart1"/>
    <dgm:cxn modelId="{E1AB76B1-906E-49C8-B3C4-935FC056F7B2}" type="presParOf" srcId="{0F4CD95C-05CE-4BF0-A3C5-9814C6A01594}" destId="{52C0E9AB-9726-4BE8-8BEB-4FC3CF04B264}" srcOrd="0" destOrd="0" presId="urn:microsoft.com/office/officeart/2005/8/layout/orgChart1"/>
    <dgm:cxn modelId="{33C5367A-AD1A-4BCA-A7D7-F64A35E8F044}" type="presParOf" srcId="{52C0E9AB-9726-4BE8-8BEB-4FC3CF04B264}" destId="{979E6AF3-3D13-4FAA-AC10-877D920F472E}" srcOrd="0" destOrd="0" presId="urn:microsoft.com/office/officeart/2005/8/layout/orgChart1"/>
    <dgm:cxn modelId="{BC2EE2B7-BE13-45B2-9182-5713FFC9B190}" type="presParOf" srcId="{979E6AF3-3D13-4FAA-AC10-877D920F472E}" destId="{03ABA77C-3462-415C-A2A5-B1FBFDD59BDB}" srcOrd="0" destOrd="0" presId="urn:microsoft.com/office/officeart/2005/8/layout/orgChart1"/>
    <dgm:cxn modelId="{B185CF54-1D16-41FA-9BC0-8DE47D72AF7C}" type="presParOf" srcId="{979E6AF3-3D13-4FAA-AC10-877D920F472E}" destId="{A4D450FC-E0F0-4861-8024-77F26C3120A3}" srcOrd="1" destOrd="0" presId="urn:microsoft.com/office/officeart/2005/8/layout/orgChart1"/>
    <dgm:cxn modelId="{B086F45A-5661-4F48-B2B8-49CA7E5D7F8C}" type="presParOf" srcId="{52C0E9AB-9726-4BE8-8BEB-4FC3CF04B264}" destId="{2F9A081A-F0F2-46C5-9758-13AFF1F70906}" srcOrd="1" destOrd="0" presId="urn:microsoft.com/office/officeart/2005/8/layout/orgChart1"/>
    <dgm:cxn modelId="{8F6B245F-0E4F-4297-8EC1-E070021A2A07}" type="presParOf" srcId="{2F9A081A-F0F2-46C5-9758-13AFF1F70906}" destId="{40DAC403-B389-46D7-8BC4-CB7C0CB1A3A0}" srcOrd="0" destOrd="0" presId="urn:microsoft.com/office/officeart/2005/8/layout/orgChart1"/>
    <dgm:cxn modelId="{D6064414-88E0-47D4-B6D9-BF9BDF40C471}" type="presParOf" srcId="{2F9A081A-F0F2-46C5-9758-13AFF1F70906}" destId="{0A3FC2EE-AFC9-4AC7-8F6F-50B962C9038B}" srcOrd="1" destOrd="0" presId="urn:microsoft.com/office/officeart/2005/8/layout/orgChart1"/>
    <dgm:cxn modelId="{E05B7B21-296F-4E5E-B6C5-70D6EAD7C4C0}" type="presParOf" srcId="{0A3FC2EE-AFC9-4AC7-8F6F-50B962C9038B}" destId="{73F9B120-3E1B-4600-BD02-18DC37B38EE0}" srcOrd="0" destOrd="0" presId="urn:microsoft.com/office/officeart/2005/8/layout/orgChart1"/>
    <dgm:cxn modelId="{38D44F4E-6633-4714-BDE4-EAA4D2DB2756}" type="presParOf" srcId="{73F9B120-3E1B-4600-BD02-18DC37B38EE0}" destId="{F3A9DB83-F249-4239-8C6D-5EBD6E9E9796}" srcOrd="0" destOrd="0" presId="urn:microsoft.com/office/officeart/2005/8/layout/orgChart1"/>
    <dgm:cxn modelId="{F92C323F-AA84-433D-92DC-1BB6D14CCB70}" type="presParOf" srcId="{73F9B120-3E1B-4600-BD02-18DC37B38EE0}" destId="{AA22AA64-17A9-4680-BFA9-864233C2759C}" srcOrd="1" destOrd="0" presId="urn:microsoft.com/office/officeart/2005/8/layout/orgChart1"/>
    <dgm:cxn modelId="{BA9B72A8-B467-4283-999C-36E787163A9B}" type="presParOf" srcId="{0A3FC2EE-AFC9-4AC7-8F6F-50B962C9038B}" destId="{8A4FB260-03B6-496E-9400-CC4246F0106A}" srcOrd="1" destOrd="0" presId="urn:microsoft.com/office/officeart/2005/8/layout/orgChart1"/>
    <dgm:cxn modelId="{70E4D4A0-0B38-46BD-A08C-67F207423275}" type="presParOf" srcId="{0A3FC2EE-AFC9-4AC7-8F6F-50B962C9038B}" destId="{8BB508C8-1E96-4C4A-99CE-3E1260812021}" srcOrd="2" destOrd="0" presId="urn:microsoft.com/office/officeart/2005/8/layout/orgChart1"/>
    <dgm:cxn modelId="{81358D15-6E97-4525-BB92-89FEAC7E7DBA}" type="presParOf" srcId="{2F9A081A-F0F2-46C5-9758-13AFF1F70906}" destId="{6C2D76B1-69D2-4E79-951C-7F30EA075F94}" srcOrd="2" destOrd="0" presId="urn:microsoft.com/office/officeart/2005/8/layout/orgChart1"/>
    <dgm:cxn modelId="{C3912B94-2E88-4AD5-AEC7-E184B83200F3}" type="presParOf" srcId="{2F9A081A-F0F2-46C5-9758-13AFF1F70906}" destId="{4CA76E23-861B-4070-8090-85A008105477}" srcOrd="3" destOrd="0" presId="urn:microsoft.com/office/officeart/2005/8/layout/orgChart1"/>
    <dgm:cxn modelId="{DA777FDE-FBCF-4022-BA65-F25B1DFD312D}" type="presParOf" srcId="{4CA76E23-861B-4070-8090-85A008105477}" destId="{96994441-CEB6-4BAF-8DF3-C33ED0F775B6}" srcOrd="0" destOrd="0" presId="urn:microsoft.com/office/officeart/2005/8/layout/orgChart1"/>
    <dgm:cxn modelId="{31F9B7B0-B10B-4424-AC80-EB512CFB757D}" type="presParOf" srcId="{96994441-CEB6-4BAF-8DF3-C33ED0F775B6}" destId="{2D8BF15C-0366-453C-9663-2FCD3CDA6538}" srcOrd="0" destOrd="0" presId="urn:microsoft.com/office/officeart/2005/8/layout/orgChart1"/>
    <dgm:cxn modelId="{84F9AAE5-1D4C-461A-8988-6080797F305D}" type="presParOf" srcId="{96994441-CEB6-4BAF-8DF3-C33ED0F775B6}" destId="{5BAC1AFB-F041-40E4-AB1C-9BAEECDEA260}" srcOrd="1" destOrd="0" presId="urn:microsoft.com/office/officeart/2005/8/layout/orgChart1"/>
    <dgm:cxn modelId="{6C47C31A-550F-46AE-9B0C-5E06CCCE900E}" type="presParOf" srcId="{4CA76E23-861B-4070-8090-85A008105477}" destId="{C40CCFCC-BC3A-4AB0-A831-C419C0BFD059}" srcOrd="1" destOrd="0" presId="urn:microsoft.com/office/officeart/2005/8/layout/orgChart1"/>
    <dgm:cxn modelId="{6E6EDDB9-3D2C-4F19-A2AC-FB50F8A1FCB2}" type="presParOf" srcId="{4CA76E23-861B-4070-8090-85A008105477}" destId="{93F7E4EC-CB67-4FD5-B648-A2F618365BF7}" srcOrd="2" destOrd="0" presId="urn:microsoft.com/office/officeart/2005/8/layout/orgChart1"/>
    <dgm:cxn modelId="{67C5004E-344B-4318-BB22-B2BF8BA4D68D}" type="presParOf" srcId="{2F9A081A-F0F2-46C5-9758-13AFF1F70906}" destId="{D52DDDF1-6CC5-4449-85D5-2075791FEE28}" srcOrd="4" destOrd="0" presId="urn:microsoft.com/office/officeart/2005/8/layout/orgChart1"/>
    <dgm:cxn modelId="{F2967BF9-99B9-4FAE-9228-41D40238A177}" type="presParOf" srcId="{2F9A081A-F0F2-46C5-9758-13AFF1F70906}" destId="{30143063-3923-4932-BC08-96387B2AA9AD}" srcOrd="5" destOrd="0" presId="urn:microsoft.com/office/officeart/2005/8/layout/orgChart1"/>
    <dgm:cxn modelId="{142D6D2C-9484-45EB-9BD7-33437F6ACA4C}" type="presParOf" srcId="{30143063-3923-4932-BC08-96387B2AA9AD}" destId="{9AB22CC8-3DEE-4C4A-8C42-3A7FE3AE0E7E}" srcOrd="0" destOrd="0" presId="urn:microsoft.com/office/officeart/2005/8/layout/orgChart1"/>
    <dgm:cxn modelId="{D1508F0C-2A5D-4C1D-9E45-ACAC5C83306A}" type="presParOf" srcId="{9AB22CC8-3DEE-4C4A-8C42-3A7FE3AE0E7E}" destId="{16BD73D3-CD9D-462E-A907-B8533052CA62}" srcOrd="0" destOrd="0" presId="urn:microsoft.com/office/officeart/2005/8/layout/orgChart1"/>
    <dgm:cxn modelId="{3BF8574E-D4C5-4F63-8DF0-9F7B6DF91E8E}" type="presParOf" srcId="{9AB22CC8-3DEE-4C4A-8C42-3A7FE3AE0E7E}" destId="{822BD69A-7B11-4914-8C94-2EC995EBE9DC}" srcOrd="1" destOrd="0" presId="urn:microsoft.com/office/officeart/2005/8/layout/orgChart1"/>
    <dgm:cxn modelId="{B7DA7FF0-CE3E-4C6A-A37D-D46E425D5EF9}" type="presParOf" srcId="{30143063-3923-4932-BC08-96387B2AA9AD}" destId="{665F8EFB-E5EF-426B-8B99-E649067532F3}" srcOrd="1" destOrd="0" presId="urn:microsoft.com/office/officeart/2005/8/layout/orgChart1"/>
    <dgm:cxn modelId="{50C01A02-B72E-4435-905E-80D7F2A11A3C}" type="presParOf" srcId="{30143063-3923-4932-BC08-96387B2AA9AD}" destId="{B9FFE5D9-CE00-4DD3-9326-ACBAFCECF8C6}" srcOrd="2" destOrd="0" presId="urn:microsoft.com/office/officeart/2005/8/layout/orgChart1"/>
    <dgm:cxn modelId="{5ED9FA10-380E-4D5E-B172-73F7DC297771}" type="presParOf" srcId="{2F9A081A-F0F2-46C5-9758-13AFF1F70906}" destId="{E2586438-2C99-4F72-9D16-553FCC2405AE}" srcOrd="6" destOrd="0" presId="urn:microsoft.com/office/officeart/2005/8/layout/orgChart1"/>
    <dgm:cxn modelId="{CBD65C09-874C-4971-9DB3-904AA4DD1A93}" type="presParOf" srcId="{2F9A081A-F0F2-46C5-9758-13AFF1F70906}" destId="{B8F37138-2656-4B78-8A09-B17A8E53691D}" srcOrd="7" destOrd="0" presId="urn:microsoft.com/office/officeart/2005/8/layout/orgChart1"/>
    <dgm:cxn modelId="{780FD5E7-28A4-4683-B219-469AE1F2932B}" type="presParOf" srcId="{B8F37138-2656-4B78-8A09-B17A8E53691D}" destId="{53D2FBA4-83C8-41D2-975B-34CE4EA42E2C}" srcOrd="0" destOrd="0" presId="urn:microsoft.com/office/officeart/2005/8/layout/orgChart1"/>
    <dgm:cxn modelId="{A1D4E3BA-268D-487D-8EED-3CF49874E351}" type="presParOf" srcId="{53D2FBA4-83C8-41D2-975B-34CE4EA42E2C}" destId="{87815500-A0A9-4AB8-9403-B61C4366A27E}" srcOrd="0" destOrd="0" presId="urn:microsoft.com/office/officeart/2005/8/layout/orgChart1"/>
    <dgm:cxn modelId="{75FEE7AF-C4F3-403F-8F9B-A74B346A2722}" type="presParOf" srcId="{53D2FBA4-83C8-41D2-975B-34CE4EA42E2C}" destId="{ED32B963-146C-4B63-B3EF-FAAB62187614}" srcOrd="1" destOrd="0" presId="urn:microsoft.com/office/officeart/2005/8/layout/orgChart1"/>
    <dgm:cxn modelId="{300AAAFF-E776-43E9-9246-54C54F9E6756}" type="presParOf" srcId="{B8F37138-2656-4B78-8A09-B17A8E53691D}" destId="{740F49B0-5354-4626-980E-0D9C649FA4C9}" srcOrd="1" destOrd="0" presId="urn:microsoft.com/office/officeart/2005/8/layout/orgChart1"/>
    <dgm:cxn modelId="{41A8CABC-CB46-4ACA-937E-9692A710BADC}" type="presParOf" srcId="{B8F37138-2656-4B78-8A09-B17A8E53691D}" destId="{6D434AF4-2318-4627-99A9-922CC91678A2}" srcOrd="2" destOrd="0" presId="urn:microsoft.com/office/officeart/2005/8/layout/orgChart1"/>
    <dgm:cxn modelId="{3D6ADBE5-888A-470C-92FB-D68AB0E7B9D8}" type="presParOf" srcId="{2F9A081A-F0F2-46C5-9758-13AFF1F70906}" destId="{AB82B7E6-A4AD-4974-9134-B05439220280}" srcOrd="8" destOrd="0" presId="urn:microsoft.com/office/officeart/2005/8/layout/orgChart1"/>
    <dgm:cxn modelId="{1B039AFD-E529-4F2E-852F-14317B3B40FA}" type="presParOf" srcId="{2F9A081A-F0F2-46C5-9758-13AFF1F70906}" destId="{82D89486-4A51-432B-BA86-48DCB037529B}" srcOrd="9" destOrd="0" presId="urn:microsoft.com/office/officeart/2005/8/layout/orgChart1"/>
    <dgm:cxn modelId="{5FB4FA34-6EE9-4E6E-A86C-1C85CFC5E7F4}" type="presParOf" srcId="{82D89486-4A51-432B-BA86-48DCB037529B}" destId="{3CC04D8F-5AB2-4E5B-BA87-40D952770FE5}" srcOrd="0" destOrd="0" presId="urn:microsoft.com/office/officeart/2005/8/layout/orgChart1"/>
    <dgm:cxn modelId="{EF082090-6182-425C-A681-D21F7E68CBC9}" type="presParOf" srcId="{3CC04D8F-5AB2-4E5B-BA87-40D952770FE5}" destId="{3455923C-7143-4831-9A1A-0BA0F10718C1}" srcOrd="0" destOrd="0" presId="urn:microsoft.com/office/officeart/2005/8/layout/orgChart1"/>
    <dgm:cxn modelId="{8DD87E8E-A404-443C-B7F3-202C8A6A9BF8}" type="presParOf" srcId="{3CC04D8F-5AB2-4E5B-BA87-40D952770FE5}" destId="{F0EB2B12-F4DF-4030-82CF-9AB5E632B9D0}" srcOrd="1" destOrd="0" presId="urn:microsoft.com/office/officeart/2005/8/layout/orgChart1"/>
    <dgm:cxn modelId="{4C5C03C6-83D0-41E6-8218-C68E583886B4}" type="presParOf" srcId="{82D89486-4A51-432B-BA86-48DCB037529B}" destId="{45E76662-1DBB-48B8-B660-38E47EA38A86}" srcOrd="1" destOrd="0" presId="urn:microsoft.com/office/officeart/2005/8/layout/orgChart1"/>
    <dgm:cxn modelId="{AE4C4BCC-8DDB-4039-A7FA-2791A7CE76F2}" type="presParOf" srcId="{82D89486-4A51-432B-BA86-48DCB037529B}" destId="{8240C925-C5F2-46FE-B143-03EF12B2B4F2}" srcOrd="2" destOrd="0" presId="urn:microsoft.com/office/officeart/2005/8/layout/orgChart1"/>
    <dgm:cxn modelId="{F8269EA5-F9AA-4178-AD8A-068FFC6F3F12}" type="presParOf" srcId="{52C0E9AB-9726-4BE8-8BEB-4FC3CF04B264}" destId="{EB630ED1-60B2-4A51-99DE-3E598D51AE4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68F00C-99A5-40CE-9C8C-C7166CDD3C19}" type="doc">
      <dgm:prSet loTypeId="urn:microsoft.com/office/officeart/2005/8/layout/hierarchy4" loCatId="hierarchy" qsTypeId="urn:microsoft.com/office/officeart/2005/8/quickstyle/simple3" qsCatId="simple" csTypeId="urn:microsoft.com/office/officeart/2005/8/colors/accent1_4" csCatId="accent1" phldr="1"/>
      <dgm:spPr/>
      <dgm:t>
        <a:bodyPr/>
        <a:lstStyle/>
        <a:p>
          <a:endParaRPr lang="zh-CN" altLang="en-US"/>
        </a:p>
      </dgm:t>
    </dgm:pt>
    <dgm:pt modelId="{82861B31-4C43-41AF-BFFE-954E672DC915}">
      <dgm:prSet phldrT="[文本]" custT="1"/>
      <dgm:spPr>
        <a:xfrm>
          <a:off x="251819" y="1754694"/>
          <a:ext cx="2033147" cy="1016573"/>
        </a:xfrm>
      </dgm:spPr>
      <dgm:t>
        <a:bodyPr/>
        <a:lstStyle/>
        <a:p>
          <a:r>
            <a:rPr lang="zh-CN" altLang="en-US" sz="3600" dirty="0" smtClean="0">
              <a:latin typeface="Calibri"/>
              <a:ea typeface="宋体"/>
              <a:cs typeface="+mn-cs"/>
            </a:rPr>
            <a:t>国内文献</a:t>
          </a:r>
          <a:endParaRPr lang="zh-CN" altLang="en-US" sz="3600" dirty="0">
            <a:latin typeface="Calibri"/>
            <a:ea typeface="宋体"/>
            <a:cs typeface="+mn-cs"/>
          </a:endParaRPr>
        </a:p>
      </dgm:t>
    </dgm:pt>
    <dgm:pt modelId="{9637E944-AE09-44CD-BFAC-1781C010073B}" type="parTrans" cxnId="{559D4A78-7469-4EFB-8B41-9FC298BB0F01}">
      <dgm:prSet/>
      <dgm:spPr/>
      <dgm:t>
        <a:bodyPr/>
        <a:lstStyle/>
        <a:p>
          <a:endParaRPr lang="zh-CN" altLang="en-US"/>
        </a:p>
      </dgm:t>
    </dgm:pt>
    <dgm:pt modelId="{40FB245B-7DCC-46D5-8DAC-F3FA6F8D24E8}" type="sibTrans" cxnId="{559D4A78-7469-4EFB-8B41-9FC298BB0F01}">
      <dgm:prSet/>
      <dgm:spPr/>
      <dgm:t>
        <a:bodyPr/>
        <a:lstStyle/>
        <a:p>
          <a:endParaRPr lang="zh-CN" altLang="en-US"/>
        </a:p>
      </dgm:t>
    </dgm:pt>
    <dgm:pt modelId="{6BA54F6E-023E-4268-B2D4-70DBEA46C65C}">
      <dgm:prSet phldrT="[文本]" custT="1"/>
      <dgm:spPr>
        <a:xfrm>
          <a:off x="3098226" y="585634"/>
          <a:ext cx="2033147" cy="1016573"/>
        </a:xfrm>
      </dgm:spPr>
      <dgm:t>
        <a:bodyPr/>
        <a:lstStyle/>
        <a:p>
          <a:r>
            <a:rPr lang="zh-CN" altLang="en-US" sz="2400" dirty="0" smtClean="0">
              <a:latin typeface="Calibri"/>
              <a:ea typeface="宋体"/>
              <a:cs typeface="+mn-cs"/>
            </a:rPr>
            <a:t>检验西方抑价理论在我国是否适用</a:t>
          </a:r>
          <a:endParaRPr lang="zh-CN" altLang="en-US" sz="2400" dirty="0">
            <a:latin typeface="Calibri"/>
            <a:ea typeface="宋体"/>
            <a:cs typeface="+mn-cs"/>
          </a:endParaRPr>
        </a:p>
      </dgm:t>
    </dgm:pt>
    <dgm:pt modelId="{114F3BF7-4F10-482A-8ED6-F95CC3B99989}" type="parTrans" cxnId="{FD7CE441-1ABB-40BC-BDF3-C0AE149DF0A0}">
      <dgm:prSet/>
      <dgm:spPr>
        <a:xfrm rot="18289469">
          <a:off x="1979541" y="1658236"/>
          <a:ext cx="1424110" cy="40429"/>
        </a:xfrm>
        <a:custGeom>
          <a:avLst/>
          <a:gdLst/>
          <a:ahLst/>
          <a:cxnLst/>
          <a:rect l="0" t="0" r="0" b="0"/>
          <a:pathLst>
            <a:path>
              <a:moveTo>
                <a:pt x="0" y="20214"/>
              </a:moveTo>
              <a:lnTo>
                <a:pt x="1424110" y="20214"/>
              </a:lnTo>
            </a:path>
          </a:pathLst>
        </a:custGeom>
      </dgm:spPr>
      <dgm:t>
        <a:bodyPr/>
        <a:lstStyle/>
        <a:p>
          <a:endParaRPr lang="zh-CN" altLang="en-US">
            <a:solidFill>
              <a:sysClr val="windowText" lastClr="000000">
                <a:hueOff val="0"/>
                <a:satOff val="0"/>
                <a:lumOff val="0"/>
                <a:alphaOff val="0"/>
              </a:sysClr>
            </a:solidFill>
            <a:latin typeface="Calibri"/>
            <a:ea typeface="宋体"/>
            <a:cs typeface="+mn-cs"/>
          </a:endParaRPr>
        </a:p>
      </dgm:t>
    </dgm:pt>
    <dgm:pt modelId="{DA688958-6370-4DF8-91FA-E1607C51AA5E}" type="sibTrans" cxnId="{FD7CE441-1ABB-40BC-BDF3-C0AE149DF0A0}">
      <dgm:prSet/>
      <dgm:spPr/>
      <dgm:t>
        <a:bodyPr/>
        <a:lstStyle/>
        <a:p>
          <a:endParaRPr lang="zh-CN" altLang="en-US"/>
        </a:p>
      </dgm:t>
    </dgm:pt>
    <dgm:pt modelId="{15474758-3962-4DC1-8D59-43DF7FE5AD72}">
      <dgm:prSet phldrT="[文本]"/>
      <dgm:spPr>
        <a:xfrm>
          <a:off x="5944632" y="1104"/>
          <a:ext cx="2033147" cy="1016573"/>
        </a:xfrm>
      </dgm:spPr>
      <dgm:t>
        <a:bodyPr/>
        <a:lstStyle/>
        <a:p>
          <a:r>
            <a:rPr lang="zh-CN" altLang="en-US" dirty="0" smtClean="0">
              <a:latin typeface="Calibri"/>
              <a:ea typeface="宋体"/>
              <a:cs typeface="+mn-cs"/>
            </a:rPr>
            <a:t>赢者诅咒理论不适用</a:t>
          </a:r>
          <a:endParaRPr lang="zh-CN" altLang="en-US" dirty="0">
            <a:latin typeface="Calibri"/>
            <a:ea typeface="宋体"/>
            <a:cs typeface="+mn-cs"/>
          </a:endParaRPr>
        </a:p>
      </dgm:t>
    </dgm:pt>
    <dgm:pt modelId="{A18C3367-2F89-4328-BBEC-6D9EA892163D}" type="parTrans" cxnId="{2BBA230A-B56B-4778-961A-07B10CBA2E36}">
      <dgm:prSet/>
      <dgm:spPr>
        <a:xfrm rot="19457599">
          <a:off x="5037237" y="781441"/>
          <a:ext cx="1001531" cy="40429"/>
        </a:xfrm>
        <a:custGeom>
          <a:avLst/>
          <a:gdLst/>
          <a:ahLst/>
          <a:cxnLst/>
          <a:rect l="0" t="0" r="0" b="0"/>
          <a:pathLst>
            <a:path>
              <a:moveTo>
                <a:pt x="0" y="20214"/>
              </a:moveTo>
              <a:lnTo>
                <a:pt x="1001531" y="20214"/>
              </a:lnTo>
            </a:path>
          </a:pathLst>
        </a:custGeom>
      </dgm:spPr>
      <dgm:t>
        <a:bodyPr/>
        <a:lstStyle/>
        <a:p>
          <a:endParaRPr lang="zh-CN" altLang="en-US">
            <a:solidFill>
              <a:sysClr val="windowText" lastClr="000000">
                <a:hueOff val="0"/>
                <a:satOff val="0"/>
                <a:lumOff val="0"/>
                <a:alphaOff val="0"/>
              </a:sysClr>
            </a:solidFill>
            <a:latin typeface="Calibri"/>
            <a:ea typeface="宋体"/>
            <a:cs typeface="+mn-cs"/>
          </a:endParaRPr>
        </a:p>
      </dgm:t>
    </dgm:pt>
    <dgm:pt modelId="{042695A1-F093-4B09-9418-ADE304B98A3E}" type="sibTrans" cxnId="{2BBA230A-B56B-4778-961A-07B10CBA2E36}">
      <dgm:prSet/>
      <dgm:spPr/>
      <dgm:t>
        <a:bodyPr/>
        <a:lstStyle/>
        <a:p>
          <a:endParaRPr lang="zh-CN" altLang="en-US"/>
        </a:p>
      </dgm:t>
    </dgm:pt>
    <dgm:pt modelId="{529FBC99-C92B-4241-B868-99FBBE08CEDB}">
      <dgm:prSet phldrT="[文本]"/>
      <dgm:spPr>
        <a:xfrm>
          <a:off x="5944632" y="1170164"/>
          <a:ext cx="2033147" cy="1016573"/>
        </a:xfrm>
      </dgm:spPr>
      <dgm:t>
        <a:bodyPr/>
        <a:lstStyle/>
        <a:p>
          <a:r>
            <a:rPr lang="zh-CN" altLang="en-US" dirty="0" smtClean="0">
              <a:latin typeface="Calibri"/>
              <a:ea typeface="宋体"/>
              <a:cs typeface="+mn-cs"/>
            </a:rPr>
            <a:t>承销商声誉理论适用</a:t>
          </a:r>
          <a:endParaRPr lang="zh-CN" altLang="en-US" dirty="0">
            <a:latin typeface="Calibri"/>
            <a:ea typeface="宋体"/>
            <a:cs typeface="+mn-cs"/>
          </a:endParaRPr>
        </a:p>
      </dgm:t>
    </dgm:pt>
    <dgm:pt modelId="{2ED6B88B-55C6-4D59-8114-D283B7A21CFD}" type="parTrans" cxnId="{C8B63498-2749-46F3-A836-6795490BF567}">
      <dgm:prSet/>
      <dgm:spPr>
        <a:xfrm rot="2142401">
          <a:off x="5037237" y="1365971"/>
          <a:ext cx="1001531" cy="40429"/>
        </a:xfrm>
        <a:custGeom>
          <a:avLst/>
          <a:gdLst/>
          <a:ahLst/>
          <a:cxnLst/>
          <a:rect l="0" t="0" r="0" b="0"/>
          <a:pathLst>
            <a:path>
              <a:moveTo>
                <a:pt x="0" y="20214"/>
              </a:moveTo>
              <a:lnTo>
                <a:pt x="1001531" y="20214"/>
              </a:lnTo>
            </a:path>
          </a:pathLst>
        </a:custGeom>
      </dgm:spPr>
      <dgm:t>
        <a:bodyPr/>
        <a:lstStyle/>
        <a:p>
          <a:endParaRPr lang="zh-CN" altLang="en-US">
            <a:solidFill>
              <a:sysClr val="windowText" lastClr="000000">
                <a:hueOff val="0"/>
                <a:satOff val="0"/>
                <a:lumOff val="0"/>
                <a:alphaOff val="0"/>
              </a:sysClr>
            </a:solidFill>
            <a:latin typeface="Calibri"/>
            <a:ea typeface="宋体"/>
            <a:cs typeface="+mn-cs"/>
          </a:endParaRPr>
        </a:p>
      </dgm:t>
    </dgm:pt>
    <dgm:pt modelId="{28772D04-0C63-450B-9A23-DB211276099E}" type="sibTrans" cxnId="{C8B63498-2749-46F3-A836-6795490BF567}">
      <dgm:prSet/>
      <dgm:spPr/>
      <dgm:t>
        <a:bodyPr/>
        <a:lstStyle/>
        <a:p>
          <a:endParaRPr lang="zh-CN" altLang="en-US"/>
        </a:p>
      </dgm:t>
    </dgm:pt>
    <dgm:pt modelId="{035B0114-4276-4F7C-81AC-EF41E74B8D9E}">
      <dgm:prSet phldrT="[文本]" custT="1"/>
      <dgm:spPr>
        <a:xfrm>
          <a:off x="3098226" y="2923754"/>
          <a:ext cx="2033147" cy="1016573"/>
        </a:xfrm>
      </dgm:spPr>
      <dgm:t>
        <a:bodyPr/>
        <a:lstStyle/>
        <a:p>
          <a:r>
            <a:rPr lang="zh-CN" altLang="en-US" sz="2400" dirty="0" smtClean="0">
              <a:latin typeface="Calibri"/>
              <a:ea typeface="宋体"/>
              <a:cs typeface="+mn-cs"/>
            </a:rPr>
            <a:t>检验我国</a:t>
          </a:r>
          <a:r>
            <a:rPr lang="en-US" altLang="zh-CN" sz="2400" dirty="0" smtClean="0">
              <a:latin typeface="Calibri"/>
              <a:ea typeface="宋体"/>
              <a:cs typeface="+mn-cs"/>
            </a:rPr>
            <a:t>IPO</a:t>
          </a:r>
          <a:r>
            <a:rPr lang="zh-CN" altLang="en-US" sz="2400" dirty="0" smtClean="0">
              <a:latin typeface="Calibri"/>
              <a:ea typeface="宋体"/>
              <a:cs typeface="+mn-cs"/>
            </a:rPr>
            <a:t>抑价的特殊影响因素</a:t>
          </a:r>
          <a:endParaRPr lang="zh-CN" altLang="en-US" sz="2400" dirty="0">
            <a:latin typeface="Calibri"/>
            <a:ea typeface="宋体"/>
            <a:cs typeface="+mn-cs"/>
          </a:endParaRPr>
        </a:p>
      </dgm:t>
    </dgm:pt>
    <dgm:pt modelId="{4D17D313-65F9-44D6-A047-3A77D4A783F5}" type="parTrans" cxnId="{90EF9623-6F3B-47B3-96B3-75FF7BE2C4D3}">
      <dgm:prSet/>
      <dgm:spPr>
        <a:xfrm rot="3310531">
          <a:off x="1979541" y="2827296"/>
          <a:ext cx="1424110" cy="40429"/>
        </a:xfrm>
        <a:custGeom>
          <a:avLst/>
          <a:gdLst/>
          <a:ahLst/>
          <a:cxnLst/>
          <a:rect l="0" t="0" r="0" b="0"/>
          <a:pathLst>
            <a:path>
              <a:moveTo>
                <a:pt x="0" y="20214"/>
              </a:moveTo>
              <a:lnTo>
                <a:pt x="1424110" y="20214"/>
              </a:lnTo>
            </a:path>
          </a:pathLst>
        </a:custGeom>
      </dgm:spPr>
      <dgm:t>
        <a:bodyPr/>
        <a:lstStyle/>
        <a:p>
          <a:endParaRPr lang="zh-CN" altLang="en-US">
            <a:solidFill>
              <a:sysClr val="windowText" lastClr="000000">
                <a:hueOff val="0"/>
                <a:satOff val="0"/>
                <a:lumOff val="0"/>
                <a:alphaOff val="0"/>
              </a:sysClr>
            </a:solidFill>
            <a:latin typeface="Calibri"/>
            <a:ea typeface="宋体"/>
            <a:cs typeface="+mn-cs"/>
          </a:endParaRPr>
        </a:p>
      </dgm:t>
    </dgm:pt>
    <dgm:pt modelId="{AA714B15-C771-454D-A3BB-BD6CA5D31480}" type="sibTrans" cxnId="{90EF9623-6F3B-47B3-96B3-75FF7BE2C4D3}">
      <dgm:prSet/>
      <dgm:spPr/>
      <dgm:t>
        <a:bodyPr/>
        <a:lstStyle/>
        <a:p>
          <a:endParaRPr lang="zh-CN" altLang="en-US"/>
        </a:p>
      </dgm:t>
    </dgm:pt>
    <dgm:pt modelId="{46E3B875-95EC-4A20-AA25-3384A6492570}">
      <dgm:prSet phldrT="[文本]"/>
      <dgm:spPr>
        <a:xfrm>
          <a:off x="5944632" y="2339224"/>
          <a:ext cx="2033147" cy="1016573"/>
        </a:xfrm>
      </dgm:spPr>
      <dgm:t>
        <a:bodyPr/>
        <a:lstStyle/>
        <a:p>
          <a:r>
            <a:rPr lang="zh-CN" altLang="en-US" smtClean="0">
              <a:latin typeface="Calibri"/>
              <a:ea typeface="宋体"/>
              <a:cs typeface="+mn-cs"/>
            </a:rPr>
            <a:t>股权分置改革和政府过多管制</a:t>
          </a:r>
          <a:endParaRPr lang="zh-CN" altLang="en-US" dirty="0">
            <a:latin typeface="Calibri"/>
            <a:ea typeface="宋体"/>
            <a:cs typeface="+mn-cs"/>
          </a:endParaRPr>
        </a:p>
      </dgm:t>
    </dgm:pt>
    <dgm:pt modelId="{1E92C42B-FC4E-4C8A-B9AE-BAA172B98F45}" type="parTrans" cxnId="{C39516FD-417C-4661-B0FD-721595D40305}">
      <dgm:prSet/>
      <dgm:spPr>
        <a:xfrm rot="19457599">
          <a:off x="5037237" y="3119561"/>
          <a:ext cx="1001531" cy="40429"/>
        </a:xfrm>
        <a:custGeom>
          <a:avLst/>
          <a:gdLst/>
          <a:ahLst/>
          <a:cxnLst/>
          <a:rect l="0" t="0" r="0" b="0"/>
          <a:pathLst>
            <a:path>
              <a:moveTo>
                <a:pt x="0" y="20214"/>
              </a:moveTo>
              <a:lnTo>
                <a:pt x="1001531" y="20214"/>
              </a:lnTo>
            </a:path>
          </a:pathLst>
        </a:custGeom>
      </dgm:spPr>
      <dgm:t>
        <a:bodyPr/>
        <a:lstStyle/>
        <a:p>
          <a:endParaRPr lang="zh-CN" altLang="en-US">
            <a:solidFill>
              <a:sysClr val="windowText" lastClr="000000">
                <a:hueOff val="0"/>
                <a:satOff val="0"/>
                <a:lumOff val="0"/>
                <a:alphaOff val="0"/>
              </a:sysClr>
            </a:solidFill>
            <a:latin typeface="Calibri"/>
            <a:ea typeface="宋体"/>
            <a:cs typeface="+mn-cs"/>
          </a:endParaRPr>
        </a:p>
      </dgm:t>
    </dgm:pt>
    <dgm:pt modelId="{8DA168F0-5D2D-43DA-9EFA-C03D3148051E}" type="sibTrans" cxnId="{C39516FD-417C-4661-B0FD-721595D40305}">
      <dgm:prSet/>
      <dgm:spPr/>
      <dgm:t>
        <a:bodyPr/>
        <a:lstStyle/>
        <a:p>
          <a:endParaRPr lang="zh-CN" altLang="en-US"/>
        </a:p>
      </dgm:t>
    </dgm:pt>
    <dgm:pt modelId="{691F5D5B-FB7D-40D8-B85C-10756526001F}">
      <dgm:prSet/>
      <dgm:spPr>
        <a:xfrm>
          <a:off x="5944632" y="3508284"/>
          <a:ext cx="2033147" cy="1016573"/>
        </a:xfrm>
      </dgm:spPr>
      <dgm:t>
        <a:bodyPr/>
        <a:lstStyle/>
        <a:p>
          <a:r>
            <a:rPr lang="zh-CN" altLang="en-US" smtClean="0">
              <a:latin typeface="Calibri"/>
              <a:ea typeface="宋体"/>
              <a:cs typeface="+mn-cs"/>
            </a:rPr>
            <a:t>承销商是否具有垄断性质、上市前审计质量、股票上市首日换手率</a:t>
          </a:r>
          <a:endParaRPr lang="zh-CN" altLang="en-US" dirty="0">
            <a:latin typeface="Calibri"/>
            <a:ea typeface="宋体"/>
            <a:cs typeface="+mn-cs"/>
          </a:endParaRPr>
        </a:p>
      </dgm:t>
    </dgm:pt>
    <dgm:pt modelId="{57067DFE-B20D-4D1D-89ED-0BB856F34088}" type="parTrans" cxnId="{8EB29A48-5CAB-4ECF-9DBD-13330CCE7071}">
      <dgm:prSet/>
      <dgm:spPr>
        <a:xfrm rot="2142401">
          <a:off x="5037237" y="3704091"/>
          <a:ext cx="1001531" cy="40429"/>
        </a:xfrm>
        <a:custGeom>
          <a:avLst/>
          <a:gdLst/>
          <a:ahLst/>
          <a:cxnLst/>
          <a:rect l="0" t="0" r="0" b="0"/>
          <a:pathLst>
            <a:path>
              <a:moveTo>
                <a:pt x="0" y="20214"/>
              </a:moveTo>
              <a:lnTo>
                <a:pt x="1001531" y="20214"/>
              </a:lnTo>
            </a:path>
          </a:pathLst>
        </a:custGeom>
      </dgm:spPr>
      <dgm:t>
        <a:bodyPr/>
        <a:lstStyle/>
        <a:p>
          <a:endParaRPr lang="zh-CN" altLang="en-US">
            <a:solidFill>
              <a:sysClr val="windowText" lastClr="000000">
                <a:hueOff val="0"/>
                <a:satOff val="0"/>
                <a:lumOff val="0"/>
                <a:alphaOff val="0"/>
              </a:sysClr>
            </a:solidFill>
            <a:latin typeface="Calibri"/>
            <a:ea typeface="宋体"/>
            <a:cs typeface="+mn-cs"/>
          </a:endParaRPr>
        </a:p>
      </dgm:t>
    </dgm:pt>
    <dgm:pt modelId="{977F236A-9221-4E20-8A63-922D1E0EE91D}" type="sibTrans" cxnId="{8EB29A48-5CAB-4ECF-9DBD-13330CCE7071}">
      <dgm:prSet/>
      <dgm:spPr/>
      <dgm:t>
        <a:bodyPr/>
        <a:lstStyle/>
        <a:p>
          <a:endParaRPr lang="zh-CN" altLang="en-US"/>
        </a:p>
      </dgm:t>
    </dgm:pt>
    <dgm:pt modelId="{3F38293A-2463-4C4A-986A-06617DA8E65E}">
      <dgm:prSet/>
      <dgm:spPr/>
      <dgm:t>
        <a:bodyPr/>
        <a:lstStyle/>
        <a:p>
          <a:r>
            <a:rPr lang="en-US" altLang="zh-CN" dirty="0" smtClean="0"/>
            <a:t>……</a:t>
          </a:r>
          <a:endParaRPr lang="zh-CN" altLang="en-US" dirty="0"/>
        </a:p>
      </dgm:t>
    </dgm:pt>
    <dgm:pt modelId="{265CA48F-7C73-4215-ACE6-0C83ECD4C3F0}" type="parTrans" cxnId="{3EC3730C-4D8F-4FF7-90BC-54EAE0F5393D}">
      <dgm:prSet/>
      <dgm:spPr/>
      <dgm:t>
        <a:bodyPr/>
        <a:lstStyle/>
        <a:p>
          <a:endParaRPr lang="zh-CN" altLang="en-US"/>
        </a:p>
      </dgm:t>
    </dgm:pt>
    <dgm:pt modelId="{5374EDBB-0C58-40E5-BEDE-D8D392A57D92}" type="sibTrans" cxnId="{3EC3730C-4D8F-4FF7-90BC-54EAE0F5393D}">
      <dgm:prSet/>
      <dgm:spPr/>
      <dgm:t>
        <a:bodyPr/>
        <a:lstStyle/>
        <a:p>
          <a:endParaRPr lang="zh-CN" altLang="en-US"/>
        </a:p>
      </dgm:t>
    </dgm:pt>
    <dgm:pt modelId="{2A94D13F-A01C-4F81-972D-5DE0108904B5}">
      <dgm:prSet/>
      <dgm:spPr/>
      <dgm:t>
        <a:bodyPr/>
        <a:lstStyle/>
        <a:p>
          <a:r>
            <a:rPr lang="en-US" altLang="zh-CN" dirty="0" smtClean="0"/>
            <a:t>……</a:t>
          </a:r>
          <a:endParaRPr lang="zh-CN" altLang="en-US" dirty="0"/>
        </a:p>
      </dgm:t>
    </dgm:pt>
    <dgm:pt modelId="{3DCB1D1B-C968-4DC2-BBED-DABAE789CB8D}" type="parTrans" cxnId="{B1B59F5A-F04E-4CE9-BD4F-DF37B8763995}">
      <dgm:prSet/>
      <dgm:spPr/>
      <dgm:t>
        <a:bodyPr/>
        <a:lstStyle/>
        <a:p>
          <a:endParaRPr lang="zh-CN" altLang="en-US"/>
        </a:p>
      </dgm:t>
    </dgm:pt>
    <dgm:pt modelId="{DAD7C34D-AA60-4146-B48F-90350DFA03DD}" type="sibTrans" cxnId="{B1B59F5A-F04E-4CE9-BD4F-DF37B8763995}">
      <dgm:prSet/>
      <dgm:spPr/>
      <dgm:t>
        <a:bodyPr/>
        <a:lstStyle/>
        <a:p>
          <a:endParaRPr lang="zh-CN" altLang="en-US"/>
        </a:p>
      </dgm:t>
    </dgm:pt>
    <dgm:pt modelId="{74EF9A80-BF71-426E-BC1D-604CA9BFC167}">
      <dgm:prSet/>
      <dgm:spPr/>
      <dgm:t>
        <a:bodyPr/>
        <a:lstStyle/>
        <a:p>
          <a:r>
            <a:rPr lang="en-US" altLang="zh-CN" dirty="0" smtClean="0"/>
            <a:t>……</a:t>
          </a:r>
          <a:endParaRPr lang="zh-CN" altLang="en-US" dirty="0"/>
        </a:p>
      </dgm:t>
    </dgm:pt>
    <dgm:pt modelId="{060C3EDB-3CD1-4D32-8A45-656369D3E56B}" type="parTrans" cxnId="{07ADE68C-F89C-4265-A0EF-5BDBBECB3193}">
      <dgm:prSet/>
      <dgm:spPr/>
      <dgm:t>
        <a:bodyPr/>
        <a:lstStyle/>
        <a:p>
          <a:endParaRPr lang="zh-CN" altLang="en-US"/>
        </a:p>
      </dgm:t>
    </dgm:pt>
    <dgm:pt modelId="{AF26CEC6-1619-4299-AE1D-58435F7B66E7}" type="sibTrans" cxnId="{07ADE68C-F89C-4265-A0EF-5BDBBECB3193}">
      <dgm:prSet/>
      <dgm:spPr/>
      <dgm:t>
        <a:bodyPr/>
        <a:lstStyle/>
        <a:p>
          <a:endParaRPr lang="zh-CN" altLang="en-US"/>
        </a:p>
      </dgm:t>
    </dgm:pt>
    <dgm:pt modelId="{C320B9B8-13CE-4B04-A06E-54274FAF602F}" type="pres">
      <dgm:prSet presAssocID="{0D68F00C-99A5-40CE-9C8C-C7166CDD3C19}" presName="Name0" presStyleCnt="0">
        <dgm:presLayoutVars>
          <dgm:chPref val="1"/>
          <dgm:dir/>
          <dgm:animOne val="branch"/>
          <dgm:animLvl val="lvl"/>
          <dgm:resizeHandles/>
        </dgm:presLayoutVars>
      </dgm:prSet>
      <dgm:spPr/>
      <dgm:t>
        <a:bodyPr/>
        <a:lstStyle/>
        <a:p>
          <a:endParaRPr lang="zh-CN" altLang="en-US"/>
        </a:p>
      </dgm:t>
    </dgm:pt>
    <dgm:pt modelId="{B6B0B827-4C67-48FF-A74B-CDE157BC3015}" type="pres">
      <dgm:prSet presAssocID="{82861B31-4C43-41AF-BFFE-954E672DC915}" presName="vertOne" presStyleCnt="0"/>
      <dgm:spPr/>
      <dgm:t>
        <a:bodyPr/>
        <a:lstStyle/>
        <a:p>
          <a:endParaRPr lang="zh-CN" altLang="en-US"/>
        </a:p>
      </dgm:t>
    </dgm:pt>
    <dgm:pt modelId="{8CADCC87-26FA-451E-A469-D96FF1E5842C}" type="pres">
      <dgm:prSet presAssocID="{82861B31-4C43-41AF-BFFE-954E672DC915}" presName="txOne" presStyleLbl="node0" presStyleIdx="0" presStyleCnt="1">
        <dgm:presLayoutVars>
          <dgm:chPref val="3"/>
        </dgm:presLayoutVars>
      </dgm:prSet>
      <dgm:spPr>
        <a:prstGeom prst="roundRect">
          <a:avLst>
            <a:gd name="adj" fmla="val 10000"/>
          </a:avLst>
        </a:prstGeom>
      </dgm:spPr>
      <dgm:t>
        <a:bodyPr/>
        <a:lstStyle/>
        <a:p>
          <a:endParaRPr lang="zh-CN" altLang="en-US"/>
        </a:p>
      </dgm:t>
    </dgm:pt>
    <dgm:pt modelId="{D07AC495-83DB-47C7-B2E6-0B7C76D06DFD}" type="pres">
      <dgm:prSet presAssocID="{82861B31-4C43-41AF-BFFE-954E672DC915}" presName="parTransOne" presStyleCnt="0"/>
      <dgm:spPr/>
      <dgm:t>
        <a:bodyPr/>
        <a:lstStyle/>
        <a:p>
          <a:endParaRPr lang="zh-CN" altLang="en-US"/>
        </a:p>
      </dgm:t>
    </dgm:pt>
    <dgm:pt modelId="{9A6B96EB-22DA-43E4-9E65-2DBC7E11AFDD}" type="pres">
      <dgm:prSet presAssocID="{82861B31-4C43-41AF-BFFE-954E672DC915}" presName="horzOne" presStyleCnt="0"/>
      <dgm:spPr/>
      <dgm:t>
        <a:bodyPr/>
        <a:lstStyle/>
        <a:p>
          <a:endParaRPr lang="zh-CN" altLang="en-US"/>
        </a:p>
      </dgm:t>
    </dgm:pt>
    <dgm:pt modelId="{0608EF63-7E36-427E-8A40-345D3F4ACC23}" type="pres">
      <dgm:prSet presAssocID="{6BA54F6E-023E-4268-B2D4-70DBEA46C65C}" presName="vertTwo" presStyleCnt="0"/>
      <dgm:spPr/>
      <dgm:t>
        <a:bodyPr/>
        <a:lstStyle/>
        <a:p>
          <a:endParaRPr lang="zh-CN" altLang="en-US"/>
        </a:p>
      </dgm:t>
    </dgm:pt>
    <dgm:pt modelId="{BDE264A9-51F1-4E6E-B53B-293084899858}" type="pres">
      <dgm:prSet presAssocID="{6BA54F6E-023E-4268-B2D4-70DBEA46C65C}" presName="txTwo" presStyleLbl="node2" presStyleIdx="0" presStyleCnt="3">
        <dgm:presLayoutVars>
          <dgm:chPref val="3"/>
        </dgm:presLayoutVars>
      </dgm:prSet>
      <dgm:spPr>
        <a:prstGeom prst="roundRect">
          <a:avLst>
            <a:gd name="adj" fmla="val 10000"/>
          </a:avLst>
        </a:prstGeom>
      </dgm:spPr>
      <dgm:t>
        <a:bodyPr/>
        <a:lstStyle/>
        <a:p>
          <a:endParaRPr lang="zh-CN" altLang="en-US"/>
        </a:p>
      </dgm:t>
    </dgm:pt>
    <dgm:pt modelId="{352B35F4-03EC-46BE-AD2A-ADC2DA7D9B10}" type="pres">
      <dgm:prSet presAssocID="{6BA54F6E-023E-4268-B2D4-70DBEA46C65C}" presName="parTransTwo" presStyleCnt="0"/>
      <dgm:spPr/>
      <dgm:t>
        <a:bodyPr/>
        <a:lstStyle/>
        <a:p>
          <a:endParaRPr lang="zh-CN" altLang="en-US"/>
        </a:p>
      </dgm:t>
    </dgm:pt>
    <dgm:pt modelId="{8CA39BCA-0EE4-4D46-9E6F-060225246D2C}" type="pres">
      <dgm:prSet presAssocID="{6BA54F6E-023E-4268-B2D4-70DBEA46C65C}" presName="horzTwo" presStyleCnt="0"/>
      <dgm:spPr/>
      <dgm:t>
        <a:bodyPr/>
        <a:lstStyle/>
        <a:p>
          <a:endParaRPr lang="zh-CN" altLang="en-US"/>
        </a:p>
      </dgm:t>
    </dgm:pt>
    <dgm:pt modelId="{8E248187-3E00-4FC7-955B-EA7D9D312DE7}" type="pres">
      <dgm:prSet presAssocID="{15474758-3962-4DC1-8D59-43DF7FE5AD72}" presName="vertThree" presStyleCnt="0"/>
      <dgm:spPr/>
      <dgm:t>
        <a:bodyPr/>
        <a:lstStyle/>
        <a:p>
          <a:endParaRPr lang="zh-CN" altLang="en-US"/>
        </a:p>
      </dgm:t>
    </dgm:pt>
    <dgm:pt modelId="{BAABF34D-E118-4A08-AA08-5972A725ABF1}" type="pres">
      <dgm:prSet presAssocID="{15474758-3962-4DC1-8D59-43DF7FE5AD72}" presName="txThree" presStyleLbl="node3" presStyleIdx="0" presStyleCnt="6">
        <dgm:presLayoutVars>
          <dgm:chPref val="3"/>
        </dgm:presLayoutVars>
      </dgm:prSet>
      <dgm:spPr>
        <a:prstGeom prst="roundRect">
          <a:avLst>
            <a:gd name="adj" fmla="val 10000"/>
          </a:avLst>
        </a:prstGeom>
      </dgm:spPr>
      <dgm:t>
        <a:bodyPr/>
        <a:lstStyle/>
        <a:p>
          <a:endParaRPr lang="zh-CN" altLang="en-US"/>
        </a:p>
      </dgm:t>
    </dgm:pt>
    <dgm:pt modelId="{CA7414D4-F6BB-407C-9576-26C5207BC9ED}" type="pres">
      <dgm:prSet presAssocID="{15474758-3962-4DC1-8D59-43DF7FE5AD72}" presName="horzThree" presStyleCnt="0"/>
      <dgm:spPr/>
      <dgm:t>
        <a:bodyPr/>
        <a:lstStyle/>
        <a:p>
          <a:endParaRPr lang="zh-CN" altLang="en-US"/>
        </a:p>
      </dgm:t>
    </dgm:pt>
    <dgm:pt modelId="{70F9BD86-AC4C-45B9-969F-EE9DD0BD5439}" type="pres">
      <dgm:prSet presAssocID="{042695A1-F093-4B09-9418-ADE304B98A3E}" presName="sibSpaceThree" presStyleCnt="0"/>
      <dgm:spPr/>
      <dgm:t>
        <a:bodyPr/>
        <a:lstStyle/>
        <a:p>
          <a:endParaRPr lang="zh-CN" altLang="en-US"/>
        </a:p>
      </dgm:t>
    </dgm:pt>
    <dgm:pt modelId="{77AA86F8-F8E9-47FF-8F53-AECCDA245577}" type="pres">
      <dgm:prSet presAssocID="{529FBC99-C92B-4241-B868-99FBBE08CEDB}" presName="vertThree" presStyleCnt="0"/>
      <dgm:spPr/>
      <dgm:t>
        <a:bodyPr/>
        <a:lstStyle/>
        <a:p>
          <a:endParaRPr lang="zh-CN" altLang="en-US"/>
        </a:p>
      </dgm:t>
    </dgm:pt>
    <dgm:pt modelId="{23661A8C-4598-4784-ADB6-AEAB0891BA50}" type="pres">
      <dgm:prSet presAssocID="{529FBC99-C92B-4241-B868-99FBBE08CEDB}" presName="txThree" presStyleLbl="node3" presStyleIdx="1" presStyleCnt="6">
        <dgm:presLayoutVars>
          <dgm:chPref val="3"/>
        </dgm:presLayoutVars>
      </dgm:prSet>
      <dgm:spPr>
        <a:prstGeom prst="roundRect">
          <a:avLst>
            <a:gd name="adj" fmla="val 10000"/>
          </a:avLst>
        </a:prstGeom>
      </dgm:spPr>
      <dgm:t>
        <a:bodyPr/>
        <a:lstStyle/>
        <a:p>
          <a:endParaRPr lang="zh-CN" altLang="en-US"/>
        </a:p>
      </dgm:t>
    </dgm:pt>
    <dgm:pt modelId="{E54784F2-EF87-41E4-A7A8-5D476408C6C3}" type="pres">
      <dgm:prSet presAssocID="{529FBC99-C92B-4241-B868-99FBBE08CEDB}" presName="horzThree" presStyleCnt="0"/>
      <dgm:spPr/>
      <dgm:t>
        <a:bodyPr/>
        <a:lstStyle/>
        <a:p>
          <a:endParaRPr lang="zh-CN" altLang="en-US"/>
        </a:p>
      </dgm:t>
    </dgm:pt>
    <dgm:pt modelId="{2B4EBBA8-02B2-44E7-A552-9105ACF68068}" type="pres">
      <dgm:prSet presAssocID="{28772D04-0C63-450B-9A23-DB211276099E}" presName="sibSpaceThree" presStyleCnt="0"/>
      <dgm:spPr/>
      <dgm:t>
        <a:bodyPr/>
        <a:lstStyle/>
        <a:p>
          <a:endParaRPr lang="zh-CN" altLang="en-US"/>
        </a:p>
      </dgm:t>
    </dgm:pt>
    <dgm:pt modelId="{715C8DCF-A5F0-4780-867A-0942A506BE22}" type="pres">
      <dgm:prSet presAssocID="{2A94D13F-A01C-4F81-972D-5DE0108904B5}" presName="vertThree" presStyleCnt="0"/>
      <dgm:spPr/>
      <dgm:t>
        <a:bodyPr/>
        <a:lstStyle/>
        <a:p>
          <a:endParaRPr lang="zh-CN" altLang="en-US"/>
        </a:p>
      </dgm:t>
    </dgm:pt>
    <dgm:pt modelId="{D8604AAE-A6BA-4EBB-BF76-1DCD56993F90}" type="pres">
      <dgm:prSet presAssocID="{2A94D13F-A01C-4F81-972D-5DE0108904B5}" presName="txThree" presStyleLbl="node3" presStyleIdx="2" presStyleCnt="6">
        <dgm:presLayoutVars>
          <dgm:chPref val="3"/>
        </dgm:presLayoutVars>
      </dgm:prSet>
      <dgm:spPr/>
      <dgm:t>
        <a:bodyPr/>
        <a:lstStyle/>
        <a:p>
          <a:endParaRPr lang="zh-CN" altLang="en-US"/>
        </a:p>
      </dgm:t>
    </dgm:pt>
    <dgm:pt modelId="{456EBB6A-9FDD-43CC-B0EB-34CDADC2DCD4}" type="pres">
      <dgm:prSet presAssocID="{2A94D13F-A01C-4F81-972D-5DE0108904B5}" presName="horzThree" presStyleCnt="0"/>
      <dgm:spPr/>
      <dgm:t>
        <a:bodyPr/>
        <a:lstStyle/>
        <a:p>
          <a:endParaRPr lang="zh-CN" altLang="en-US"/>
        </a:p>
      </dgm:t>
    </dgm:pt>
    <dgm:pt modelId="{1077F710-B7FE-4EA1-9A18-99FE2E434515}" type="pres">
      <dgm:prSet presAssocID="{DA688958-6370-4DF8-91FA-E1607C51AA5E}" presName="sibSpaceTwo" presStyleCnt="0"/>
      <dgm:spPr/>
      <dgm:t>
        <a:bodyPr/>
        <a:lstStyle/>
        <a:p>
          <a:endParaRPr lang="zh-CN" altLang="en-US"/>
        </a:p>
      </dgm:t>
    </dgm:pt>
    <dgm:pt modelId="{929D1470-1BAD-4B29-A27F-E3EA06006D34}" type="pres">
      <dgm:prSet presAssocID="{035B0114-4276-4F7C-81AC-EF41E74B8D9E}" presName="vertTwo" presStyleCnt="0"/>
      <dgm:spPr/>
      <dgm:t>
        <a:bodyPr/>
        <a:lstStyle/>
        <a:p>
          <a:endParaRPr lang="zh-CN" altLang="en-US"/>
        </a:p>
      </dgm:t>
    </dgm:pt>
    <dgm:pt modelId="{F7756B84-823B-4384-8DB3-048D55ECFB8F}" type="pres">
      <dgm:prSet presAssocID="{035B0114-4276-4F7C-81AC-EF41E74B8D9E}" presName="txTwo" presStyleLbl="node2" presStyleIdx="1" presStyleCnt="3">
        <dgm:presLayoutVars>
          <dgm:chPref val="3"/>
        </dgm:presLayoutVars>
      </dgm:prSet>
      <dgm:spPr>
        <a:prstGeom prst="roundRect">
          <a:avLst>
            <a:gd name="adj" fmla="val 10000"/>
          </a:avLst>
        </a:prstGeom>
      </dgm:spPr>
      <dgm:t>
        <a:bodyPr/>
        <a:lstStyle/>
        <a:p>
          <a:endParaRPr lang="zh-CN" altLang="en-US"/>
        </a:p>
      </dgm:t>
    </dgm:pt>
    <dgm:pt modelId="{009F2541-534D-4934-A0AC-C31DA1860BFE}" type="pres">
      <dgm:prSet presAssocID="{035B0114-4276-4F7C-81AC-EF41E74B8D9E}" presName="parTransTwo" presStyleCnt="0"/>
      <dgm:spPr/>
      <dgm:t>
        <a:bodyPr/>
        <a:lstStyle/>
        <a:p>
          <a:endParaRPr lang="zh-CN" altLang="en-US"/>
        </a:p>
      </dgm:t>
    </dgm:pt>
    <dgm:pt modelId="{CE7395C0-D5E4-4178-9430-ADB0AF51F2FA}" type="pres">
      <dgm:prSet presAssocID="{035B0114-4276-4F7C-81AC-EF41E74B8D9E}" presName="horzTwo" presStyleCnt="0"/>
      <dgm:spPr/>
      <dgm:t>
        <a:bodyPr/>
        <a:lstStyle/>
        <a:p>
          <a:endParaRPr lang="zh-CN" altLang="en-US"/>
        </a:p>
      </dgm:t>
    </dgm:pt>
    <dgm:pt modelId="{C36FAA5A-EDD3-4D48-AB44-069DBC212689}" type="pres">
      <dgm:prSet presAssocID="{46E3B875-95EC-4A20-AA25-3384A6492570}" presName="vertThree" presStyleCnt="0"/>
      <dgm:spPr/>
      <dgm:t>
        <a:bodyPr/>
        <a:lstStyle/>
        <a:p>
          <a:endParaRPr lang="zh-CN" altLang="en-US"/>
        </a:p>
      </dgm:t>
    </dgm:pt>
    <dgm:pt modelId="{3B99882F-38BD-4C63-824D-0FC0B61B03B1}" type="pres">
      <dgm:prSet presAssocID="{46E3B875-95EC-4A20-AA25-3384A6492570}" presName="txThree" presStyleLbl="node3" presStyleIdx="3" presStyleCnt="6">
        <dgm:presLayoutVars>
          <dgm:chPref val="3"/>
        </dgm:presLayoutVars>
      </dgm:prSet>
      <dgm:spPr>
        <a:prstGeom prst="roundRect">
          <a:avLst>
            <a:gd name="adj" fmla="val 10000"/>
          </a:avLst>
        </a:prstGeom>
      </dgm:spPr>
      <dgm:t>
        <a:bodyPr/>
        <a:lstStyle/>
        <a:p>
          <a:endParaRPr lang="zh-CN" altLang="en-US"/>
        </a:p>
      </dgm:t>
    </dgm:pt>
    <dgm:pt modelId="{F616992D-8D2D-4D9D-9A5E-1EB5B9807E04}" type="pres">
      <dgm:prSet presAssocID="{46E3B875-95EC-4A20-AA25-3384A6492570}" presName="horzThree" presStyleCnt="0"/>
      <dgm:spPr/>
      <dgm:t>
        <a:bodyPr/>
        <a:lstStyle/>
        <a:p>
          <a:endParaRPr lang="zh-CN" altLang="en-US"/>
        </a:p>
      </dgm:t>
    </dgm:pt>
    <dgm:pt modelId="{B5C7C8B3-5A32-4FF3-A4A8-084F63E5BBAA}" type="pres">
      <dgm:prSet presAssocID="{8DA168F0-5D2D-43DA-9EFA-C03D3148051E}" presName="sibSpaceThree" presStyleCnt="0"/>
      <dgm:spPr/>
      <dgm:t>
        <a:bodyPr/>
        <a:lstStyle/>
        <a:p>
          <a:endParaRPr lang="zh-CN" altLang="en-US"/>
        </a:p>
      </dgm:t>
    </dgm:pt>
    <dgm:pt modelId="{6487C17C-CFE5-40F2-BF9A-8CBB2D9CDE4C}" type="pres">
      <dgm:prSet presAssocID="{691F5D5B-FB7D-40D8-B85C-10756526001F}" presName="vertThree" presStyleCnt="0"/>
      <dgm:spPr/>
      <dgm:t>
        <a:bodyPr/>
        <a:lstStyle/>
        <a:p>
          <a:endParaRPr lang="zh-CN" altLang="en-US"/>
        </a:p>
      </dgm:t>
    </dgm:pt>
    <dgm:pt modelId="{B6D180AE-DD87-4FE3-AFE9-6445140E1A97}" type="pres">
      <dgm:prSet presAssocID="{691F5D5B-FB7D-40D8-B85C-10756526001F}" presName="txThree" presStyleLbl="node3" presStyleIdx="4" presStyleCnt="6">
        <dgm:presLayoutVars>
          <dgm:chPref val="3"/>
        </dgm:presLayoutVars>
      </dgm:prSet>
      <dgm:spPr>
        <a:prstGeom prst="roundRect">
          <a:avLst>
            <a:gd name="adj" fmla="val 10000"/>
          </a:avLst>
        </a:prstGeom>
      </dgm:spPr>
      <dgm:t>
        <a:bodyPr/>
        <a:lstStyle/>
        <a:p>
          <a:endParaRPr lang="zh-CN" altLang="en-US"/>
        </a:p>
      </dgm:t>
    </dgm:pt>
    <dgm:pt modelId="{6F5BC123-C009-4434-A620-A44C6603C668}" type="pres">
      <dgm:prSet presAssocID="{691F5D5B-FB7D-40D8-B85C-10756526001F}" presName="horzThree" presStyleCnt="0"/>
      <dgm:spPr/>
      <dgm:t>
        <a:bodyPr/>
        <a:lstStyle/>
        <a:p>
          <a:endParaRPr lang="zh-CN" altLang="en-US"/>
        </a:p>
      </dgm:t>
    </dgm:pt>
    <dgm:pt modelId="{0048AFF1-FC21-48FF-A8F9-C6D1977B2338}" type="pres">
      <dgm:prSet presAssocID="{977F236A-9221-4E20-8A63-922D1E0EE91D}" presName="sibSpaceThree" presStyleCnt="0"/>
      <dgm:spPr/>
      <dgm:t>
        <a:bodyPr/>
        <a:lstStyle/>
        <a:p>
          <a:endParaRPr lang="zh-CN" altLang="en-US"/>
        </a:p>
      </dgm:t>
    </dgm:pt>
    <dgm:pt modelId="{B01D776B-E1AE-4183-95A3-90B91C4F87BB}" type="pres">
      <dgm:prSet presAssocID="{74EF9A80-BF71-426E-BC1D-604CA9BFC167}" presName="vertThree" presStyleCnt="0"/>
      <dgm:spPr/>
      <dgm:t>
        <a:bodyPr/>
        <a:lstStyle/>
        <a:p>
          <a:endParaRPr lang="zh-CN" altLang="en-US"/>
        </a:p>
      </dgm:t>
    </dgm:pt>
    <dgm:pt modelId="{5467A64C-2F97-4132-A400-2CAF7D527F8D}" type="pres">
      <dgm:prSet presAssocID="{74EF9A80-BF71-426E-BC1D-604CA9BFC167}" presName="txThree" presStyleLbl="node3" presStyleIdx="5" presStyleCnt="6">
        <dgm:presLayoutVars>
          <dgm:chPref val="3"/>
        </dgm:presLayoutVars>
      </dgm:prSet>
      <dgm:spPr/>
      <dgm:t>
        <a:bodyPr/>
        <a:lstStyle/>
        <a:p>
          <a:endParaRPr lang="zh-CN" altLang="en-US"/>
        </a:p>
      </dgm:t>
    </dgm:pt>
    <dgm:pt modelId="{F28E2878-4436-4EAF-9B71-7B94C97B5061}" type="pres">
      <dgm:prSet presAssocID="{74EF9A80-BF71-426E-BC1D-604CA9BFC167}" presName="horzThree" presStyleCnt="0"/>
      <dgm:spPr/>
      <dgm:t>
        <a:bodyPr/>
        <a:lstStyle/>
        <a:p>
          <a:endParaRPr lang="zh-CN" altLang="en-US"/>
        </a:p>
      </dgm:t>
    </dgm:pt>
    <dgm:pt modelId="{538D0E5A-020D-4E75-B7FA-265EA2F7257C}" type="pres">
      <dgm:prSet presAssocID="{AA714B15-C771-454D-A3BB-BD6CA5D31480}" presName="sibSpaceTwo" presStyleCnt="0"/>
      <dgm:spPr/>
      <dgm:t>
        <a:bodyPr/>
        <a:lstStyle/>
        <a:p>
          <a:endParaRPr lang="zh-CN" altLang="en-US"/>
        </a:p>
      </dgm:t>
    </dgm:pt>
    <dgm:pt modelId="{67F1B087-6E8B-4EE6-8D95-35443D074999}" type="pres">
      <dgm:prSet presAssocID="{3F38293A-2463-4C4A-986A-06617DA8E65E}" presName="vertTwo" presStyleCnt="0"/>
      <dgm:spPr/>
      <dgm:t>
        <a:bodyPr/>
        <a:lstStyle/>
        <a:p>
          <a:endParaRPr lang="zh-CN" altLang="en-US"/>
        </a:p>
      </dgm:t>
    </dgm:pt>
    <dgm:pt modelId="{B0E3DBC1-1153-40EE-88AC-898CD84F84B6}" type="pres">
      <dgm:prSet presAssocID="{3F38293A-2463-4C4A-986A-06617DA8E65E}" presName="txTwo" presStyleLbl="node2" presStyleIdx="2" presStyleCnt="3">
        <dgm:presLayoutVars>
          <dgm:chPref val="3"/>
        </dgm:presLayoutVars>
      </dgm:prSet>
      <dgm:spPr/>
      <dgm:t>
        <a:bodyPr/>
        <a:lstStyle/>
        <a:p>
          <a:endParaRPr lang="zh-CN" altLang="en-US"/>
        </a:p>
      </dgm:t>
    </dgm:pt>
    <dgm:pt modelId="{E0F022A9-1269-405C-9A7E-1F342DF926EA}" type="pres">
      <dgm:prSet presAssocID="{3F38293A-2463-4C4A-986A-06617DA8E65E}" presName="horzTwo" presStyleCnt="0"/>
      <dgm:spPr/>
      <dgm:t>
        <a:bodyPr/>
        <a:lstStyle/>
        <a:p>
          <a:endParaRPr lang="zh-CN" altLang="en-US"/>
        </a:p>
      </dgm:t>
    </dgm:pt>
  </dgm:ptLst>
  <dgm:cxnLst>
    <dgm:cxn modelId="{90EF9623-6F3B-47B3-96B3-75FF7BE2C4D3}" srcId="{82861B31-4C43-41AF-BFFE-954E672DC915}" destId="{035B0114-4276-4F7C-81AC-EF41E74B8D9E}" srcOrd="1" destOrd="0" parTransId="{4D17D313-65F9-44D6-A047-3A77D4A783F5}" sibTransId="{AA714B15-C771-454D-A3BB-BD6CA5D31480}"/>
    <dgm:cxn modelId="{E658DD2D-1000-431C-9870-A3D2DC0A93EC}" type="presOf" srcId="{82861B31-4C43-41AF-BFFE-954E672DC915}" destId="{8CADCC87-26FA-451E-A469-D96FF1E5842C}" srcOrd="0" destOrd="0" presId="urn:microsoft.com/office/officeart/2005/8/layout/hierarchy4"/>
    <dgm:cxn modelId="{ED0B91E3-A69F-4235-A071-B6DE3DEF19C2}" type="presOf" srcId="{74EF9A80-BF71-426E-BC1D-604CA9BFC167}" destId="{5467A64C-2F97-4132-A400-2CAF7D527F8D}" srcOrd="0" destOrd="0" presId="urn:microsoft.com/office/officeart/2005/8/layout/hierarchy4"/>
    <dgm:cxn modelId="{00E721F2-39BD-4A5A-A835-B9335BE38F58}" type="presOf" srcId="{15474758-3962-4DC1-8D59-43DF7FE5AD72}" destId="{BAABF34D-E118-4A08-AA08-5972A725ABF1}" srcOrd="0" destOrd="0" presId="urn:microsoft.com/office/officeart/2005/8/layout/hierarchy4"/>
    <dgm:cxn modelId="{BFE03108-F905-4B8C-80F1-8A8E751C1F11}" type="presOf" srcId="{035B0114-4276-4F7C-81AC-EF41E74B8D9E}" destId="{F7756B84-823B-4384-8DB3-048D55ECFB8F}" srcOrd="0" destOrd="0" presId="urn:microsoft.com/office/officeart/2005/8/layout/hierarchy4"/>
    <dgm:cxn modelId="{522A877D-29F0-417A-97BF-53138353F6DE}" type="presOf" srcId="{6BA54F6E-023E-4268-B2D4-70DBEA46C65C}" destId="{BDE264A9-51F1-4E6E-B53B-293084899858}" srcOrd="0" destOrd="0" presId="urn:microsoft.com/office/officeart/2005/8/layout/hierarchy4"/>
    <dgm:cxn modelId="{07ADE68C-F89C-4265-A0EF-5BDBBECB3193}" srcId="{035B0114-4276-4F7C-81AC-EF41E74B8D9E}" destId="{74EF9A80-BF71-426E-BC1D-604CA9BFC167}" srcOrd="2" destOrd="0" parTransId="{060C3EDB-3CD1-4D32-8A45-656369D3E56B}" sibTransId="{AF26CEC6-1619-4299-AE1D-58435F7B66E7}"/>
    <dgm:cxn modelId="{2BBA230A-B56B-4778-961A-07B10CBA2E36}" srcId="{6BA54F6E-023E-4268-B2D4-70DBEA46C65C}" destId="{15474758-3962-4DC1-8D59-43DF7FE5AD72}" srcOrd="0" destOrd="0" parTransId="{A18C3367-2F89-4328-BBEC-6D9EA892163D}" sibTransId="{042695A1-F093-4B09-9418-ADE304B98A3E}"/>
    <dgm:cxn modelId="{6214216B-A2EF-4405-A2F4-D29DA48BBD0B}" type="presOf" srcId="{529FBC99-C92B-4241-B868-99FBBE08CEDB}" destId="{23661A8C-4598-4784-ADB6-AEAB0891BA50}" srcOrd="0" destOrd="0" presId="urn:microsoft.com/office/officeart/2005/8/layout/hierarchy4"/>
    <dgm:cxn modelId="{C39516FD-417C-4661-B0FD-721595D40305}" srcId="{035B0114-4276-4F7C-81AC-EF41E74B8D9E}" destId="{46E3B875-95EC-4A20-AA25-3384A6492570}" srcOrd="0" destOrd="0" parTransId="{1E92C42B-FC4E-4C8A-B9AE-BAA172B98F45}" sibTransId="{8DA168F0-5D2D-43DA-9EFA-C03D3148051E}"/>
    <dgm:cxn modelId="{ADA8F9E8-286F-4699-B895-225675BE17A1}" type="presOf" srcId="{691F5D5B-FB7D-40D8-B85C-10756526001F}" destId="{B6D180AE-DD87-4FE3-AFE9-6445140E1A97}" srcOrd="0" destOrd="0" presId="urn:microsoft.com/office/officeart/2005/8/layout/hierarchy4"/>
    <dgm:cxn modelId="{B3674789-499A-4341-86AB-EBE28B05EB87}" type="presOf" srcId="{46E3B875-95EC-4A20-AA25-3384A6492570}" destId="{3B99882F-38BD-4C63-824D-0FC0B61B03B1}" srcOrd="0" destOrd="0" presId="urn:microsoft.com/office/officeart/2005/8/layout/hierarchy4"/>
    <dgm:cxn modelId="{DDF513DE-5430-40F2-A455-D9C99DF9BCA4}" type="presOf" srcId="{3F38293A-2463-4C4A-986A-06617DA8E65E}" destId="{B0E3DBC1-1153-40EE-88AC-898CD84F84B6}" srcOrd="0" destOrd="0" presId="urn:microsoft.com/office/officeart/2005/8/layout/hierarchy4"/>
    <dgm:cxn modelId="{559D4A78-7469-4EFB-8B41-9FC298BB0F01}" srcId="{0D68F00C-99A5-40CE-9C8C-C7166CDD3C19}" destId="{82861B31-4C43-41AF-BFFE-954E672DC915}" srcOrd="0" destOrd="0" parTransId="{9637E944-AE09-44CD-BFAC-1781C010073B}" sibTransId="{40FB245B-7DCC-46D5-8DAC-F3FA6F8D24E8}"/>
    <dgm:cxn modelId="{3EC3730C-4D8F-4FF7-90BC-54EAE0F5393D}" srcId="{82861B31-4C43-41AF-BFFE-954E672DC915}" destId="{3F38293A-2463-4C4A-986A-06617DA8E65E}" srcOrd="2" destOrd="0" parTransId="{265CA48F-7C73-4215-ACE6-0C83ECD4C3F0}" sibTransId="{5374EDBB-0C58-40E5-BEDE-D8D392A57D92}"/>
    <dgm:cxn modelId="{C8B63498-2749-46F3-A836-6795490BF567}" srcId="{6BA54F6E-023E-4268-B2D4-70DBEA46C65C}" destId="{529FBC99-C92B-4241-B868-99FBBE08CEDB}" srcOrd="1" destOrd="0" parTransId="{2ED6B88B-55C6-4D59-8114-D283B7A21CFD}" sibTransId="{28772D04-0C63-450B-9A23-DB211276099E}"/>
    <dgm:cxn modelId="{B1B59F5A-F04E-4CE9-BD4F-DF37B8763995}" srcId="{6BA54F6E-023E-4268-B2D4-70DBEA46C65C}" destId="{2A94D13F-A01C-4F81-972D-5DE0108904B5}" srcOrd="2" destOrd="0" parTransId="{3DCB1D1B-C968-4DC2-BBED-DABAE789CB8D}" sibTransId="{DAD7C34D-AA60-4146-B48F-90350DFA03DD}"/>
    <dgm:cxn modelId="{8EB29A48-5CAB-4ECF-9DBD-13330CCE7071}" srcId="{035B0114-4276-4F7C-81AC-EF41E74B8D9E}" destId="{691F5D5B-FB7D-40D8-B85C-10756526001F}" srcOrd="1" destOrd="0" parTransId="{57067DFE-B20D-4D1D-89ED-0BB856F34088}" sibTransId="{977F236A-9221-4E20-8A63-922D1E0EE91D}"/>
    <dgm:cxn modelId="{2D0EE110-C567-49A1-BB9E-D0DDDC5581D1}" type="presOf" srcId="{0D68F00C-99A5-40CE-9C8C-C7166CDD3C19}" destId="{C320B9B8-13CE-4B04-A06E-54274FAF602F}" srcOrd="0" destOrd="0" presId="urn:microsoft.com/office/officeart/2005/8/layout/hierarchy4"/>
    <dgm:cxn modelId="{FD7CE441-1ABB-40BC-BDF3-C0AE149DF0A0}" srcId="{82861B31-4C43-41AF-BFFE-954E672DC915}" destId="{6BA54F6E-023E-4268-B2D4-70DBEA46C65C}" srcOrd="0" destOrd="0" parTransId="{114F3BF7-4F10-482A-8ED6-F95CC3B99989}" sibTransId="{DA688958-6370-4DF8-91FA-E1607C51AA5E}"/>
    <dgm:cxn modelId="{985F3DCA-4607-43E8-9EE3-B2058387E8A0}" type="presOf" srcId="{2A94D13F-A01C-4F81-972D-5DE0108904B5}" destId="{D8604AAE-A6BA-4EBB-BF76-1DCD56993F90}" srcOrd="0" destOrd="0" presId="urn:microsoft.com/office/officeart/2005/8/layout/hierarchy4"/>
    <dgm:cxn modelId="{C6F5DCFE-E072-4946-9725-422A5411560B}" type="presParOf" srcId="{C320B9B8-13CE-4B04-A06E-54274FAF602F}" destId="{B6B0B827-4C67-48FF-A74B-CDE157BC3015}" srcOrd="0" destOrd="0" presId="urn:microsoft.com/office/officeart/2005/8/layout/hierarchy4"/>
    <dgm:cxn modelId="{6BBBE32C-91DB-43C0-949B-0F8264B37B7A}" type="presParOf" srcId="{B6B0B827-4C67-48FF-A74B-CDE157BC3015}" destId="{8CADCC87-26FA-451E-A469-D96FF1E5842C}" srcOrd="0" destOrd="0" presId="urn:microsoft.com/office/officeart/2005/8/layout/hierarchy4"/>
    <dgm:cxn modelId="{EDC03150-1CC0-4BDD-B0E4-AC44D1394828}" type="presParOf" srcId="{B6B0B827-4C67-48FF-A74B-CDE157BC3015}" destId="{D07AC495-83DB-47C7-B2E6-0B7C76D06DFD}" srcOrd="1" destOrd="0" presId="urn:microsoft.com/office/officeart/2005/8/layout/hierarchy4"/>
    <dgm:cxn modelId="{5E45B4DD-9A91-4470-810A-D5F680D55724}" type="presParOf" srcId="{B6B0B827-4C67-48FF-A74B-CDE157BC3015}" destId="{9A6B96EB-22DA-43E4-9E65-2DBC7E11AFDD}" srcOrd="2" destOrd="0" presId="urn:microsoft.com/office/officeart/2005/8/layout/hierarchy4"/>
    <dgm:cxn modelId="{C104AF2D-628D-4FF3-842F-BB86AAA7D8AB}" type="presParOf" srcId="{9A6B96EB-22DA-43E4-9E65-2DBC7E11AFDD}" destId="{0608EF63-7E36-427E-8A40-345D3F4ACC23}" srcOrd="0" destOrd="0" presId="urn:microsoft.com/office/officeart/2005/8/layout/hierarchy4"/>
    <dgm:cxn modelId="{B0008F1B-042E-4A36-B528-0B687A6BB0AD}" type="presParOf" srcId="{0608EF63-7E36-427E-8A40-345D3F4ACC23}" destId="{BDE264A9-51F1-4E6E-B53B-293084899858}" srcOrd="0" destOrd="0" presId="urn:microsoft.com/office/officeart/2005/8/layout/hierarchy4"/>
    <dgm:cxn modelId="{7A6E1251-71EA-4236-8357-CE88E7370F78}" type="presParOf" srcId="{0608EF63-7E36-427E-8A40-345D3F4ACC23}" destId="{352B35F4-03EC-46BE-AD2A-ADC2DA7D9B10}" srcOrd="1" destOrd="0" presId="urn:microsoft.com/office/officeart/2005/8/layout/hierarchy4"/>
    <dgm:cxn modelId="{0C75B99E-08EB-43FC-874F-2861F28AEC65}" type="presParOf" srcId="{0608EF63-7E36-427E-8A40-345D3F4ACC23}" destId="{8CA39BCA-0EE4-4D46-9E6F-060225246D2C}" srcOrd="2" destOrd="0" presId="urn:microsoft.com/office/officeart/2005/8/layout/hierarchy4"/>
    <dgm:cxn modelId="{0F49D336-9527-4543-BEEB-CB5CD49BD98B}" type="presParOf" srcId="{8CA39BCA-0EE4-4D46-9E6F-060225246D2C}" destId="{8E248187-3E00-4FC7-955B-EA7D9D312DE7}" srcOrd="0" destOrd="0" presId="urn:microsoft.com/office/officeart/2005/8/layout/hierarchy4"/>
    <dgm:cxn modelId="{12B5BDE4-6106-4611-9BDC-FC38BF21EB42}" type="presParOf" srcId="{8E248187-3E00-4FC7-955B-EA7D9D312DE7}" destId="{BAABF34D-E118-4A08-AA08-5972A725ABF1}" srcOrd="0" destOrd="0" presId="urn:microsoft.com/office/officeart/2005/8/layout/hierarchy4"/>
    <dgm:cxn modelId="{DE49750D-AC27-4571-BAE7-A3C0427CFAC0}" type="presParOf" srcId="{8E248187-3E00-4FC7-955B-EA7D9D312DE7}" destId="{CA7414D4-F6BB-407C-9576-26C5207BC9ED}" srcOrd="1" destOrd="0" presId="urn:microsoft.com/office/officeart/2005/8/layout/hierarchy4"/>
    <dgm:cxn modelId="{83330B34-646F-4F45-8016-C16F95ACBBF0}" type="presParOf" srcId="{8CA39BCA-0EE4-4D46-9E6F-060225246D2C}" destId="{70F9BD86-AC4C-45B9-969F-EE9DD0BD5439}" srcOrd="1" destOrd="0" presId="urn:microsoft.com/office/officeart/2005/8/layout/hierarchy4"/>
    <dgm:cxn modelId="{A713B55E-F008-4D50-8B15-281037451A32}" type="presParOf" srcId="{8CA39BCA-0EE4-4D46-9E6F-060225246D2C}" destId="{77AA86F8-F8E9-47FF-8F53-AECCDA245577}" srcOrd="2" destOrd="0" presId="urn:microsoft.com/office/officeart/2005/8/layout/hierarchy4"/>
    <dgm:cxn modelId="{69797738-604F-41B2-97B5-4BE221F078BC}" type="presParOf" srcId="{77AA86F8-F8E9-47FF-8F53-AECCDA245577}" destId="{23661A8C-4598-4784-ADB6-AEAB0891BA50}" srcOrd="0" destOrd="0" presId="urn:microsoft.com/office/officeart/2005/8/layout/hierarchy4"/>
    <dgm:cxn modelId="{ED1046CC-9B10-4299-85C7-AD6BB1BDA7B0}" type="presParOf" srcId="{77AA86F8-F8E9-47FF-8F53-AECCDA245577}" destId="{E54784F2-EF87-41E4-A7A8-5D476408C6C3}" srcOrd="1" destOrd="0" presId="urn:microsoft.com/office/officeart/2005/8/layout/hierarchy4"/>
    <dgm:cxn modelId="{0C268B58-2DC7-4DC5-A10D-E6C310B220CF}" type="presParOf" srcId="{8CA39BCA-0EE4-4D46-9E6F-060225246D2C}" destId="{2B4EBBA8-02B2-44E7-A552-9105ACF68068}" srcOrd="3" destOrd="0" presId="urn:microsoft.com/office/officeart/2005/8/layout/hierarchy4"/>
    <dgm:cxn modelId="{8AA58761-E1DE-443C-8306-BEE4BEED3C5B}" type="presParOf" srcId="{8CA39BCA-0EE4-4D46-9E6F-060225246D2C}" destId="{715C8DCF-A5F0-4780-867A-0942A506BE22}" srcOrd="4" destOrd="0" presId="urn:microsoft.com/office/officeart/2005/8/layout/hierarchy4"/>
    <dgm:cxn modelId="{0F8B4FBD-A2A8-4540-99C2-B39718CDAC93}" type="presParOf" srcId="{715C8DCF-A5F0-4780-867A-0942A506BE22}" destId="{D8604AAE-A6BA-4EBB-BF76-1DCD56993F90}" srcOrd="0" destOrd="0" presId="urn:microsoft.com/office/officeart/2005/8/layout/hierarchy4"/>
    <dgm:cxn modelId="{242C62A7-133E-498E-A851-7B658E6DA052}" type="presParOf" srcId="{715C8DCF-A5F0-4780-867A-0942A506BE22}" destId="{456EBB6A-9FDD-43CC-B0EB-34CDADC2DCD4}" srcOrd="1" destOrd="0" presId="urn:microsoft.com/office/officeart/2005/8/layout/hierarchy4"/>
    <dgm:cxn modelId="{DAFF2EB4-FEAB-4B26-885D-C130AB3A4B2B}" type="presParOf" srcId="{9A6B96EB-22DA-43E4-9E65-2DBC7E11AFDD}" destId="{1077F710-B7FE-4EA1-9A18-99FE2E434515}" srcOrd="1" destOrd="0" presId="urn:microsoft.com/office/officeart/2005/8/layout/hierarchy4"/>
    <dgm:cxn modelId="{DEA2320F-0238-45B0-A3D0-B8A8A70DEFAE}" type="presParOf" srcId="{9A6B96EB-22DA-43E4-9E65-2DBC7E11AFDD}" destId="{929D1470-1BAD-4B29-A27F-E3EA06006D34}" srcOrd="2" destOrd="0" presId="urn:microsoft.com/office/officeart/2005/8/layout/hierarchy4"/>
    <dgm:cxn modelId="{421746D9-9FA3-4A62-A304-3108891C7A02}" type="presParOf" srcId="{929D1470-1BAD-4B29-A27F-E3EA06006D34}" destId="{F7756B84-823B-4384-8DB3-048D55ECFB8F}" srcOrd="0" destOrd="0" presId="urn:microsoft.com/office/officeart/2005/8/layout/hierarchy4"/>
    <dgm:cxn modelId="{7653F5C4-05EA-490A-9713-E1E3C66D252A}" type="presParOf" srcId="{929D1470-1BAD-4B29-A27F-E3EA06006D34}" destId="{009F2541-534D-4934-A0AC-C31DA1860BFE}" srcOrd="1" destOrd="0" presId="urn:microsoft.com/office/officeart/2005/8/layout/hierarchy4"/>
    <dgm:cxn modelId="{285E0D0F-8026-414B-A346-D659C4B7B878}" type="presParOf" srcId="{929D1470-1BAD-4B29-A27F-E3EA06006D34}" destId="{CE7395C0-D5E4-4178-9430-ADB0AF51F2FA}" srcOrd="2" destOrd="0" presId="urn:microsoft.com/office/officeart/2005/8/layout/hierarchy4"/>
    <dgm:cxn modelId="{3AEC48F3-3710-42E1-85B0-00F40F28FE00}" type="presParOf" srcId="{CE7395C0-D5E4-4178-9430-ADB0AF51F2FA}" destId="{C36FAA5A-EDD3-4D48-AB44-069DBC212689}" srcOrd="0" destOrd="0" presId="urn:microsoft.com/office/officeart/2005/8/layout/hierarchy4"/>
    <dgm:cxn modelId="{942FB475-D99F-45D2-937E-E7C00C0D0EF6}" type="presParOf" srcId="{C36FAA5A-EDD3-4D48-AB44-069DBC212689}" destId="{3B99882F-38BD-4C63-824D-0FC0B61B03B1}" srcOrd="0" destOrd="0" presId="urn:microsoft.com/office/officeart/2005/8/layout/hierarchy4"/>
    <dgm:cxn modelId="{B671E561-B679-404B-B16B-02D8C1D4F7CC}" type="presParOf" srcId="{C36FAA5A-EDD3-4D48-AB44-069DBC212689}" destId="{F616992D-8D2D-4D9D-9A5E-1EB5B9807E04}" srcOrd="1" destOrd="0" presId="urn:microsoft.com/office/officeart/2005/8/layout/hierarchy4"/>
    <dgm:cxn modelId="{DA643710-5B75-4539-B3EA-6102C6167561}" type="presParOf" srcId="{CE7395C0-D5E4-4178-9430-ADB0AF51F2FA}" destId="{B5C7C8B3-5A32-4FF3-A4A8-084F63E5BBAA}" srcOrd="1" destOrd="0" presId="urn:microsoft.com/office/officeart/2005/8/layout/hierarchy4"/>
    <dgm:cxn modelId="{E801796C-935C-4321-860F-82EAB26CD337}" type="presParOf" srcId="{CE7395C0-D5E4-4178-9430-ADB0AF51F2FA}" destId="{6487C17C-CFE5-40F2-BF9A-8CBB2D9CDE4C}" srcOrd="2" destOrd="0" presId="urn:microsoft.com/office/officeart/2005/8/layout/hierarchy4"/>
    <dgm:cxn modelId="{11224B4B-F05D-4315-87C4-469BCD459A2A}" type="presParOf" srcId="{6487C17C-CFE5-40F2-BF9A-8CBB2D9CDE4C}" destId="{B6D180AE-DD87-4FE3-AFE9-6445140E1A97}" srcOrd="0" destOrd="0" presId="urn:microsoft.com/office/officeart/2005/8/layout/hierarchy4"/>
    <dgm:cxn modelId="{E851D438-6018-4027-9A54-25CA2A3A7248}" type="presParOf" srcId="{6487C17C-CFE5-40F2-BF9A-8CBB2D9CDE4C}" destId="{6F5BC123-C009-4434-A620-A44C6603C668}" srcOrd="1" destOrd="0" presId="urn:microsoft.com/office/officeart/2005/8/layout/hierarchy4"/>
    <dgm:cxn modelId="{24B89902-6001-4283-9475-87B60E285DFA}" type="presParOf" srcId="{CE7395C0-D5E4-4178-9430-ADB0AF51F2FA}" destId="{0048AFF1-FC21-48FF-A8F9-C6D1977B2338}" srcOrd="3" destOrd="0" presId="urn:microsoft.com/office/officeart/2005/8/layout/hierarchy4"/>
    <dgm:cxn modelId="{D2430DD0-1C55-45DC-B5A9-14ACFF333052}" type="presParOf" srcId="{CE7395C0-D5E4-4178-9430-ADB0AF51F2FA}" destId="{B01D776B-E1AE-4183-95A3-90B91C4F87BB}" srcOrd="4" destOrd="0" presId="urn:microsoft.com/office/officeart/2005/8/layout/hierarchy4"/>
    <dgm:cxn modelId="{75573727-5C6A-4730-9DD5-AEFDAFD6F52A}" type="presParOf" srcId="{B01D776B-E1AE-4183-95A3-90B91C4F87BB}" destId="{5467A64C-2F97-4132-A400-2CAF7D527F8D}" srcOrd="0" destOrd="0" presId="urn:microsoft.com/office/officeart/2005/8/layout/hierarchy4"/>
    <dgm:cxn modelId="{55E937D0-7690-4D01-9DFF-EE68A0C53C41}" type="presParOf" srcId="{B01D776B-E1AE-4183-95A3-90B91C4F87BB}" destId="{F28E2878-4436-4EAF-9B71-7B94C97B5061}" srcOrd="1" destOrd="0" presId="urn:microsoft.com/office/officeart/2005/8/layout/hierarchy4"/>
    <dgm:cxn modelId="{75E47507-4644-4AB2-B41C-1CF1F373D2A7}" type="presParOf" srcId="{9A6B96EB-22DA-43E4-9E65-2DBC7E11AFDD}" destId="{538D0E5A-020D-4E75-B7FA-265EA2F7257C}" srcOrd="3" destOrd="0" presId="urn:microsoft.com/office/officeart/2005/8/layout/hierarchy4"/>
    <dgm:cxn modelId="{35AB6297-69FC-44A7-BA6E-288A6F242AE7}" type="presParOf" srcId="{9A6B96EB-22DA-43E4-9E65-2DBC7E11AFDD}" destId="{67F1B087-6E8B-4EE6-8D95-35443D074999}" srcOrd="4" destOrd="0" presId="urn:microsoft.com/office/officeart/2005/8/layout/hierarchy4"/>
    <dgm:cxn modelId="{37151C4F-22CA-406F-AA18-61482552DBDC}" type="presParOf" srcId="{67F1B087-6E8B-4EE6-8D95-35443D074999}" destId="{B0E3DBC1-1153-40EE-88AC-898CD84F84B6}" srcOrd="0" destOrd="0" presId="urn:microsoft.com/office/officeart/2005/8/layout/hierarchy4"/>
    <dgm:cxn modelId="{1CB468B3-1DDD-48B7-98C1-F37808A5D6E8}" type="presParOf" srcId="{67F1B087-6E8B-4EE6-8D95-35443D074999}" destId="{E0F022A9-1269-405C-9A7E-1F342DF926EA}"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826DE-E729-4C80-A5DD-3EF5ACA02A15}">
      <dsp:nvSpPr>
        <dsp:cNvPr id="0" name=""/>
        <dsp:cNvSpPr/>
      </dsp:nvSpPr>
      <dsp:spPr>
        <a:xfrm>
          <a:off x="5261" y="41136"/>
          <a:ext cx="8573962" cy="1330031"/>
        </a:xfrm>
        <a:prstGeom prst="roundRect">
          <a:avLst>
            <a:gd name="adj" fmla="val 10000"/>
          </a:avLst>
        </a:prstGeom>
        <a:gradFill rotWithShape="0">
          <a:gsLst>
            <a:gs pos="0">
              <a:schemeClr val="accent1">
                <a:shade val="60000"/>
                <a:hueOff val="0"/>
                <a:satOff val="0"/>
                <a:lumOff val="0"/>
                <a:alphaOff val="0"/>
                <a:lumMod val="110000"/>
                <a:satMod val="105000"/>
                <a:tint val="67000"/>
              </a:schemeClr>
            </a:gs>
            <a:gs pos="50000">
              <a:schemeClr val="accent1">
                <a:shade val="60000"/>
                <a:hueOff val="0"/>
                <a:satOff val="0"/>
                <a:lumOff val="0"/>
                <a:alphaOff val="0"/>
                <a:lumMod val="105000"/>
                <a:satMod val="103000"/>
                <a:tint val="73000"/>
              </a:schemeClr>
            </a:gs>
            <a:gs pos="100000">
              <a:schemeClr val="accent1">
                <a:shade val="6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latin typeface="Calibri"/>
              <a:ea typeface="宋体"/>
              <a:cs typeface="+mn-cs"/>
            </a:rPr>
            <a:t>国外文献</a:t>
          </a:r>
          <a:endParaRPr lang="zh-CN" altLang="en-US" sz="3600" kern="1200" dirty="0">
            <a:latin typeface="Calibri"/>
            <a:ea typeface="宋体"/>
            <a:cs typeface="+mn-cs"/>
          </a:endParaRPr>
        </a:p>
      </dsp:txBody>
      <dsp:txXfrm>
        <a:off x="44216" y="80091"/>
        <a:ext cx="8496052" cy="1252121"/>
      </dsp:txXfrm>
    </dsp:sp>
    <dsp:sp modelId="{339D7114-C200-4B26-B896-24E8FE2AB29E}">
      <dsp:nvSpPr>
        <dsp:cNvPr id="0" name=""/>
        <dsp:cNvSpPr/>
      </dsp:nvSpPr>
      <dsp:spPr>
        <a:xfrm>
          <a:off x="2630" y="1479790"/>
          <a:ext cx="3604430" cy="1330031"/>
        </a:xfrm>
        <a:prstGeom prst="roundRect">
          <a:avLst>
            <a:gd name="adj" fmla="val 10000"/>
          </a:avLst>
        </a:prstGeom>
        <a:gradFill rotWithShape="0">
          <a:gsLst>
            <a:gs pos="0">
              <a:schemeClr val="accent1">
                <a:shade val="80000"/>
                <a:hueOff val="0"/>
                <a:satOff val="0"/>
                <a:lumOff val="0"/>
                <a:alphaOff val="0"/>
                <a:lumMod val="110000"/>
                <a:satMod val="105000"/>
                <a:tint val="67000"/>
              </a:schemeClr>
            </a:gs>
            <a:gs pos="50000">
              <a:schemeClr val="accent1">
                <a:shade val="80000"/>
                <a:hueOff val="0"/>
                <a:satOff val="0"/>
                <a:lumOff val="0"/>
                <a:alphaOff val="0"/>
                <a:lumMod val="105000"/>
                <a:satMod val="103000"/>
                <a:tint val="73000"/>
              </a:schemeClr>
            </a:gs>
            <a:gs pos="100000">
              <a:schemeClr val="accent1">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Calibri"/>
              <a:ea typeface="宋体"/>
              <a:cs typeface="+mn-cs"/>
            </a:rPr>
            <a:t>询价机制对发行效率的作用</a:t>
          </a:r>
          <a:endParaRPr lang="zh-CN" altLang="en-US" sz="2000" kern="1200" dirty="0">
            <a:latin typeface="Calibri"/>
            <a:ea typeface="宋体"/>
            <a:cs typeface="+mn-cs"/>
          </a:endParaRPr>
        </a:p>
      </dsp:txBody>
      <dsp:txXfrm>
        <a:off x="41585" y="1518745"/>
        <a:ext cx="3526520" cy="1252121"/>
      </dsp:txXfrm>
    </dsp:sp>
    <dsp:sp modelId="{0E051243-07BF-4D97-94DC-08447BCE37C7}">
      <dsp:nvSpPr>
        <dsp:cNvPr id="0" name=""/>
        <dsp:cNvSpPr/>
      </dsp:nvSpPr>
      <dsp:spPr>
        <a:xfrm>
          <a:off x="2630" y="2958785"/>
          <a:ext cx="1168751" cy="1330031"/>
        </a:xfrm>
        <a:prstGeom prst="roundRect">
          <a:avLst>
            <a:gd name="adj" fmla="val 10000"/>
          </a:avLst>
        </a:prstGeom>
        <a:gradFill rotWithShape="0">
          <a:gsLst>
            <a:gs pos="0">
              <a:schemeClr val="accent1">
                <a:tint val="99000"/>
                <a:hueOff val="0"/>
                <a:satOff val="0"/>
                <a:lumOff val="0"/>
                <a:alphaOff val="0"/>
                <a:lumMod val="110000"/>
                <a:satMod val="105000"/>
                <a:tint val="67000"/>
              </a:schemeClr>
            </a:gs>
            <a:gs pos="50000">
              <a:schemeClr val="accent1">
                <a:tint val="99000"/>
                <a:hueOff val="0"/>
                <a:satOff val="0"/>
                <a:lumOff val="0"/>
                <a:alphaOff val="0"/>
                <a:lumMod val="105000"/>
                <a:satMod val="103000"/>
                <a:tint val="73000"/>
              </a:schemeClr>
            </a:gs>
            <a:gs pos="100000">
              <a:schemeClr val="accent1">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smtClean="0">
              <a:latin typeface="Calibri"/>
              <a:ea typeface="宋体"/>
              <a:cs typeface="+mn-cs"/>
            </a:rPr>
            <a:t>缓解信息不对称，提高新股发行效率</a:t>
          </a:r>
          <a:endParaRPr lang="zh-CN" altLang="en-US" sz="1300" kern="1200" dirty="0">
            <a:latin typeface="Calibri"/>
            <a:ea typeface="宋体"/>
            <a:cs typeface="+mn-cs"/>
          </a:endParaRPr>
        </a:p>
      </dsp:txBody>
      <dsp:txXfrm>
        <a:off x="36862" y="2993017"/>
        <a:ext cx="1100287" cy="1261567"/>
      </dsp:txXfrm>
    </dsp:sp>
    <dsp:sp modelId="{C6C04F52-1BA6-448C-80B7-FBDDE6FB1F79}">
      <dsp:nvSpPr>
        <dsp:cNvPr id="0" name=""/>
        <dsp:cNvSpPr/>
      </dsp:nvSpPr>
      <dsp:spPr>
        <a:xfrm>
          <a:off x="1220470" y="2958785"/>
          <a:ext cx="1168751" cy="1330031"/>
        </a:xfrm>
        <a:prstGeom prst="roundRect">
          <a:avLst>
            <a:gd name="adj" fmla="val 10000"/>
          </a:avLst>
        </a:prstGeom>
        <a:gradFill rotWithShape="0">
          <a:gsLst>
            <a:gs pos="0">
              <a:schemeClr val="accent1">
                <a:tint val="99000"/>
                <a:hueOff val="0"/>
                <a:satOff val="0"/>
                <a:lumOff val="0"/>
                <a:alphaOff val="0"/>
                <a:lumMod val="110000"/>
                <a:satMod val="105000"/>
                <a:tint val="67000"/>
              </a:schemeClr>
            </a:gs>
            <a:gs pos="50000">
              <a:schemeClr val="accent1">
                <a:tint val="99000"/>
                <a:hueOff val="0"/>
                <a:satOff val="0"/>
                <a:lumOff val="0"/>
                <a:alphaOff val="0"/>
                <a:lumMod val="105000"/>
                <a:satMod val="103000"/>
                <a:tint val="73000"/>
              </a:schemeClr>
            </a:gs>
            <a:gs pos="100000">
              <a:schemeClr val="accent1">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smtClean="0">
              <a:latin typeface="Calibri"/>
              <a:ea typeface="宋体"/>
              <a:cs typeface="+mn-cs"/>
            </a:rPr>
            <a:t>有利于承销商和投资者之间的合作关系，进一步降低</a:t>
          </a:r>
          <a:r>
            <a:rPr lang="en-US" altLang="zh-CN" sz="1300" kern="1200" smtClean="0">
              <a:latin typeface="Calibri"/>
              <a:ea typeface="宋体"/>
              <a:cs typeface="+mn-cs"/>
            </a:rPr>
            <a:t>IPO</a:t>
          </a:r>
          <a:r>
            <a:rPr lang="zh-CN" altLang="en-US" sz="1300" kern="1200" smtClean="0">
              <a:latin typeface="Calibri"/>
              <a:ea typeface="宋体"/>
              <a:cs typeface="+mn-cs"/>
            </a:rPr>
            <a:t>抑价</a:t>
          </a:r>
          <a:endParaRPr lang="zh-CN" altLang="en-US" sz="1300" kern="1200" dirty="0">
            <a:latin typeface="Calibri"/>
            <a:ea typeface="宋体"/>
            <a:cs typeface="+mn-cs"/>
          </a:endParaRPr>
        </a:p>
      </dsp:txBody>
      <dsp:txXfrm>
        <a:off x="1254702" y="2993017"/>
        <a:ext cx="1100287" cy="1261567"/>
      </dsp:txXfrm>
    </dsp:sp>
    <dsp:sp modelId="{4D3D39A6-A342-4790-828E-72B8370D7766}">
      <dsp:nvSpPr>
        <dsp:cNvPr id="0" name=""/>
        <dsp:cNvSpPr/>
      </dsp:nvSpPr>
      <dsp:spPr>
        <a:xfrm>
          <a:off x="2438309" y="2958785"/>
          <a:ext cx="1168751" cy="1330031"/>
        </a:xfrm>
        <a:prstGeom prst="roundRect">
          <a:avLst>
            <a:gd name="adj" fmla="val 10000"/>
          </a:avLst>
        </a:prstGeom>
        <a:gradFill rotWithShape="0">
          <a:gsLst>
            <a:gs pos="0">
              <a:schemeClr val="accent1">
                <a:tint val="99000"/>
                <a:hueOff val="0"/>
                <a:satOff val="0"/>
                <a:lumOff val="0"/>
                <a:alphaOff val="0"/>
                <a:lumMod val="110000"/>
                <a:satMod val="105000"/>
                <a:tint val="67000"/>
              </a:schemeClr>
            </a:gs>
            <a:gs pos="50000">
              <a:schemeClr val="accent1">
                <a:tint val="99000"/>
                <a:hueOff val="0"/>
                <a:satOff val="0"/>
                <a:lumOff val="0"/>
                <a:alphaOff val="0"/>
                <a:lumMod val="105000"/>
                <a:satMod val="103000"/>
                <a:tint val="73000"/>
              </a:schemeClr>
            </a:gs>
            <a:gs pos="100000">
              <a:schemeClr val="accent1">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altLang="zh-CN" sz="1300" kern="1200" dirty="0" smtClean="0"/>
            <a:t>……</a:t>
          </a:r>
          <a:endParaRPr lang="zh-CN" altLang="en-US" sz="1300" kern="1200" dirty="0"/>
        </a:p>
      </dsp:txBody>
      <dsp:txXfrm>
        <a:off x="2472541" y="2993017"/>
        <a:ext cx="1100287" cy="1261567"/>
      </dsp:txXfrm>
    </dsp:sp>
    <dsp:sp modelId="{961ADC95-7317-4AF2-9BE9-579FAACE63AE}">
      <dsp:nvSpPr>
        <dsp:cNvPr id="0" name=""/>
        <dsp:cNvSpPr/>
      </dsp:nvSpPr>
      <dsp:spPr>
        <a:xfrm>
          <a:off x="3705236" y="1479790"/>
          <a:ext cx="3604430" cy="1330031"/>
        </a:xfrm>
        <a:prstGeom prst="roundRect">
          <a:avLst>
            <a:gd name="adj" fmla="val 10000"/>
          </a:avLst>
        </a:prstGeom>
        <a:gradFill rotWithShape="0">
          <a:gsLst>
            <a:gs pos="0">
              <a:schemeClr val="accent1">
                <a:shade val="80000"/>
                <a:hueOff val="0"/>
                <a:satOff val="0"/>
                <a:lumOff val="0"/>
                <a:alphaOff val="0"/>
                <a:lumMod val="110000"/>
                <a:satMod val="105000"/>
                <a:tint val="67000"/>
              </a:schemeClr>
            </a:gs>
            <a:gs pos="50000">
              <a:schemeClr val="accent1">
                <a:shade val="80000"/>
                <a:hueOff val="0"/>
                <a:satOff val="0"/>
                <a:lumOff val="0"/>
                <a:alphaOff val="0"/>
                <a:lumMod val="105000"/>
                <a:satMod val="103000"/>
                <a:tint val="73000"/>
              </a:schemeClr>
            </a:gs>
            <a:gs pos="100000">
              <a:schemeClr val="accent1">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Calibri"/>
              <a:ea typeface="宋体"/>
              <a:cs typeface="+mn-cs"/>
            </a:rPr>
            <a:t>询价发行与其他发行机制的效率比较</a:t>
          </a:r>
          <a:endParaRPr lang="zh-CN" altLang="en-US" sz="2000" kern="1200" dirty="0">
            <a:latin typeface="Calibri"/>
            <a:ea typeface="宋体"/>
            <a:cs typeface="+mn-cs"/>
          </a:endParaRPr>
        </a:p>
      </dsp:txBody>
      <dsp:txXfrm>
        <a:off x="3744191" y="1518745"/>
        <a:ext cx="3526520" cy="1252121"/>
      </dsp:txXfrm>
    </dsp:sp>
    <dsp:sp modelId="{040E34DA-CF0C-4325-89A3-3266723D84BA}">
      <dsp:nvSpPr>
        <dsp:cNvPr id="0" name=""/>
        <dsp:cNvSpPr/>
      </dsp:nvSpPr>
      <dsp:spPr>
        <a:xfrm>
          <a:off x="3705236" y="2958785"/>
          <a:ext cx="1168751" cy="1330031"/>
        </a:xfrm>
        <a:prstGeom prst="roundRect">
          <a:avLst>
            <a:gd name="adj" fmla="val 10000"/>
          </a:avLst>
        </a:prstGeom>
        <a:gradFill rotWithShape="0">
          <a:gsLst>
            <a:gs pos="0">
              <a:schemeClr val="accent1">
                <a:tint val="99000"/>
                <a:hueOff val="0"/>
                <a:satOff val="0"/>
                <a:lumOff val="0"/>
                <a:alphaOff val="0"/>
                <a:lumMod val="110000"/>
                <a:satMod val="105000"/>
                <a:tint val="67000"/>
              </a:schemeClr>
            </a:gs>
            <a:gs pos="50000">
              <a:schemeClr val="accent1">
                <a:tint val="99000"/>
                <a:hueOff val="0"/>
                <a:satOff val="0"/>
                <a:lumOff val="0"/>
                <a:alphaOff val="0"/>
                <a:lumMod val="105000"/>
                <a:satMod val="103000"/>
                <a:tint val="73000"/>
              </a:schemeClr>
            </a:gs>
            <a:gs pos="100000">
              <a:schemeClr val="accent1">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smtClean="0">
              <a:latin typeface="Calibri"/>
              <a:ea typeface="宋体"/>
              <a:cs typeface="+mn-cs"/>
            </a:rPr>
            <a:t>更加市场化地挖掘有关股价的信息</a:t>
          </a:r>
          <a:endParaRPr lang="zh-CN" altLang="en-US" sz="1300" kern="1200" dirty="0">
            <a:latin typeface="Calibri"/>
            <a:ea typeface="宋体"/>
            <a:cs typeface="+mn-cs"/>
          </a:endParaRPr>
        </a:p>
      </dsp:txBody>
      <dsp:txXfrm>
        <a:off x="3739468" y="2993017"/>
        <a:ext cx="1100287" cy="1261567"/>
      </dsp:txXfrm>
    </dsp:sp>
    <dsp:sp modelId="{CDA4586F-C1C4-4D66-AB64-D25BA416D8BB}">
      <dsp:nvSpPr>
        <dsp:cNvPr id="0" name=""/>
        <dsp:cNvSpPr/>
      </dsp:nvSpPr>
      <dsp:spPr>
        <a:xfrm>
          <a:off x="4923075" y="2958785"/>
          <a:ext cx="1168751" cy="1330031"/>
        </a:xfrm>
        <a:prstGeom prst="roundRect">
          <a:avLst>
            <a:gd name="adj" fmla="val 10000"/>
          </a:avLst>
        </a:prstGeom>
        <a:gradFill rotWithShape="0">
          <a:gsLst>
            <a:gs pos="0">
              <a:schemeClr val="accent1">
                <a:tint val="99000"/>
                <a:hueOff val="0"/>
                <a:satOff val="0"/>
                <a:lumOff val="0"/>
                <a:alphaOff val="0"/>
                <a:lumMod val="110000"/>
                <a:satMod val="105000"/>
                <a:tint val="67000"/>
              </a:schemeClr>
            </a:gs>
            <a:gs pos="50000">
              <a:schemeClr val="accent1">
                <a:tint val="99000"/>
                <a:hueOff val="0"/>
                <a:satOff val="0"/>
                <a:lumOff val="0"/>
                <a:alphaOff val="0"/>
                <a:lumMod val="105000"/>
                <a:satMod val="103000"/>
                <a:tint val="73000"/>
              </a:schemeClr>
            </a:gs>
            <a:gs pos="100000">
              <a:schemeClr val="accent1">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smtClean="0">
              <a:latin typeface="Calibri"/>
              <a:ea typeface="宋体"/>
              <a:cs typeface="+mn-cs"/>
            </a:rPr>
            <a:t>在定价效率和减少投资者意见分歧方面优于拍卖发行</a:t>
          </a:r>
          <a:endParaRPr lang="zh-CN" altLang="en-US" sz="1300" kern="1200" dirty="0">
            <a:latin typeface="Calibri"/>
            <a:ea typeface="宋体"/>
            <a:cs typeface="+mn-cs"/>
          </a:endParaRPr>
        </a:p>
      </dsp:txBody>
      <dsp:txXfrm>
        <a:off x="4957307" y="2993017"/>
        <a:ext cx="1100287" cy="1261567"/>
      </dsp:txXfrm>
    </dsp:sp>
    <dsp:sp modelId="{613CC5BD-259D-41DE-8A2F-ADBA33644786}">
      <dsp:nvSpPr>
        <dsp:cNvPr id="0" name=""/>
        <dsp:cNvSpPr/>
      </dsp:nvSpPr>
      <dsp:spPr>
        <a:xfrm>
          <a:off x="6140914" y="2958785"/>
          <a:ext cx="1168751" cy="1330031"/>
        </a:xfrm>
        <a:prstGeom prst="roundRect">
          <a:avLst>
            <a:gd name="adj" fmla="val 10000"/>
          </a:avLst>
        </a:prstGeom>
        <a:gradFill rotWithShape="0">
          <a:gsLst>
            <a:gs pos="0">
              <a:schemeClr val="accent1">
                <a:tint val="99000"/>
                <a:hueOff val="0"/>
                <a:satOff val="0"/>
                <a:lumOff val="0"/>
                <a:alphaOff val="0"/>
                <a:lumMod val="110000"/>
                <a:satMod val="105000"/>
                <a:tint val="67000"/>
              </a:schemeClr>
            </a:gs>
            <a:gs pos="50000">
              <a:schemeClr val="accent1">
                <a:tint val="99000"/>
                <a:hueOff val="0"/>
                <a:satOff val="0"/>
                <a:lumOff val="0"/>
                <a:alphaOff val="0"/>
                <a:lumMod val="105000"/>
                <a:satMod val="103000"/>
                <a:tint val="73000"/>
              </a:schemeClr>
            </a:gs>
            <a:gs pos="100000">
              <a:schemeClr val="accent1">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altLang="zh-CN" sz="1300" kern="1200" dirty="0" smtClean="0"/>
            <a:t>……</a:t>
          </a:r>
          <a:endParaRPr lang="zh-CN" altLang="en-US" sz="1300" kern="1200" dirty="0"/>
        </a:p>
      </dsp:txBody>
      <dsp:txXfrm>
        <a:off x="6175146" y="2993017"/>
        <a:ext cx="1100287" cy="1261567"/>
      </dsp:txXfrm>
    </dsp:sp>
    <dsp:sp modelId="{6BF56850-C09B-4418-BF6E-CF1AA80A4EFA}">
      <dsp:nvSpPr>
        <dsp:cNvPr id="0" name=""/>
        <dsp:cNvSpPr/>
      </dsp:nvSpPr>
      <dsp:spPr>
        <a:xfrm>
          <a:off x="7407841" y="1479790"/>
          <a:ext cx="1168751" cy="1330031"/>
        </a:xfrm>
        <a:prstGeom prst="roundRect">
          <a:avLst>
            <a:gd name="adj" fmla="val 10000"/>
          </a:avLst>
        </a:prstGeom>
        <a:gradFill rotWithShape="0">
          <a:gsLst>
            <a:gs pos="0">
              <a:schemeClr val="accent1">
                <a:shade val="80000"/>
                <a:hueOff val="0"/>
                <a:satOff val="0"/>
                <a:lumOff val="0"/>
                <a:alphaOff val="0"/>
                <a:lumMod val="110000"/>
                <a:satMod val="105000"/>
                <a:tint val="67000"/>
              </a:schemeClr>
            </a:gs>
            <a:gs pos="50000">
              <a:schemeClr val="accent1">
                <a:shade val="80000"/>
                <a:hueOff val="0"/>
                <a:satOff val="0"/>
                <a:lumOff val="0"/>
                <a:alphaOff val="0"/>
                <a:lumMod val="105000"/>
                <a:satMod val="103000"/>
                <a:tint val="73000"/>
              </a:schemeClr>
            </a:gs>
            <a:gs pos="100000">
              <a:schemeClr val="accent1">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latin typeface="Calibri"/>
              <a:ea typeface="宋体"/>
              <a:cs typeface="+mn-cs"/>
            </a:rPr>
            <a:t>……</a:t>
          </a:r>
          <a:endParaRPr lang="zh-CN" altLang="en-US" sz="2000" kern="1200" dirty="0">
            <a:latin typeface="Calibri"/>
            <a:ea typeface="宋体"/>
            <a:cs typeface="+mn-cs"/>
          </a:endParaRPr>
        </a:p>
      </dsp:txBody>
      <dsp:txXfrm>
        <a:off x="7442073" y="1514022"/>
        <a:ext cx="1100287" cy="12615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826C38-FBC5-48FA-BD34-B71F36A5558D}">
      <dsp:nvSpPr>
        <dsp:cNvPr id="0" name=""/>
        <dsp:cNvSpPr/>
      </dsp:nvSpPr>
      <dsp:spPr>
        <a:xfrm>
          <a:off x="944" y="958"/>
          <a:ext cx="8227711" cy="1412153"/>
        </a:xfrm>
        <a:prstGeom prst="roundRect">
          <a:avLst>
            <a:gd name="adj" fmla="val 10000"/>
          </a:avLst>
        </a:prstGeom>
        <a:gradFill rotWithShape="0">
          <a:gsLst>
            <a:gs pos="0">
              <a:schemeClr val="accent1">
                <a:shade val="60000"/>
                <a:hueOff val="0"/>
                <a:satOff val="0"/>
                <a:lumOff val="0"/>
                <a:alphaOff val="0"/>
                <a:lumMod val="110000"/>
                <a:satMod val="105000"/>
                <a:tint val="67000"/>
              </a:schemeClr>
            </a:gs>
            <a:gs pos="50000">
              <a:schemeClr val="accent1">
                <a:shade val="60000"/>
                <a:hueOff val="0"/>
                <a:satOff val="0"/>
                <a:lumOff val="0"/>
                <a:alphaOff val="0"/>
                <a:lumMod val="105000"/>
                <a:satMod val="103000"/>
                <a:tint val="73000"/>
              </a:schemeClr>
            </a:gs>
            <a:gs pos="100000">
              <a:schemeClr val="accent1">
                <a:shade val="6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latin typeface="Calibri"/>
              <a:ea typeface="宋体"/>
              <a:cs typeface="+mn-cs"/>
            </a:rPr>
            <a:t>国内文献</a:t>
          </a:r>
          <a:endParaRPr lang="zh-CN" altLang="en-US" sz="3600" kern="1200" dirty="0">
            <a:latin typeface="Calibri"/>
            <a:ea typeface="宋体"/>
            <a:cs typeface="+mn-cs"/>
          </a:endParaRPr>
        </a:p>
      </dsp:txBody>
      <dsp:txXfrm>
        <a:off x="42305" y="42319"/>
        <a:ext cx="8144989" cy="1329431"/>
      </dsp:txXfrm>
    </dsp:sp>
    <dsp:sp modelId="{8C225FA6-717A-420F-8438-2FE6D68DDF2B}">
      <dsp:nvSpPr>
        <dsp:cNvPr id="0" name=""/>
        <dsp:cNvSpPr/>
      </dsp:nvSpPr>
      <dsp:spPr>
        <a:xfrm>
          <a:off x="944" y="1556904"/>
          <a:ext cx="4058583" cy="1412153"/>
        </a:xfrm>
        <a:prstGeom prst="roundRect">
          <a:avLst>
            <a:gd name="adj" fmla="val 10000"/>
          </a:avLst>
        </a:prstGeom>
        <a:gradFill rotWithShape="0">
          <a:gsLst>
            <a:gs pos="0">
              <a:schemeClr val="accent1">
                <a:shade val="80000"/>
                <a:hueOff val="0"/>
                <a:satOff val="0"/>
                <a:lumOff val="0"/>
                <a:alphaOff val="0"/>
                <a:lumMod val="110000"/>
                <a:satMod val="105000"/>
                <a:tint val="67000"/>
              </a:schemeClr>
            </a:gs>
            <a:gs pos="50000">
              <a:schemeClr val="accent1">
                <a:shade val="80000"/>
                <a:hueOff val="0"/>
                <a:satOff val="0"/>
                <a:lumOff val="0"/>
                <a:alphaOff val="0"/>
                <a:lumMod val="105000"/>
                <a:satMod val="103000"/>
                <a:tint val="73000"/>
              </a:schemeClr>
            </a:gs>
            <a:gs pos="100000">
              <a:schemeClr val="accent1">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Calibri"/>
              <a:ea typeface="宋体"/>
              <a:cs typeface="+mn-cs"/>
            </a:rPr>
            <a:t>相对积极</a:t>
          </a:r>
          <a:endParaRPr lang="zh-CN" altLang="en-US" sz="2400" kern="1200" dirty="0">
            <a:latin typeface="Calibri"/>
            <a:ea typeface="宋体"/>
            <a:cs typeface="+mn-cs"/>
          </a:endParaRPr>
        </a:p>
      </dsp:txBody>
      <dsp:txXfrm>
        <a:off x="42305" y="1598265"/>
        <a:ext cx="3975861" cy="1329431"/>
      </dsp:txXfrm>
    </dsp:sp>
    <dsp:sp modelId="{6A8AD096-DB2B-4A47-A9B1-5A84C9448205}">
      <dsp:nvSpPr>
        <dsp:cNvPr id="0" name=""/>
        <dsp:cNvSpPr/>
      </dsp:nvSpPr>
      <dsp:spPr>
        <a:xfrm>
          <a:off x="944" y="3112851"/>
          <a:ext cx="1316012" cy="1412153"/>
        </a:xfrm>
        <a:prstGeom prst="roundRect">
          <a:avLst>
            <a:gd name="adj" fmla="val 10000"/>
          </a:avLst>
        </a:prstGeom>
        <a:gradFill rotWithShape="0">
          <a:gsLst>
            <a:gs pos="0">
              <a:schemeClr val="accent1">
                <a:tint val="99000"/>
                <a:hueOff val="0"/>
                <a:satOff val="0"/>
                <a:lumOff val="0"/>
                <a:alphaOff val="0"/>
                <a:lumMod val="110000"/>
                <a:satMod val="105000"/>
                <a:tint val="67000"/>
              </a:schemeClr>
            </a:gs>
            <a:gs pos="50000">
              <a:schemeClr val="accent1">
                <a:tint val="99000"/>
                <a:hueOff val="0"/>
                <a:satOff val="0"/>
                <a:lumOff val="0"/>
                <a:alphaOff val="0"/>
                <a:lumMod val="105000"/>
                <a:satMod val="103000"/>
                <a:tint val="73000"/>
              </a:schemeClr>
            </a:gs>
            <a:gs pos="100000">
              <a:schemeClr val="accent1">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smtClean="0">
              <a:latin typeface="Calibri"/>
              <a:ea typeface="宋体"/>
              <a:cs typeface="+mn-cs"/>
            </a:rPr>
            <a:t>一定程度上降低了</a:t>
          </a:r>
          <a:r>
            <a:rPr lang="en-US" altLang="zh-CN" sz="1600" kern="1200" smtClean="0">
              <a:latin typeface="Calibri"/>
              <a:ea typeface="宋体"/>
              <a:cs typeface="+mn-cs"/>
            </a:rPr>
            <a:t>IPO</a:t>
          </a:r>
          <a:r>
            <a:rPr lang="zh-CN" altLang="en-US" sz="1600" kern="1200" smtClean="0">
              <a:latin typeface="Calibri"/>
              <a:ea typeface="宋体"/>
              <a:cs typeface="+mn-cs"/>
            </a:rPr>
            <a:t>抑价</a:t>
          </a:r>
          <a:endParaRPr lang="zh-CN" altLang="en-US" sz="1600" kern="1200" dirty="0">
            <a:latin typeface="Calibri"/>
            <a:ea typeface="宋体"/>
            <a:cs typeface="+mn-cs"/>
          </a:endParaRPr>
        </a:p>
      </dsp:txBody>
      <dsp:txXfrm>
        <a:off x="39489" y="3151396"/>
        <a:ext cx="1238922" cy="1335063"/>
      </dsp:txXfrm>
    </dsp:sp>
    <dsp:sp modelId="{0AC46F1B-EA97-4C76-B74E-86461D1A1474}">
      <dsp:nvSpPr>
        <dsp:cNvPr id="0" name=""/>
        <dsp:cNvSpPr/>
      </dsp:nvSpPr>
      <dsp:spPr>
        <a:xfrm>
          <a:off x="1372229" y="3112851"/>
          <a:ext cx="1316012" cy="1412153"/>
        </a:xfrm>
        <a:prstGeom prst="roundRect">
          <a:avLst>
            <a:gd name="adj" fmla="val 10000"/>
          </a:avLst>
        </a:prstGeom>
        <a:gradFill rotWithShape="0">
          <a:gsLst>
            <a:gs pos="0">
              <a:schemeClr val="accent1">
                <a:tint val="99000"/>
                <a:hueOff val="0"/>
                <a:satOff val="0"/>
                <a:lumOff val="0"/>
                <a:alphaOff val="0"/>
                <a:lumMod val="110000"/>
                <a:satMod val="105000"/>
                <a:tint val="67000"/>
              </a:schemeClr>
            </a:gs>
            <a:gs pos="50000">
              <a:schemeClr val="accent1">
                <a:tint val="99000"/>
                <a:hueOff val="0"/>
                <a:satOff val="0"/>
                <a:lumOff val="0"/>
                <a:alphaOff val="0"/>
                <a:lumMod val="105000"/>
                <a:satMod val="103000"/>
                <a:tint val="73000"/>
              </a:schemeClr>
            </a:gs>
            <a:gs pos="100000">
              <a:schemeClr val="accent1">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smtClean="0">
              <a:latin typeface="Calibri"/>
              <a:ea typeface="宋体"/>
              <a:cs typeface="+mn-cs"/>
            </a:rPr>
            <a:t>定价更能反映公司的真实价值</a:t>
          </a:r>
          <a:endParaRPr lang="zh-CN" altLang="en-US" sz="1600" kern="1200" dirty="0">
            <a:latin typeface="Calibri"/>
            <a:ea typeface="宋体"/>
            <a:cs typeface="+mn-cs"/>
          </a:endParaRPr>
        </a:p>
      </dsp:txBody>
      <dsp:txXfrm>
        <a:off x="1410774" y="3151396"/>
        <a:ext cx="1238922" cy="1335063"/>
      </dsp:txXfrm>
    </dsp:sp>
    <dsp:sp modelId="{D52F3AED-9826-496D-8ED4-79AB23EA736C}">
      <dsp:nvSpPr>
        <dsp:cNvPr id="0" name=""/>
        <dsp:cNvSpPr/>
      </dsp:nvSpPr>
      <dsp:spPr>
        <a:xfrm>
          <a:off x="2743514" y="3112851"/>
          <a:ext cx="1316012" cy="1412153"/>
        </a:xfrm>
        <a:prstGeom prst="roundRect">
          <a:avLst>
            <a:gd name="adj" fmla="val 10000"/>
          </a:avLst>
        </a:prstGeom>
        <a:gradFill rotWithShape="0">
          <a:gsLst>
            <a:gs pos="0">
              <a:schemeClr val="accent1">
                <a:tint val="99000"/>
                <a:hueOff val="0"/>
                <a:satOff val="0"/>
                <a:lumOff val="0"/>
                <a:alphaOff val="0"/>
                <a:lumMod val="110000"/>
                <a:satMod val="105000"/>
                <a:tint val="67000"/>
              </a:schemeClr>
            </a:gs>
            <a:gs pos="50000">
              <a:schemeClr val="accent1">
                <a:tint val="99000"/>
                <a:hueOff val="0"/>
                <a:satOff val="0"/>
                <a:lumOff val="0"/>
                <a:alphaOff val="0"/>
                <a:lumMod val="105000"/>
                <a:satMod val="103000"/>
                <a:tint val="73000"/>
              </a:schemeClr>
            </a:gs>
            <a:gs pos="100000">
              <a:schemeClr val="accent1">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600" kern="1200" dirty="0" smtClean="0"/>
            <a:t>……</a:t>
          </a:r>
          <a:endParaRPr lang="zh-CN" altLang="en-US" sz="1600" kern="1200" dirty="0"/>
        </a:p>
      </dsp:txBody>
      <dsp:txXfrm>
        <a:off x="2782059" y="3151396"/>
        <a:ext cx="1238922" cy="1335063"/>
      </dsp:txXfrm>
    </dsp:sp>
    <dsp:sp modelId="{680C9024-07AC-4707-92D7-2342BA567CC9}">
      <dsp:nvSpPr>
        <dsp:cNvPr id="0" name=""/>
        <dsp:cNvSpPr/>
      </dsp:nvSpPr>
      <dsp:spPr>
        <a:xfrm>
          <a:off x="4170072" y="1556904"/>
          <a:ext cx="4058583" cy="1412153"/>
        </a:xfrm>
        <a:prstGeom prst="roundRect">
          <a:avLst>
            <a:gd name="adj" fmla="val 10000"/>
          </a:avLst>
        </a:prstGeom>
        <a:gradFill rotWithShape="0">
          <a:gsLst>
            <a:gs pos="0">
              <a:schemeClr val="accent1">
                <a:shade val="80000"/>
                <a:hueOff val="0"/>
                <a:satOff val="0"/>
                <a:lumOff val="0"/>
                <a:alphaOff val="0"/>
                <a:lumMod val="110000"/>
                <a:satMod val="105000"/>
                <a:tint val="67000"/>
              </a:schemeClr>
            </a:gs>
            <a:gs pos="50000">
              <a:schemeClr val="accent1">
                <a:shade val="80000"/>
                <a:hueOff val="0"/>
                <a:satOff val="0"/>
                <a:lumOff val="0"/>
                <a:alphaOff val="0"/>
                <a:lumMod val="105000"/>
                <a:satMod val="103000"/>
                <a:tint val="73000"/>
              </a:schemeClr>
            </a:gs>
            <a:gs pos="100000">
              <a:schemeClr val="accent1">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Calibri"/>
              <a:ea typeface="宋体"/>
              <a:cs typeface="+mn-cs"/>
            </a:rPr>
            <a:t>相对消极</a:t>
          </a:r>
          <a:endParaRPr lang="zh-CN" altLang="en-US" sz="2400" kern="1200" dirty="0">
            <a:latin typeface="Calibri"/>
            <a:ea typeface="宋体"/>
            <a:cs typeface="+mn-cs"/>
          </a:endParaRPr>
        </a:p>
      </dsp:txBody>
      <dsp:txXfrm>
        <a:off x="4211433" y="1598265"/>
        <a:ext cx="3975861" cy="1329431"/>
      </dsp:txXfrm>
    </dsp:sp>
    <dsp:sp modelId="{45A93E2D-9857-45FD-90E0-F25A84F8C621}">
      <dsp:nvSpPr>
        <dsp:cNvPr id="0" name=""/>
        <dsp:cNvSpPr/>
      </dsp:nvSpPr>
      <dsp:spPr>
        <a:xfrm>
          <a:off x="4170072" y="3112851"/>
          <a:ext cx="1316012" cy="1412153"/>
        </a:xfrm>
        <a:prstGeom prst="roundRect">
          <a:avLst>
            <a:gd name="adj" fmla="val 10000"/>
          </a:avLst>
        </a:prstGeom>
        <a:gradFill rotWithShape="0">
          <a:gsLst>
            <a:gs pos="0">
              <a:schemeClr val="accent1">
                <a:tint val="99000"/>
                <a:hueOff val="0"/>
                <a:satOff val="0"/>
                <a:lumOff val="0"/>
                <a:alphaOff val="0"/>
                <a:lumMod val="110000"/>
                <a:satMod val="105000"/>
                <a:tint val="67000"/>
              </a:schemeClr>
            </a:gs>
            <a:gs pos="50000">
              <a:schemeClr val="accent1">
                <a:tint val="99000"/>
                <a:hueOff val="0"/>
                <a:satOff val="0"/>
                <a:lumOff val="0"/>
                <a:alphaOff val="0"/>
                <a:lumMod val="105000"/>
                <a:satMod val="103000"/>
                <a:tint val="73000"/>
              </a:schemeClr>
            </a:gs>
            <a:gs pos="100000">
              <a:schemeClr val="accent1">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smtClean="0">
              <a:latin typeface="Calibri"/>
              <a:ea typeface="宋体"/>
              <a:cs typeface="+mn-cs"/>
            </a:rPr>
            <a:t>存在非完全性</a:t>
          </a:r>
          <a:endParaRPr lang="zh-CN" altLang="en-US" sz="1600" kern="1200" dirty="0">
            <a:latin typeface="Calibri"/>
            <a:ea typeface="宋体"/>
            <a:cs typeface="+mn-cs"/>
          </a:endParaRPr>
        </a:p>
      </dsp:txBody>
      <dsp:txXfrm>
        <a:off x="4208617" y="3151396"/>
        <a:ext cx="1238922" cy="1335063"/>
      </dsp:txXfrm>
    </dsp:sp>
    <dsp:sp modelId="{77BC912D-4B10-4B5E-B4C0-761A47F49195}">
      <dsp:nvSpPr>
        <dsp:cNvPr id="0" name=""/>
        <dsp:cNvSpPr/>
      </dsp:nvSpPr>
      <dsp:spPr>
        <a:xfrm>
          <a:off x="5541357" y="3112851"/>
          <a:ext cx="1316012" cy="1412153"/>
        </a:xfrm>
        <a:prstGeom prst="roundRect">
          <a:avLst>
            <a:gd name="adj" fmla="val 10000"/>
          </a:avLst>
        </a:prstGeom>
        <a:gradFill rotWithShape="0">
          <a:gsLst>
            <a:gs pos="0">
              <a:schemeClr val="accent1">
                <a:tint val="99000"/>
                <a:hueOff val="0"/>
                <a:satOff val="0"/>
                <a:lumOff val="0"/>
                <a:alphaOff val="0"/>
                <a:lumMod val="110000"/>
                <a:satMod val="105000"/>
                <a:tint val="67000"/>
              </a:schemeClr>
            </a:gs>
            <a:gs pos="50000">
              <a:schemeClr val="accent1">
                <a:tint val="99000"/>
                <a:hueOff val="0"/>
                <a:satOff val="0"/>
                <a:lumOff val="0"/>
                <a:alphaOff val="0"/>
                <a:lumMod val="105000"/>
                <a:satMod val="103000"/>
                <a:tint val="73000"/>
              </a:schemeClr>
            </a:gs>
            <a:gs pos="100000">
              <a:schemeClr val="accent1">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Calibri"/>
              <a:ea typeface="宋体"/>
              <a:cs typeface="+mn-cs"/>
            </a:rPr>
            <a:t>改革制度安排不合理，产生了</a:t>
          </a:r>
          <a:r>
            <a:rPr lang="en-US" altLang="zh-CN" sz="1600" kern="1200" dirty="0" smtClean="0">
              <a:latin typeface="Calibri"/>
              <a:ea typeface="宋体"/>
              <a:cs typeface="+mn-cs"/>
            </a:rPr>
            <a:t>IPO</a:t>
          </a:r>
          <a:r>
            <a:rPr lang="zh-CN" altLang="en-US" sz="1600" kern="1200" dirty="0" smtClean="0">
              <a:latin typeface="Calibri"/>
              <a:ea typeface="宋体"/>
              <a:cs typeface="+mn-cs"/>
            </a:rPr>
            <a:t>“三高”问题</a:t>
          </a:r>
          <a:endParaRPr lang="zh-CN" altLang="en-US" sz="1600" kern="1200" dirty="0">
            <a:latin typeface="Calibri"/>
            <a:ea typeface="宋体"/>
            <a:cs typeface="+mn-cs"/>
          </a:endParaRPr>
        </a:p>
      </dsp:txBody>
      <dsp:txXfrm>
        <a:off x="5579902" y="3151396"/>
        <a:ext cx="1238922" cy="1335063"/>
      </dsp:txXfrm>
    </dsp:sp>
    <dsp:sp modelId="{DBC0A7CC-B027-481B-B254-0452C87DCC4C}">
      <dsp:nvSpPr>
        <dsp:cNvPr id="0" name=""/>
        <dsp:cNvSpPr/>
      </dsp:nvSpPr>
      <dsp:spPr>
        <a:xfrm>
          <a:off x="6912642" y="3112851"/>
          <a:ext cx="1316012" cy="1412153"/>
        </a:xfrm>
        <a:prstGeom prst="roundRect">
          <a:avLst>
            <a:gd name="adj" fmla="val 10000"/>
          </a:avLst>
        </a:prstGeom>
        <a:gradFill rotWithShape="0">
          <a:gsLst>
            <a:gs pos="0">
              <a:schemeClr val="accent1">
                <a:tint val="99000"/>
                <a:hueOff val="0"/>
                <a:satOff val="0"/>
                <a:lumOff val="0"/>
                <a:alphaOff val="0"/>
                <a:lumMod val="110000"/>
                <a:satMod val="105000"/>
                <a:tint val="67000"/>
              </a:schemeClr>
            </a:gs>
            <a:gs pos="50000">
              <a:schemeClr val="accent1">
                <a:tint val="99000"/>
                <a:hueOff val="0"/>
                <a:satOff val="0"/>
                <a:lumOff val="0"/>
                <a:alphaOff val="0"/>
                <a:lumMod val="105000"/>
                <a:satMod val="103000"/>
                <a:tint val="73000"/>
              </a:schemeClr>
            </a:gs>
            <a:gs pos="100000">
              <a:schemeClr val="accent1">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600" kern="1200" dirty="0" smtClean="0"/>
            <a:t>……</a:t>
          </a:r>
          <a:endParaRPr lang="zh-CN" altLang="en-US" sz="1600" kern="1200" dirty="0"/>
        </a:p>
      </dsp:txBody>
      <dsp:txXfrm>
        <a:off x="6951187" y="3151396"/>
        <a:ext cx="1238922" cy="13350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82B7E6-A4AD-4974-9134-B05439220280}">
      <dsp:nvSpPr>
        <dsp:cNvPr id="0" name=""/>
        <dsp:cNvSpPr/>
      </dsp:nvSpPr>
      <dsp:spPr>
        <a:xfrm>
          <a:off x="4362540" y="2362534"/>
          <a:ext cx="3614912" cy="313690"/>
        </a:xfrm>
        <a:custGeom>
          <a:avLst/>
          <a:gdLst/>
          <a:ahLst/>
          <a:cxnLst/>
          <a:rect l="0" t="0" r="0" b="0"/>
          <a:pathLst>
            <a:path>
              <a:moveTo>
                <a:pt x="0" y="0"/>
              </a:moveTo>
              <a:lnTo>
                <a:pt x="0" y="156845"/>
              </a:lnTo>
              <a:lnTo>
                <a:pt x="3614912" y="156845"/>
              </a:lnTo>
              <a:lnTo>
                <a:pt x="3614912" y="313690"/>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586438-2C99-4F72-9D16-553FCC2405AE}">
      <dsp:nvSpPr>
        <dsp:cNvPr id="0" name=""/>
        <dsp:cNvSpPr/>
      </dsp:nvSpPr>
      <dsp:spPr>
        <a:xfrm>
          <a:off x="4362540" y="2362534"/>
          <a:ext cx="1807456" cy="313690"/>
        </a:xfrm>
        <a:custGeom>
          <a:avLst/>
          <a:gdLst/>
          <a:ahLst/>
          <a:cxnLst/>
          <a:rect l="0" t="0" r="0" b="0"/>
          <a:pathLst>
            <a:path>
              <a:moveTo>
                <a:pt x="0" y="0"/>
              </a:moveTo>
              <a:lnTo>
                <a:pt x="0" y="186439"/>
              </a:lnTo>
              <a:lnTo>
                <a:pt x="3222736" y="186439"/>
              </a:lnTo>
              <a:lnTo>
                <a:pt x="3222736" y="372878"/>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2DDDF1-6CC5-4449-85D5-2075791FEE28}">
      <dsp:nvSpPr>
        <dsp:cNvPr id="0" name=""/>
        <dsp:cNvSpPr/>
      </dsp:nvSpPr>
      <dsp:spPr>
        <a:xfrm>
          <a:off x="4316820" y="2362534"/>
          <a:ext cx="91440" cy="313690"/>
        </a:xfrm>
        <a:custGeom>
          <a:avLst/>
          <a:gdLst/>
          <a:ahLst/>
          <a:cxnLst/>
          <a:rect l="0" t="0" r="0" b="0"/>
          <a:pathLst>
            <a:path>
              <a:moveTo>
                <a:pt x="0" y="0"/>
              </a:moveTo>
              <a:lnTo>
                <a:pt x="0" y="186439"/>
              </a:lnTo>
              <a:lnTo>
                <a:pt x="1074245" y="186439"/>
              </a:lnTo>
              <a:lnTo>
                <a:pt x="1074245" y="372878"/>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2D76B1-69D2-4E79-951C-7F30EA075F94}">
      <dsp:nvSpPr>
        <dsp:cNvPr id="0" name=""/>
        <dsp:cNvSpPr/>
      </dsp:nvSpPr>
      <dsp:spPr>
        <a:xfrm>
          <a:off x="2555084" y="2362534"/>
          <a:ext cx="1807456" cy="313690"/>
        </a:xfrm>
        <a:custGeom>
          <a:avLst/>
          <a:gdLst/>
          <a:ahLst/>
          <a:cxnLst/>
          <a:rect l="0" t="0" r="0" b="0"/>
          <a:pathLst>
            <a:path>
              <a:moveTo>
                <a:pt x="1074245" y="0"/>
              </a:moveTo>
              <a:lnTo>
                <a:pt x="1074245" y="186439"/>
              </a:lnTo>
              <a:lnTo>
                <a:pt x="0" y="186439"/>
              </a:lnTo>
              <a:lnTo>
                <a:pt x="0" y="372878"/>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DAC403-B389-46D7-8BC4-CB7C0CB1A3A0}">
      <dsp:nvSpPr>
        <dsp:cNvPr id="0" name=""/>
        <dsp:cNvSpPr/>
      </dsp:nvSpPr>
      <dsp:spPr>
        <a:xfrm>
          <a:off x="747628" y="2362534"/>
          <a:ext cx="3614912" cy="313690"/>
        </a:xfrm>
        <a:custGeom>
          <a:avLst/>
          <a:gdLst/>
          <a:ahLst/>
          <a:cxnLst/>
          <a:rect l="0" t="0" r="0" b="0"/>
          <a:pathLst>
            <a:path>
              <a:moveTo>
                <a:pt x="3222736" y="0"/>
              </a:moveTo>
              <a:lnTo>
                <a:pt x="3222736" y="186439"/>
              </a:lnTo>
              <a:lnTo>
                <a:pt x="0" y="186439"/>
              </a:lnTo>
              <a:lnTo>
                <a:pt x="0" y="372878"/>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ABA77C-3462-415C-A2A5-B1FBFDD59BDB}">
      <dsp:nvSpPr>
        <dsp:cNvPr id="0" name=""/>
        <dsp:cNvSpPr/>
      </dsp:nvSpPr>
      <dsp:spPr>
        <a:xfrm>
          <a:off x="3136465" y="1361935"/>
          <a:ext cx="2452150" cy="1000598"/>
        </a:xfrm>
        <a:prstGeom prst="rect">
          <a:avLst/>
        </a:prstGeom>
        <a:gradFill rotWithShape="0">
          <a:gsLst>
            <a:gs pos="0">
              <a:schemeClr val="accent1">
                <a:shade val="60000"/>
                <a:hueOff val="0"/>
                <a:satOff val="0"/>
                <a:lumOff val="0"/>
                <a:alphaOff val="0"/>
                <a:lumMod val="110000"/>
                <a:satMod val="105000"/>
                <a:tint val="67000"/>
              </a:schemeClr>
            </a:gs>
            <a:gs pos="50000">
              <a:schemeClr val="accent1">
                <a:shade val="60000"/>
                <a:hueOff val="0"/>
                <a:satOff val="0"/>
                <a:lumOff val="0"/>
                <a:alphaOff val="0"/>
                <a:lumMod val="105000"/>
                <a:satMod val="103000"/>
                <a:tint val="73000"/>
              </a:schemeClr>
            </a:gs>
            <a:gs pos="100000">
              <a:schemeClr val="accent1">
                <a:shade val="6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zh-CN" altLang="en-US" sz="3600" kern="1200" dirty="0" smtClean="0">
              <a:latin typeface="Calibri"/>
              <a:ea typeface="宋体"/>
              <a:cs typeface="+mn-cs"/>
            </a:rPr>
            <a:t>国外文献</a:t>
          </a:r>
          <a:endParaRPr lang="zh-CN" altLang="en-US" sz="3600" kern="1200" dirty="0">
            <a:latin typeface="Calibri"/>
            <a:ea typeface="宋体"/>
            <a:cs typeface="+mn-cs"/>
          </a:endParaRPr>
        </a:p>
      </dsp:txBody>
      <dsp:txXfrm>
        <a:off x="3136465" y="1361935"/>
        <a:ext cx="2452150" cy="1000598"/>
      </dsp:txXfrm>
    </dsp:sp>
    <dsp:sp modelId="{F3A9DB83-F249-4239-8C6D-5EBD6E9E9796}">
      <dsp:nvSpPr>
        <dsp:cNvPr id="0" name=""/>
        <dsp:cNvSpPr/>
      </dsp:nvSpPr>
      <dsp:spPr>
        <a:xfrm>
          <a:off x="745" y="2676224"/>
          <a:ext cx="1493765" cy="746882"/>
        </a:xfrm>
        <a:prstGeom prst="rect">
          <a:avLst/>
        </a:prstGeom>
        <a:gradFill rotWithShape="0">
          <a:gsLst>
            <a:gs pos="0">
              <a:schemeClr val="accent1">
                <a:shade val="80000"/>
                <a:hueOff val="0"/>
                <a:satOff val="0"/>
                <a:lumOff val="0"/>
                <a:alphaOff val="0"/>
                <a:lumMod val="110000"/>
                <a:satMod val="105000"/>
                <a:tint val="67000"/>
              </a:schemeClr>
            </a:gs>
            <a:gs pos="50000">
              <a:schemeClr val="accent1">
                <a:shade val="80000"/>
                <a:hueOff val="0"/>
                <a:satOff val="0"/>
                <a:lumOff val="0"/>
                <a:alphaOff val="0"/>
                <a:lumMod val="105000"/>
                <a:satMod val="103000"/>
                <a:tint val="73000"/>
              </a:schemeClr>
            </a:gs>
            <a:gs pos="100000">
              <a:schemeClr val="accent1">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smtClean="0">
              <a:latin typeface="Calibri"/>
              <a:ea typeface="宋体"/>
              <a:cs typeface="+mn-cs"/>
            </a:rPr>
            <a:t>上市首日的市场氛围</a:t>
          </a:r>
          <a:endParaRPr lang="zh-CN" altLang="en-US" sz="1600" kern="1200" dirty="0">
            <a:latin typeface="Calibri"/>
            <a:ea typeface="宋体"/>
            <a:cs typeface="+mn-cs"/>
          </a:endParaRPr>
        </a:p>
      </dsp:txBody>
      <dsp:txXfrm>
        <a:off x="745" y="2676224"/>
        <a:ext cx="1493765" cy="746882"/>
      </dsp:txXfrm>
    </dsp:sp>
    <dsp:sp modelId="{2D8BF15C-0366-453C-9663-2FCD3CDA6538}">
      <dsp:nvSpPr>
        <dsp:cNvPr id="0" name=""/>
        <dsp:cNvSpPr/>
      </dsp:nvSpPr>
      <dsp:spPr>
        <a:xfrm>
          <a:off x="1808201" y="2676224"/>
          <a:ext cx="1493765" cy="746882"/>
        </a:xfrm>
        <a:prstGeom prst="rect">
          <a:avLst/>
        </a:prstGeom>
        <a:gradFill rotWithShape="0">
          <a:gsLst>
            <a:gs pos="0">
              <a:schemeClr val="accent1">
                <a:shade val="80000"/>
                <a:hueOff val="0"/>
                <a:satOff val="0"/>
                <a:lumOff val="0"/>
                <a:alphaOff val="0"/>
                <a:lumMod val="110000"/>
                <a:satMod val="105000"/>
                <a:tint val="67000"/>
              </a:schemeClr>
            </a:gs>
            <a:gs pos="50000">
              <a:schemeClr val="accent1">
                <a:shade val="80000"/>
                <a:hueOff val="0"/>
                <a:satOff val="0"/>
                <a:lumOff val="0"/>
                <a:alphaOff val="0"/>
                <a:lumMod val="105000"/>
                <a:satMod val="103000"/>
                <a:tint val="73000"/>
              </a:schemeClr>
            </a:gs>
            <a:gs pos="100000">
              <a:schemeClr val="accent1">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smtClean="0">
              <a:latin typeface="Calibri"/>
              <a:ea typeface="宋体"/>
              <a:cs typeface="+mn-cs"/>
            </a:rPr>
            <a:t>承销商的资质水平</a:t>
          </a:r>
          <a:endParaRPr lang="zh-CN" altLang="en-US" sz="1600" kern="1200" dirty="0">
            <a:latin typeface="Calibri"/>
            <a:ea typeface="宋体"/>
            <a:cs typeface="+mn-cs"/>
          </a:endParaRPr>
        </a:p>
      </dsp:txBody>
      <dsp:txXfrm>
        <a:off x="1808201" y="2676224"/>
        <a:ext cx="1493765" cy="746882"/>
      </dsp:txXfrm>
    </dsp:sp>
    <dsp:sp modelId="{16BD73D3-CD9D-462E-A907-B8533052CA62}">
      <dsp:nvSpPr>
        <dsp:cNvPr id="0" name=""/>
        <dsp:cNvSpPr/>
      </dsp:nvSpPr>
      <dsp:spPr>
        <a:xfrm>
          <a:off x="3615657" y="2676224"/>
          <a:ext cx="1493765" cy="746882"/>
        </a:xfrm>
        <a:prstGeom prst="rect">
          <a:avLst/>
        </a:prstGeom>
        <a:gradFill rotWithShape="0">
          <a:gsLst>
            <a:gs pos="0">
              <a:schemeClr val="accent1">
                <a:shade val="80000"/>
                <a:hueOff val="0"/>
                <a:satOff val="0"/>
                <a:lumOff val="0"/>
                <a:alphaOff val="0"/>
                <a:lumMod val="110000"/>
                <a:satMod val="105000"/>
                <a:tint val="67000"/>
              </a:schemeClr>
            </a:gs>
            <a:gs pos="50000">
              <a:schemeClr val="accent1">
                <a:shade val="80000"/>
                <a:hueOff val="0"/>
                <a:satOff val="0"/>
                <a:lumOff val="0"/>
                <a:alphaOff val="0"/>
                <a:lumMod val="105000"/>
                <a:satMod val="103000"/>
                <a:tint val="73000"/>
              </a:schemeClr>
            </a:gs>
            <a:gs pos="100000">
              <a:schemeClr val="accent1">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smtClean="0">
              <a:latin typeface="Calibri"/>
              <a:ea typeface="宋体"/>
              <a:cs typeface="+mn-cs"/>
            </a:rPr>
            <a:t>公司管理层的动机</a:t>
          </a:r>
          <a:endParaRPr lang="zh-CN" altLang="en-US" sz="1600" kern="1200" dirty="0">
            <a:latin typeface="Calibri"/>
            <a:ea typeface="宋体"/>
            <a:cs typeface="+mn-cs"/>
          </a:endParaRPr>
        </a:p>
      </dsp:txBody>
      <dsp:txXfrm>
        <a:off x="3615657" y="2676224"/>
        <a:ext cx="1493765" cy="746882"/>
      </dsp:txXfrm>
    </dsp:sp>
    <dsp:sp modelId="{87815500-A0A9-4AB8-9403-B61C4366A27E}">
      <dsp:nvSpPr>
        <dsp:cNvPr id="0" name=""/>
        <dsp:cNvSpPr/>
      </dsp:nvSpPr>
      <dsp:spPr>
        <a:xfrm>
          <a:off x="5423113" y="2676224"/>
          <a:ext cx="1493765" cy="746882"/>
        </a:xfrm>
        <a:prstGeom prst="rect">
          <a:avLst/>
        </a:prstGeom>
        <a:gradFill rotWithShape="0">
          <a:gsLst>
            <a:gs pos="0">
              <a:schemeClr val="accent1">
                <a:shade val="80000"/>
                <a:hueOff val="0"/>
                <a:satOff val="0"/>
                <a:lumOff val="0"/>
                <a:alphaOff val="0"/>
                <a:lumMod val="110000"/>
                <a:satMod val="105000"/>
                <a:tint val="67000"/>
              </a:schemeClr>
            </a:gs>
            <a:gs pos="50000">
              <a:schemeClr val="accent1">
                <a:shade val="80000"/>
                <a:hueOff val="0"/>
                <a:satOff val="0"/>
                <a:lumOff val="0"/>
                <a:alphaOff val="0"/>
                <a:lumMod val="105000"/>
                <a:satMod val="103000"/>
                <a:tint val="73000"/>
              </a:schemeClr>
            </a:gs>
            <a:gs pos="100000">
              <a:schemeClr val="accent1">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Calibri"/>
              <a:ea typeface="宋体"/>
              <a:cs typeface="+mn-cs"/>
            </a:rPr>
            <a:t>董事会构成的多样性和非执事董事持股比例</a:t>
          </a:r>
          <a:endParaRPr lang="zh-CN" altLang="en-US" sz="1600" kern="1200" dirty="0">
            <a:latin typeface="Calibri"/>
            <a:ea typeface="宋体"/>
            <a:cs typeface="+mn-cs"/>
          </a:endParaRPr>
        </a:p>
      </dsp:txBody>
      <dsp:txXfrm>
        <a:off x="5423113" y="2676224"/>
        <a:ext cx="1493765" cy="746882"/>
      </dsp:txXfrm>
    </dsp:sp>
    <dsp:sp modelId="{3455923C-7143-4831-9A1A-0BA0F10718C1}">
      <dsp:nvSpPr>
        <dsp:cNvPr id="0" name=""/>
        <dsp:cNvSpPr/>
      </dsp:nvSpPr>
      <dsp:spPr>
        <a:xfrm>
          <a:off x="7230570" y="2676224"/>
          <a:ext cx="1493765" cy="746882"/>
        </a:xfrm>
        <a:prstGeom prst="rect">
          <a:avLst/>
        </a:prstGeom>
        <a:gradFill rotWithShape="0">
          <a:gsLst>
            <a:gs pos="0">
              <a:schemeClr val="accent1">
                <a:shade val="80000"/>
                <a:hueOff val="0"/>
                <a:satOff val="0"/>
                <a:lumOff val="0"/>
                <a:alphaOff val="0"/>
                <a:lumMod val="110000"/>
                <a:satMod val="105000"/>
                <a:tint val="67000"/>
              </a:schemeClr>
            </a:gs>
            <a:gs pos="50000">
              <a:schemeClr val="accent1">
                <a:shade val="80000"/>
                <a:hueOff val="0"/>
                <a:satOff val="0"/>
                <a:lumOff val="0"/>
                <a:alphaOff val="0"/>
                <a:lumMod val="105000"/>
                <a:satMod val="103000"/>
                <a:tint val="73000"/>
              </a:schemeClr>
            </a:gs>
            <a:gs pos="100000">
              <a:schemeClr val="accent1">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smtClean="0"/>
            <a:t>……</a:t>
          </a:r>
          <a:endParaRPr lang="zh-CN" altLang="en-US" sz="1600" kern="1200" dirty="0"/>
        </a:p>
      </dsp:txBody>
      <dsp:txXfrm>
        <a:off x="7230570" y="2676224"/>
        <a:ext cx="1493765" cy="7468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ADCC87-26FA-451E-A469-D96FF1E5842C}">
      <dsp:nvSpPr>
        <dsp:cNvPr id="0" name=""/>
        <dsp:cNvSpPr/>
      </dsp:nvSpPr>
      <dsp:spPr>
        <a:xfrm>
          <a:off x="2523" y="958"/>
          <a:ext cx="8224552" cy="1412153"/>
        </a:xfrm>
        <a:prstGeom prst="roundRect">
          <a:avLst>
            <a:gd name="adj" fmla="val 10000"/>
          </a:avLst>
        </a:prstGeom>
        <a:gradFill rotWithShape="0">
          <a:gsLst>
            <a:gs pos="0">
              <a:schemeClr val="accent1">
                <a:shade val="60000"/>
                <a:hueOff val="0"/>
                <a:satOff val="0"/>
                <a:lumOff val="0"/>
                <a:alphaOff val="0"/>
                <a:lumMod val="110000"/>
                <a:satMod val="105000"/>
                <a:tint val="67000"/>
              </a:schemeClr>
            </a:gs>
            <a:gs pos="50000">
              <a:schemeClr val="accent1">
                <a:shade val="60000"/>
                <a:hueOff val="0"/>
                <a:satOff val="0"/>
                <a:lumOff val="0"/>
                <a:alphaOff val="0"/>
                <a:lumMod val="105000"/>
                <a:satMod val="103000"/>
                <a:tint val="73000"/>
              </a:schemeClr>
            </a:gs>
            <a:gs pos="100000">
              <a:schemeClr val="accent1">
                <a:shade val="6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latin typeface="Calibri"/>
              <a:ea typeface="宋体"/>
              <a:cs typeface="+mn-cs"/>
            </a:rPr>
            <a:t>国内文献</a:t>
          </a:r>
          <a:endParaRPr lang="zh-CN" altLang="en-US" sz="3600" kern="1200" dirty="0">
            <a:latin typeface="Calibri"/>
            <a:ea typeface="宋体"/>
            <a:cs typeface="+mn-cs"/>
          </a:endParaRPr>
        </a:p>
      </dsp:txBody>
      <dsp:txXfrm>
        <a:off x="43884" y="42319"/>
        <a:ext cx="8141830" cy="1329431"/>
      </dsp:txXfrm>
    </dsp:sp>
    <dsp:sp modelId="{BDE264A9-51F1-4E6E-B53B-293084899858}">
      <dsp:nvSpPr>
        <dsp:cNvPr id="0" name=""/>
        <dsp:cNvSpPr/>
      </dsp:nvSpPr>
      <dsp:spPr>
        <a:xfrm>
          <a:off x="2523" y="1556904"/>
          <a:ext cx="3457541" cy="1412153"/>
        </a:xfrm>
        <a:prstGeom prst="roundRect">
          <a:avLst>
            <a:gd name="adj" fmla="val 10000"/>
          </a:avLst>
        </a:prstGeom>
        <a:gradFill rotWithShape="0">
          <a:gsLst>
            <a:gs pos="0">
              <a:schemeClr val="accent1">
                <a:shade val="80000"/>
                <a:hueOff val="0"/>
                <a:satOff val="0"/>
                <a:lumOff val="0"/>
                <a:alphaOff val="0"/>
                <a:lumMod val="110000"/>
                <a:satMod val="105000"/>
                <a:tint val="67000"/>
              </a:schemeClr>
            </a:gs>
            <a:gs pos="50000">
              <a:schemeClr val="accent1">
                <a:shade val="80000"/>
                <a:hueOff val="0"/>
                <a:satOff val="0"/>
                <a:lumOff val="0"/>
                <a:alphaOff val="0"/>
                <a:lumMod val="105000"/>
                <a:satMod val="103000"/>
                <a:tint val="73000"/>
              </a:schemeClr>
            </a:gs>
            <a:gs pos="100000">
              <a:schemeClr val="accent1">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Calibri"/>
              <a:ea typeface="宋体"/>
              <a:cs typeface="+mn-cs"/>
            </a:rPr>
            <a:t>检验西方抑价理论在我国是否适用</a:t>
          </a:r>
          <a:endParaRPr lang="zh-CN" altLang="en-US" sz="2400" kern="1200" dirty="0">
            <a:latin typeface="Calibri"/>
            <a:ea typeface="宋体"/>
            <a:cs typeface="+mn-cs"/>
          </a:endParaRPr>
        </a:p>
      </dsp:txBody>
      <dsp:txXfrm>
        <a:off x="43884" y="1598265"/>
        <a:ext cx="3374819" cy="1329431"/>
      </dsp:txXfrm>
    </dsp:sp>
    <dsp:sp modelId="{BAABF34D-E118-4A08-AA08-5972A725ABF1}">
      <dsp:nvSpPr>
        <dsp:cNvPr id="0" name=""/>
        <dsp:cNvSpPr/>
      </dsp:nvSpPr>
      <dsp:spPr>
        <a:xfrm>
          <a:off x="2523" y="3112851"/>
          <a:ext cx="1121122" cy="1412153"/>
        </a:xfrm>
        <a:prstGeom prst="roundRect">
          <a:avLst>
            <a:gd name="adj" fmla="val 10000"/>
          </a:avLst>
        </a:prstGeom>
        <a:gradFill rotWithShape="0">
          <a:gsLst>
            <a:gs pos="0">
              <a:schemeClr val="accent1">
                <a:tint val="99000"/>
                <a:hueOff val="0"/>
                <a:satOff val="0"/>
                <a:lumOff val="0"/>
                <a:alphaOff val="0"/>
                <a:lumMod val="110000"/>
                <a:satMod val="105000"/>
                <a:tint val="67000"/>
              </a:schemeClr>
            </a:gs>
            <a:gs pos="50000">
              <a:schemeClr val="accent1">
                <a:tint val="99000"/>
                <a:hueOff val="0"/>
                <a:satOff val="0"/>
                <a:lumOff val="0"/>
                <a:alphaOff val="0"/>
                <a:lumMod val="105000"/>
                <a:satMod val="103000"/>
                <a:tint val="73000"/>
              </a:schemeClr>
            </a:gs>
            <a:gs pos="100000">
              <a:schemeClr val="accent1">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smtClean="0">
              <a:latin typeface="Calibri"/>
              <a:ea typeface="宋体"/>
              <a:cs typeface="+mn-cs"/>
            </a:rPr>
            <a:t>赢者诅咒理论不适用</a:t>
          </a:r>
          <a:endParaRPr lang="zh-CN" altLang="en-US" sz="1300" kern="1200" dirty="0">
            <a:latin typeface="Calibri"/>
            <a:ea typeface="宋体"/>
            <a:cs typeface="+mn-cs"/>
          </a:endParaRPr>
        </a:p>
      </dsp:txBody>
      <dsp:txXfrm>
        <a:off x="35360" y="3145688"/>
        <a:ext cx="1055448" cy="1346479"/>
      </dsp:txXfrm>
    </dsp:sp>
    <dsp:sp modelId="{23661A8C-4598-4784-ADB6-AEAB0891BA50}">
      <dsp:nvSpPr>
        <dsp:cNvPr id="0" name=""/>
        <dsp:cNvSpPr/>
      </dsp:nvSpPr>
      <dsp:spPr>
        <a:xfrm>
          <a:off x="1170732" y="3112851"/>
          <a:ext cx="1121122" cy="1412153"/>
        </a:xfrm>
        <a:prstGeom prst="roundRect">
          <a:avLst>
            <a:gd name="adj" fmla="val 10000"/>
          </a:avLst>
        </a:prstGeom>
        <a:gradFill rotWithShape="0">
          <a:gsLst>
            <a:gs pos="0">
              <a:schemeClr val="accent1">
                <a:tint val="99000"/>
                <a:hueOff val="0"/>
                <a:satOff val="0"/>
                <a:lumOff val="0"/>
                <a:alphaOff val="0"/>
                <a:lumMod val="110000"/>
                <a:satMod val="105000"/>
                <a:tint val="67000"/>
              </a:schemeClr>
            </a:gs>
            <a:gs pos="50000">
              <a:schemeClr val="accent1">
                <a:tint val="99000"/>
                <a:hueOff val="0"/>
                <a:satOff val="0"/>
                <a:lumOff val="0"/>
                <a:alphaOff val="0"/>
                <a:lumMod val="105000"/>
                <a:satMod val="103000"/>
                <a:tint val="73000"/>
              </a:schemeClr>
            </a:gs>
            <a:gs pos="100000">
              <a:schemeClr val="accent1">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smtClean="0">
              <a:latin typeface="Calibri"/>
              <a:ea typeface="宋体"/>
              <a:cs typeface="+mn-cs"/>
            </a:rPr>
            <a:t>承销商声誉理论适用</a:t>
          </a:r>
          <a:endParaRPr lang="zh-CN" altLang="en-US" sz="1300" kern="1200" dirty="0">
            <a:latin typeface="Calibri"/>
            <a:ea typeface="宋体"/>
            <a:cs typeface="+mn-cs"/>
          </a:endParaRPr>
        </a:p>
      </dsp:txBody>
      <dsp:txXfrm>
        <a:off x="1203569" y="3145688"/>
        <a:ext cx="1055448" cy="1346479"/>
      </dsp:txXfrm>
    </dsp:sp>
    <dsp:sp modelId="{D8604AAE-A6BA-4EBB-BF76-1DCD56993F90}">
      <dsp:nvSpPr>
        <dsp:cNvPr id="0" name=""/>
        <dsp:cNvSpPr/>
      </dsp:nvSpPr>
      <dsp:spPr>
        <a:xfrm>
          <a:off x="2338942" y="3112851"/>
          <a:ext cx="1121122" cy="1412153"/>
        </a:xfrm>
        <a:prstGeom prst="roundRect">
          <a:avLst>
            <a:gd name="adj" fmla="val 10000"/>
          </a:avLst>
        </a:prstGeom>
        <a:gradFill rotWithShape="0">
          <a:gsLst>
            <a:gs pos="0">
              <a:schemeClr val="accent1">
                <a:tint val="99000"/>
                <a:hueOff val="0"/>
                <a:satOff val="0"/>
                <a:lumOff val="0"/>
                <a:alphaOff val="0"/>
                <a:lumMod val="110000"/>
                <a:satMod val="105000"/>
                <a:tint val="67000"/>
              </a:schemeClr>
            </a:gs>
            <a:gs pos="50000">
              <a:schemeClr val="accent1">
                <a:tint val="99000"/>
                <a:hueOff val="0"/>
                <a:satOff val="0"/>
                <a:lumOff val="0"/>
                <a:alphaOff val="0"/>
                <a:lumMod val="105000"/>
                <a:satMod val="103000"/>
                <a:tint val="73000"/>
              </a:schemeClr>
            </a:gs>
            <a:gs pos="100000">
              <a:schemeClr val="accent1">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altLang="zh-CN" sz="1300" kern="1200" dirty="0" smtClean="0"/>
            <a:t>……</a:t>
          </a:r>
          <a:endParaRPr lang="zh-CN" altLang="en-US" sz="1300" kern="1200" dirty="0"/>
        </a:p>
      </dsp:txBody>
      <dsp:txXfrm>
        <a:off x="2371779" y="3145688"/>
        <a:ext cx="1055448" cy="1346479"/>
      </dsp:txXfrm>
    </dsp:sp>
    <dsp:sp modelId="{F7756B84-823B-4384-8DB3-048D55ECFB8F}">
      <dsp:nvSpPr>
        <dsp:cNvPr id="0" name=""/>
        <dsp:cNvSpPr/>
      </dsp:nvSpPr>
      <dsp:spPr>
        <a:xfrm>
          <a:off x="3554238" y="1556904"/>
          <a:ext cx="3457541" cy="1412153"/>
        </a:xfrm>
        <a:prstGeom prst="roundRect">
          <a:avLst>
            <a:gd name="adj" fmla="val 10000"/>
          </a:avLst>
        </a:prstGeom>
        <a:gradFill rotWithShape="0">
          <a:gsLst>
            <a:gs pos="0">
              <a:schemeClr val="accent1">
                <a:shade val="80000"/>
                <a:hueOff val="0"/>
                <a:satOff val="0"/>
                <a:lumOff val="0"/>
                <a:alphaOff val="0"/>
                <a:lumMod val="110000"/>
                <a:satMod val="105000"/>
                <a:tint val="67000"/>
              </a:schemeClr>
            </a:gs>
            <a:gs pos="50000">
              <a:schemeClr val="accent1">
                <a:shade val="80000"/>
                <a:hueOff val="0"/>
                <a:satOff val="0"/>
                <a:lumOff val="0"/>
                <a:alphaOff val="0"/>
                <a:lumMod val="105000"/>
                <a:satMod val="103000"/>
                <a:tint val="73000"/>
              </a:schemeClr>
            </a:gs>
            <a:gs pos="100000">
              <a:schemeClr val="accent1">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Calibri"/>
              <a:ea typeface="宋体"/>
              <a:cs typeface="+mn-cs"/>
            </a:rPr>
            <a:t>检验我国</a:t>
          </a:r>
          <a:r>
            <a:rPr lang="en-US" altLang="zh-CN" sz="2400" kern="1200" dirty="0" smtClean="0">
              <a:latin typeface="Calibri"/>
              <a:ea typeface="宋体"/>
              <a:cs typeface="+mn-cs"/>
            </a:rPr>
            <a:t>IPO</a:t>
          </a:r>
          <a:r>
            <a:rPr lang="zh-CN" altLang="en-US" sz="2400" kern="1200" dirty="0" smtClean="0">
              <a:latin typeface="Calibri"/>
              <a:ea typeface="宋体"/>
              <a:cs typeface="+mn-cs"/>
            </a:rPr>
            <a:t>抑价的特殊影响因素</a:t>
          </a:r>
          <a:endParaRPr lang="zh-CN" altLang="en-US" sz="2400" kern="1200" dirty="0">
            <a:latin typeface="Calibri"/>
            <a:ea typeface="宋体"/>
            <a:cs typeface="+mn-cs"/>
          </a:endParaRPr>
        </a:p>
      </dsp:txBody>
      <dsp:txXfrm>
        <a:off x="3595599" y="1598265"/>
        <a:ext cx="3374819" cy="1329431"/>
      </dsp:txXfrm>
    </dsp:sp>
    <dsp:sp modelId="{3B99882F-38BD-4C63-824D-0FC0B61B03B1}">
      <dsp:nvSpPr>
        <dsp:cNvPr id="0" name=""/>
        <dsp:cNvSpPr/>
      </dsp:nvSpPr>
      <dsp:spPr>
        <a:xfrm>
          <a:off x="3554238" y="3112851"/>
          <a:ext cx="1121122" cy="1412153"/>
        </a:xfrm>
        <a:prstGeom prst="roundRect">
          <a:avLst>
            <a:gd name="adj" fmla="val 10000"/>
          </a:avLst>
        </a:prstGeom>
        <a:gradFill rotWithShape="0">
          <a:gsLst>
            <a:gs pos="0">
              <a:schemeClr val="accent1">
                <a:tint val="99000"/>
                <a:hueOff val="0"/>
                <a:satOff val="0"/>
                <a:lumOff val="0"/>
                <a:alphaOff val="0"/>
                <a:lumMod val="110000"/>
                <a:satMod val="105000"/>
                <a:tint val="67000"/>
              </a:schemeClr>
            </a:gs>
            <a:gs pos="50000">
              <a:schemeClr val="accent1">
                <a:tint val="99000"/>
                <a:hueOff val="0"/>
                <a:satOff val="0"/>
                <a:lumOff val="0"/>
                <a:alphaOff val="0"/>
                <a:lumMod val="105000"/>
                <a:satMod val="103000"/>
                <a:tint val="73000"/>
              </a:schemeClr>
            </a:gs>
            <a:gs pos="100000">
              <a:schemeClr val="accent1">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smtClean="0">
              <a:latin typeface="Calibri"/>
              <a:ea typeface="宋体"/>
              <a:cs typeface="+mn-cs"/>
            </a:rPr>
            <a:t>股权分置改革和政府过多管制</a:t>
          </a:r>
          <a:endParaRPr lang="zh-CN" altLang="en-US" sz="1300" kern="1200" dirty="0">
            <a:latin typeface="Calibri"/>
            <a:ea typeface="宋体"/>
            <a:cs typeface="+mn-cs"/>
          </a:endParaRPr>
        </a:p>
      </dsp:txBody>
      <dsp:txXfrm>
        <a:off x="3587075" y="3145688"/>
        <a:ext cx="1055448" cy="1346479"/>
      </dsp:txXfrm>
    </dsp:sp>
    <dsp:sp modelId="{B6D180AE-DD87-4FE3-AFE9-6445140E1A97}">
      <dsp:nvSpPr>
        <dsp:cNvPr id="0" name=""/>
        <dsp:cNvSpPr/>
      </dsp:nvSpPr>
      <dsp:spPr>
        <a:xfrm>
          <a:off x="4722448" y="3112851"/>
          <a:ext cx="1121122" cy="1412153"/>
        </a:xfrm>
        <a:prstGeom prst="roundRect">
          <a:avLst>
            <a:gd name="adj" fmla="val 10000"/>
          </a:avLst>
        </a:prstGeom>
        <a:gradFill rotWithShape="0">
          <a:gsLst>
            <a:gs pos="0">
              <a:schemeClr val="accent1">
                <a:tint val="99000"/>
                <a:hueOff val="0"/>
                <a:satOff val="0"/>
                <a:lumOff val="0"/>
                <a:alphaOff val="0"/>
                <a:lumMod val="110000"/>
                <a:satMod val="105000"/>
                <a:tint val="67000"/>
              </a:schemeClr>
            </a:gs>
            <a:gs pos="50000">
              <a:schemeClr val="accent1">
                <a:tint val="99000"/>
                <a:hueOff val="0"/>
                <a:satOff val="0"/>
                <a:lumOff val="0"/>
                <a:alphaOff val="0"/>
                <a:lumMod val="105000"/>
                <a:satMod val="103000"/>
                <a:tint val="73000"/>
              </a:schemeClr>
            </a:gs>
            <a:gs pos="100000">
              <a:schemeClr val="accent1">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smtClean="0">
              <a:latin typeface="Calibri"/>
              <a:ea typeface="宋体"/>
              <a:cs typeface="+mn-cs"/>
            </a:rPr>
            <a:t>承销商是否具有垄断性质、上市前审计质量、股票上市首日换手率</a:t>
          </a:r>
          <a:endParaRPr lang="zh-CN" altLang="en-US" sz="1300" kern="1200" dirty="0">
            <a:latin typeface="Calibri"/>
            <a:ea typeface="宋体"/>
            <a:cs typeface="+mn-cs"/>
          </a:endParaRPr>
        </a:p>
      </dsp:txBody>
      <dsp:txXfrm>
        <a:off x="4755285" y="3145688"/>
        <a:ext cx="1055448" cy="1346479"/>
      </dsp:txXfrm>
    </dsp:sp>
    <dsp:sp modelId="{5467A64C-2F97-4132-A400-2CAF7D527F8D}">
      <dsp:nvSpPr>
        <dsp:cNvPr id="0" name=""/>
        <dsp:cNvSpPr/>
      </dsp:nvSpPr>
      <dsp:spPr>
        <a:xfrm>
          <a:off x="5890657" y="3112851"/>
          <a:ext cx="1121122" cy="1412153"/>
        </a:xfrm>
        <a:prstGeom prst="roundRect">
          <a:avLst>
            <a:gd name="adj" fmla="val 10000"/>
          </a:avLst>
        </a:prstGeom>
        <a:gradFill rotWithShape="0">
          <a:gsLst>
            <a:gs pos="0">
              <a:schemeClr val="accent1">
                <a:tint val="99000"/>
                <a:hueOff val="0"/>
                <a:satOff val="0"/>
                <a:lumOff val="0"/>
                <a:alphaOff val="0"/>
                <a:lumMod val="110000"/>
                <a:satMod val="105000"/>
                <a:tint val="67000"/>
              </a:schemeClr>
            </a:gs>
            <a:gs pos="50000">
              <a:schemeClr val="accent1">
                <a:tint val="99000"/>
                <a:hueOff val="0"/>
                <a:satOff val="0"/>
                <a:lumOff val="0"/>
                <a:alphaOff val="0"/>
                <a:lumMod val="105000"/>
                <a:satMod val="103000"/>
                <a:tint val="73000"/>
              </a:schemeClr>
            </a:gs>
            <a:gs pos="100000">
              <a:schemeClr val="accent1">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altLang="zh-CN" sz="1300" kern="1200" dirty="0" smtClean="0"/>
            <a:t>……</a:t>
          </a:r>
          <a:endParaRPr lang="zh-CN" altLang="en-US" sz="1300" kern="1200" dirty="0"/>
        </a:p>
      </dsp:txBody>
      <dsp:txXfrm>
        <a:off x="5923494" y="3145688"/>
        <a:ext cx="1055448" cy="1346479"/>
      </dsp:txXfrm>
    </dsp:sp>
    <dsp:sp modelId="{B0E3DBC1-1153-40EE-88AC-898CD84F84B6}">
      <dsp:nvSpPr>
        <dsp:cNvPr id="0" name=""/>
        <dsp:cNvSpPr/>
      </dsp:nvSpPr>
      <dsp:spPr>
        <a:xfrm>
          <a:off x="7105954" y="1556904"/>
          <a:ext cx="1121122" cy="1412153"/>
        </a:xfrm>
        <a:prstGeom prst="roundRect">
          <a:avLst>
            <a:gd name="adj" fmla="val 10000"/>
          </a:avLst>
        </a:prstGeom>
        <a:gradFill rotWithShape="0">
          <a:gsLst>
            <a:gs pos="0">
              <a:schemeClr val="accent1">
                <a:shade val="80000"/>
                <a:hueOff val="0"/>
                <a:satOff val="0"/>
                <a:lumOff val="0"/>
                <a:alphaOff val="0"/>
                <a:lumMod val="110000"/>
                <a:satMod val="105000"/>
                <a:tint val="67000"/>
              </a:schemeClr>
            </a:gs>
            <a:gs pos="50000">
              <a:schemeClr val="accent1">
                <a:shade val="80000"/>
                <a:hueOff val="0"/>
                <a:satOff val="0"/>
                <a:lumOff val="0"/>
                <a:alphaOff val="0"/>
                <a:lumMod val="105000"/>
                <a:satMod val="103000"/>
                <a:tint val="73000"/>
              </a:schemeClr>
            </a:gs>
            <a:gs pos="100000">
              <a:schemeClr val="accent1">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altLang="zh-CN" sz="3100" kern="1200" dirty="0" smtClean="0"/>
            <a:t>……</a:t>
          </a:r>
          <a:endParaRPr lang="zh-CN" altLang="en-US" sz="3100" kern="1200" dirty="0"/>
        </a:p>
      </dsp:txBody>
      <dsp:txXfrm>
        <a:off x="7138791" y="1589741"/>
        <a:ext cx="1055448" cy="134647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12/4/2016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12/4/2016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12/4/2016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12/4/2016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12/4/2016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12/4/2016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12/4/2016</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12/4/2016</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12/4/2016</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12/4/2016</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12/4/2016</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12/4/2016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12/4/2016</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12/4/2016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12/4/2016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t>12/4/2016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t>12/4/2016</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t>12/4/2016</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t>12/4/2016</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t>12/4/2016</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t>12/4/2016</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t>12/4/2016</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t>12/4/2016</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12/4/2016</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hyperlink" Target="http://ipo.sac.net.cn/pages/inquiryObject/xjdxml.html" TargetMode="Externa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9.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7.bin"/><Relationship Id="rId4" Type="http://schemas.openxmlformats.org/officeDocument/2006/relationships/image" Target="../media/image11.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8.xml"/><Relationship Id="rId4" Type="http://schemas.openxmlformats.org/officeDocument/2006/relationships/chart" Target="../charts/chart4.xml"/></Relationships>
</file>

<file path=ppt/slides/_rels/slide4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3" Type="http://schemas.openxmlformats.org/officeDocument/2006/relationships/hyperlink" Target="http://t.cn/RwEmZ02" TargetMode="External"/><Relationship Id="rId2" Type="http://schemas.openxmlformats.org/officeDocument/2006/relationships/hyperlink" Target="http://www.51pptmoban.com/shejishi/damengPPT/" TargetMode="External"/><Relationship Id="rId1" Type="http://schemas.openxmlformats.org/officeDocument/2006/relationships/slideLayout" Target="../slideLayouts/slideLayout18.xml"/><Relationship Id="rId5" Type="http://schemas.openxmlformats.org/officeDocument/2006/relationships/image" Target="../media/image16.png"/><Relationship Id="rId4" Type="http://schemas.openxmlformats.org/officeDocument/2006/relationships/image" Target="../media/image15.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259000"/>
            <a:ext cx="9144000" cy="234000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329184" y="2782925"/>
            <a:ext cx="8653919" cy="1138773"/>
          </a:xfrm>
          <a:prstGeom prst="rect">
            <a:avLst/>
          </a:prstGeom>
          <a:noFill/>
        </p:spPr>
        <p:txBody>
          <a:bodyPr wrap="square" rtlCol="0">
            <a:spAutoFit/>
          </a:bodyPr>
          <a:lstStyle/>
          <a:p>
            <a:pPr algn="ctr"/>
            <a:r>
              <a:rPr lang="zh-CN" altLang="en-US" sz="4000" b="1" spc="300" dirty="0" smtClean="0">
                <a:solidFill>
                  <a:schemeClr val="bg1"/>
                </a:solidFill>
                <a:latin typeface="微软雅黑" panose="020B0503020204020204" pitchFamily="34" charset="-122"/>
                <a:ea typeface="微软雅黑" panose="020B0503020204020204" pitchFamily="34" charset="-122"/>
              </a:rPr>
              <a:t>询</a:t>
            </a:r>
            <a:r>
              <a:rPr lang="zh-CN" altLang="en-US" sz="4000" b="1" spc="300" dirty="0">
                <a:solidFill>
                  <a:schemeClr val="bg1"/>
                </a:solidFill>
                <a:latin typeface="微软雅黑" panose="020B0503020204020204" pitchFamily="34" charset="-122"/>
                <a:ea typeface="微软雅黑" panose="020B0503020204020204" pitchFamily="34" charset="-122"/>
              </a:rPr>
              <a:t>价范围调整对 </a:t>
            </a:r>
            <a:r>
              <a:rPr lang="en-US" altLang="zh-CN" sz="4000" b="1" spc="300" dirty="0">
                <a:solidFill>
                  <a:schemeClr val="bg1"/>
                </a:solidFill>
                <a:latin typeface="微软雅黑" panose="020B0503020204020204" pitchFamily="34" charset="-122"/>
                <a:ea typeface="微软雅黑" panose="020B0503020204020204" pitchFamily="34" charset="-122"/>
              </a:rPr>
              <a:t>IPO </a:t>
            </a:r>
            <a:r>
              <a:rPr lang="zh-CN" altLang="en-US" sz="4000" b="1" spc="300" dirty="0">
                <a:solidFill>
                  <a:schemeClr val="bg1"/>
                </a:solidFill>
                <a:latin typeface="微软雅黑" panose="020B0503020204020204" pitchFamily="34" charset="-122"/>
                <a:ea typeface="微软雅黑" panose="020B0503020204020204" pitchFamily="34" charset="-122"/>
              </a:rPr>
              <a:t>抑价的</a:t>
            </a:r>
            <a:r>
              <a:rPr lang="zh-CN" altLang="en-US" sz="4000" b="1" spc="300" dirty="0" smtClean="0">
                <a:solidFill>
                  <a:schemeClr val="bg1"/>
                </a:solidFill>
                <a:latin typeface="微软雅黑" panose="020B0503020204020204" pitchFamily="34" charset="-122"/>
                <a:ea typeface="微软雅黑" panose="020B0503020204020204" pitchFamily="34" charset="-122"/>
              </a:rPr>
              <a:t>影响</a:t>
            </a:r>
            <a:endParaRPr lang="en-US" altLang="zh-CN" sz="6000" b="1" spc="300" dirty="0" smtClean="0">
              <a:solidFill>
                <a:schemeClr val="bg1"/>
              </a:solidFill>
              <a:latin typeface="微软雅黑" panose="020B0503020204020204" pitchFamily="34" charset="-122"/>
              <a:ea typeface="微软雅黑" panose="020B0503020204020204" pitchFamily="34" charset="-122"/>
            </a:endParaRPr>
          </a:p>
          <a:p>
            <a:pPr algn="ctr"/>
            <a:r>
              <a:rPr lang="en-US" altLang="zh-CN" sz="2800" b="1" spc="300" dirty="0" smtClean="0">
                <a:solidFill>
                  <a:schemeClr val="bg1"/>
                </a:solidFill>
                <a:latin typeface="微软雅黑" panose="020B0503020204020204" pitchFamily="34" charset="-122"/>
                <a:ea typeface="微软雅黑" panose="020B0503020204020204" pitchFamily="34" charset="-122"/>
              </a:rPr>
              <a:t>---</a:t>
            </a:r>
            <a:r>
              <a:rPr lang="zh-CN" altLang="en-US" sz="2800" b="1" spc="300" dirty="0" smtClean="0">
                <a:solidFill>
                  <a:schemeClr val="bg1"/>
                </a:solidFill>
                <a:latin typeface="微软雅黑" panose="020B0503020204020204" pitchFamily="34" charset="-122"/>
                <a:ea typeface="微软雅黑" panose="020B0503020204020204" pitchFamily="34" charset="-122"/>
              </a:rPr>
              <a:t>基于中国</a:t>
            </a:r>
            <a:r>
              <a:rPr lang="en-US" altLang="zh-CN" sz="2800" b="1" spc="300" dirty="0" smtClean="0">
                <a:solidFill>
                  <a:schemeClr val="bg1"/>
                </a:solidFill>
                <a:latin typeface="微软雅黑" panose="020B0503020204020204" pitchFamily="34" charset="-122"/>
                <a:ea typeface="微软雅黑" panose="020B0503020204020204" pitchFamily="34" charset="-122"/>
              </a:rPr>
              <a:t>A</a:t>
            </a:r>
            <a:r>
              <a:rPr lang="zh-CN" altLang="en-US" sz="2800" b="1" spc="300" dirty="0" smtClean="0">
                <a:solidFill>
                  <a:schemeClr val="bg1"/>
                </a:solidFill>
                <a:latin typeface="微软雅黑" panose="020B0503020204020204" pitchFamily="34" charset="-122"/>
                <a:ea typeface="微软雅黑" panose="020B0503020204020204" pitchFamily="34" charset="-122"/>
              </a:rPr>
              <a:t>股市场的实证检验</a:t>
            </a:r>
            <a:endParaRPr lang="en-US" altLang="zh-CN" sz="2800" b="1" spc="3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755937" y="4871702"/>
            <a:ext cx="6133539" cy="936963"/>
            <a:chOff x="1235076" y="4785180"/>
            <a:chExt cx="6133539" cy="936963"/>
          </a:xfrm>
        </p:grpSpPr>
        <p:sp>
          <p:nvSpPr>
            <p:cNvPr id="23" name="矩形 22"/>
            <p:cNvSpPr/>
            <p:nvPr/>
          </p:nvSpPr>
          <p:spPr>
            <a:xfrm>
              <a:off x="1235076" y="4785180"/>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答辩人</a:t>
              </a:r>
              <a:endParaRPr lang="zh-HK" altLang="en-US"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1235076" y="5306673"/>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指导老师</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20962" y="4800540"/>
              <a:ext cx="4747653" cy="400110"/>
            </a:xfrm>
            <a:prstGeom prst="rect">
              <a:avLst/>
            </a:prstGeom>
            <a:noFill/>
          </p:spPr>
          <p:txBody>
            <a:bodyPr wrap="square" rtlCol="0">
              <a:spAutoFit/>
            </a:bodyPr>
            <a:lstStyle/>
            <a:p>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魏子涵 王凡琪 刘嘉丰 黄菁萃</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620962" y="5322033"/>
              <a:ext cx="2133918" cy="400110"/>
            </a:xfrm>
            <a:prstGeom prst="rect">
              <a:avLst/>
            </a:prstGeom>
            <a:noFill/>
          </p:spPr>
          <p:txBody>
            <a:bodyPr wrap="square" rtlCol="0">
              <a:spAutoFit/>
            </a:bodyPr>
            <a:lstStyle/>
            <a:p>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廖冠民教授</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grpSp>
      <p:pic>
        <p:nvPicPr>
          <p:cNvPr id="11" name="Picture 2" descr="http://c.hiphotos.baidu.com/baike/c0%3Dbaike80%2C5%2C5%2C80%2C26/sign=1a50dd76269759ee5e5d6899d3922873/5d6034a85edf8db1d9b9c51f0923dd54564e74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2403" y="358762"/>
            <a:ext cx="1690700" cy="16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218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grpSp>
        <p:nvGrpSpPr>
          <p:cNvPr id="2" name="组合 1"/>
          <p:cNvGrpSpPr/>
          <p:nvPr/>
        </p:nvGrpSpPr>
        <p:grpSpPr>
          <a:xfrm>
            <a:off x="2230535" y="94101"/>
            <a:ext cx="1744449" cy="379232"/>
            <a:chOff x="2230535" y="94101"/>
            <a:chExt cx="1744449" cy="379232"/>
          </a:xfrm>
        </p:grpSpPr>
        <p:sp>
          <p:nvSpPr>
            <p:cNvPr id="14" name="矩形 13"/>
            <p:cNvSpPr/>
            <p:nvPr/>
          </p:nvSpPr>
          <p:spPr>
            <a:xfrm>
              <a:off x="2230535" y="94101"/>
              <a:ext cx="1744449" cy="3787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13" name="文本框 12"/>
            <p:cNvSpPr txBox="1"/>
            <p:nvPr/>
          </p:nvSpPr>
          <p:spPr>
            <a:xfrm>
              <a:off x="2406682" y="104001"/>
              <a:ext cx="1252453"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文献综述</a:t>
              </a:r>
              <a:endParaRPr lang="zh-HK" altLang="en-US" spc="300" dirty="0">
                <a:solidFill>
                  <a:srgbClr val="666666"/>
                </a:solidFill>
                <a:latin typeface="微软雅黑" panose="020B0503020204020204" pitchFamily="34" charset="-122"/>
                <a:ea typeface="微软雅黑" panose="020B0503020204020204" pitchFamily="34" charset="-122"/>
              </a:endParaRPr>
            </a:p>
          </p:txBody>
        </p:sp>
      </p:grpSp>
      <p:sp>
        <p:nvSpPr>
          <p:cNvPr id="25" name="文本框 24"/>
          <p:cNvSpPr txBox="1"/>
          <p:nvPr/>
        </p:nvSpPr>
        <p:spPr>
          <a:xfrm>
            <a:off x="321383" y="93911"/>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研究背景</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181163" y="93911"/>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研究假说</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672807" y="81308"/>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研究方法</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373168" y="93911"/>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研究结论</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1880410" y="84459"/>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043710"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6135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164450" y="84459"/>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398494" y="968188"/>
            <a:ext cx="5569713" cy="646331"/>
          </a:xfrm>
          <a:prstGeom prst="rect">
            <a:avLst/>
          </a:prstGeom>
          <a:noFill/>
        </p:spPr>
        <p:txBody>
          <a:bodyPr wrap="square" rtlCol="0">
            <a:spAutoFit/>
          </a:bodyPr>
          <a:lstStyle/>
          <a:p>
            <a:r>
              <a:rPr lang="en-US" altLang="zh-CN" sz="3600" b="1" dirty="0"/>
              <a:t>IPO</a:t>
            </a:r>
            <a:r>
              <a:rPr lang="zh-CN" altLang="en-US" sz="3600" b="1" dirty="0"/>
              <a:t>抑价理论及其影响因素</a:t>
            </a:r>
          </a:p>
        </p:txBody>
      </p:sp>
      <p:graphicFrame>
        <p:nvGraphicFramePr>
          <p:cNvPr id="18" name="内容占位符 3"/>
          <p:cNvGraphicFramePr>
            <a:graphicFrameLocks/>
          </p:cNvGraphicFramePr>
          <p:nvPr>
            <p:extLst>
              <p:ext uri="{D42A27DB-BD31-4B8C-83A1-F6EECF244321}">
                <p14:modId xmlns:p14="http://schemas.microsoft.com/office/powerpoint/2010/main" val="353617577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2864315"/>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grpSp>
        <p:nvGrpSpPr>
          <p:cNvPr id="2" name="组合 1"/>
          <p:cNvGrpSpPr/>
          <p:nvPr/>
        </p:nvGrpSpPr>
        <p:grpSpPr>
          <a:xfrm>
            <a:off x="2230535" y="94101"/>
            <a:ext cx="1744449" cy="379232"/>
            <a:chOff x="2230535" y="94101"/>
            <a:chExt cx="1744449" cy="379232"/>
          </a:xfrm>
        </p:grpSpPr>
        <p:sp>
          <p:nvSpPr>
            <p:cNvPr id="14" name="矩形 13"/>
            <p:cNvSpPr/>
            <p:nvPr/>
          </p:nvSpPr>
          <p:spPr>
            <a:xfrm>
              <a:off x="2230535" y="94101"/>
              <a:ext cx="1744449" cy="3787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13" name="文本框 12"/>
            <p:cNvSpPr txBox="1"/>
            <p:nvPr/>
          </p:nvSpPr>
          <p:spPr>
            <a:xfrm>
              <a:off x="2406682" y="104001"/>
              <a:ext cx="1252453"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文献综述</a:t>
              </a:r>
              <a:endParaRPr lang="zh-HK" altLang="en-US" spc="300" dirty="0">
                <a:solidFill>
                  <a:srgbClr val="666666"/>
                </a:solidFill>
                <a:latin typeface="微软雅黑" panose="020B0503020204020204" pitchFamily="34" charset="-122"/>
                <a:ea typeface="微软雅黑" panose="020B0503020204020204" pitchFamily="34" charset="-122"/>
              </a:endParaRPr>
            </a:p>
          </p:txBody>
        </p:sp>
      </p:grpSp>
      <p:sp>
        <p:nvSpPr>
          <p:cNvPr id="25" name="文本框 24"/>
          <p:cNvSpPr txBox="1"/>
          <p:nvPr/>
        </p:nvSpPr>
        <p:spPr>
          <a:xfrm>
            <a:off x="321383" y="93911"/>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研究背景</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181163" y="93911"/>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研究假说</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672807" y="81308"/>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研究方法</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373168" y="93911"/>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研究结论</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1880410" y="84459"/>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043710"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6135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164450" y="84459"/>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40548" y="995431"/>
            <a:ext cx="1439862" cy="2215991"/>
          </a:xfrm>
          <a:prstGeom prst="rect">
            <a:avLst/>
          </a:prstGeom>
          <a:noFill/>
        </p:spPr>
        <p:txBody>
          <a:bodyPr wrap="square" rtlCol="0">
            <a:spAutoFit/>
          </a:bodyPr>
          <a:lstStyle/>
          <a:p>
            <a:r>
              <a:rPr lang="en-US" altLang="zh-HK" sz="13800" dirty="0" smtClean="0">
                <a:solidFill>
                  <a:srgbClr val="92D14F"/>
                </a:solidFill>
                <a:latin typeface="Adobe 仿宋 Std R" panose="02020400000000000000" pitchFamily="18" charset="-122"/>
                <a:ea typeface="Adobe 仿宋 Std R" panose="02020400000000000000" pitchFamily="18" charset="-122"/>
              </a:rPr>
              <a:t>“</a:t>
            </a:r>
            <a:endParaRPr lang="zh-HK" altLang="en-US" sz="13800" dirty="0">
              <a:solidFill>
                <a:srgbClr val="92D14F"/>
              </a:solidFill>
              <a:latin typeface="Adobe 仿宋 Std R" panose="02020400000000000000" pitchFamily="18" charset="-122"/>
              <a:ea typeface="Adobe 仿宋 Std R" panose="02020400000000000000" pitchFamily="18" charset="-122"/>
            </a:endParaRPr>
          </a:p>
        </p:txBody>
      </p:sp>
      <p:sp>
        <p:nvSpPr>
          <p:cNvPr id="23" name="文本框 22"/>
          <p:cNvSpPr txBox="1"/>
          <p:nvPr/>
        </p:nvSpPr>
        <p:spPr>
          <a:xfrm>
            <a:off x="7704138" y="4804988"/>
            <a:ext cx="1439862" cy="2215991"/>
          </a:xfrm>
          <a:prstGeom prst="rect">
            <a:avLst/>
          </a:prstGeom>
          <a:noFill/>
        </p:spPr>
        <p:txBody>
          <a:bodyPr wrap="square" rtlCol="0">
            <a:spAutoFit/>
          </a:bodyPr>
          <a:lstStyle/>
          <a:p>
            <a:r>
              <a:rPr lang="en-US" altLang="zh-HK" sz="13800" dirty="0" smtClean="0">
                <a:solidFill>
                  <a:srgbClr val="92D14F"/>
                </a:solidFill>
                <a:latin typeface="Adobe 仿宋 Std R" panose="02020400000000000000" pitchFamily="18" charset="-122"/>
                <a:ea typeface="Adobe 仿宋 Std R" panose="02020400000000000000" pitchFamily="18" charset="-122"/>
              </a:rPr>
              <a:t>”</a:t>
            </a:r>
            <a:endParaRPr lang="zh-HK" altLang="en-US" sz="13800" dirty="0">
              <a:solidFill>
                <a:srgbClr val="92D14F"/>
              </a:solidFill>
              <a:latin typeface="Adobe 仿宋 Std R" panose="02020400000000000000" pitchFamily="18" charset="-122"/>
              <a:ea typeface="Adobe 仿宋 Std R" panose="02020400000000000000" pitchFamily="18" charset="-122"/>
            </a:endParaRPr>
          </a:p>
        </p:txBody>
      </p:sp>
      <p:sp>
        <p:nvSpPr>
          <p:cNvPr id="5" name="TextBox 4"/>
          <p:cNvSpPr txBox="1"/>
          <p:nvPr/>
        </p:nvSpPr>
        <p:spPr>
          <a:xfrm>
            <a:off x="1616783" y="2013447"/>
            <a:ext cx="5756385" cy="1477328"/>
          </a:xfrm>
          <a:prstGeom prst="rect">
            <a:avLst/>
          </a:prstGeom>
          <a:noFill/>
        </p:spPr>
        <p:txBody>
          <a:bodyPr wrap="square" rtlCol="0">
            <a:spAutoFit/>
          </a:bodyPr>
          <a:lstStyle/>
          <a:p>
            <a:r>
              <a:rPr lang="zh-CN" altLang="en-US" dirty="0" smtClean="0"/>
              <a:t>综上，可以发现西方</a:t>
            </a:r>
            <a:r>
              <a:rPr lang="en-US" altLang="zh-CN" dirty="0" smtClean="0"/>
              <a:t>IPO</a:t>
            </a:r>
            <a:r>
              <a:rPr lang="zh-CN" altLang="en-US" dirty="0" smtClean="0"/>
              <a:t>抑价理论在中国证券市场的适用性存在一定局限，由于我国证券市场发行制度、监管政策等方面的特殊性，政策及其变更对于</a:t>
            </a:r>
            <a:r>
              <a:rPr lang="en-US" altLang="zh-CN" dirty="0" smtClean="0"/>
              <a:t>IPO</a:t>
            </a:r>
            <a:r>
              <a:rPr lang="zh-CN" altLang="en-US" dirty="0" smtClean="0"/>
              <a:t>抑价表现出较强的影响，因而在我国证券市场检验政策及其发展对于</a:t>
            </a:r>
            <a:r>
              <a:rPr lang="en-US" altLang="zh-CN" dirty="0" smtClean="0"/>
              <a:t>IPO</a:t>
            </a:r>
            <a:r>
              <a:rPr lang="zh-CN" altLang="en-US" dirty="0" smtClean="0"/>
              <a:t>抑价的影响具有较强的理论和实践价值。</a:t>
            </a:r>
            <a:endParaRPr lang="zh-CN" altLang="en-US" dirty="0"/>
          </a:p>
        </p:txBody>
      </p:sp>
      <p:sp>
        <p:nvSpPr>
          <p:cNvPr id="6" name="TextBox 5"/>
          <p:cNvSpPr txBox="1"/>
          <p:nvPr/>
        </p:nvSpPr>
        <p:spPr>
          <a:xfrm>
            <a:off x="1616782" y="4232940"/>
            <a:ext cx="5756386" cy="923330"/>
          </a:xfrm>
          <a:prstGeom prst="rect">
            <a:avLst/>
          </a:prstGeom>
          <a:noFill/>
        </p:spPr>
        <p:txBody>
          <a:bodyPr wrap="square" rtlCol="0">
            <a:spAutoFit/>
          </a:bodyPr>
          <a:lstStyle/>
          <a:p>
            <a:r>
              <a:rPr lang="zh-CN" altLang="en-US" dirty="0" smtClean="0"/>
              <a:t>另外，我国学术界对新股发行体制改革具体内容，特别是询价对象向推荐类投资者调整扩大这一举措并未给予足够关注，而这便是本文研究的主要内容。</a:t>
            </a:r>
            <a:endParaRPr lang="zh-CN" altLang="en-US" dirty="0"/>
          </a:p>
        </p:txBody>
      </p:sp>
    </p:spTree>
    <p:extLst>
      <p:ext uri="{BB962C8B-B14F-4D97-AF65-F5344CB8AC3E}">
        <p14:creationId xmlns:p14="http://schemas.microsoft.com/office/powerpoint/2010/main" val="2734401533"/>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solidFill>
                      <a:prstClr val="black"/>
                    </a:solidFill>
                  </a:endParaRPr>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solidFill>
                      <a:prstClr val="black"/>
                    </a:solidFill>
                  </a:endParaRPr>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prstClr val="white"/>
                    </a:solidFill>
                    <a:latin typeface="微软雅黑" panose="020B0503020204020204" pitchFamily="34" charset="-122"/>
                    <a:ea typeface="微软雅黑" panose="020B0503020204020204" pitchFamily="34" charset="-122"/>
                  </a:rPr>
                  <a:t>研究假说</a:t>
                </a:r>
                <a:endParaRPr lang="zh-HK" altLang="en-US" sz="7200" b="1" spc="300" dirty="0">
                  <a:solidFill>
                    <a:prstClr val="white"/>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prstClr val="white"/>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prstClr val="white"/>
                </a:solidFill>
              </a:endParaRPr>
            </a:p>
          </p:txBody>
        </p:sp>
      </p:grpSp>
    </p:spTree>
    <p:extLst>
      <p:ext uri="{BB962C8B-B14F-4D97-AF65-F5344CB8AC3E}">
        <p14:creationId xmlns:p14="http://schemas.microsoft.com/office/powerpoint/2010/main" val="4020469825"/>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25" name="文本框 24"/>
          <p:cNvSpPr txBox="1"/>
          <p:nvPr/>
        </p:nvSpPr>
        <p:spPr>
          <a:xfrm>
            <a:off x="2205661" y="81307"/>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文献综述</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382127" y="115616"/>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研究假说</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722834" y="106164"/>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研究方法</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373168" y="93911"/>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研究结论</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1976525" y="106164"/>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633727" y="81307"/>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672807" y="81308"/>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164450" y="84459"/>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976525" y="2108979"/>
            <a:ext cx="5207000" cy="769441"/>
          </a:xfrm>
          <a:prstGeom prst="rect">
            <a:avLst/>
          </a:prstGeom>
        </p:spPr>
        <p:txBody>
          <a:bodyPr wrap="square">
            <a:spAutoFit/>
          </a:bodyPr>
          <a:lstStyle/>
          <a:p>
            <a:pPr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0" name="矩形 19"/>
          <p:cNvSpPr/>
          <p:nvPr/>
        </p:nvSpPr>
        <p:spPr>
          <a:xfrm>
            <a:off x="1976525" y="3235852"/>
            <a:ext cx="5207000" cy="769441"/>
          </a:xfrm>
          <a:prstGeom prst="rect">
            <a:avLst/>
          </a:prstGeom>
        </p:spPr>
        <p:txBody>
          <a:bodyPr wrap="square">
            <a:spAutoFit/>
          </a:bodyPr>
          <a:lstStyle/>
          <a:p>
            <a:pPr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1" name="矩形 20"/>
          <p:cNvSpPr/>
          <p:nvPr/>
        </p:nvSpPr>
        <p:spPr>
          <a:xfrm>
            <a:off x="1976525" y="4362725"/>
            <a:ext cx="5207000" cy="769441"/>
          </a:xfrm>
          <a:prstGeom prst="rect">
            <a:avLst/>
          </a:prstGeom>
        </p:spPr>
        <p:txBody>
          <a:bodyPr wrap="square">
            <a:spAutoFit/>
          </a:bodyPr>
          <a:lstStyle/>
          <a:p>
            <a:pPr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49152" y="1653570"/>
            <a:ext cx="1439862" cy="2215991"/>
          </a:xfrm>
          <a:prstGeom prst="rect">
            <a:avLst/>
          </a:prstGeom>
          <a:noFill/>
        </p:spPr>
        <p:txBody>
          <a:bodyPr wrap="square" rtlCol="0">
            <a:spAutoFit/>
          </a:bodyPr>
          <a:lstStyle/>
          <a:p>
            <a:r>
              <a:rPr lang="en-US" altLang="zh-HK" sz="13800" dirty="0" smtClean="0">
                <a:solidFill>
                  <a:srgbClr val="92D14F"/>
                </a:solidFill>
                <a:latin typeface="Adobe 仿宋 Std R" panose="02020400000000000000" pitchFamily="18" charset="-122"/>
                <a:ea typeface="Adobe 仿宋 Std R" panose="02020400000000000000" pitchFamily="18" charset="-122"/>
              </a:rPr>
              <a:t>“</a:t>
            </a:r>
            <a:endParaRPr lang="zh-HK" altLang="en-US" sz="13800" dirty="0">
              <a:solidFill>
                <a:srgbClr val="92D14F"/>
              </a:solidFill>
              <a:latin typeface="Adobe 仿宋 Std R" panose="02020400000000000000" pitchFamily="18" charset="-122"/>
              <a:ea typeface="Adobe 仿宋 Std R" panose="02020400000000000000" pitchFamily="18" charset="-122"/>
            </a:endParaRPr>
          </a:p>
        </p:txBody>
      </p:sp>
      <p:sp>
        <p:nvSpPr>
          <p:cNvPr id="23" name="文本框 22"/>
          <p:cNvSpPr txBox="1"/>
          <p:nvPr/>
        </p:nvSpPr>
        <p:spPr>
          <a:xfrm>
            <a:off x="6940637" y="4642009"/>
            <a:ext cx="1439862" cy="2215991"/>
          </a:xfrm>
          <a:prstGeom prst="rect">
            <a:avLst/>
          </a:prstGeom>
          <a:noFill/>
        </p:spPr>
        <p:txBody>
          <a:bodyPr wrap="square" rtlCol="0">
            <a:spAutoFit/>
          </a:bodyPr>
          <a:lstStyle/>
          <a:p>
            <a:r>
              <a:rPr lang="en-US" altLang="zh-HK" sz="13800" dirty="0" smtClean="0">
                <a:solidFill>
                  <a:srgbClr val="92D14F"/>
                </a:solidFill>
                <a:latin typeface="Adobe 仿宋 Std R" panose="02020400000000000000" pitchFamily="18" charset="-122"/>
                <a:ea typeface="Adobe 仿宋 Std R" panose="02020400000000000000" pitchFamily="18" charset="-122"/>
              </a:rPr>
              <a:t>”</a:t>
            </a:r>
            <a:endParaRPr lang="zh-HK" altLang="en-US" sz="13800" dirty="0">
              <a:solidFill>
                <a:srgbClr val="92D14F"/>
              </a:solidFill>
              <a:latin typeface="Adobe 仿宋 Std R" panose="02020400000000000000" pitchFamily="18" charset="-122"/>
              <a:ea typeface="Adobe 仿宋 Std R" panose="02020400000000000000" pitchFamily="18" charset="-122"/>
            </a:endParaRPr>
          </a:p>
        </p:txBody>
      </p:sp>
      <p:grpSp>
        <p:nvGrpSpPr>
          <p:cNvPr id="19" name="组合 18"/>
          <p:cNvGrpSpPr/>
          <p:nvPr/>
        </p:nvGrpSpPr>
        <p:grpSpPr>
          <a:xfrm>
            <a:off x="3832170" y="99338"/>
            <a:ext cx="1744449" cy="379232"/>
            <a:chOff x="2230535" y="94101"/>
            <a:chExt cx="1744449" cy="379232"/>
          </a:xfrm>
        </p:grpSpPr>
        <p:sp>
          <p:nvSpPr>
            <p:cNvPr id="22" name="矩形 21"/>
            <p:cNvSpPr/>
            <p:nvPr/>
          </p:nvSpPr>
          <p:spPr>
            <a:xfrm>
              <a:off x="2230535" y="94101"/>
              <a:ext cx="1744449" cy="3787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24" name="文本框 23"/>
            <p:cNvSpPr txBox="1"/>
            <p:nvPr/>
          </p:nvSpPr>
          <p:spPr>
            <a:xfrm>
              <a:off x="2406682" y="104001"/>
              <a:ext cx="1252453"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研究假说</a:t>
              </a:r>
              <a:endParaRPr lang="zh-HK" altLang="en-US" spc="300" dirty="0">
                <a:solidFill>
                  <a:srgbClr val="666666"/>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604672068"/>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solidFill>
                      <a:prstClr val="black"/>
                    </a:solidFill>
                  </a:endParaRPr>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solidFill>
                      <a:prstClr val="black"/>
                    </a:solidFill>
                  </a:endParaRPr>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prstClr val="white"/>
                    </a:solidFill>
                    <a:latin typeface="微软雅黑" panose="020B0503020204020204" pitchFamily="34" charset="-122"/>
                    <a:ea typeface="微软雅黑" panose="020B0503020204020204" pitchFamily="34" charset="-122"/>
                  </a:rPr>
                  <a:t>研究方法</a:t>
                </a:r>
                <a:endParaRPr lang="zh-HK" altLang="en-US" sz="7200" b="1" spc="300" dirty="0">
                  <a:solidFill>
                    <a:prstClr val="white"/>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prstClr val="white"/>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prstClr val="white"/>
                </a:solidFill>
              </a:endParaRPr>
            </a:p>
          </p:txBody>
        </p:sp>
      </p:grpSp>
    </p:spTree>
    <p:extLst>
      <p:ext uri="{BB962C8B-B14F-4D97-AF65-F5344CB8AC3E}">
        <p14:creationId xmlns:p14="http://schemas.microsoft.com/office/powerpoint/2010/main" val="634307231"/>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25" name="文本框 24"/>
          <p:cNvSpPr txBox="1"/>
          <p:nvPr/>
        </p:nvSpPr>
        <p:spPr>
          <a:xfrm>
            <a:off x="2246273" y="93911"/>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文献综述</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3891071" y="71536"/>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研究假说</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345856" y="113732"/>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研究背景</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633074" y="82112"/>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研究结论</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1976525" y="11373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702334" y="66810"/>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57530"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347330" y="84459"/>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5468904" y="66586"/>
            <a:ext cx="1744449" cy="379232"/>
            <a:chOff x="2230535" y="94101"/>
            <a:chExt cx="1744449" cy="379232"/>
          </a:xfrm>
        </p:grpSpPr>
        <p:sp>
          <p:nvSpPr>
            <p:cNvPr id="22" name="矩形 21"/>
            <p:cNvSpPr/>
            <p:nvPr/>
          </p:nvSpPr>
          <p:spPr>
            <a:xfrm>
              <a:off x="2230535" y="94101"/>
              <a:ext cx="1744449" cy="3787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24" name="文本框 23"/>
            <p:cNvSpPr txBox="1"/>
            <p:nvPr/>
          </p:nvSpPr>
          <p:spPr>
            <a:xfrm>
              <a:off x="2406682" y="104001"/>
              <a:ext cx="1252453"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grpSp>
      <p:sp>
        <p:nvSpPr>
          <p:cNvPr id="4" name="文本框 3"/>
          <p:cNvSpPr txBox="1"/>
          <p:nvPr/>
        </p:nvSpPr>
        <p:spPr>
          <a:xfrm>
            <a:off x="550880" y="1522233"/>
            <a:ext cx="8042240" cy="830997"/>
          </a:xfrm>
          <a:prstGeom prst="rect">
            <a:avLst/>
          </a:prstGeom>
          <a:noFill/>
        </p:spPr>
        <p:txBody>
          <a:bodyPr wrap="square" rtlCol="0">
            <a:spAutoFit/>
          </a:bodyPr>
          <a:lstStyle/>
          <a:p>
            <a:r>
              <a:rPr lang="zh-CN" altLang="zh-CN" sz="2400" dirty="0"/>
              <a:t>以</a:t>
            </a:r>
            <a:r>
              <a:rPr lang="en-US" altLang="zh-CN" sz="2400" dirty="0"/>
              <a:t>2006 </a:t>
            </a:r>
            <a:r>
              <a:rPr lang="zh-CN" altLang="zh-CN" sz="2400" dirty="0"/>
              <a:t>年</a:t>
            </a:r>
            <a:r>
              <a:rPr lang="en-US" altLang="zh-CN" sz="2400" dirty="0"/>
              <a:t> 9 </a:t>
            </a:r>
            <a:r>
              <a:rPr lang="zh-CN" altLang="zh-CN" sz="2400" dirty="0"/>
              <a:t>月</a:t>
            </a:r>
            <a:r>
              <a:rPr lang="en-US" altLang="zh-CN" sz="2400" dirty="0"/>
              <a:t> 19 </a:t>
            </a:r>
            <a:r>
              <a:rPr lang="zh-CN" altLang="zh-CN" sz="2400" dirty="0"/>
              <a:t>日至</a:t>
            </a:r>
            <a:r>
              <a:rPr lang="en-US" altLang="zh-CN" sz="2400" dirty="0"/>
              <a:t> 2015 </a:t>
            </a:r>
            <a:r>
              <a:rPr lang="zh-CN" altLang="zh-CN" sz="2400" dirty="0"/>
              <a:t>年</a:t>
            </a:r>
            <a:r>
              <a:rPr lang="en-US" altLang="zh-CN" sz="2400" dirty="0"/>
              <a:t> 12 </a:t>
            </a:r>
            <a:r>
              <a:rPr lang="zh-CN" altLang="zh-CN" sz="2400" dirty="0"/>
              <a:t>月</a:t>
            </a:r>
            <a:r>
              <a:rPr lang="en-US" altLang="zh-CN" sz="2400" dirty="0"/>
              <a:t> 31</a:t>
            </a:r>
            <a:r>
              <a:rPr lang="zh-CN" altLang="zh-CN" sz="2400" dirty="0"/>
              <a:t>日在中国</a:t>
            </a:r>
            <a:r>
              <a:rPr lang="en-US" altLang="zh-CN" sz="2400" dirty="0"/>
              <a:t> A </a:t>
            </a:r>
            <a:r>
              <a:rPr lang="zh-CN" altLang="zh-CN" sz="2400" dirty="0"/>
              <a:t>股市场上市的</a:t>
            </a:r>
            <a:r>
              <a:rPr lang="en-US" altLang="zh-CN" sz="2400" dirty="0"/>
              <a:t> IPO </a:t>
            </a:r>
            <a:r>
              <a:rPr lang="zh-CN" altLang="zh-CN" sz="2400" dirty="0"/>
              <a:t>公司为研究样本剔除缺失数据后共</a:t>
            </a:r>
            <a:r>
              <a:rPr lang="en-US" altLang="zh-CN" sz="2400" dirty="0"/>
              <a:t>1467</a:t>
            </a:r>
            <a:r>
              <a:rPr lang="zh-CN" altLang="zh-CN" sz="2400" dirty="0" smtClean="0"/>
              <a:t>家</a:t>
            </a:r>
            <a:r>
              <a:rPr lang="zh-CN" altLang="en-US" sz="2400" dirty="0" smtClean="0"/>
              <a:t>。</a:t>
            </a:r>
            <a:endParaRPr lang="en-US" altLang="zh-CN" sz="2400" dirty="0" smtClean="0"/>
          </a:p>
        </p:txBody>
      </p:sp>
      <p:sp>
        <p:nvSpPr>
          <p:cNvPr id="17" name="矩形 16"/>
          <p:cNvSpPr/>
          <p:nvPr/>
        </p:nvSpPr>
        <p:spPr>
          <a:xfrm>
            <a:off x="550880" y="920276"/>
            <a:ext cx="1768530" cy="508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样本构成</a:t>
            </a:r>
            <a:endParaRPr lang="zh-HK" altLang="en-US" b="1" spc="300" dirty="0">
              <a:latin typeface="微软雅黑" panose="020B0503020204020204" pitchFamily="34" charset="-122"/>
              <a:ea typeface="微软雅黑" panose="020B0503020204020204" pitchFamily="34" charset="-122"/>
            </a:endParaRPr>
          </a:p>
        </p:txBody>
      </p:sp>
      <p:sp>
        <p:nvSpPr>
          <p:cNvPr id="18" name="矩形 17"/>
          <p:cNvSpPr/>
          <p:nvPr/>
        </p:nvSpPr>
        <p:spPr>
          <a:xfrm>
            <a:off x="550880" y="2554004"/>
            <a:ext cx="1768530" cy="508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样本来源</a:t>
            </a:r>
            <a:endParaRPr lang="zh-HK" altLang="en-US" b="1" spc="300"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550880" y="3262824"/>
            <a:ext cx="8042240" cy="1200329"/>
          </a:xfrm>
          <a:prstGeom prst="rect">
            <a:avLst/>
          </a:prstGeom>
          <a:noFill/>
        </p:spPr>
        <p:txBody>
          <a:bodyPr wrap="square" rtlCol="0">
            <a:spAutoFit/>
          </a:bodyPr>
          <a:lstStyle/>
          <a:p>
            <a:r>
              <a:rPr lang="zh-CN" altLang="en-US" sz="2400" dirty="0"/>
              <a:t>数据库：国</a:t>
            </a:r>
            <a:r>
              <a:rPr lang="zh-CN" altLang="en-US" sz="2400" dirty="0" smtClean="0"/>
              <a:t>泰安数据库，</a:t>
            </a:r>
            <a:r>
              <a:rPr lang="en-US" altLang="zh-CN" sz="2400" dirty="0" smtClean="0"/>
              <a:t>wind</a:t>
            </a:r>
            <a:r>
              <a:rPr lang="zh-CN" altLang="en-US" sz="2400" dirty="0" smtClean="0"/>
              <a:t>数据库，</a:t>
            </a:r>
            <a:r>
              <a:rPr lang="zh-CN" altLang="en-US" sz="2400" dirty="0"/>
              <a:t>锐</a:t>
            </a:r>
            <a:r>
              <a:rPr lang="zh-CN" altLang="en-US" sz="2400" dirty="0" smtClean="0"/>
              <a:t>思数据库</a:t>
            </a:r>
            <a:endParaRPr lang="en-US" altLang="zh-CN" sz="2400" dirty="0"/>
          </a:p>
          <a:p>
            <a:r>
              <a:rPr lang="zh-CN" altLang="en-US" sz="2400" dirty="0"/>
              <a:t>核对网站：</a:t>
            </a:r>
            <a:r>
              <a:rPr lang="en-US" altLang="zh-CN" sz="2400" dirty="0">
                <a:hlinkClick r:id="rId2"/>
              </a:rPr>
              <a:t>http://ipo.sac.net.cn/pages/inquiryObject/xjdxml.html</a:t>
            </a:r>
            <a:endParaRPr lang="en-US" altLang="zh-CN" sz="2400" dirty="0"/>
          </a:p>
        </p:txBody>
      </p:sp>
    </p:spTree>
    <p:extLst>
      <p:ext uri="{BB962C8B-B14F-4D97-AF65-F5344CB8AC3E}">
        <p14:creationId xmlns:p14="http://schemas.microsoft.com/office/powerpoint/2010/main" val="3893450320"/>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25" name="文本框 24"/>
          <p:cNvSpPr txBox="1"/>
          <p:nvPr/>
        </p:nvSpPr>
        <p:spPr>
          <a:xfrm>
            <a:off x="2246273" y="93911"/>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文献综述</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3891071" y="71536"/>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研究假说</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345856" y="113732"/>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研究背景</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633074" y="82112"/>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研究结论</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1976525" y="11373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702334" y="66810"/>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57530"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347330" y="84459"/>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5468904" y="66586"/>
            <a:ext cx="1744449" cy="379232"/>
            <a:chOff x="2230535" y="94101"/>
            <a:chExt cx="1744449" cy="379232"/>
          </a:xfrm>
        </p:grpSpPr>
        <p:sp>
          <p:nvSpPr>
            <p:cNvPr id="22" name="矩形 21"/>
            <p:cNvSpPr/>
            <p:nvPr/>
          </p:nvSpPr>
          <p:spPr>
            <a:xfrm>
              <a:off x="2230535" y="94101"/>
              <a:ext cx="1744449" cy="3787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24" name="文本框 23"/>
            <p:cNvSpPr txBox="1"/>
            <p:nvPr/>
          </p:nvSpPr>
          <p:spPr>
            <a:xfrm>
              <a:off x="2406682" y="104001"/>
              <a:ext cx="1252453"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grpSp>
      <p:graphicFrame>
        <p:nvGraphicFramePr>
          <p:cNvPr id="49" name="表格 48"/>
          <p:cNvGraphicFramePr>
            <a:graphicFrameLocks noGrp="1"/>
          </p:cNvGraphicFramePr>
          <p:nvPr>
            <p:extLst>
              <p:ext uri="{D42A27DB-BD31-4B8C-83A1-F6EECF244321}">
                <p14:modId xmlns:p14="http://schemas.microsoft.com/office/powerpoint/2010/main" val="696251"/>
              </p:ext>
            </p:extLst>
          </p:nvPr>
        </p:nvGraphicFramePr>
        <p:xfrm>
          <a:off x="731838" y="821799"/>
          <a:ext cx="7775553" cy="5787347"/>
        </p:xfrm>
        <a:graphic>
          <a:graphicData uri="http://schemas.openxmlformats.org/drawingml/2006/table">
            <a:tbl>
              <a:tblPr firstRow="1" firstCol="1" bandRow="1">
                <a:tableStyleId>{5C22544A-7EE6-4342-B048-85BDC9FD1C3A}</a:tableStyleId>
              </a:tblPr>
              <a:tblGrid>
                <a:gridCol w="1265453"/>
                <a:gridCol w="1328592"/>
                <a:gridCol w="5181508"/>
              </a:tblGrid>
              <a:tr h="251624">
                <a:tc>
                  <a:txBody>
                    <a:bodyPr/>
                    <a:lstStyle/>
                    <a:p>
                      <a:pPr algn="ctr">
                        <a:spcAft>
                          <a:spcPts val="0"/>
                        </a:spcAft>
                      </a:pPr>
                      <a:r>
                        <a:rPr lang="en-US" sz="1600" kern="100" dirty="0">
                          <a:effectLst/>
                        </a:rPr>
                        <a:t> </a:t>
                      </a:r>
                      <a:endParaRPr 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endParaRPr 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dirty="0">
                          <a:effectLst/>
                        </a:rPr>
                        <a:t>变量定义</a:t>
                      </a:r>
                      <a:endParaRPr 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503247">
                <a:tc>
                  <a:txBody>
                    <a:bodyPr/>
                    <a:lstStyle/>
                    <a:p>
                      <a:pPr algn="ctr">
                        <a:spcAft>
                          <a:spcPts val="0"/>
                        </a:spcAft>
                      </a:pPr>
                      <a:r>
                        <a:rPr lang="zh-CN" sz="1600" kern="100">
                          <a:effectLst/>
                        </a:rPr>
                        <a:t>被解释变量</a:t>
                      </a:r>
                      <a:endParaRPr lang="zh-CN"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600" i="1"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Underpricing</a:t>
                      </a:r>
                      <a:endParaRPr lang="zh-CN" sz="1600" i="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a:solidFill>
                            <a:schemeClr val="dk1"/>
                          </a:solidFill>
                          <a:effectLst/>
                          <a:latin typeface="+mn-lt"/>
                          <a:ea typeface="+mn-ea"/>
                          <a:cs typeface="+mn-cs"/>
                        </a:rPr>
                        <a:t>IPO</a:t>
                      </a:r>
                      <a:r>
                        <a:rPr lang="zh-CN" sz="1600" kern="100">
                          <a:solidFill>
                            <a:schemeClr val="dk1"/>
                          </a:solidFill>
                          <a:effectLst/>
                          <a:latin typeface="+mn-lt"/>
                          <a:ea typeface="+mn-ea"/>
                          <a:cs typeface="+mn-cs"/>
                        </a:rPr>
                        <a:t>抑价率，以上市首日经市场调整的个股回报率度量</a:t>
                      </a:r>
                    </a:p>
                  </a:txBody>
                  <a:tcPr marL="68580" marR="68580" marT="0" marB="0" anchor="ctr"/>
                </a:tc>
              </a:tr>
              <a:tr h="503247">
                <a:tc rowSpan="5">
                  <a:txBody>
                    <a:bodyPr/>
                    <a:lstStyle/>
                    <a:p>
                      <a:pPr algn="ctr">
                        <a:spcAft>
                          <a:spcPts val="0"/>
                        </a:spcAft>
                      </a:pPr>
                      <a:r>
                        <a:rPr lang="zh-CN" sz="1600" kern="100" dirty="0" smtClean="0">
                          <a:effectLst/>
                        </a:rPr>
                        <a:t>解释</a:t>
                      </a:r>
                      <a:r>
                        <a:rPr lang="zh-CN" sz="1600" kern="100" dirty="0">
                          <a:effectLst/>
                        </a:rPr>
                        <a:t>变量</a:t>
                      </a:r>
                      <a:endParaRPr 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rPr>
                        <a:t> </a:t>
                      </a:r>
                      <a:endParaRPr 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rPr>
                        <a:t> </a:t>
                      </a:r>
                      <a:endParaRPr 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rPr>
                        <a:t> </a:t>
                      </a:r>
                      <a:endParaRPr 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rPr>
                        <a:t> </a:t>
                      </a:r>
                      <a:endParaRPr 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600" i="1"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Rec</a:t>
                      </a:r>
                      <a:endParaRPr lang="zh-CN" sz="1600" i="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dirty="0">
                          <a:solidFill>
                            <a:schemeClr val="dk1"/>
                          </a:solidFill>
                          <a:effectLst/>
                          <a:latin typeface="+mn-lt"/>
                          <a:ea typeface="+mn-ea"/>
                          <a:cs typeface="+mn-cs"/>
                        </a:rPr>
                        <a:t>是否有推荐类投资者参与询</a:t>
                      </a:r>
                      <a:r>
                        <a:rPr lang="zh-CN" sz="1600" kern="100" dirty="0" smtClean="0">
                          <a:solidFill>
                            <a:schemeClr val="dk1"/>
                          </a:solidFill>
                          <a:effectLst/>
                          <a:latin typeface="+mn-lt"/>
                          <a:ea typeface="+mn-ea"/>
                          <a:cs typeface="+mn-cs"/>
                        </a:rPr>
                        <a:t>价，</a:t>
                      </a:r>
                      <a:r>
                        <a:rPr lang="zh-CN" sz="1600" kern="100" dirty="0">
                          <a:solidFill>
                            <a:schemeClr val="dk1"/>
                          </a:solidFill>
                          <a:effectLst/>
                          <a:latin typeface="+mn-lt"/>
                          <a:ea typeface="+mn-ea"/>
                          <a:cs typeface="+mn-cs"/>
                        </a:rPr>
                        <a:t>若有则取值</a:t>
                      </a:r>
                      <a:r>
                        <a:rPr lang="en-US" sz="1600" kern="100" dirty="0" smtClean="0">
                          <a:solidFill>
                            <a:schemeClr val="dk1"/>
                          </a:solidFill>
                          <a:effectLst/>
                          <a:latin typeface="+mn-lt"/>
                          <a:ea typeface="+mn-ea"/>
                          <a:cs typeface="+mn-cs"/>
                        </a:rPr>
                        <a:t>1</a:t>
                      </a:r>
                      <a:endParaRPr lang="zh-CN" sz="1600" kern="100" dirty="0">
                        <a:solidFill>
                          <a:schemeClr val="dk1"/>
                        </a:solidFill>
                        <a:effectLst/>
                        <a:latin typeface="+mn-lt"/>
                        <a:ea typeface="+mn-ea"/>
                        <a:cs typeface="+mn-cs"/>
                      </a:endParaRPr>
                    </a:p>
                  </a:txBody>
                  <a:tcPr marL="68580" marR="68580" marT="0" marB="0" anchor="ctr"/>
                </a:tc>
              </a:tr>
              <a:tr h="503247">
                <a:tc vMerge="1">
                  <a:txBody>
                    <a:bodyPr/>
                    <a:lstStyle/>
                    <a:p>
                      <a:pPr algn="ctr">
                        <a:spcAft>
                          <a:spcPts val="0"/>
                        </a:spcAft>
                      </a:pPr>
                      <a:endParaRPr 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600" i="1" kern="100" dirty="0" err="1"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RecInst</a:t>
                      </a:r>
                      <a:endParaRPr lang="zh-CN" sz="1600" i="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dirty="0">
                          <a:solidFill>
                            <a:schemeClr val="dk1"/>
                          </a:solidFill>
                          <a:effectLst/>
                          <a:latin typeface="+mn-lt"/>
                          <a:ea typeface="+mn-ea"/>
                          <a:cs typeface="+mn-cs"/>
                        </a:rPr>
                        <a:t>是否有推荐类机构投资者参与询</a:t>
                      </a:r>
                      <a:r>
                        <a:rPr lang="zh-CN" sz="1600" kern="100" dirty="0" smtClean="0">
                          <a:solidFill>
                            <a:schemeClr val="dk1"/>
                          </a:solidFill>
                          <a:effectLst/>
                          <a:latin typeface="+mn-lt"/>
                          <a:ea typeface="+mn-ea"/>
                          <a:cs typeface="+mn-cs"/>
                        </a:rPr>
                        <a:t>价，</a:t>
                      </a:r>
                      <a:r>
                        <a:rPr lang="zh-CN" sz="1600" kern="100" dirty="0">
                          <a:solidFill>
                            <a:schemeClr val="dk1"/>
                          </a:solidFill>
                          <a:effectLst/>
                          <a:latin typeface="+mn-lt"/>
                          <a:ea typeface="+mn-ea"/>
                          <a:cs typeface="+mn-cs"/>
                        </a:rPr>
                        <a:t>若有则取值</a:t>
                      </a:r>
                      <a:r>
                        <a:rPr lang="en-US" sz="1600" kern="100" dirty="0" smtClean="0">
                          <a:solidFill>
                            <a:schemeClr val="dk1"/>
                          </a:solidFill>
                          <a:effectLst/>
                          <a:latin typeface="+mn-lt"/>
                          <a:ea typeface="+mn-ea"/>
                          <a:cs typeface="+mn-cs"/>
                        </a:rPr>
                        <a:t>1</a:t>
                      </a:r>
                      <a:endParaRPr lang="zh-CN" sz="1600" kern="100" dirty="0">
                        <a:solidFill>
                          <a:schemeClr val="dk1"/>
                        </a:solidFill>
                        <a:effectLst/>
                        <a:latin typeface="+mn-lt"/>
                        <a:ea typeface="+mn-ea"/>
                        <a:cs typeface="+mn-cs"/>
                      </a:endParaRPr>
                    </a:p>
                  </a:txBody>
                  <a:tcPr marL="68580" marR="68580" marT="0" marB="0" anchor="ctr"/>
                </a:tc>
              </a:tr>
              <a:tr h="503247">
                <a:tc vMerge="1">
                  <a:txBody>
                    <a:bodyPr/>
                    <a:lstStyle/>
                    <a:p>
                      <a:pPr algn="ctr">
                        <a:spcAft>
                          <a:spcPts val="0"/>
                        </a:spcAft>
                      </a:pPr>
                      <a:endParaRPr 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600" i="1" kern="100" dirty="0" err="1"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RecIndi</a:t>
                      </a:r>
                      <a:endParaRPr lang="zh-CN" sz="1600" i="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dirty="0">
                          <a:solidFill>
                            <a:schemeClr val="dk1"/>
                          </a:solidFill>
                          <a:effectLst/>
                          <a:latin typeface="+mn-lt"/>
                          <a:ea typeface="+mn-ea"/>
                          <a:cs typeface="+mn-cs"/>
                        </a:rPr>
                        <a:t>是否有推荐类个人投资者参与询</a:t>
                      </a:r>
                      <a:r>
                        <a:rPr lang="zh-CN" sz="1600" kern="100" dirty="0" smtClean="0">
                          <a:solidFill>
                            <a:schemeClr val="dk1"/>
                          </a:solidFill>
                          <a:effectLst/>
                          <a:latin typeface="+mn-lt"/>
                          <a:ea typeface="+mn-ea"/>
                          <a:cs typeface="+mn-cs"/>
                        </a:rPr>
                        <a:t>价，</a:t>
                      </a:r>
                      <a:r>
                        <a:rPr lang="zh-CN" sz="1600" kern="100" dirty="0">
                          <a:solidFill>
                            <a:schemeClr val="dk1"/>
                          </a:solidFill>
                          <a:effectLst/>
                          <a:latin typeface="+mn-lt"/>
                          <a:ea typeface="+mn-ea"/>
                          <a:cs typeface="+mn-cs"/>
                        </a:rPr>
                        <a:t>若有则取值</a:t>
                      </a:r>
                      <a:r>
                        <a:rPr lang="en-US" sz="1600" kern="100" dirty="0" smtClean="0">
                          <a:solidFill>
                            <a:schemeClr val="dk1"/>
                          </a:solidFill>
                          <a:effectLst/>
                          <a:latin typeface="+mn-lt"/>
                          <a:ea typeface="+mn-ea"/>
                          <a:cs typeface="+mn-cs"/>
                        </a:rPr>
                        <a:t>1</a:t>
                      </a:r>
                      <a:endParaRPr lang="zh-CN" sz="1600" kern="100" dirty="0">
                        <a:solidFill>
                          <a:schemeClr val="dk1"/>
                        </a:solidFill>
                        <a:effectLst/>
                        <a:latin typeface="+mn-lt"/>
                        <a:ea typeface="+mn-ea"/>
                        <a:cs typeface="+mn-cs"/>
                      </a:endParaRPr>
                    </a:p>
                  </a:txBody>
                  <a:tcPr marL="68580" marR="68580" marT="0" marB="0" anchor="ctr"/>
                </a:tc>
              </a:tr>
              <a:tr h="251624">
                <a:tc vMerge="1">
                  <a:txBody>
                    <a:bodyPr/>
                    <a:lstStyle/>
                    <a:p>
                      <a:pPr algn="ctr">
                        <a:spcAft>
                          <a:spcPts val="0"/>
                        </a:spcAft>
                      </a:pPr>
                      <a:endParaRPr 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600" i="1" kern="100" dirty="0" err="1"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RecInstNum</a:t>
                      </a:r>
                      <a:endParaRPr lang="zh-CN" sz="1600" i="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a:solidFill>
                            <a:schemeClr val="dk1"/>
                          </a:solidFill>
                          <a:effectLst/>
                          <a:latin typeface="+mn-lt"/>
                          <a:ea typeface="+mn-ea"/>
                          <a:cs typeface="+mn-cs"/>
                        </a:rPr>
                        <a:t>参与询价推荐类机构投资者数量</a:t>
                      </a:r>
                    </a:p>
                  </a:txBody>
                  <a:tcPr marL="68580" marR="68580" marT="0" marB="0" anchor="ctr"/>
                </a:tc>
              </a:tr>
              <a:tr h="251624">
                <a:tc vMerge="1">
                  <a:txBody>
                    <a:bodyPr/>
                    <a:lstStyle/>
                    <a:p>
                      <a:pPr algn="ctr">
                        <a:spcAft>
                          <a:spcPts val="0"/>
                        </a:spcAft>
                      </a:pPr>
                      <a:endParaRPr 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600" i="1" kern="100" dirty="0" err="1"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RecIndiNum</a:t>
                      </a:r>
                      <a:endParaRPr lang="zh-CN" sz="1600" i="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dirty="0">
                          <a:solidFill>
                            <a:schemeClr val="dk1"/>
                          </a:solidFill>
                          <a:effectLst/>
                          <a:latin typeface="+mn-lt"/>
                          <a:ea typeface="+mn-ea"/>
                          <a:cs typeface="+mn-cs"/>
                        </a:rPr>
                        <a:t>参与询价推荐类个人投资者数量</a:t>
                      </a:r>
                    </a:p>
                  </a:txBody>
                  <a:tcPr marL="68580" marR="68580" marT="0" marB="0" anchor="ctr"/>
                </a:tc>
              </a:tr>
              <a:tr h="251624">
                <a:tc rowSpan="11">
                  <a:txBody>
                    <a:bodyPr/>
                    <a:lstStyle/>
                    <a:p>
                      <a:pPr algn="ctr">
                        <a:spcAft>
                          <a:spcPts val="0"/>
                        </a:spcAft>
                      </a:pPr>
                      <a:endParaRPr 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rPr>
                        <a:t> </a:t>
                      </a:r>
                      <a:endParaRPr 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rPr>
                        <a:t> </a:t>
                      </a:r>
                      <a:endParaRPr 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rPr>
                        <a:t> </a:t>
                      </a:r>
                      <a:endParaRPr 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zh-CN" altLang="en-US" sz="1600" kern="100" dirty="0" smtClean="0">
                          <a:effectLst/>
                        </a:rPr>
                        <a:t>控制变量</a:t>
                      </a:r>
                      <a:r>
                        <a:rPr lang="en-US" sz="1600" kern="100" dirty="0">
                          <a:effectLst/>
                        </a:rPr>
                        <a:t> </a:t>
                      </a:r>
                      <a:endParaRPr 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rPr>
                        <a:t> </a:t>
                      </a:r>
                      <a:endParaRPr 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rPr>
                        <a:t> </a:t>
                      </a:r>
                      <a:endParaRPr 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rPr>
                        <a:t> </a:t>
                      </a:r>
                      <a:endParaRPr 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rPr>
                        <a:t> </a:t>
                      </a:r>
                      <a:endParaRPr 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rPr>
                        <a:t> </a:t>
                      </a:r>
                      <a:endParaRPr 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rPr>
                        <a:t> </a:t>
                      </a:r>
                      <a:endParaRPr 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600" i="1"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Scale</a:t>
                      </a:r>
                      <a:endParaRPr lang="zh-CN" sz="1600" i="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dirty="0">
                          <a:effectLst/>
                        </a:rPr>
                        <a:t>发行规模，实际募集资金总额</a:t>
                      </a:r>
                      <a:endParaRPr 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251624">
                <a:tc vMerge="1">
                  <a:txBody>
                    <a:bodyPr/>
                    <a:lstStyle/>
                    <a:p>
                      <a:pPr algn="ctr">
                        <a:spcAft>
                          <a:spcPts val="0"/>
                        </a:spcAft>
                      </a:pPr>
                      <a:endParaRPr 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600" i="1"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Age</a:t>
                      </a:r>
                      <a:endParaRPr lang="zh-CN" sz="1600" i="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a:effectLst/>
                        </a:rPr>
                        <a:t>企业年龄</a:t>
                      </a:r>
                      <a:endParaRPr lang="zh-CN"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251624">
                <a:tc vMerge="1">
                  <a:txBody>
                    <a:bodyPr/>
                    <a:lstStyle/>
                    <a:p>
                      <a:pPr algn="ctr">
                        <a:spcAft>
                          <a:spcPts val="0"/>
                        </a:spcAft>
                      </a:pPr>
                      <a:endParaRPr 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600" i="1" kern="100" dirty="0" err="1"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Lotwinning</a:t>
                      </a:r>
                      <a:endParaRPr lang="zh-CN" sz="1600" i="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a:effectLst/>
                        </a:rPr>
                        <a:t>网上发行中签率，度量投资者情绪</a:t>
                      </a:r>
                      <a:endParaRPr lang="zh-CN"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251624">
                <a:tc vMerge="1">
                  <a:txBody>
                    <a:bodyPr/>
                    <a:lstStyle/>
                    <a:p>
                      <a:pPr algn="ctr">
                        <a:spcAft>
                          <a:spcPts val="0"/>
                        </a:spcAft>
                      </a:pPr>
                      <a:endParaRPr 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600" i="1"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PE</a:t>
                      </a:r>
                      <a:endParaRPr lang="zh-CN" sz="1600" i="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a:effectLst/>
                        </a:rPr>
                        <a:t>上市首日全面摊薄市盈率</a:t>
                      </a:r>
                      <a:endParaRPr lang="zh-CN"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503247">
                <a:tc vMerge="1">
                  <a:txBody>
                    <a:bodyPr/>
                    <a:lstStyle/>
                    <a:p>
                      <a:pPr algn="ctr">
                        <a:spcAft>
                          <a:spcPts val="0"/>
                        </a:spcAft>
                      </a:pPr>
                      <a:endParaRPr 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600" i="1"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Reputation</a:t>
                      </a:r>
                      <a:endParaRPr lang="zh-CN" sz="1600" i="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a:effectLst/>
                        </a:rPr>
                        <a:t>主承销商声誉，由样本区间内主承销商承销金额所占市场份额度量</a:t>
                      </a:r>
                      <a:endParaRPr lang="zh-CN"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251624">
                <a:tc vMerge="1">
                  <a:txBody>
                    <a:bodyPr/>
                    <a:lstStyle/>
                    <a:p>
                      <a:pPr algn="ctr">
                        <a:spcAft>
                          <a:spcPts val="0"/>
                        </a:spcAft>
                      </a:pPr>
                      <a:endParaRPr 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600" i="1"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Price</a:t>
                      </a:r>
                      <a:endParaRPr lang="zh-CN" sz="1600" i="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a:effectLst/>
                        </a:rPr>
                        <a:t>发行价格</a:t>
                      </a:r>
                      <a:endParaRPr lang="zh-CN"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251624">
                <a:tc vMerge="1">
                  <a:txBody>
                    <a:bodyPr/>
                    <a:lstStyle/>
                    <a:p>
                      <a:pPr algn="ctr">
                        <a:spcAft>
                          <a:spcPts val="0"/>
                        </a:spcAft>
                      </a:pPr>
                      <a:endParaRPr 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600" i="1"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Size</a:t>
                      </a:r>
                      <a:endParaRPr lang="zh-CN" sz="1600" i="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a:effectLst/>
                        </a:rPr>
                        <a:t>企业规模，上市公司总资产的资产对数</a:t>
                      </a:r>
                      <a:endParaRPr lang="zh-CN"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251624">
                <a:tc vMerge="1">
                  <a:txBody>
                    <a:bodyPr/>
                    <a:lstStyle/>
                    <a:p>
                      <a:pPr algn="ctr">
                        <a:spcAft>
                          <a:spcPts val="0"/>
                        </a:spcAft>
                      </a:pPr>
                      <a:endParaRPr 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600" i="1"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Lev</a:t>
                      </a:r>
                      <a:endParaRPr lang="zh-CN" sz="1600" i="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dirty="0">
                          <a:effectLst/>
                        </a:rPr>
                        <a:t>资产负债率，度量上市公司财务风险</a:t>
                      </a:r>
                      <a:endParaRPr 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251624">
                <a:tc vMerge="1">
                  <a:txBody>
                    <a:bodyPr/>
                    <a:lstStyle/>
                    <a:p>
                      <a:pPr algn="ctr">
                        <a:spcAft>
                          <a:spcPts val="0"/>
                        </a:spcAft>
                      </a:pPr>
                      <a:endParaRPr 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600" i="1"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ROE</a:t>
                      </a:r>
                      <a:endParaRPr lang="zh-CN" sz="1600" i="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a:effectLst/>
                        </a:rPr>
                        <a:t>净资产报酬率，度量上市公司盈利能力</a:t>
                      </a:r>
                      <a:endParaRPr lang="zh-CN"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251624">
                <a:tc vMerge="1">
                  <a:txBody>
                    <a:bodyPr/>
                    <a:lstStyle/>
                    <a:p>
                      <a:pPr algn="ctr">
                        <a:spcAft>
                          <a:spcPts val="0"/>
                        </a:spcAft>
                      </a:pPr>
                      <a:endParaRPr 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600" i="1"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Industry</a:t>
                      </a:r>
                      <a:endParaRPr lang="zh-CN" sz="1600" i="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a:effectLst/>
                        </a:rPr>
                        <a:t>行业虚拟变量</a:t>
                      </a:r>
                      <a:endParaRPr lang="zh-CN"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251624">
                <a:tc vMerge="1">
                  <a:txBody>
                    <a:bodyPr/>
                    <a:lstStyle/>
                    <a:p>
                      <a:pPr algn="ctr">
                        <a:spcAft>
                          <a:spcPts val="0"/>
                        </a:spcAft>
                      </a:pPr>
                      <a:endParaRPr 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600" i="1"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Year</a:t>
                      </a:r>
                      <a:endParaRPr lang="zh-CN" sz="1600" i="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dirty="0">
                          <a:effectLst/>
                        </a:rPr>
                        <a:t>年度虚拟变量</a:t>
                      </a:r>
                      <a:endParaRPr 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70736360"/>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25" name="文本框 24"/>
          <p:cNvSpPr txBox="1"/>
          <p:nvPr/>
        </p:nvSpPr>
        <p:spPr>
          <a:xfrm>
            <a:off x="2246273" y="93911"/>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文献综述</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3891071" y="71536"/>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研究假说</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345856" y="113732"/>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研究背景</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633074" y="82112"/>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研究结论</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1976525" y="11373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702334" y="66810"/>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57530"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347330" y="84459"/>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5468904" y="66586"/>
            <a:ext cx="1744449" cy="379232"/>
            <a:chOff x="2230535" y="94101"/>
            <a:chExt cx="1744449" cy="379232"/>
          </a:xfrm>
        </p:grpSpPr>
        <p:sp>
          <p:nvSpPr>
            <p:cNvPr id="22" name="矩形 21"/>
            <p:cNvSpPr/>
            <p:nvPr/>
          </p:nvSpPr>
          <p:spPr>
            <a:xfrm>
              <a:off x="2230535" y="94101"/>
              <a:ext cx="1744449" cy="3787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24" name="文本框 23"/>
            <p:cNvSpPr txBox="1"/>
            <p:nvPr/>
          </p:nvSpPr>
          <p:spPr>
            <a:xfrm>
              <a:off x="2406682" y="104001"/>
              <a:ext cx="1252453"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grpSp>
      <p:sp>
        <p:nvSpPr>
          <p:cNvPr id="4" name="文本框 3"/>
          <p:cNvSpPr txBox="1"/>
          <p:nvPr/>
        </p:nvSpPr>
        <p:spPr>
          <a:xfrm>
            <a:off x="134112" y="778521"/>
            <a:ext cx="9009887" cy="461665"/>
          </a:xfrm>
          <a:prstGeom prst="rect">
            <a:avLst/>
          </a:prstGeom>
          <a:noFill/>
        </p:spPr>
        <p:txBody>
          <a:bodyPr wrap="square" rtlCol="0">
            <a:spAutoFit/>
          </a:bodyPr>
          <a:lstStyle/>
          <a:p>
            <a:r>
              <a:rPr lang="zh-CN" altLang="en-US" sz="2400" b="1" dirty="0" smtClean="0"/>
              <a:t>假说一</a:t>
            </a:r>
            <a:r>
              <a:rPr lang="zh-CN" altLang="en-US" sz="2400" dirty="0" smtClean="0"/>
              <a:t>：</a:t>
            </a:r>
            <a:r>
              <a:rPr lang="zh-CN" altLang="zh-CN" sz="2400" dirty="0" smtClean="0"/>
              <a:t>询</a:t>
            </a:r>
            <a:r>
              <a:rPr lang="zh-CN" altLang="zh-CN" sz="2400" dirty="0"/>
              <a:t>价对象范围调整即引入推荐类投资者</a:t>
            </a:r>
            <a:r>
              <a:rPr lang="zh-CN" altLang="zh-CN" sz="2400" dirty="0" smtClean="0"/>
              <a:t>后</a:t>
            </a:r>
            <a:r>
              <a:rPr lang="en-US" altLang="zh-CN" sz="2400" dirty="0" smtClean="0"/>
              <a:t>, IPO</a:t>
            </a:r>
            <a:r>
              <a:rPr lang="zh-CN" altLang="zh-CN" sz="2400" dirty="0"/>
              <a:t>抑价率降低</a:t>
            </a:r>
            <a:endParaRPr lang="zh-CN" altLang="en-US" sz="2400" dirty="0"/>
          </a:p>
        </p:txBody>
      </p:sp>
      <p:sp>
        <p:nvSpPr>
          <p:cNvPr id="5" name="Rectangle 2"/>
          <p:cNvSpPr>
            <a:spLocks noChangeArrowheads="1"/>
          </p:cNvSpPr>
          <p:nvPr/>
        </p:nvSpPr>
        <p:spPr bwMode="auto">
          <a:xfrm>
            <a:off x="2247801" y="399539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443686180"/>
              </p:ext>
            </p:extLst>
          </p:nvPr>
        </p:nvGraphicFramePr>
        <p:xfrm>
          <a:off x="756991" y="1945170"/>
          <a:ext cx="6314369" cy="1085835"/>
        </p:xfrm>
        <a:graphic>
          <a:graphicData uri="http://schemas.openxmlformats.org/presentationml/2006/ole">
            <mc:AlternateContent xmlns:mc="http://schemas.openxmlformats.org/markup-compatibility/2006">
              <mc:Choice xmlns:v="urn:schemas-microsoft-com:vml" Requires="v">
                <p:oleObj spid="_x0000_s1327" r:id="rId3" imgW="3403600" imgH="584200" progId="Equation.DSMT4">
                  <p:embed/>
                </p:oleObj>
              </mc:Choice>
              <mc:Fallback>
                <p:oleObj r:id="rId3" imgW="3403600" imgH="584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991" y="1945170"/>
                        <a:ext cx="6314369" cy="1085835"/>
                      </a:xfrm>
                      <a:prstGeom prst="rect">
                        <a:avLst/>
                      </a:prstGeom>
                      <a:noFill/>
                    </p:spPr>
                  </p:pic>
                </p:oleObj>
              </mc:Fallback>
            </mc:AlternateContent>
          </a:graphicData>
        </a:graphic>
      </p:graphicFrame>
      <p:sp>
        <p:nvSpPr>
          <p:cNvPr id="20" name="矩形 19"/>
          <p:cNvSpPr/>
          <p:nvPr/>
        </p:nvSpPr>
        <p:spPr>
          <a:xfrm>
            <a:off x="671647" y="1341294"/>
            <a:ext cx="2193472" cy="50633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模型</a:t>
            </a:r>
            <a:r>
              <a:rPr lang="en-US" altLang="zh-CN" b="1" spc="300" dirty="0" smtClean="0">
                <a:latin typeface="微软雅黑" panose="020B0503020204020204" pitchFamily="34" charset="-122"/>
                <a:ea typeface="微软雅黑" panose="020B0503020204020204" pitchFamily="34" charset="-122"/>
              </a:rPr>
              <a:t>1</a:t>
            </a:r>
            <a:r>
              <a:rPr lang="zh-CN" altLang="en-US" b="1" spc="300" dirty="0" smtClean="0">
                <a:latin typeface="微软雅黑" panose="020B0503020204020204" pitchFamily="34" charset="-122"/>
                <a:ea typeface="微软雅黑" panose="020B0503020204020204" pitchFamily="34" charset="-122"/>
              </a:rPr>
              <a:t>：</a:t>
            </a:r>
            <a:endParaRPr lang="zh-HK" altLang="en-US" b="1" spc="300" dirty="0">
              <a:latin typeface="微软雅黑" panose="020B0503020204020204" pitchFamily="34" charset="-122"/>
              <a:ea typeface="微软雅黑" panose="020B0503020204020204" pitchFamily="34" charset="-122"/>
            </a:endParaRPr>
          </a:p>
        </p:txBody>
      </p:sp>
      <p:sp>
        <p:nvSpPr>
          <p:cNvPr id="21" name="矩形 20"/>
          <p:cNvSpPr/>
          <p:nvPr/>
        </p:nvSpPr>
        <p:spPr>
          <a:xfrm>
            <a:off x="671647" y="3079687"/>
            <a:ext cx="2193473" cy="474639"/>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模型</a:t>
            </a:r>
            <a:r>
              <a:rPr lang="en-US" altLang="zh-CN" b="1" spc="300" dirty="0" smtClean="0">
                <a:latin typeface="微软雅黑" panose="020B0503020204020204" pitchFamily="34" charset="-122"/>
                <a:ea typeface="微软雅黑" panose="020B0503020204020204" pitchFamily="34" charset="-122"/>
              </a:rPr>
              <a:t>2.1(</a:t>
            </a:r>
            <a:r>
              <a:rPr lang="zh-CN" altLang="en-US" b="1" spc="300" dirty="0" smtClean="0">
                <a:latin typeface="微软雅黑" panose="020B0503020204020204" pitchFamily="34" charset="-122"/>
                <a:ea typeface="微软雅黑" panose="020B0503020204020204" pitchFamily="34" charset="-122"/>
              </a:rPr>
              <a:t>机构</a:t>
            </a:r>
            <a:r>
              <a:rPr lang="en-US" altLang="zh-CN" b="1" spc="300" dirty="0" smtClean="0">
                <a:latin typeface="微软雅黑" panose="020B0503020204020204" pitchFamily="34" charset="-122"/>
                <a:ea typeface="微软雅黑" panose="020B0503020204020204" pitchFamily="34" charset="-122"/>
              </a:rPr>
              <a:t>)</a:t>
            </a:r>
            <a:r>
              <a:rPr lang="zh-CN" altLang="en-US" b="1" spc="300" dirty="0" smtClean="0">
                <a:latin typeface="微软雅黑" panose="020B0503020204020204" pitchFamily="34" charset="-122"/>
                <a:ea typeface="微软雅黑" panose="020B0503020204020204" pitchFamily="34" charset="-122"/>
              </a:rPr>
              <a:t>：</a:t>
            </a:r>
            <a:endParaRPr lang="zh-HK" altLang="en-US" b="1" spc="300" dirty="0">
              <a:latin typeface="微软雅黑" panose="020B0503020204020204" pitchFamily="34" charset="-122"/>
              <a:ea typeface="微软雅黑" panose="020B0503020204020204" pitchFamily="34" charset="-122"/>
            </a:endParaRPr>
          </a:p>
        </p:txBody>
      </p:sp>
      <p:sp>
        <p:nvSpPr>
          <p:cNvPr id="23" name="矩形 22"/>
          <p:cNvSpPr/>
          <p:nvPr/>
        </p:nvSpPr>
        <p:spPr>
          <a:xfrm>
            <a:off x="671647" y="4981041"/>
            <a:ext cx="2193472" cy="469163"/>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模型</a:t>
            </a:r>
            <a:r>
              <a:rPr lang="en-US" altLang="zh-CN" b="1" spc="300" dirty="0" smtClean="0">
                <a:latin typeface="微软雅黑" panose="020B0503020204020204" pitchFamily="34" charset="-122"/>
                <a:ea typeface="微软雅黑" panose="020B0503020204020204" pitchFamily="34" charset="-122"/>
              </a:rPr>
              <a:t>2.2(</a:t>
            </a:r>
            <a:r>
              <a:rPr lang="zh-CN" altLang="en-US" b="1" spc="300" dirty="0" smtClean="0">
                <a:latin typeface="微软雅黑" panose="020B0503020204020204" pitchFamily="34" charset="-122"/>
                <a:ea typeface="微软雅黑" panose="020B0503020204020204" pitchFamily="34" charset="-122"/>
              </a:rPr>
              <a:t>个人</a:t>
            </a:r>
            <a:r>
              <a:rPr lang="en-US" altLang="zh-CN" b="1" spc="300" dirty="0" smtClean="0">
                <a:latin typeface="微软雅黑" panose="020B0503020204020204" pitchFamily="34" charset="-122"/>
                <a:ea typeface="微软雅黑" panose="020B0503020204020204" pitchFamily="34" charset="-122"/>
              </a:rPr>
              <a:t>):</a:t>
            </a:r>
            <a:endParaRPr lang="zh-HK" altLang="en-US" b="1" spc="300" dirty="0">
              <a:latin typeface="微软雅黑" panose="020B0503020204020204" pitchFamily="34" charset="-122"/>
              <a:ea typeface="微软雅黑" panose="020B0503020204020204" pitchFamily="34" charset="-122"/>
            </a:endParaRPr>
          </a:p>
        </p:txBody>
      </p:sp>
      <p:sp>
        <p:nvSpPr>
          <p:cNvPr id="7" name="Rectangle 7"/>
          <p:cNvSpPr>
            <a:spLocks noChangeArrowheads="1"/>
          </p:cNvSpPr>
          <p:nvPr/>
        </p:nvSpPr>
        <p:spPr bwMode="auto">
          <a:xfrm>
            <a:off x="0" y="543763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877950535"/>
              </p:ext>
            </p:extLst>
          </p:nvPr>
        </p:nvGraphicFramePr>
        <p:xfrm>
          <a:off x="841347" y="3693677"/>
          <a:ext cx="6372006" cy="1113437"/>
        </p:xfrm>
        <a:graphic>
          <a:graphicData uri="http://schemas.openxmlformats.org/presentationml/2006/ole">
            <mc:AlternateContent xmlns:mc="http://schemas.openxmlformats.org/markup-compatibility/2006">
              <mc:Choice xmlns:v="urn:schemas-microsoft-com:vml" Requires="v">
                <p:oleObj spid="_x0000_s1328" r:id="rId5" imgW="3073400" imgH="533400" progId="Equation.DSMT4">
                  <p:embed/>
                </p:oleObj>
              </mc:Choice>
              <mc:Fallback>
                <p:oleObj r:id="rId5" imgW="3073400" imgH="5334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1347" y="3693677"/>
                        <a:ext cx="6372006" cy="1113437"/>
                      </a:xfrm>
                      <a:prstGeom prst="rect">
                        <a:avLst/>
                      </a:prstGeom>
                      <a:noFill/>
                    </p:spPr>
                  </p:pic>
                </p:oleObj>
              </mc:Fallback>
            </mc:AlternateContent>
          </a:graphicData>
        </a:graphic>
      </p:graphicFrame>
      <p:sp>
        <p:nvSpPr>
          <p:cNvPr id="9" name="Rectangle 11"/>
          <p:cNvSpPr>
            <a:spLocks noChangeArrowheads="1"/>
          </p:cNvSpPr>
          <p:nvPr/>
        </p:nvSpPr>
        <p:spPr bwMode="auto">
          <a:xfrm>
            <a:off x="0" y="121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2180243815"/>
              </p:ext>
            </p:extLst>
          </p:nvPr>
        </p:nvGraphicFramePr>
        <p:xfrm>
          <a:off x="989522" y="5599615"/>
          <a:ext cx="6219797" cy="1082232"/>
        </p:xfrm>
        <a:graphic>
          <a:graphicData uri="http://schemas.openxmlformats.org/presentationml/2006/ole">
            <mc:AlternateContent xmlns:mc="http://schemas.openxmlformats.org/markup-compatibility/2006">
              <mc:Choice xmlns:v="urn:schemas-microsoft-com:vml" Requires="v">
                <p:oleObj spid="_x0000_s1329" r:id="rId7" imgW="3086100" imgH="533400" progId="Equation.DSMT4">
                  <p:embed/>
                </p:oleObj>
              </mc:Choice>
              <mc:Fallback>
                <p:oleObj r:id="rId7" imgW="3086100" imgH="5334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9522" y="5599615"/>
                        <a:ext cx="6219797" cy="1082232"/>
                      </a:xfrm>
                      <a:prstGeom prst="rect">
                        <a:avLst/>
                      </a:prstGeom>
                      <a:noFill/>
                    </p:spPr>
                  </p:pic>
                </p:oleObj>
              </mc:Fallback>
            </mc:AlternateContent>
          </a:graphicData>
        </a:graphic>
      </p:graphicFrame>
    </p:spTree>
    <p:extLst>
      <p:ext uri="{BB962C8B-B14F-4D97-AF65-F5344CB8AC3E}">
        <p14:creationId xmlns:p14="http://schemas.microsoft.com/office/powerpoint/2010/main" val="4181414650"/>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25" name="文本框 24"/>
          <p:cNvSpPr txBox="1"/>
          <p:nvPr/>
        </p:nvSpPr>
        <p:spPr>
          <a:xfrm>
            <a:off x="2246273" y="93911"/>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文献综述</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3891071" y="71536"/>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研究假说</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345856" y="113732"/>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研究背景</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633074" y="82112"/>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研究结论</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1976525" y="11373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702334" y="66810"/>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57530"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347330" y="84459"/>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5468904" y="66586"/>
            <a:ext cx="1744449" cy="379232"/>
            <a:chOff x="2230535" y="94101"/>
            <a:chExt cx="1744449" cy="379232"/>
          </a:xfrm>
        </p:grpSpPr>
        <p:sp>
          <p:nvSpPr>
            <p:cNvPr id="22" name="矩形 21"/>
            <p:cNvSpPr/>
            <p:nvPr/>
          </p:nvSpPr>
          <p:spPr>
            <a:xfrm>
              <a:off x="2230535" y="94101"/>
              <a:ext cx="1744449" cy="3787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24" name="文本框 23"/>
            <p:cNvSpPr txBox="1"/>
            <p:nvPr/>
          </p:nvSpPr>
          <p:spPr>
            <a:xfrm>
              <a:off x="2406682" y="104001"/>
              <a:ext cx="1252453"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grpSp>
      <p:sp>
        <p:nvSpPr>
          <p:cNvPr id="17" name="矩形 16"/>
          <p:cNvSpPr/>
          <p:nvPr/>
        </p:nvSpPr>
        <p:spPr>
          <a:xfrm>
            <a:off x="550880" y="920276"/>
            <a:ext cx="1768530" cy="508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回归结果：</a:t>
            </a:r>
            <a:endParaRPr lang="zh-HK" altLang="en-US" b="1" spc="300"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528799834"/>
              </p:ext>
            </p:extLst>
          </p:nvPr>
        </p:nvGraphicFramePr>
        <p:xfrm>
          <a:off x="770336" y="1920623"/>
          <a:ext cx="7995712" cy="2594462"/>
        </p:xfrm>
        <a:graphic>
          <a:graphicData uri="http://schemas.openxmlformats.org/drawingml/2006/table">
            <a:tbl>
              <a:tblPr>
                <a:tableStyleId>{5C22544A-7EE6-4342-B048-85BDC9FD1C3A}</a:tableStyleId>
              </a:tblPr>
              <a:tblGrid>
                <a:gridCol w="2065706"/>
                <a:gridCol w="1863294"/>
                <a:gridCol w="1863294"/>
                <a:gridCol w="2203418"/>
              </a:tblGrid>
              <a:tr h="324308">
                <a:tc>
                  <a:txBody>
                    <a:bodyPr/>
                    <a:lstStyle/>
                    <a:p>
                      <a:pPr algn="ctr">
                        <a:spcAft>
                          <a:spcPts val="0"/>
                        </a:spcAft>
                      </a:pPr>
                      <a:r>
                        <a:rPr lang="en-US" altLang="zh-CN" sz="2000" kern="0" dirty="0" smtClean="0">
                          <a:effectLst/>
                          <a:latin typeface="Times New Roman" panose="02020603050405020304" pitchFamily="18" charset="0"/>
                          <a:cs typeface="Times New Roman" panose="02020603050405020304" pitchFamily="18" charset="0"/>
                        </a:rPr>
                        <a:t>N=1427</a:t>
                      </a:r>
                      <a:r>
                        <a:rPr lang="en-US" sz="2000" kern="0" dirty="0">
                          <a:effectLst/>
                          <a:latin typeface="Times New Roman" panose="02020603050405020304" pitchFamily="18" charset="0"/>
                          <a:cs typeface="Times New Roman" panose="02020603050405020304" pitchFamily="18" charset="0"/>
                        </a:rPr>
                        <a:t>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altLang="zh-CN" sz="2000" kern="100" dirty="0" smtClean="0">
                          <a:effectLst/>
                          <a:latin typeface="Times New Roman" panose="02020603050405020304" pitchFamily="18" charset="0"/>
                          <a:ea typeface="宋体" panose="02010600030101010101" pitchFamily="2" charset="-122"/>
                          <a:cs typeface="Times New Roman" panose="02020603050405020304" pitchFamily="18" charset="0"/>
                        </a:rPr>
                        <a:t>Model</a:t>
                      </a:r>
                      <a:r>
                        <a:rPr lang="en-US" altLang="zh-CN" sz="2000" kern="100" baseline="0" dirty="0" smtClean="0">
                          <a:effectLst/>
                          <a:latin typeface="Times New Roman" panose="02020603050405020304" pitchFamily="18" charset="0"/>
                          <a:ea typeface="宋体" panose="02010600030101010101" pitchFamily="2" charset="-122"/>
                          <a:cs typeface="Times New Roman" panose="02020603050405020304" pitchFamily="18" charset="0"/>
                        </a:rPr>
                        <a:t> 1</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altLang="zh-CN" sz="2000" kern="100" dirty="0" smtClean="0">
                          <a:effectLst/>
                          <a:latin typeface="Times New Roman" panose="02020603050405020304" pitchFamily="18" charset="0"/>
                          <a:ea typeface="宋体" panose="02010600030101010101" pitchFamily="2" charset="-122"/>
                          <a:cs typeface="Times New Roman" panose="02020603050405020304" pitchFamily="18" charset="0"/>
                        </a:rPr>
                        <a:t>Model 2.1</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altLang="zh-CN" sz="2000" kern="100" dirty="0" smtClean="0">
                          <a:effectLst/>
                          <a:latin typeface="Times New Roman" panose="02020603050405020304" pitchFamily="18" charset="0"/>
                          <a:ea typeface="宋体" panose="02010600030101010101" pitchFamily="2" charset="-122"/>
                          <a:cs typeface="Times New Roman" panose="02020603050405020304" pitchFamily="18" charset="0"/>
                        </a:rPr>
                        <a:t>Model 2.2</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r>
              <a:tr h="648614">
                <a:tc>
                  <a:txBody>
                    <a:bodyPr/>
                    <a:lstStyle/>
                    <a:p>
                      <a:pPr algn="ctr">
                        <a:spcAft>
                          <a:spcPts val="0"/>
                        </a:spcAft>
                      </a:pPr>
                      <a:r>
                        <a:rPr lang="en-US" sz="2000" b="1" kern="0" dirty="0" smtClean="0">
                          <a:effectLst/>
                          <a:latin typeface="Times New Roman" panose="02020603050405020304" pitchFamily="18" charset="0"/>
                          <a:cs typeface="Times New Roman" panose="02020603050405020304" pitchFamily="18" charset="0"/>
                        </a:rPr>
                        <a:t>VARIABLES</a:t>
                      </a:r>
                      <a:endParaRPr lang="zh-CN" sz="20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2000" b="1" kern="0" dirty="0">
                          <a:effectLst/>
                          <a:latin typeface="Times New Roman" panose="02020603050405020304" pitchFamily="18" charset="0"/>
                          <a:cs typeface="Times New Roman" panose="02020603050405020304" pitchFamily="18" charset="0"/>
                        </a:rPr>
                        <a:t>Underpricing</a:t>
                      </a:r>
                      <a:endParaRPr lang="zh-CN" sz="20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2000" b="1" kern="0" dirty="0">
                          <a:effectLst/>
                          <a:latin typeface="Times New Roman" panose="02020603050405020304" pitchFamily="18" charset="0"/>
                          <a:cs typeface="Times New Roman" panose="02020603050405020304" pitchFamily="18" charset="0"/>
                        </a:rPr>
                        <a:t>Underpricing</a:t>
                      </a:r>
                      <a:endParaRPr lang="zh-CN" sz="20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2000" b="1" kern="0" dirty="0">
                          <a:effectLst/>
                          <a:latin typeface="Times New Roman" panose="02020603050405020304" pitchFamily="18" charset="0"/>
                          <a:cs typeface="Times New Roman" panose="02020603050405020304" pitchFamily="18" charset="0"/>
                        </a:rPr>
                        <a:t>Underpricing</a:t>
                      </a:r>
                      <a:endParaRPr lang="zh-CN" sz="20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r>
              <a:tr h="324308">
                <a:tc>
                  <a:txBody>
                    <a:bodyPr/>
                    <a:lstStyle/>
                    <a:p>
                      <a:pPr algn="ctr">
                        <a:spcAft>
                          <a:spcPts val="0"/>
                        </a:spcAft>
                      </a:pPr>
                      <a:r>
                        <a:rPr lang="en-US" sz="2000" i="1" kern="0" dirty="0">
                          <a:solidFill>
                            <a:srgbClr val="FF0000"/>
                          </a:solidFill>
                          <a:effectLst/>
                          <a:latin typeface="Times New Roman" panose="02020603050405020304" pitchFamily="18" charset="0"/>
                          <a:cs typeface="Times New Roman" panose="02020603050405020304" pitchFamily="18" charset="0"/>
                        </a:rPr>
                        <a:t>Rec</a:t>
                      </a:r>
                      <a:endParaRPr lang="zh-CN" sz="2000" i="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2000" kern="0" dirty="0">
                          <a:solidFill>
                            <a:srgbClr val="FF0000"/>
                          </a:solidFill>
                          <a:effectLst/>
                          <a:latin typeface="Times New Roman" panose="02020603050405020304" pitchFamily="18" charset="0"/>
                          <a:cs typeface="Times New Roman" panose="02020603050405020304" pitchFamily="18" charset="0"/>
                        </a:rPr>
                        <a:t>-0.473***</a:t>
                      </a:r>
                      <a:endParaRPr lang="zh-CN" sz="20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2000" kern="0" dirty="0">
                          <a:solidFill>
                            <a:srgbClr val="FF0000"/>
                          </a:solidFill>
                          <a:effectLst/>
                          <a:latin typeface="Times New Roman" panose="02020603050405020304" pitchFamily="18" charset="0"/>
                          <a:cs typeface="Times New Roman" panose="02020603050405020304" pitchFamily="18" charset="0"/>
                        </a:rPr>
                        <a:t>-0.459***</a:t>
                      </a:r>
                      <a:endParaRPr lang="zh-CN" sz="20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2000" kern="0" dirty="0">
                          <a:solidFill>
                            <a:srgbClr val="FF0000"/>
                          </a:solidFill>
                          <a:effectLst/>
                          <a:latin typeface="Times New Roman" panose="02020603050405020304" pitchFamily="18" charset="0"/>
                          <a:cs typeface="Times New Roman" panose="02020603050405020304" pitchFamily="18" charset="0"/>
                        </a:rPr>
                        <a:t>-0.331***</a:t>
                      </a:r>
                      <a:endParaRPr lang="zh-CN" sz="20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r>
              <a:tr h="324308">
                <a:tc>
                  <a:txBody>
                    <a:bodyPr/>
                    <a:lstStyle/>
                    <a:p>
                      <a:pPr algn="ctr">
                        <a:spcAft>
                          <a:spcPts val="0"/>
                        </a:spcAft>
                      </a:pPr>
                      <a:r>
                        <a:rPr lang="en-US" sz="2000" i="1" kern="0" dirty="0">
                          <a:solidFill>
                            <a:srgbClr val="FF0000"/>
                          </a:solidFill>
                          <a:effectLst/>
                          <a:latin typeface="Times New Roman" panose="02020603050405020304" pitchFamily="18" charset="0"/>
                          <a:cs typeface="Times New Roman" panose="02020603050405020304" pitchFamily="18" charset="0"/>
                        </a:rPr>
                        <a:t> </a:t>
                      </a:r>
                      <a:endParaRPr lang="zh-CN" sz="2000" i="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2000" kern="0" dirty="0">
                          <a:solidFill>
                            <a:srgbClr val="FF0000"/>
                          </a:solidFill>
                          <a:effectLst/>
                          <a:latin typeface="Times New Roman" panose="02020603050405020304" pitchFamily="18" charset="0"/>
                          <a:cs typeface="Times New Roman" panose="02020603050405020304" pitchFamily="18" charset="0"/>
                        </a:rPr>
                        <a:t>(-13.554)</a:t>
                      </a:r>
                      <a:endParaRPr lang="zh-CN" sz="20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2000" kern="0" dirty="0">
                          <a:solidFill>
                            <a:srgbClr val="FF0000"/>
                          </a:solidFill>
                          <a:effectLst/>
                          <a:latin typeface="Times New Roman" panose="02020603050405020304" pitchFamily="18" charset="0"/>
                          <a:cs typeface="Times New Roman" panose="02020603050405020304" pitchFamily="18" charset="0"/>
                        </a:rPr>
                        <a:t>(-13.202)</a:t>
                      </a:r>
                      <a:endParaRPr lang="zh-CN" sz="20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2000" kern="0" dirty="0">
                          <a:solidFill>
                            <a:srgbClr val="FF0000"/>
                          </a:solidFill>
                          <a:effectLst/>
                          <a:latin typeface="Times New Roman" panose="02020603050405020304" pitchFamily="18" charset="0"/>
                          <a:cs typeface="Times New Roman" panose="02020603050405020304" pitchFamily="18" charset="0"/>
                        </a:rPr>
                        <a:t>(-7.368)</a:t>
                      </a:r>
                      <a:endParaRPr lang="zh-CN" sz="20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r>
              <a:tr h="324308">
                <a:tc>
                  <a:txBody>
                    <a:bodyPr/>
                    <a:lstStyle/>
                    <a:p>
                      <a:pPr algn="ctr">
                        <a:spcAft>
                          <a:spcPts val="0"/>
                        </a:spcAft>
                      </a:pPr>
                      <a:r>
                        <a:rPr lang="en-US" sz="2000" i="1" kern="0" dirty="0">
                          <a:effectLst/>
                          <a:latin typeface="Times New Roman" panose="02020603050405020304" pitchFamily="18" charset="0"/>
                          <a:cs typeface="Times New Roman" panose="02020603050405020304" pitchFamily="18" charset="0"/>
                        </a:rPr>
                        <a:t>Scale</a:t>
                      </a:r>
                      <a:endParaRPr lang="zh-CN" sz="2000" i="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2000" kern="0">
                          <a:effectLst/>
                          <a:latin typeface="Times New Roman" panose="02020603050405020304" pitchFamily="18" charset="0"/>
                          <a:cs typeface="Times New Roman" panose="02020603050405020304" pitchFamily="18" charset="0"/>
                        </a:rPr>
                        <a:t>-0.278***</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2000" kern="0">
                          <a:effectLst/>
                          <a:latin typeface="Times New Roman" panose="02020603050405020304" pitchFamily="18" charset="0"/>
                          <a:cs typeface="Times New Roman" panose="02020603050405020304" pitchFamily="18" charset="0"/>
                        </a:rPr>
                        <a:t>-0.271***</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2000" kern="0" dirty="0">
                          <a:effectLst/>
                          <a:latin typeface="Times New Roman" panose="02020603050405020304" pitchFamily="18" charset="0"/>
                          <a:cs typeface="Times New Roman" panose="02020603050405020304" pitchFamily="18" charset="0"/>
                        </a:rPr>
                        <a:t>-0.274***</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r>
              <a:tr h="324308">
                <a:tc>
                  <a:txBody>
                    <a:bodyPr/>
                    <a:lstStyle/>
                    <a:p>
                      <a:pPr algn="ctr">
                        <a:spcAft>
                          <a:spcPts val="0"/>
                        </a:spcAft>
                      </a:pPr>
                      <a:r>
                        <a:rPr lang="en-US" sz="2000" i="1" kern="0" dirty="0">
                          <a:effectLst/>
                          <a:latin typeface="Times New Roman" panose="02020603050405020304" pitchFamily="18" charset="0"/>
                          <a:cs typeface="Times New Roman" panose="02020603050405020304" pitchFamily="18" charset="0"/>
                        </a:rPr>
                        <a:t> </a:t>
                      </a:r>
                      <a:endParaRPr lang="zh-CN" sz="2000" i="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2000" kern="0">
                          <a:effectLst/>
                          <a:latin typeface="Times New Roman" panose="02020603050405020304" pitchFamily="18" charset="0"/>
                          <a:cs typeface="Times New Roman" panose="02020603050405020304" pitchFamily="18" charset="0"/>
                        </a:rPr>
                        <a:t>(-8.426)</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2000" kern="0">
                          <a:effectLst/>
                          <a:latin typeface="Times New Roman" panose="02020603050405020304" pitchFamily="18" charset="0"/>
                          <a:cs typeface="Times New Roman" panose="02020603050405020304" pitchFamily="18" charset="0"/>
                        </a:rPr>
                        <a:t>(-8.211)</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2000" kern="0">
                          <a:effectLst/>
                          <a:latin typeface="Times New Roman" panose="02020603050405020304" pitchFamily="18" charset="0"/>
                          <a:cs typeface="Times New Roman" panose="02020603050405020304" pitchFamily="18" charset="0"/>
                        </a:rPr>
                        <a:t>(-7.797)</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r>
              <a:tr h="324308">
                <a:tc>
                  <a:txBody>
                    <a:bodyPr/>
                    <a:lstStyle/>
                    <a:p>
                      <a:pPr algn="ctr">
                        <a:spcAft>
                          <a:spcPts val="0"/>
                        </a:spcAft>
                      </a:pPr>
                      <a:r>
                        <a:rPr lang="en-US" altLang="zh-CN" sz="2000" i="1"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endParaRPr lang="zh-CN" sz="2000" i="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altLang="zh-CN" sz="20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altLang="zh-CN" sz="20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altLang="zh-CN" sz="20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r>
            </a:tbl>
          </a:graphicData>
        </a:graphic>
      </p:graphicFrame>
      <p:sp>
        <p:nvSpPr>
          <p:cNvPr id="3" name="文本框 2"/>
          <p:cNvSpPr txBox="1"/>
          <p:nvPr/>
        </p:nvSpPr>
        <p:spPr>
          <a:xfrm>
            <a:off x="361904" y="4922636"/>
            <a:ext cx="8420192" cy="1200329"/>
          </a:xfrm>
          <a:prstGeom prst="rect">
            <a:avLst/>
          </a:prstGeom>
          <a:noFill/>
        </p:spPr>
        <p:txBody>
          <a:bodyPr wrap="square" rtlCol="0">
            <a:spAutoFit/>
          </a:bodyPr>
          <a:lstStyle/>
          <a:p>
            <a:r>
              <a:rPr lang="en-US" altLang="zh-CN" sz="2400" dirty="0" smtClean="0"/>
              <a:t>Model 1</a:t>
            </a:r>
            <a:r>
              <a:rPr lang="zh-CN" altLang="en-US" sz="2400" dirty="0" smtClean="0"/>
              <a:t>：</a:t>
            </a:r>
            <a:r>
              <a:rPr lang="zh-CN" altLang="zh-CN" sz="2400" dirty="0" smtClean="0"/>
              <a:t>有</a:t>
            </a:r>
            <a:r>
              <a:rPr lang="zh-CN" altLang="zh-CN" sz="2400" dirty="0"/>
              <a:t>推荐类投资者参与询价时，</a:t>
            </a:r>
            <a:r>
              <a:rPr lang="en-US" altLang="zh-CN" sz="2400" dirty="0"/>
              <a:t>IPO</a:t>
            </a:r>
            <a:r>
              <a:rPr lang="zh-CN" altLang="zh-CN" sz="2400" dirty="0"/>
              <a:t>抑价水平显著更</a:t>
            </a:r>
            <a:r>
              <a:rPr lang="zh-CN" altLang="zh-CN" sz="2400" dirty="0" smtClean="0"/>
              <a:t>低</a:t>
            </a:r>
            <a:r>
              <a:rPr lang="zh-CN" altLang="en-US" sz="2400" dirty="0" smtClean="0"/>
              <a:t>。</a:t>
            </a:r>
            <a:endParaRPr lang="en-US" altLang="zh-CN" sz="2400" dirty="0" smtClean="0"/>
          </a:p>
          <a:p>
            <a:r>
              <a:rPr lang="en-US" altLang="zh-CN" sz="2400" dirty="0" smtClean="0"/>
              <a:t>Model 2</a:t>
            </a:r>
            <a:r>
              <a:rPr lang="zh-CN" altLang="en-US" sz="2400" dirty="0" smtClean="0"/>
              <a:t>：</a:t>
            </a:r>
            <a:r>
              <a:rPr lang="zh-CN" altLang="zh-CN" sz="2400" dirty="0"/>
              <a:t>推荐类机构投资者参与询价和有推荐类个人投资者参与询价时，</a:t>
            </a:r>
            <a:r>
              <a:rPr lang="en-US" altLang="zh-CN" sz="2400" dirty="0"/>
              <a:t>IPO</a:t>
            </a:r>
            <a:r>
              <a:rPr lang="zh-CN" altLang="zh-CN" sz="2400" dirty="0"/>
              <a:t>抑价率均显著更</a:t>
            </a:r>
            <a:r>
              <a:rPr lang="zh-CN" altLang="zh-CN" sz="2400" dirty="0" smtClean="0"/>
              <a:t>低</a:t>
            </a:r>
            <a:r>
              <a:rPr lang="zh-CN" altLang="en-US" sz="2400" dirty="0" smtClean="0"/>
              <a:t>。</a:t>
            </a:r>
            <a:endParaRPr lang="zh-CN" altLang="en-US" sz="2400" dirty="0"/>
          </a:p>
        </p:txBody>
      </p:sp>
    </p:spTree>
    <p:extLst>
      <p:ext uri="{BB962C8B-B14F-4D97-AF65-F5344CB8AC3E}">
        <p14:creationId xmlns:p14="http://schemas.microsoft.com/office/powerpoint/2010/main" val="4036391225"/>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25" name="文本框 24"/>
          <p:cNvSpPr txBox="1"/>
          <p:nvPr/>
        </p:nvSpPr>
        <p:spPr>
          <a:xfrm>
            <a:off x="2246273" y="93911"/>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文献综述</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3891071" y="71536"/>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研究假说</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345856" y="113732"/>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研究背景</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633074" y="82112"/>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研究结论</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1976525" y="11373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702334" y="66810"/>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57530"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347330" y="84459"/>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5468904" y="66586"/>
            <a:ext cx="1744449" cy="379232"/>
            <a:chOff x="2230535" y="94101"/>
            <a:chExt cx="1744449" cy="379232"/>
          </a:xfrm>
        </p:grpSpPr>
        <p:sp>
          <p:nvSpPr>
            <p:cNvPr id="22" name="矩形 21"/>
            <p:cNvSpPr/>
            <p:nvPr/>
          </p:nvSpPr>
          <p:spPr>
            <a:xfrm>
              <a:off x="2230535" y="94101"/>
              <a:ext cx="1744449" cy="3787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24" name="文本框 23"/>
            <p:cNvSpPr txBox="1"/>
            <p:nvPr/>
          </p:nvSpPr>
          <p:spPr>
            <a:xfrm>
              <a:off x="2406682" y="104001"/>
              <a:ext cx="1252453"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grpSp>
      <p:sp>
        <p:nvSpPr>
          <p:cNvPr id="17" name="矩形 16"/>
          <p:cNvSpPr/>
          <p:nvPr/>
        </p:nvSpPr>
        <p:spPr>
          <a:xfrm>
            <a:off x="550880" y="920276"/>
            <a:ext cx="2363008" cy="45742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考虑自选择问题：</a:t>
            </a:r>
            <a:endParaRPr lang="zh-HK" altLang="en-US" b="1" spc="300"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898049306"/>
              </p:ext>
            </p:extLst>
          </p:nvPr>
        </p:nvGraphicFramePr>
        <p:xfrm>
          <a:off x="550880" y="1675846"/>
          <a:ext cx="8211386" cy="2194559"/>
        </p:xfrm>
        <a:graphic>
          <a:graphicData uri="http://schemas.openxmlformats.org/drawingml/2006/table">
            <a:tbl>
              <a:tblPr firstRow="1" firstCol="1" bandRow="1">
                <a:tableStyleId>{5C22544A-7EE6-4342-B048-85BDC9FD1C3A}</a:tableStyleId>
              </a:tblPr>
              <a:tblGrid>
                <a:gridCol w="1192199"/>
                <a:gridCol w="1986375"/>
                <a:gridCol w="1588887"/>
                <a:gridCol w="1780825"/>
                <a:gridCol w="1663100"/>
              </a:tblGrid>
              <a:tr h="572804">
                <a:tc>
                  <a:txBody>
                    <a:bodyPr/>
                    <a:lstStyle/>
                    <a:p>
                      <a:pPr algn="ctr">
                        <a:spcAft>
                          <a:spcPts val="0"/>
                        </a:spcAft>
                      </a:pPr>
                      <a:r>
                        <a:rPr lang="zh-CN" sz="1600" kern="0" dirty="0">
                          <a:effectLst/>
                          <a:latin typeface="+mn-ea"/>
                          <a:ea typeface="+mn-ea"/>
                        </a:rPr>
                        <a:t>参与情况</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spcAft>
                          <a:spcPts val="0"/>
                        </a:spcAft>
                      </a:pPr>
                      <a:r>
                        <a:rPr lang="zh-CN" sz="1600" kern="0" dirty="0">
                          <a:effectLst/>
                          <a:latin typeface="+mn-ea"/>
                          <a:ea typeface="+mn-ea"/>
                        </a:rPr>
                        <a:t>推荐类机构投资者</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spcAft>
                          <a:spcPts val="0"/>
                        </a:spcAft>
                      </a:pPr>
                      <a:r>
                        <a:rPr lang="zh-CN" sz="1600" kern="0">
                          <a:effectLst/>
                          <a:latin typeface="+mn-ea"/>
                          <a:ea typeface="+mn-ea"/>
                        </a:rPr>
                        <a:t>百分比</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spcAft>
                          <a:spcPts val="0"/>
                        </a:spcAft>
                      </a:pPr>
                      <a:r>
                        <a:rPr lang="zh-CN" sz="1600" kern="0">
                          <a:effectLst/>
                          <a:latin typeface="+mn-ea"/>
                          <a:ea typeface="+mn-ea"/>
                        </a:rPr>
                        <a:t>推荐类个人投资者</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spcAft>
                          <a:spcPts val="0"/>
                        </a:spcAft>
                      </a:pPr>
                      <a:r>
                        <a:rPr lang="zh-CN" sz="1600" kern="0" dirty="0">
                          <a:effectLst/>
                          <a:latin typeface="+mn-ea"/>
                          <a:ea typeface="+mn-ea"/>
                        </a:rPr>
                        <a:t>百分比</a:t>
                      </a:r>
                      <a:endParaRPr lang="zh-CN" sz="1600" kern="100" dirty="0">
                        <a:effectLst/>
                        <a:latin typeface="+mn-ea"/>
                        <a:ea typeface="+mn-ea"/>
                        <a:cs typeface="Times New Roman" panose="02020603050405020304" pitchFamily="18" charset="0"/>
                      </a:endParaRPr>
                    </a:p>
                  </a:txBody>
                  <a:tcPr marL="68580" marR="68580" marT="0" marB="0" anchor="ctr"/>
                </a:tc>
              </a:tr>
              <a:tr h="540585">
                <a:tc>
                  <a:txBody>
                    <a:bodyPr/>
                    <a:lstStyle/>
                    <a:p>
                      <a:pPr algn="ctr">
                        <a:spcAft>
                          <a:spcPts val="0"/>
                        </a:spcAft>
                      </a:pPr>
                      <a:r>
                        <a:rPr lang="zh-CN" sz="1600" kern="0">
                          <a:effectLst/>
                          <a:latin typeface="+mn-ea"/>
                          <a:ea typeface="+mn-ea"/>
                        </a:rPr>
                        <a:t>无</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spcAft>
                          <a:spcPts val="0"/>
                        </a:spcAft>
                      </a:pPr>
                      <a:r>
                        <a:rPr lang="en-US" sz="1600" kern="0" dirty="0">
                          <a:effectLst/>
                          <a:latin typeface="+mn-ea"/>
                          <a:ea typeface="+mn-ea"/>
                        </a:rPr>
                        <a:t>885</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spcAft>
                          <a:spcPts val="0"/>
                        </a:spcAft>
                      </a:pPr>
                      <a:r>
                        <a:rPr lang="en-US" sz="1600" kern="100" dirty="0">
                          <a:effectLst/>
                          <a:latin typeface="+mn-ea"/>
                          <a:ea typeface="+mn-ea"/>
                        </a:rPr>
                        <a:t>60.33%</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spcAft>
                          <a:spcPts val="0"/>
                        </a:spcAft>
                      </a:pPr>
                      <a:r>
                        <a:rPr lang="en-US" sz="1600" kern="0" dirty="0">
                          <a:effectLst/>
                          <a:latin typeface="+mn-ea"/>
                          <a:ea typeface="+mn-ea"/>
                        </a:rPr>
                        <a:t>1185</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spcAft>
                          <a:spcPts val="0"/>
                        </a:spcAft>
                      </a:pPr>
                      <a:r>
                        <a:rPr lang="en-US" sz="1600" kern="100">
                          <a:effectLst/>
                          <a:latin typeface="+mn-ea"/>
                          <a:ea typeface="+mn-ea"/>
                        </a:rPr>
                        <a:t>80.78%</a:t>
                      </a:r>
                      <a:endParaRPr lang="zh-CN" sz="1600" kern="100">
                        <a:effectLst/>
                        <a:latin typeface="+mn-ea"/>
                        <a:ea typeface="+mn-ea"/>
                        <a:cs typeface="Times New Roman" panose="02020603050405020304" pitchFamily="18" charset="0"/>
                      </a:endParaRPr>
                    </a:p>
                  </a:txBody>
                  <a:tcPr marL="68580" marR="68580" marT="0" marB="0" anchor="ctr"/>
                </a:tc>
              </a:tr>
              <a:tr h="540585">
                <a:tc>
                  <a:txBody>
                    <a:bodyPr/>
                    <a:lstStyle/>
                    <a:p>
                      <a:pPr algn="ctr">
                        <a:spcAft>
                          <a:spcPts val="0"/>
                        </a:spcAft>
                      </a:pPr>
                      <a:r>
                        <a:rPr lang="zh-CN" sz="1600" kern="0" dirty="0">
                          <a:effectLst/>
                          <a:latin typeface="+mn-ea"/>
                          <a:ea typeface="+mn-ea"/>
                        </a:rPr>
                        <a:t>有</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mn-ea"/>
                          <a:ea typeface="+mn-ea"/>
                        </a:rPr>
                        <a:t>582</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spcAft>
                          <a:spcPts val="0"/>
                        </a:spcAft>
                      </a:pPr>
                      <a:r>
                        <a:rPr lang="en-US" sz="1600" kern="100">
                          <a:effectLst/>
                          <a:latin typeface="+mn-ea"/>
                          <a:ea typeface="+mn-ea"/>
                        </a:rPr>
                        <a:t>39.67%</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spcAft>
                          <a:spcPts val="0"/>
                        </a:spcAft>
                      </a:pPr>
                      <a:r>
                        <a:rPr lang="en-US" sz="1600" kern="0" dirty="0">
                          <a:effectLst/>
                          <a:latin typeface="+mn-ea"/>
                          <a:ea typeface="+mn-ea"/>
                        </a:rPr>
                        <a:t>282</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spcAft>
                          <a:spcPts val="0"/>
                        </a:spcAft>
                      </a:pPr>
                      <a:r>
                        <a:rPr lang="en-US" sz="1600" kern="100" dirty="0">
                          <a:effectLst/>
                          <a:latin typeface="+mn-ea"/>
                          <a:ea typeface="+mn-ea"/>
                        </a:rPr>
                        <a:t>19.22%</a:t>
                      </a:r>
                      <a:endParaRPr lang="zh-CN" sz="1600" kern="100" dirty="0">
                        <a:effectLst/>
                        <a:latin typeface="+mn-ea"/>
                        <a:ea typeface="+mn-ea"/>
                        <a:cs typeface="Times New Roman" panose="02020603050405020304" pitchFamily="18" charset="0"/>
                      </a:endParaRPr>
                    </a:p>
                  </a:txBody>
                  <a:tcPr marL="68580" marR="68580" marT="0" marB="0" anchor="ctr"/>
                </a:tc>
              </a:tr>
              <a:tr h="540585">
                <a:tc>
                  <a:txBody>
                    <a:bodyPr/>
                    <a:lstStyle/>
                    <a:p>
                      <a:pPr algn="ctr">
                        <a:spcAft>
                          <a:spcPts val="0"/>
                        </a:spcAft>
                      </a:pPr>
                      <a:r>
                        <a:rPr lang="zh-CN" sz="1600" kern="0">
                          <a:effectLst/>
                          <a:latin typeface="+mn-ea"/>
                          <a:ea typeface="+mn-ea"/>
                        </a:rPr>
                        <a:t>合计</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mn-ea"/>
                          <a:ea typeface="+mn-ea"/>
                        </a:rPr>
                        <a:t>1467</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mn-ea"/>
                          <a:ea typeface="+mn-ea"/>
                        </a:rPr>
                        <a:t>100.00%</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mn-ea"/>
                          <a:ea typeface="+mn-ea"/>
                        </a:rPr>
                        <a:t>1467</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spcAft>
                          <a:spcPts val="0"/>
                        </a:spcAft>
                      </a:pPr>
                      <a:r>
                        <a:rPr lang="en-US" sz="1600" kern="0" dirty="0">
                          <a:effectLst/>
                          <a:latin typeface="+mn-ea"/>
                          <a:ea typeface="+mn-ea"/>
                        </a:rPr>
                        <a:t>100.00%</a:t>
                      </a:r>
                      <a:endParaRPr lang="zh-CN" sz="1600" kern="100" dirty="0">
                        <a:effectLst/>
                        <a:latin typeface="+mn-ea"/>
                        <a:ea typeface="+mn-ea"/>
                        <a:cs typeface="Times New Roman" panose="02020603050405020304" pitchFamily="18" charset="0"/>
                      </a:endParaRPr>
                    </a:p>
                  </a:txBody>
                  <a:tcPr marL="68580" marR="68580" marT="0" marB="0" anchor="ctr"/>
                </a:tc>
              </a:tr>
            </a:tbl>
          </a:graphicData>
        </a:graphic>
      </p:graphicFrame>
      <p:sp>
        <p:nvSpPr>
          <p:cNvPr id="23" name="文本框 22"/>
          <p:cNvSpPr txBox="1"/>
          <p:nvPr/>
        </p:nvSpPr>
        <p:spPr>
          <a:xfrm>
            <a:off x="696913" y="4596385"/>
            <a:ext cx="8020096" cy="1015663"/>
          </a:xfrm>
          <a:prstGeom prst="rect">
            <a:avLst/>
          </a:prstGeom>
          <a:noFill/>
        </p:spPr>
        <p:txBody>
          <a:bodyPr wrap="square" rtlCol="0">
            <a:spAutoFit/>
          </a:bodyPr>
          <a:lstStyle/>
          <a:p>
            <a:r>
              <a:rPr lang="zh-CN" altLang="zh-CN" sz="2000" dirty="0"/>
              <a:t>主承销商之所以选择自主推荐第七类询价对象参与新股询价，可能本身就与影响上市公司</a:t>
            </a:r>
            <a:r>
              <a:rPr lang="en-US" altLang="zh-CN" sz="2000" dirty="0"/>
              <a:t>IPO</a:t>
            </a:r>
            <a:r>
              <a:rPr lang="zh-CN" altLang="zh-CN" sz="2000" dirty="0"/>
              <a:t>抑价的因素有关，因而直接采用</a:t>
            </a:r>
            <a:r>
              <a:rPr lang="en-US" altLang="zh-CN" sz="2000" dirty="0"/>
              <a:t>OLS</a:t>
            </a:r>
            <a:r>
              <a:rPr lang="zh-CN" altLang="zh-CN" sz="2000" dirty="0"/>
              <a:t>方法进行回归会导致偏误，自选择问题无法</a:t>
            </a:r>
            <a:r>
              <a:rPr lang="zh-CN" altLang="zh-CN" sz="2000" dirty="0" smtClean="0"/>
              <a:t>控制</a:t>
            </a:r>
            <a:r>
              <a:rPr lang="zh-CN" altLang="en-US" sz="2000" dirty="0"/>
              <a:t>。</a:t>
            </a: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696913" cy="165100"/>
          </a:xfrm>
          <a:prstGeom prst="rect">
            <a:avLst/>
          </a:prstGeom>
          <a:noFill/>
          <a:extLst>
            <a:ext uri="{909E8E84-426E-40DD-AFC4-6F175D3DCCD1}">
              <a14:hiddenFill xmlns:a14="http://schemas.microsoft.com/office/drawing/2010/main">
                <a:solidFill>
                  <a:srgbClr val="FFFFFF"/>
                </a:solidFill>
              </a14:hiddenFill>
            </a:ext>
          </a:extLst>
        </p:spPr>
      </p:pic>
      <p:pic>
        <p:nvPicPr>
          <p:cNvPr id="7169"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714375" cy="16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0165815"/>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6014143" y="1713517"/>
            <a:ext cx="1795462" cy="3365226"/>
            <a:chOff x="6067426" y="2101638"/>
            <a:chExt cx="1795462" cy="3365226"/>
          </a:xfrm>
        </p:grpSpPr>
        <p:sp>
          <p:nvSpPr>
            <p:cNvPr id="23" name="文本框 22"/>
            <p:cNvSpPr txBox="1"/>
            <p:nvPr/>
          </p:nvSpPr>
          <p:spPr>
            <a:xfrm>
              <a:off x="6067427" y="2101638"/>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067427" y="2812140"/>
              <a:ext cx="1795461" cy="523220"/>
            </a:xfrm>
            <a:prstGeom prst="rect">
              <a:avLst/>
            </a:prstGeom>
            <a:noFill/>
          </p:spPr>
          <p:txBody>
            <a:bodyPr wrap="square" rtlCol="0">
              <a:spAutoFit/>
            </a:bodyPr>
            <a:lstStyle/>
            <a:p>
              <a:r>
                <a:rPr lang="zh-CN" altLang="en-US" sz="2800" b="1" spc="300" dirty="0" smtClean="0">
                  <a:solidFill>
                    <a:srgbClr val="92D14F"/>
                  </a:solidFill>
                  <a:latin typeface="微软雅黑" panose="020B0503020204020204" pitchFamily="34" charset="-122"/>
                  <a:ea typeface="微软雅黑" panose="020B0503020204020204" pitchFamily="34" charset="-122"/>
                </a:rPr>
                <a:t>文献综述</a:t>
              </a:r>
              <a:endParaRPr lang="zh-HK" altLang="en-US" sz="2800" b="1" spc="300" dirty="0">
                <a:solidFill>
                  <a:srgbClr val="92D14F"/>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067426" y="3522642"/>
              <a:ext cx="1795461" cy="523220"/>
            </a:xfrm>
            <a:prstGeom prst="rect">
              <a:avLst/>
            </a:prstGeom>
            <a:noFill/>
          </p:spPr>
          <p:txBody>
            <a:bodyPr wrap="square" rtlCol="0">
              <a:spAutoFit/>
            </a:bodyPr>
            <a:lstStyle/>
            <a:p>
              <a:r>
                <a:rPr lang="zh-CN" altLang="en-US" sz="2800" b="1" spc="300" dirty="0" smtClean="0">
                  <a:solidFill>
                    <a:srgbClr val="92D14F"/>
                  </a:solidFill>
                  <a:latin typeface="微软雅黑" panose="020B0503020204020204" pitchFamily="34" charset="-122"/>
                  <a:ea typeface="微软雅黑" panose="020B0503020204020204" pitchFamily="34" charset="-122"/>
                </a:rPr>
                <a:t>研究假说</a:t>
              </a:r>
              <a:endParaRPr lang="zh-HK" altLang="en-US" sz="2800" b="1" spc="300" dirty="0">
                <a:solidFill>
                  <a:srgbClr val="92D14F"/>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067427" y="4233144"/>
              <a:ext cx="1795461" cy="954107"/>
            </a:xfrm>
            <a:prstGeom prst="rect">
              <a:avLst/>
            </a:prstGeom>
            <a:noFill/>
          </p:spPr>
          <p:txBody>
            <a:bodyPr wrap="square" rtlCol="0">
              <a:spAutoFit/>
            </a:bodyPr>
            <a:lstStyle/>
            <a:p>
              <a:r>
                <a:rPr lang="zh-CN" altLang="en-US" sz="2800" b="1" spc="300" dirty="0" smtClean="0">
                  <a:solidFill>
                    <a:srgbClr val="92D14F"/>
                  </a:solidFill>
                  <a:latin typeface="微软雅黑" panose="020B0503020204020204" pitchFamily="34" charset="-122"/>
                  <a:ea typeface="微软雅黑" panose="020B0503020204020204" pitchFamily="34" charset="-122"/>
                </a:rPr>
                <a:t>研究</a:t>
              </a:r>
              <a:r>
                <a:rPr lang="zh-CN" altLang="en-US" sz="2800" b="1" spc="300" dirty="0">
                  <a:solidFill>
                    <a:srgbClr val="92D14F"/>
                  </a:solidFill>
                  <a:latin typeface="微软雅黑" panose="020B0503020204020204" pitchFamily="34" charset="-122"/>
                  <a:ea typeface="微软雅黑" panose="020B0503020204020204" pitchFamily="34" charset="-122"/>
                </a:rPr>
                <a:t>方法</a:t>
              </a:r>
              <a:endParaRPr lang="zh-HK" altLang="en-US" sz="2800" b="1" spc="300" dirty="0">
                <a:solidFill>
                  <a:srgbClr val="92D14F"/>
                </a:solidFill>
                <a:latin typeface="微软雅黑" panose="020B0503020204020204" pitchFamily="34" charset="-122"/>
                <a:ea typeface="微软雅黑" panose="020B0503020204020204" pitchFamily="34" charset="-122"/>
              </a:endParaRPr>
            </a:p>
            <a:p>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6067426" y="4943644"/>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研究结果</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1635920" y="2197034"/>
            <a:ext cx="1947861" cy="1940713"/>
            <a:chOff x="1709739" y="2636838"/>
            <a:chExt cx="1590160" cy="1584325"/>
          </a:xfrm>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81113" y="4137747"/>
            <a:ext cx="2657475" cy="523220"/>
          </a:xfrm>
          <a:prstGeom prst="rect">
            <a:avLst/>
          </a:prstGeom>
          <a:noFill/>
        </p:spPr>
        <p:txBody>
          <a:bodyPr wrap="square" rtlCol="0">
            <a:spAutoFit/>
          </a:bodyPr>
          <a:lstStyle/>
          <a:p>
            <a:pPr algn="ctr"/>
            <a:r>
              <a:rPr lang="en-US" altLang="zh-CN" sz="2800" b="1" spc="300" smtClean="0">
                <a:solidFill>
                  <a:srgbClr val="0174AB"/>
                </a:solidFill>
                <a:latin typeface="微软雅黑" panose="020B0503020204020204" pitchFamily="34" charset="-122"/>
                <a:ea typeface="微软雅黑" panose="020B0503020204020204" pitchFamily="34" charset="-122"/>
              </a:rPr>
              <a:t>CONTANTS</a:t>
            </a:r>
            <a:endParaRPr lang="zh-HK" altLang="en-US" sz="2800" b="1" spc="300" dirty="0">
              <a:solidFill>
                <a:srgbClr val="0174AB"/>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829150"/>
      </p:ext>
    </p:extLst>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25" name="文本框 24"/>
          <p:cNvSpPr txBox="1"/>
          <p:nvPr/>
        </p:nvSpPr>
        <p:spPr>
          <a:xfrm>
            <a:off x="2246273" y="93911"/>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文献综述</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3891071" y="71536"/>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研究假说</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345856" y="113732"/>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研究背景</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633074" y="82112"/>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研究结论</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1976525" y="11373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702334" y="66810"/>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57530"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347330" y="84459"/>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5468904" y="66586"/>
            <a:ext cx="1744449" cy="379232"/>
            <a:chOff x="2230535" y="94101"/>
            <a:chExt cx="1744449" cy="379232"/>
          </a:xfrm>
        </p:grpSpPr>
        <p:sp>
          <p:nvSpPr>
            <p:cNvPr id="22" name="矩形 21"/>
            <p:cNvSpPr/>
            <p:nvPr/>
          </p:nvSpPr>
          <p:spPr>
            <a:xfrm>
              <a:off x="2230535" y="94101"/>
              <a:ext cx="1744449" cy="3787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24" name="文本框 23"/>
            <p:cNvSpPr txBox="1"/>
            <p:nvPr/>
          </p:nvSpPr>
          <p:spPr>
            <a:xfrm>
              <a:off x="2406682" y="104001"/>
              <a:ext cx="1252453"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grpSp>
      <p:sp>
        <p:nvSpPr>
          <p:cNvPr id="17" name="矩形 16"/>
          <p:cNvSpPr/>
          <p:nvPr/>
        </p:nvSpPr>
        <p:spPr>
          <a:xfrm>
            <a:off x="550880" y="920276"/>
            <a:ext cx="2363008" cy="45742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考虑自选择问题：</a:t>
            </a:r>
            <a:endParaRPr lang="zh-HK" altLang="en-US" b="1" spc="300" dirty="0">
              <a:latin typeface="微软雅黑" panose="020B0503020204020204" pitchFamily="34" charset="-122"/>
              <a:ea typeface="微软雅黑" panose="020B0503020204020204" pitchFamily="34" charset="-122"/>
            </a:endParaRPr>
          </a:p>
        </p:txBody>
      </p:sp>
      <p:graphicFrame>
        <p:nvGraphicFramePr>
          <p:cNvPr id="18" name="表格 17"/>
          <p:cNvGraphicFramePr>
            <a:graphicFrameLocks noGrp="1"/>
          </p:cNvGraphicFramePr>
          <p:nvPr>
            <p:extLst>
              <p:ext uri="{D42A27DB-BD31-4B8C-83A1-F6EECF244321}">
                <p14:modId xmlns:p14="http://schemas.microsoft.com/office/powerpoint/2010/main" val="1676238596"/>
              </p:ext>
            </p:extLst>
          </p:nvPr>
        </p:nvGraphicFramePr>
        <p:xfrm>
          <a:off x="672684" y="1802162"/>
          <a:ext cx="7715296" cy="2196814"/>
        </p:xfrm>
        <a:graphic>
          <a:graphicData uri="http://schemas.openxmlformats.org/drawingml/2006/table">
            <a:tbl>
              <a:tblPr firstRow="1" firstCol="1" bandRow="1">
                <a:tableStyleId>{5C22544A-7EE6-4342-B048-85BDC9FD1C3A}</a:tableStyleId>
              </a:tblPr>
              <a:tblGrid>
                <a:gridCol w="1206959"/>
                <a:gridCol w="1206959"/>
                <a:gridCol w="5301378"/>
              </a:tblGrid>
              <a:tr h="1098407">
                <a:tc>
                  <a:txBody>
                    <a:bodyPr/>
                    <a:lstStyle/>
                    <a:p>
                      <a:pPr algn="ctr">
                        <a:spcAft>
                          <a:spcPts val="0"/>
                        </a:spcAft>
                      </a:pPr>
                      <a:r>
                        <a:rPr lang="zh-CN" sz="1600" kern="100" dirty="0">
                          <a:effectLst/>
                          <a:latin typeface="+mn-ea"/>
                          <a:ea typeface="+mn-ea"/>
                        </a:rPr>
                        <a:t>工具变量</a:t>
                      </a:r>
                      <a:endParaRPr lang="zh-CN" sz="1600" kern="100" dirty="0">
                        <a:solidFill>
                          <a:srgbClr val="000000"/>
                        </a:solidFill>
                        <a:effectLst/>
                        <a:latin typeface="+mn-ea"/>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600" b="0" i="1" kern="100" dirty="0" err="1" smtClean="0">
                          <a:solidFill>
                            <a:schemeClr val="lt1"/>
                          </a:solidFill>
                          <a:effectLst/>
                          <a:latin typeface="Times New Roman" panose="02020603050405020304" pitchFamily="18" charset="0"/>
                          <a:ea typeface="+mn-ea"/>
                          <a:cs typeface="Times New Roman" panose="02020603050405020304" pitchFamily="18" charset="0"/>
                        </a:rPr>
                        <a:t>InstBlacklist</a:t>
                      </a:r>
                      <a:endParaRPr lang="zh-CN" sz="1600" b="0" i="1" kern="100" dirty="0">
                        <a:solidFill>
                          <a:schemeClr val="lt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spcAft>
                          <a:spcPts val="0"/>
                        </a:spcAft>
                      </a:pPr>
                      <a:r>
                        <a:rPr lang="zh-CN" sz="1600" kern="100" dirty="0">
                          <a:effectLst/>
                          <a:latin typeface="+mn-ea"/>
                          <a:ea typeface="+mn-ea"/>
                        </a:rPr>
                        <a:t>为解决自选择问题引入的虚拟变量，表推荐类机构询价对象是否曾被列入中国证券业协会公布的首次公开发行股票配售对象黑名单中，若是则取值</a:t>
                      </a:r>
                      <a:r>
                        <a:rPr lang="en-US" sz="1600" kern="100" dirty="0">
                          <a:effectLst/>
                          <a:latin typeface="+mn-ea"/>
                          <a:ea typeface="+mn-ea"/>
                        </a:rPr>
                        <a:t>1</a:t>
                      </a:r>
                      <a:r>
                        <a:rPr lang="zh-CN" sz="1600" kern="100" dirty="0">
                          <a:effectLst/>
                          <a:latin typeface="+mn-ea"/>
                          <a:ea typeface="+mn-ea"/>
                        </a:rPr>
                        <a:t>，否则为</a:t>
                      </a:r>
                      <a:r>
                        <a:rPr lang="en-US" sz="1600" kern="100" dirty="0">
                          <a:effectLst/>
                          <a:latin typeface="+mn-ea"/>
                          <a:ea typeface="+mn-ea"/>
                        </a:rPr>
                        <a:t>0</a:t>
                      </a:r>
                      <a:endParaRPr lang="zh-CN" sz="1600" kern="100" dirty="0">
                        <a:solidFill>
                          <a:srgbClr val="000000"/>
                        </a:solidFill>
                        <a:effectLst/>
                        <a:latin typeface="+mn-ea"/>
                        <a:ea typeface="+mn-ea"/>
                        <a:cs typeface="Times New Roman" panose="02020603050405020304" pitchFamily="18" charset="0"/>
                      </a:endParaRPr>
                    </a:p>
                  </a:txBody>
                  <a:tcPr marL="68580" marR="68580" marT="0" marB="0" anchor="ctr"/>
                </a:tc>
              </a:tr>
              <a:tr h="1098407">
                <a:tc>
                  <a:txBody>
                    <a:bodyPr/>
                    <a:lstStyle/>
                    <a:p>
                      <a:pPr algn="ctr">
                        <a:spcAft>
                          <a:spcPts val="0"/>
                        </a:spcAft>
                      </a:pPr>
                      <a:r>
                        <a:rPr lang="en-US" sz="1600" kern="100">
                          <a:effectLst/>
                          <a:latin typeface="+mn-ea"/>
                          <a:ea typeface="+mn-ea"/>
                        </a:rPr>
                        <a:t> </a:t>
                      </a:r>
                      <a:endParaRPr lang="zh-CN" sz="1600" kern="100">
                        <a:solidFill>
                          <a:srgbClr val="000000"/>
                        </a:solidFill>
                        <a:effectLst/>
                        <a:latin typeface="+mn-ea"/>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600" b="0" i="1" kern="100" dirty="0" err="1" smtClean="0">
                          <a:solidFill>
                            <a:srgbClr val="000000"/>
                          </a:solidFill>
                          <a:effectLst/>
                          <a:latin typeface="Times New Roman" panose="02020603050405020304" pitchFamily="18" charset="0"/>
                          <a:ea typeface="+mn-ea"/>
                          <a:cs typeface="Times New Roman" panose="02020603050405020304" pitchFamily="18" charset="0"/>
                        </a:rPr>
                        <a:t>IndiBlacklist</a:t>
                      </a:r>
                      <a:endParaRPr lang="zh-CN" sz="1600" b="0" i="1" kern="100" dirty="0">
                        <a:solidFill>
                          <a:srgbClr val="00000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spcAft>
                          <a:spcPts val="0"/>
                        </a:spcAft>
                      </a:pPr>
                      <a:r>
                        <a:rPr lang="zh-CN" sz="1600" kern="100" dirty="0">
                          <a:effectLst/>
                          <a:latin typeface="+mn-ea"/>
                          <a:ea typeface="+mn-ea"/>
                        </a:rPr>
                        <a:t>为解决自选择问题引入的虚拟变量，表推荐类个人询价对象是否曾被列入中国证券业协会公布的首次公开发行股票配售对象黑名单中，若是则取值</a:t>
                      </a:r>
                      <a:r>
                        <a:rPr lang="en-US" sz="1600" kern="100" dirty="0">
                          <a:effectLst/>
                          <a:latin typeface="+mn-ea"/>
                          <a:ea typeface="+mn-ea"/>
                        </a:rPr>
                        <a:t>1</a:t>
                      </a:r>
                      <a:r>
                        <a:rPr lang="zh-CN" sz="1600" kern="100" dirty="0">
                          <a:effectLst/>
                          <a:latin typeface="+mn-ea"/>
                          <a:ea typeface="+mn-ea"/>
                        </a:rPr>
                        <a:t>，否则为</a:t>
                      </a:r>
                      <a:r>
                        <a:rPr lang="en-US" sz="1600" kern="100" dirty="0">
                          <a:effectLst/>
                          <a:latin typeface="+mn-ea"/>
                          <a:ea typeface="+mn-ea"/>
                        </a:rPr>
                        <a:t>0</a:t>
                      </a:r>
                      <a:endParaRPr lang="zh-CN" sz="1600" kern="100" dirty="0">
                        <a:solidFill>
                          <a:srgbClr val="000000"/>
                        </a:solidFill>
                        <a:effectLst/>
                        <a:latin typeface="+mn-ea"/>
                        <a:ea typeface="+mn-ea"/>
                        <a:cs typeface="Times New Roman" panose="02020603050405020304" pitchFamily="18" charset="0"/>
                      </a:endParaRPr>
                    </a:p>
                  </a:txBody>
                  <a:tcPr marL="68580" marR="68580" marT="0" marB="0" anchor="ctr"/>
                </a:tc>
              </a:tr>
            </a:tbl>
          </a:graphicData>
        </a:graphic>
      </p:graphicFrame>
      <p:sp>
        <p:nvSpPr>
          <p:cNvPr id="4" name="Rectangle 2"/>
          <p:cNvSpPr>
            <a:spLocks noChangeArrowheads="1"/>
          </p:cNvSpPr>
          <p:nvPr/>
        </p:nvSpPr>
        <p:spPr bwMode="auto">
          <a:xfrm>
            <a:off x="0" y="47061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318523458"/>
              </p:ext>
            </p:extLst>
          </p:nvPr>
        </p:nvGraphicFramePr>
        <p:xfrm>
          <a:off x="489022" y="4925568"/>
          <a:ext cx="8099497" cy="390144"/>
        </p:xfrm>
        <a:graphic>
          <a:graphicData uri="http://schemas.openxmlformats.org/presentationml/2006/ole">
            <mc:AlternateContent xmlns:mc="http://schemas.openxmlformats.org/markup-compatibility/2006">
              <mc:Choice xmlns:v="urn:schemas-microsoft-com:vml" Requires="v">
                <p:oleObj spid="_x0000_s8240" r:id="rId3" imgW="3911600" imgH="190500" progId="Equation.DSMT4">
                  <p:embed/>
                </p:oleObj>
              </mc:Choice>
              <mc:Fallback>
                <p:oleObj r:id="rId3" imgW="3911600" imgH="1905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022" y="4925568"/>
                        <a:ext cx="8099497" cy="390144"/>
                      </a:xfrm>
                      <a:prstGeom prst="rect">
                        <a:avLst/>
                      </a:prstGeom>
                      <a:noFill/>
                    </p:spPr>
                  </p:pic>
                </p:oleObj>
              </mc:Fallback>
            </mc:AlternateContent>
          </a:graphicData>
        </a:graphic>
      </p:graphicFrame>
      <p:sp>
        <p:nvSpPr>
          <p:cNvPr id="6" name="Rectangle 5"/>
          <p:cNvSpPr>
            <a:spLocks noChangeArrowheads="1"/>
          </p:cNvSpPr>
          <p:nvPr/>
        </p:nvSpPr>
        <p:spPr bwMode="auto">
          <a:xfrm>
            <a:off x="0" y="5315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883865133"/>
              </p:ext>
            </p:extLst>
          </p:nvPr>
        </p:nvGraphicFramePr>
        <p:xfrm>
          <a:off x="489022" y="5514461"/>
          <a:ext cx="8207484" cy="381513"/>
        </p:xfrm>
        <a:graphic>
          <a:graphicData uri="http://schemas.openxmlformats.org/presentationml/2006/ole">
            <mc:AlternateContent xmlns:mc="http://schemas.openxmlformats.org/markup-compatibility/2006">
              <mc:Choice xmlns:v="urn:schemas-microsoft-com:vml" Requires="v">
                <p:oleObj spid="_x0000_s8241" r:id="rId5" imgW="3937000" imgH="190500" progId="Equation.DSMT4">
                  <p:embed/>
                </p:oleObj>
              </mc:Choice>
              <mc:Fallback>
                <p:oleObj r:id="rId5" imgW="3937000" imgH="1905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9022" y="5514461"/>
                        <a:ext cx="8207484" cy="381513"/>
                      </a:xfrm>
                      <a:prstGeom prst="rect">
                        <a:avLst/>
                      </a:prstGeom>
                      <a:noFill/>
                    </p:spPr>
                  </p:pic>
                </p:oleObj>
              </mc:Fallback>
            </mc:AlternateContent>
          </a:graphicData>
        </a:graphic>
      </p:graphicFrame>
      <p:sp>
        <p:nvSpPr>
          <p:cNvPr id="8" name="文本框 7"/>
          <p:cNvSpPr txBox="1"/>
          <p:nvPr/>
        </p:nvSpPr>
        <p:spPr>
          <a:xfrm>
            <a:off x="550880" y="4279392"/>
            <a:ext cx="7934752" cy="369332"/>
          </a:xfrm>
          <a:prstGeom prst="rect">
            <a:avLst/>
          </a:prstGeom>
          <a:noFill/>
        </p:spPr>
        <p:txBody>
          <a:bodyPr wrap="square" rtlCol="0">
            <a:spAutoFit/>
          </a:bodyPr>
          <a:lstStyle/>
          <a:p>
            <a:r>
              <a:rPr lang="zh-CN" altLang="en-US" dirty="0" smtClean="0"/>
              <a:t>构建</a:t>
            </a:r>
            <a:r>
              <a:rPr lang="en-US" altLang="zh-CN" i="1" dirty="0" err="1" smtClean="0">
                <a:latin typeface="Times New Roman" panose="02020603050405020304" pitchFamily="18" charset="0"/>
                <a:cs typeface="Times New Roman" panose="02020603050405020304" pitchFamily="18" charset="0"/>
              </a:rPr>
              <a:t>Probit</a:t>
            </a:r>
            <a:r>
              <a:rPr lang="zh-CN" altLang="en-US" dirty="0" smtClean="0"/>
              <a:t>模型，</a:t>
            </a:r>
            <a:r>
              <a:rPr lang="en-US" altLang="zh-CN" i="1" dirty="0" err="1" smtClean="0">
                <a:latin typeface="Times New Roman" panose="02020603050405020304" pitchFamily="18" charset="0"/>
                <a:cs typeface="Times New Roman" panose="02020603050405020304" pitchFamily="18" charset="0"/>
              </a:rPr>
              <a:t>Prob</a:t>
            </a:r>
            <a:r>
              <a:rPr lang="en-US" altLang="zh-CN" i="1" dirty="0" smtClean="0">
                <a:latin typeface="Times New Roman" panose="02020603050405020304" pitchFamily="18" charset="0"/>
                <a:cs typeface="Times New Roman" panose="02020603050405020304" pitchFamily="18" charset="0"/>
              </a:rPr>
              <a:t>(Rec)</a:t>
            </a:r>
            <a:r>
              <a:rPr lang="zh-CN" altLang="zh-CN" dirty="0"/>
              <a:t>表示主承销商自主</a:t>
            </a:r>
            <a:r>
              <a:rPr lang="zh-CN" altLang="zh-CN" dirty="0" smtClean="0"/>
              <a:t>推荐</a:t>
            </a:r>
            <a:r>
              <a:rPr lang="zh-CN" altLang="en-US" dirty="0" smtClean="0"/>
              <a:t>类</a:t>
            </a:r>
            <a:r>
              <a:rPr lang="zh-CN" altLang="zh-CN" dirty="0" smtClean="0"/>
              <a:t>投资者</a:t>
            </a:r>
            <a:r>
              <a:rPr lang="zh-CN" altLang="zh-CN" dirty="0"/>
              <a:t>的概率</a:t>
            </a:r>
            <a:endParaRPr lang="zh-CN" altLang="en-US" dirty="0"/>
          </a:p>
        </p:txBody>
      </p:sp>
    </p:spTree>
    <p:extLst>
      <p:ext uri="{BB962C8B-B14F-4D97-AF65-F5344CB8AC3E}">
        <p14:creationId xmlns:p14="http://schemas.microsoft.com/office/powerpoint/2010/main" val="1862365315"/>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25" name="文本框 24"/>
          <p:cNvSpPr txBox="1"/>
          <p:nvPr/>
        </p:nvSpPr>
        <p:spPr>
          <a:xfrm>
            <a:off x="2246273" y="93911"/>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文献综述</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3891071" y="71536"/>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研究假说</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345856" y="113732"/>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研究背景</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633074" y="82112"/>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研究结论</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1976525" y="11373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702334" y="66810"/>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57530"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347330" y="84459"/>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5468904" y="66586"/>
            <a:ext cx="1744449" cy="379232"/>
            <a:chOff x="2230535" y="94101"/>
            <a:chExt cx="1744449" cy="379232"/>
          </a:xfrm>
        </p:grpSpPr>
        <p:sp>
          <p:nvSpPr>
            <p:cNvPr id="22" name="矩形 21"/>
            <p:cNvSpPr/>
            <p:nvPr/>
          </p:nvSpPr>
          <p:spPr>
            <a:xfrm>
              <a:off x="2230535" y="94101"/>
              <a:ext cx="1744449" cy="3787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24" name="文本框 23"/>
            <p:cNvSpPr txBox="1"/>
            <p:nvPr/>
          </p:nvSpPr>
          <p:spPr>
            <a:xfrm>
              <a:off x="2406682" y="104001"/>
              <a:ext cx="1252453"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grpSp>
      <p:sp>
        <p:nvSpPr>
          <p:cNvPr id="17" name="矩形 16"/>
          <p:cNvSpPr/>
          <p:nvPr/>
        </p:nvSpPr>
        <p:spPr>
          <a:xfrm>
            <a:off x="550880" y="920276"/>
            <a:ext cx="2363008" cy="45742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考虑自选择问题：</a:t>
            </a:r>
            <a:endParaRPr lang="zh-HK" altLang="en-US" b="1" spc="3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28953" y="1556152"/>
            <a:ext cx="5425440" cy="400110"/>
          </a:xfrm>
          <a:prstGeom prst="rect">
            <a:avLst/>
          </a:prstGeom>
          <a:noFill/>
        </p:spPr>
        <p:txBody>
          <a:bodyPr wrap="square" rtlCol="0">
            <a:spAutoFit/>
          </a:bodyPr>
          <a:lstStyle/>
          <a:p>
            <a:r>
              <a:rPr lang="zh-CN" altLang="en-US" sz="2000" dirty="0" smtClean="0"/>
              <a:t>对模型</a:t>
            </a:r>
            <a:r>
              <a:rPr lang="en-US" altLang="zh-CN" sz="2000" dirty="0" smtClean="0"/>
              <a:t>2</a:t>
            </a:r>
            <a:r>
              <a:rPr lang="zh-CN" altLang="en-US" sz="2000" dirty="0" smtClean="0"/>
              <a:t>，加入自选择模型，得到以下回归结果：</a:t>
            </a:r>
            <a:endParaRPr lang="zh-CN" altLang="en-US" sz="2000" dirty="0"/>
          </a:p>
        </p:txBody>
      </p:sp>
      <p:graphicFrame>
        <p:nvGraphicFramePr>
          <p:cNvPr id="4" name="表格 3"/>
          <p:cNvGraphicFramePr>
            <a:graphicFrameLocks noGrp="1"/>
          </p:cNvGraphicFramePr>
          <p:nvPr>
            <p:extLst>
              <p:ext uri="{D42A27DB-BD31-4B8C-83A1-F6EECF244321}">
                <p14:modId xmlns:p14="http://schemas.microsoft.com/office/powerpoint/2010/main" val="343589671"/>
              </p:ext>
            </p:extLst>
          </p:nvPr>
        </p:nvGraphicFramePr>
        <p:xfrm>
          <a:off x="702866" y="2280520"/>
          <a:ext cx="7840485" cy="2272284"/>
        </p:xfrm>
        <a:graphic>
          <a:graphicData uri="http://schemas.openxmlformats.org/drawingml/2006/table">
            <a:tbl>
              <a:tblPr>
                <a:tableStyleId>{5C22544A-7EE6-4342-B048-85BDC9FD1C3A}</a:tableStyleId>
              </a:tblPr>
              <a:tblGrid>
                <a:gridCol w="1945757"/>
                <a:gridCol w="1580111"/>
                <a:gridCol w="174987"/>
                <a:gridCol w="1821263"/>
                <a:gridCol w="2318367"/>
              </a:tblGrid>
              <a:tr h="324612">
                <a:tc>
                  <a:txBody>
                    <a:bodyPr/>
                    <a:lstStyle/>
                    <a:p>
                      <a:pPr algn="ctr">
                        <a:spcAft>
                          <a:spcPts val="0"/>
                        </a:spcAft>
                      </a:pPr>
                      <a:r>
                        <a:rPr lang="en-US" sz="2000" kern="0" dirty="0" smtClean="0">
                          <a:effectLst/>
                          <a:latin typeface="Times New Roman" panose="02020603050405020304" pitchFamily="18" charset="0"/>
                          <a:cs typeface="Times New Roman" panose="02020603050405020304" pitchFamily="18" charset="0"/>
                        </a:rPr>
                        <a:t>N=1427</a:t>
                      </a:r>
                      <a:r>
                        <a:rPr lang="en-US" sz="2000" kern="0" dirty="0">
                          <a:effectLst/>
                          <a:latin typeface="Times New Roman" panose="02020603050405020304" pitchFamily="18" charset="0"/>
                          <a:cs typeface="Times New Roman" panose="02020603050405020304" pitchFamily="18" charset="0"/>
                        </a:rPr>
                        <a:t>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altLang="zh-CN" sz="2000" kern="100" dirty="0" smtClean="0">
                          <a:effectLst/>
                          <a:latin typeface="Times New Roman" panose="02020603050405020304" pitchFamily="18" charset="0"/>
                          <a:ea typeface="宋体" panose="02010600030101010101" pitchFamily="2" charset="-122"/>
                          <a:cs typeface="Times New Roman" panose="02020603050405020304" pitchFamily="18" charset="0"/>
                        </a:rPr>
                        <a:t>Model 2.1</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2000" kern="0">
                          <a:effectLst/>
                          <a:latin typeface="Times New Roman" panose="02020603050405020304" pitchFamily="18" charset="0"/>
                          <a:cs typeface="Times New Roman" panose="02020603050405020304" pitchFamily="18" charset="0"/>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2000" kern="0" dirty="0" smtClean="0">
                          <a:effectLst/>
                          <a:latin typeface="Times New Roman" panose="02020603050405020304" pitchFamily="18" charset="0"/>
                          <a:cs typeface="Times New Roman" panose="02020603050405020304" pitchFamily="18" charset="0"/>
                        </a:rPr>
                        <a:t>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altLang="zh-CN" sz="2000" kern="100" dirty="0" smtClean="0">
                          <a:effectLst/>
                          <a:latin typeface="Times New Roman" panose="02020603050405020304" pitchFamily="18" charset="0"/>
                          <a:ea typeface="宋体" panose="02010600030101010101" pitchFamily="2" charset="-122"/>
                          <a:cs typeface="Times New Roman" panose="02020603050405020304" pitchFamily="18" charset="0"/>
                        </a:rPr>
                        <a:t>Model 2.2</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r>
              <a:tr h="324612">
                <a:tc>
                  <a:txBody>
                    <a:bodyPr/>
                    <a:lstStyle/>
                    <a:p>
                      <a:pPr algn="ctr">
                        <a:spcAft>
                          <a:spcPts val="0"/>
                        </a:spcAft>
                      </a:pPr>
                      <a:r>
                        <a:rPr lang="en-US" sz="2000" b="1" kern="0" dirty="0">
                          <a:effectLst/>
                          <a:latin typeface="Times New Roman" panose="02020603050405020304" pitchFamily="18" charset="0"/>
                          <a:cs typeface="Times New Roman" panose="02020603050405020304" pitchFamily="18" charset="0"/>
                        </a:rPr>
                        <a:t>VARIABLES</a:t>
                      </a:r>
                      <a:endParaRPr lang="zh-CN" sz="20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2000" b="1" kern="0" dirty="0">
                          <a:effectLst/>
                          <a:latin typeface="Times New Roman" panose="02020603050405020304" pitchFamily="18" charset="0"/>
                          <a:cs typeface="Times New Roman" panose="02020603050405020304" pitchFamily="18" charset="0"/>
                        </a:rPr>
                        <a:t>Underpricing</a:t>
                      </a:r>
                      <a:endParaRPr lang="zh-CN" sz="20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2000" b="1" kern="0" dirty="0">
                          <a:effectLst/>
                          <a:latin typeface="Times New Roman" panose="02020603050405020304" pitchFamily="18" charset="0"/>
                          <a:cs typeface="Times New Roman" panose="02020603050405020304" pitchFamily="18" charset="0"/>
                        </a:rPr>
                        <a:t> </a:t>
                      </a:r>
                      <a:endParaRPr lang="zh-CN" sz="20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2000" b="1" kern="0" dirty="0">
                          <a:effectLst/>
                          <a:latin typeface="Times New Roman" panose="02020603050405020304" pitchFamily="18" charset="0"/>
                          <a:cs typeface="Times New Roman" panose="02020603050405020304" pitchFamily="18" charset="0"/>
                        </a:rPr>
                        <a:t>VARIABLES</a:t>
                      </a:r>
                      <a:endParaRPr lang="zh-CN" sz="20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2000" b="1" kern="0" dirty="0">
                          <a:effectLst/>
                          <a:latin typeface="Times New Roman" panose="02020603050405020304" pitchFamily="18" charset="0"/>
                          <a:cs typeface="Times New Roman" panose="02020603050405020304" pitchFamily="18" charset="0"/>
                        </a:rPr>
                        <a:t>Underpricing</a:t>
                      </a:r>
                      <a:endParaRPr lang="zh-CN" sz="20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r>
              <a:tr h="324612">
                <a:tc>
                  <a:txBody>
                    <a:bodyPr/>
                    <a:lstStyle/>
                    <a:p>
                      <a:pPr algn="ctr">
                        <a:spcAft>
                          <a:spcPts val="0"/>
                        </a:spcAft>
                      </a:pPr>
                      <a:r>
                        <a:rPr lang="en-US" sz="2000" i="1" kern="0" dirty="0" err="1">
                          <a:solidFill>
                            <a:srgbClr val="FF0000"/>
                          </a:solidFill>
                          <a:effectLst/>
                          <a:latin typeface="Times New Roman" panose="02020603050405020304" pitchFamily="18" charset="0"/>
                          <a:cs typeface="Times New Roman" panose="02020603050405020304" pitchFamily="18" charset="0"/>
                        </a:rPr>
                        <a:t>RecInst</a:t>
                      </a:r>
                      <a:endParaRPr lang="zh-CN" sz="2000" i="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2000" kern="0">
                          <a:solidFill>
                            <a:srgbClr val="FF0000"/>
                          </a:solidFill>
                          <a:effectLst/>
                          <a:latin typeface="Times New Roman" panose="02020603050405020304" pitchFamily="18" charset="0"/>
                          <a:cs typeface="Times New Roman" panose="02020603050405020304" pitchFamily="18" charset="0"/>
                        </a:rPr>
                        <a:t>-0.827***</a:t>
                      </a:r>
                      <a:endParaRPr lang="zh-CN" sz="20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2000" kern="0">
                          <a:solidFill>
                            <a:srgbClr val="FF0000"/>
                          </a:solidFill>
                          <a:effectLst/>
                          <a:latin typeface="Times New Roman" panose="02020603050405020304" pitchFamily="18" charset="0"/>
                          <a:cs typeface="Times New Roman" panose="02020603050405020304" pitchFamily="18" charset="0"/>
                        </a:rPr>
                        <a:t> </a:t>
                      </a:r>
                      <a:endParaRPr lang="zh-CN" sz="20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2000" i="1" kern="0" dirty="0" err="1">
                          <a:solidFill>
                            <a:srgbClr val="FF0000"/>
                          </a:solidFill>
                          <a:effectLst/>
                          <a:latin typeface="Times New Roman" panose="02020603050405020304" pitchFamily="18" charset="0"/>
                          <a:cs typeface="Times New Roman" panose="02020603050405020304" pitchFamily="18" charset="0"/>
                        </a:rPr>
                        <a:t>RecIndi</a:t>
                      </a:r>
                      <a:endParaRPr lang="zh-CN" sz="2000" i="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2000" kern="0" dirty="0">
                          <a:solidFill>
                            <a:srgbClr val="FF0000"/>
                          </a:solidFill>
                          <a:effectLst/>
                          <a:latin typeface="Times New Roman" panose="02020603050405020304" pitchFamily="18" charset="0"/>
                          <a:cs typeface="Times New Roman" panose="02020603050405020304" pitchFamily="18" charset="0"/>
                        </a:rPr>
                        <a:t>-0.370***</a:t>
                      </a:r>
                      <a:endParaRPr lang="zh-CN" sz="20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r>
              <a:tr h="324612">
                <a:tc>
                  <a:txBody>
                    <a:bodyPr/>
                    <a:lstStyle/>
                    <a:p>
                      <a:pPr algn="ctr">
                        <a:spcAft>
                          <a:spcPts val="0"/>
                        </a:spcAft>
                      </a:pPr>
                      <a:r>
                        <a:rPr lang="en-US" sz="2000" i="1" kern="0" dirty="0">
                          <a:solidFill>
                            <a:srgbClr val="FF0000"/>
                          </a:solidFill>
                          <a:effectLst/>
                          <a:latin typeface="Times New Roman" panose="02020603050405020304" pitchFamily="18" charset="0"/>
                          <a:cs typeface="Times New Roman" panose="02020603050405020304" pitchFamily="18" charset="0"/>
                        </a:rPr>
                        <a:t> </a:t>
                      </a:r>
                      <a:endParaRPr lang="zh-CN" sz="2000" i="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2000" kern="0">
                          <a:solidFill>
                            <a:srgbClr val="FF0000"/>
                          </a:solidFill>
                          <a:effectLst/>
                          <a:latin typeface="Times New Roman" panose="02020603050405020304" pitchFamily="18" charset="0"/>
                          <a:cs typeface="Times New Roman" panose="02020603050405020304" pitchFamily="18" charset="0"/>
                        </a:rPr>
                        <a:t>(-16.072)</a:t>
                      </a:r>
                      <a:endParaRPr lang="zh-CN" sz="20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2000" kern="0">
                          <a:solidFill>
                            <a:srgbClr val="FF0000"/>
                          </a:solidFill>
                          <a:effectLst/>
                          <a:latin typeface="Times New Roman" panose="02020603050405020304" pitchFamily="18" charset="0"/>
                          <a:cs typeface="Times New Roman" panose="02020603050405020304" pitchFamily="18" charset="0"/>
                        </a:rPr>
                        <a:t> </a:t>
                      </a:r>
                      <a:endParaRPr lang="zh-CN" sz="20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2000" i="1" kern="0" dirty="0">
                          <a:solidFill>
                            <a:srgbClr val="FF0000"/>
                          </a:solidFill>
                          <a:effectLst/>
                          <a:latin typeface="Times New Roman" panose="02020603050405020304" pitchFamily="18" charset="0"/>
                          <a:cs typeface="Times New Roman" panose="02020603050405020304" pitchFamily="18" charset="0"/>
                        </a:rPr>
                        <a:t> </a:t>
                      </a:r>
                      <a:endParaRPr lang="zh-CN" sz="2000" i="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2000" kern="0" dirty="0">
                          <a:solidFill>
                            <a:srgbClr val="FF0000"/>
                          </a:solidFill>
                          <a:effectLst/>
                          <a:latin typeface="Times New Roman" panose="02020603050405020304" pitchFamily="18" charset="0"/>
                          <a:cs typeface="Times New Roman" panose="02020603050405020304" pitchFamily="18" charset="0"/>
                        </a:rPr>
                        <a:t>(-6.839)</a:t>
                      </a:r>
                      <a:endParaRPr lang="zh-CN" sz="20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r>
              <a:tr h="324612">
                <a:tc>
                  <a:txBody>
                    <a:bodyPr/>
                    <a:lstStyle/>
                    <a:p>
                      <a:pPr algn="ctr">
                        <a:spcAft>
                          <a:spcPts val="0"/>
                        </a:spcAft>
                      </a:pPr>
                      <a:r>
                        <a:rPr lang="en-US" sz="2000" i="1" kern="0" dirty="0">
                          <a:effectLst/>
                          <a:latin typeface="Times New Roman" panose="02020603050405020304" pitchFamily="18" charset="0"/>
                          <a:ea typeface="宋体" panose="02010600030101010101" pitchFamily="2" charset="-122"/>
                          <a:cs typeface="Times New Roman" panose="02020603050405020304" pitchFamily="18" charset="0"/>
                        </a:rPr>
                        <a:t>hazard_h1</a:t>
                      </a:r>
                      <a:endParaRPr lang="zh-CN" sz="2000" i="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0.348***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2000" i="1" kern="0" dirty="0">
                          <a:effectLst/>
                          <a:latin typeface="Times New Roman" panose="02020603050405020304" pitchFamily="18" charset="0"/>
                          <a:ea typeface="宋体" panose="02010600030101010101" pitchFamily="2" charset="-122"/>
                          <a:cs typeface="Times New Roman" panose="02020603050405020304" pitchFamily="18" charset="0"/>
                        </a:rPr>
                        <a:t>hazard_h2</a:t>
                      </a:r>
                      <a:endParaRPr lang="zh-CN" sz="2000" i="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0.053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625" marR="47625" marT="0" marB="0" anchor="ctr"/>
                </a:tc>
              </a:tr>
              <a:tr h="324612">
                <a:tc>
                  <a:txBody>
                    <a:bodyPr/>
                    <a:lstStyle/>
                    <a:p>
                      <a:pPr algn="ctr">
                        <a:spcAft>
                          <a:spcPts val="0"/>
                        </a:spcAft>
                      </a:pPr>
                      <a:r>
                        <a:rPr lang="en-US" sz="20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2000" kern="0">
                          <a:effectLst/>
                          <a:latin typeface="Times New Roman" panose="02020603050405020304" pitchFamily="18" charset="0"/>
                          <a:ea typeface="宋体" panose="02010600030101010101" pitchFamily="2" charset="-122"/>
                          <a:cs typeface="Times New Roman" panose="02020603050405020304" pitchFamily="18" charset="0"/>
                        </a:rPr>
                        <a:t>(9.473)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20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20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(1.272)</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625" marR="47625" marT="0" marB="0" anchor="ctr"/>
                </a:tc>
              </a:tr>
              <a:tr h="324612">
                <a:tc>
                  <a:txBody>
                    <a:bodyPr/>
                    <a:lstStyle/>
                    <a:p>
                      <a:pPr algn="ctr">
                        <a:spcAft>
                          <a:spcPts val="0"/>
                        </a:spcAft>
                      </a:pPr>
                      <a:r>
                        <a:rPr lang="en-US" altLang="zh-CN" sz="20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altLang="zh-CN" sz="20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altLang="zh-CN" sz="20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altLang="zh-CN" sz="20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r>
            </a:tbl>
          </a:graphicData>
        </a:graphic>
      </p:graphicFrame>
      <p:sp>
        <p:nvSpPr>
          <p:cNvPr id="5" name="文本框 4"/>
          <p:cNvSpPr txBox="1"/>
          <p:nvPr/>
        </p:nvSpPr>
        <p:spPr>
          <a:xfrm>
            <a:off x="345856" y="5291328"/>
            <a:ext cx="8582618" cy="1200329"/>
          </a:xfrm>
          <a:prstGeom prst="rect">
            <a:avLst/>
          </a:prstGeom>
          <a:noFill/>
        </p:spPr>
        <p:txBody>
          <a:bodyPr wrap="square" rtlCol="0">
            <a:spAutoFit/>
          </a:bodyPr>
          <a:lstStyle/>
          <a:p>
            <a:r>
              <a:rPr lang="zh-CN" altLang="en-US" sz="2400" dirty="0" smtClean="0"/>
              <a:t>结论：</a:t>
            </a:r>
            <a:r>
              <a:rPr lang="zh-CN" altLang="zh-CN" sz="2400" dirty="0" smtClean="0"/>
              <a:t>在</a:t>
            </a:r>
            <a:r>
              <a:rPr lang="zh-CN" altLang="zh-CN" sz="2400" dirty="0"/>
              <a:t>控制自选择问题</a:t>
            </a:r>
            <a:r>
              <a:rPr lang="zh-CN" altLang="zh-CN" sz="2400" dirty="0" smtClean="0"/>
              <a:t>后</a:t>
            </a:r>
            <a:r>
              <a:rPr lang="zh-CN" altLang="en-US" sz="2400" dirty="0" smtClean="0"/>
              <a:t>，</a:t>
            </a:r>
            <a:r>
              <a:rPr lang="zh-CN" altLang="zh-CN" sz="2400" dirty="0" smtClean="0"/>
              <a:t>变量</a:t>
            </a:r>
            <a:r>
              <a:rPr lang="en-US" altLang="zh-CN" sz="2400" i="1" dirty="0" err="1" smtClean="0">
                <a:latin typeface="Times New Roman" panose="02020603050405020304" pitchFamily="18" charset="0"/>
                <a:cs typeface="Times New Roman" panose="02020603050405020304" pitchFamily="18" charset="0"/>
              </a:rPr>
              <a:t>RecInst</a:t>
            </a:r>
            <a:r>
              <a:rPr lang="zh-CN" altLang="zh-CN" sz="2400" i="1" dirty="0" smtClean="0">
                <a:latin typeface="Times New Roman" panose="02020603050405020304" pitchFamily="18" charset="0"/>
                <a:cs typeface="Times New Roman" panose="02020603050405020304" pitchFamily="18" charset="0"/>
              </a:rPr>
              <a:t>、</a:t>
            </a:r>
            <a:r>
              <a:rPr lang="en-US" altLang="zh-CN" sz="2400" i="1" dirty="0" err="1" smtClean="0">
                <a:latin typeface="Times New Roman" panose="02020603050405020304" pitchFamily="18" charset="0"/>
                <a:cs typeface="Times New Roman" panose="02020603050405020304" pitchFamily="18" charset="0"/>
              </a:rPr>
              <a:t>RecIndi</a:t>
            </a:r>
            <a:r>
              <a:rPr lang="zh-CN" altLang="zh-CN" sz="2400" dirty="0" smtClean="0"/>
              <a:t>系数</a:t>
            </a:r>
            <a:r>
              <a:rPr lang="zh-CN" altLang="zh-CN" sz="2400" dirty="0"/>
              <a:t>均显著为负，</a:t>
            </a:r>
            <a:r>
              <a:rPr lang="zh-CN" altLang="zh-CN" sz="2400" dirty="0" smtClean="0"/>
              <a:t>即推荐</a:t>
            </a:r>
            <a:r>
              <a:rPr lang="zh-CN" altLang="zh-CN" sz="2400" dirty="0"/>
              <a:t>类机构投资者、推荐类个人投资者参与询价仍然对</a:t>
            </a:r>
            <a:r>
              <a:rPr lang="en-US" altLang="zh-CN" sz="2400" dirty="0"/>
              <a:t>IPO</a:t>
            </a:r>
            <a:r>
              <a:rPr lang="zh-CN" altLang="zh-CN" sz="2400" dirty="0"/>
              <a:t>抑价存在显著的负向影响。</a:t>
            </a:r>
            <a:endParaRPr lang="zh-CN" altLang="en-US" sz="2400" dirty="0"/>
          </a:p>
        </p:txBody>
      </p:sp>
    </p:spTree>
    <p:extLst>
      <p:ext uri="{BB962C8B-B14F-4D97-AF65-F5344CB8AC3E}">
        <p14:creationId xmlns:p14="http://schemas.microsoft.com/office/powerpoint/2010/main" val="1797780484"/>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25" name="文本框 24"/>
          <p:cNvSpPr txBox="1"/>
          <p:nvPr/>
        </p:nvSpPr>
        <p:spPr>
          <a:xfrm>
            <a:off x="2246273" y="93911"/>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文献综述</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3891071" y="71536"/>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研究假说</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345856" y="113732"/>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研究背景</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633074" y="82112"/>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研究结论</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1976525" y="11373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702334" y="66810"/>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57530"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347330" y="84459"/>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5468904" y="66586"/>
            <a:ext cx="1744449" cy="379232"/>
            <a:chOff x="2230535" y="94101"/>
            <a:chExt cx="1744449" cy="379232"/>
          </a:xfrm>
        </p:grpSpPr>
        <p:sp>
          <p:nvSpPr>
            <p:cNvPr id="22" name="矩形 21"/>
            <p:cNvSpPr/>
            <p:nvPr/>
          </p:nvSpPr>
          <p:spPr>
            <a:xfrm>
              <a:off x="2230535" y="94101"/>
              <a:ext cx="1744449" cy="3787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24" name="文本框 23"/>
            <p:cNvSpPr txBox="1"/>
            <p:nvPr/>
          </p:nvSpPr>
          <p:spPr>
            <a:xfrm>
              <a:off x="2406682" y="104001"/>
              <a:ext cx="1252453"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grpSp>
      <p:sp>
        <p:nvSpPr>
          <p:cNvPr id="17" name="矩形 16"/>
          <p:cNvSpPr/>
          <p:nvPr/>
        </p:nvSpPr>
        <p:spPr>
          <a:xfrm>
            <a:off x="550880" y="920276"/>
            <a:ext cx="2363008" cy="45742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分板块检验：</a:t>
            </a:r>
            <a:endParaRPr lang="zh-HK" altLang="en-US" b="1" spc="3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976525" y="1540763"/>
            <a:ext cx="5425440" cy="400110"/>
          </a:xfrm>
          <a:prstGeom prst="rect">
            <a:avLst/>
          </a:prstGeom>
          <a:noFill/>
        </p:spPr>
        <p:txBody>
          <a:bodyPr wrap="square" rtlCol="0">
            <a:spAutoFit/>
          </a:bodyPr>
          <a:lstStyle/>
          <a:p>
            <a:r>
              <a:rPr lang="zh-CN" altLang="zh-CN" sz="2000" b="1" dirty="0"/>
              <a:t>分板块回归结果（推荐类机构投资者）</a:t>
            </a:r>
            <a:r>
              <a:rPr lang="zh-CN" altLang="en-US" sz="2000" dirty="0" smtClean="0"/>
              <a:t>：</a:t>
            </a:r>
            <a:endParaRPr lang="zh-CN" altLang="en-US" sz="2000" dirty="0"/>
          </a:p>
        </p:txBody>
      </p:sp>
      <p:graphicFrame>
        <p:nvGraphicFramePr>
          <p:cNvPr id="2" name="表格 1"/>
          <p:cNvGraphicFramePr>
            <a:graphicFrameLocks noGrp="1"/>
          </p:cNvGraphicFramePr>
          <p:nvPr>
            <p:extLst>
              <p:ext uri="{D42A27DB-BD31-4B8C-83A1-F6EECF244321}">
                <p14:modId xmlns:p14="http://schemas.microsoft.com/office/powerpoint/2010/main" val="2374504046"/>
              </p:ext>
            </p:extLst>
          </p:nvPr>
        </p:nvGraphicFramePr>
        <p:xfrm>
          <a:off x="1170201" y="2050236"/>
          <a:ext cx="6723734" cy="1480040"/>
        </p:xfrm>
        <a:graphic>
          <a:graphicData uri="http://schemas.openxmlformats.org/drawingml/2006/table">
            <a:tbl>
              <a:tblPr>
                <a:tableStyleId>{5C22544A-7EE6-4342-B048-85BDC9FD1C3A}</a:tableStyleId>
              </a:tblPr>
              <a:tblGrid>
                <a:gridCol w="1682627"/>
                <a:gridCol w="1552384"/>
                <a:gridCol w="1814377"/>
                <a:gridCol w="1674346"/>
              </a:tblGrid>
              <a:tr h="296008">
                <a:tc>
                  <a:txBody>
                    <a:bodyPr/>
                    <a:lstStyle/>
                    <a:p>
                      <a:pPr algn="ctr">
                        <a:spcAft>
                          <a:spcPts val="0"/>
                        </a:spcAft>
                      </a:pPr>
                      <a:r>
                        <a:rPr lang="en-US" sz="1800" kern="0" dirty="0">
                          <a:effectLst/>
                          <a:latin typeface="Times New Roman" panose="02020603050405020304" pitchFamily="18" charset="0"/>
                          <a:cs typeface="Times New Roman" panose="02020603050405020304" pitchFamily="18" charset="0"/>
                        </a:rPr>
                        <a:t> </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zh-CN" altLang="en-US" sz="1800" kern="100" dirty="0" smtClean="0">
                          <a:effectLst/>
                          <a:latin typeface="Times New Roman" panose="02020603050405020304" pitchFamily="18" charset="0"/>
                          <a:ea typeface="宋体" panose="02010600030101010101" pitchFamily="2" charset="-122"/>
                          <a:cs typeface="Times New Roman" panose="02020603050405020304" pitchFamily="18" charset="0"/>
                        </a:rPr>
                        <a:t>主板</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zh-CN" altLang="en-US" sz="1800" kern="100" dirty="0" smtClean="0">
                          <a:effectLst/>
                          <a:latin typeface="Times New Roman" panose="02020603050405020304" pitchFamily="18" charset="0"/>
                          <a:ea typeface="宋体" panose="02010600030101010101" pitchFamily="2" charset="-122"/>
                          <a:cs typeface="Times New Roman" panose="02020603050405020304" pitchFamily="18" charset="0"/>
                        </a:rPr>
                        <a:t>中小板</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zh-CN" altLang="en-US" sz="1800" kern="100" dirty="0" smtClean="0">
                          <a:effectLst/>
                          <a:latin typeface="Times New Roman" panose="02020603050405020304" pitchFamily="18" charset="0"/>
                          <a:ea typeface="宋体" panose="02010600030101010101" pitchFamily="2" charset="-122"/>
                          <a:cs typeface="Times New Roman" panose="02020603050405020304" pitchFamily="18" charset="0"/>
                        </a:rPr>
                        <a:t>创业板</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r>
              <a:tr h="296008">
                <a:tc>
                  <a:txBody>
                    <a:bodyPr/>
                    <a:lstStyle/>
                    <a:p>
                      <a:pPr algn="ctr">
                        <a:spcAft>
                          <a:spcPts val="0"/>
                        </a:spcAft>
                      </a:pPr>
                      <a:r>
                        <a:rPr lang="en-US" sz="1800" b="1" kern="0" dirty="0">
                          <a:effectLst/>
                          <a:latin typeface="Times New Roman" panose="02020603050405020304" pitchFamily="18" charset="0"/>
                          <a:cs typeface="Times New Roman" panose="02020603050405020304" pitchFamily="18" charset="0"/>
                        </a:rPr>
                        <a:t>VARIABLES</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1800" b="1" kern="0" dirty="0">
                          <a:effectLst/>
                          <a:latin typeface="Times New Roman" panose="02020603050405020304" pitchFamily="18" charset="0"/>
                          <a:cs typeface="Times New Roman" panose="02020603050405020304" pitchFamily="18" charset="0"/>
                        </a:rPr>
                        <a:t>Underpricing</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1800" b="1" kern="0" dirty="0">
                          <a:effectLst/>
                          <a:latin typeface="Times New Roman" panose="02020603050405020304" pitchFamily="18" charset="0"/>
                          <a:cs typeface="Times New Roman" panose="02020603050405020304" pitchFamily="18" charset="0"/>
                        </a:rPr>
                        <a:t>Underpricing</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1800" b="1" kern="0" dirty="0">
                          <a:effectLst/>
                          <a:latin typeface="Times New Roman" panose="02020603050405020304" pitchFamily="18" charset="0"/>
                          <a:cs typeface="Times New Roman" panose="02020603050405020304" pitchFamily="18" charset="0"/>
                        </a:rPr>
                        <a:t>Underpricing</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r>
              <a:tr h="296008">
                <a:tc>
                  <a:txBody>
                    <a:bodyPr/>
                    <a:lstStyle/>
                    <a:p>
                      <a:pPr algn="ctr">
                        <a:spcAft>
                          <a:spcPts val="0"/>
                        </a:spcAft>
                      </a:pPr>
                      <a:r>
                        <a:rPr lang="en-US" sz="1800" i="1" kern="0" dirty="0" err="1">
                          <a:effectLst/>
                          <a:latin typeface="Times New Roman" panose="02020603050405020304" pitchFamily="18" charset="0"/>
                          <a:cs typeface="Times New Roman" panose="02020603050405020304" pitchFamily="18" charset="0"/>
                        </a:rPr>
                        <a:t>RecInst</a:t>
                      </a:r>
                      <a:endParaRPr lang="zh-CN" sz="1800" i="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-0.182***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-0.529***</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-0.083**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r>
              <a:tr h="296008">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1800" kern="0" dirty="0">
                          <a:effectLst/>
                          <a:latin typeface="Times New Roman" panose="02020603050405020304" pitchFamily="18" charset="0"/>
                          <a:cs typeface="Times New Roman" panose="02020603050405020304" pitchFamily="18" charset="0"/>
                        </a:rPr>
                        <a:t>(-2.645)</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(-9.685)</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1800" kern="0" dirty="0">
                          <a:effectLst/>
                          <a:latin typeface="Times New Roman" panose="02020603050405020304" pitchFamily="18" charset="0"/>
                          <a:cs typeface="Times New Roman" panose="02020603050405020304" pitchFamily="18" charset="0"/>
                        </a:rPr>
                        <a:t>(-2.128)</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r>
              <a:tr h="296008">
                <a:tc>
                  <a:txBody>
                    <a:bodyPr/>
                    <a:lstStyle/>
                    <a:p>
                      <a:pPr algn="ctr">
                        <a:spcAft>
                          <a:spcPts val="0"/>
                        </a:spcAft>
                      </a:pPr>
                      <a:r>
                        <a:rPr lang="en-US" sz="1800" kern="0" dirty="0" smtClean="0">
                          <a:effectLst/>
                          <a:latin typeface="Times New Roman" panose="02020603050405020304" pitchFamily="18" charset="0"/>
                          <a:cs typeface="Times New Roman" panose="02020603050405020304" pitchFamily="18" charset="0"/>
                        </a:rPr>
                        <a:t>…</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1800" kern="0" dirty="0" smtClean="0">
                          <a:effectLst/>
                          <a:latin typeface="Times New Roman" panose="02020603050405020304" pitchFamily="18" charset="0"/>
                          <a:cs typeface="Times New Roman" panose="02020603050405020304" pitchFamily="18" charset="0"/>
                        </a:rPr>
                        <a:t>…</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1800" kern="0" dirty="0" smtClean="0">
                          <a:effectLst/>
                          <a:latin typeface="Times New Roman" panose="02020603050405020304" pitchFamily="18" charset="0"/>
                          <a:cs typeface="Times New Roman" panose="02020603050405020304" pitchFamily="18" charset="0"/>
                        </a:rPr>
                        <a:t>…</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1800" kern="0" dirty="0" smtClean="0">
                          <a:effectLst/>
                          <a:latin typeface="Times New Roman" panose="02020603050405020304" pitchFamily="18" charset="0"/>
                          <a:cs typeface="Times New Roman" panose="02020603050405020304" pitchFamily="18" charset="0"/>
                        </a:rPr>
                        <a:t>…</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793407158"/>
              </p:ext>
            </p:extLst>
          </p:nvPr>
        </p:nvGraphicFramePr>
        <p:xfrm>
          <a:off x="1211049" y="4453601"/>
          <a:ext cx="6655443" cy="1618940"/>
        </p:xfrm>
        <a:graphic>
          <a:graphicData uri="http://schemas.openxmlformats.org/drawingml/2006/table">
            <a:tbl>
              <a:tblPr>
                <a:tableStyleId>{5C22544A-7EE6-4342-B048-85BDC9FD1C3A}</a:tableStyleId>
              </a:tblPr>
              <a:tblGrid>
                <a:gridCol w="1665538"/>
                <a:gridCol w="1502337"/>
                <a:gridCol w="1724409"/>
                <a:gridCol w="1763159"/>
              </a:tblGrid>
              <a:tr h="323788">
                <a:tc>
                  <a:txBody>
                    <a:bodyPr/>
                    <a:lstStyle/>
                    <a:p>
                      <a:pPr algn="l">
                        <a:spcAft>
                          <a:spcPts val="0"/>
                        </a:spcAft>
                      </a:pPr>
                      <a:r>
                        <a:rPr lang="en-US" sz="1800" kern="0" dirty="0">
                          <a:effectLst/>
                          <a:latin typeface="Times New Roman" panose="02020603050405020304" pitchFamily="18" charset="0"/>
                          <a:cs typeface="Times New Roman" panose="02020603050405020304" pitchFamily="18" charset="0"/>
                        </a:rPr>
                        <a:t> </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tc>
                <a:tc>
                  <a:txBody>
                    <a:bodyPr/>
                    <a:lstStyle/>
                    <a:p>
                      <a:pPr algn="ctr">
                        <a:spcAft>
                          <a:spcPts val="0"/>
                        </a:spcAft>
                      </a:pPr>
                      <a:r>
                        <a:rPr lang="zh-CN" altLang="en-US" sz="1800" kern="100" dirty="0" smtClean="0">
                          <a:effectLst/>
                          <a:latin typeface="Times New Roman" panose="02020603050405020304" pitchFamily="18" charset="0"/>
                          <a:ea typeface="宋体" panose="02010600030101010101" pitchFamily="2" charset="-122"/>
                          <a:cs typeface="Times New Roman" panose="02020603050405020304" pitchFamily="18" charset="0"/>
                        </a:rPr>
                        <a:t>主板</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tc>
                <a:tc>
                  <a:txBody>
                    <a:bodyPr/>
                    <a:lstStyle/>
                    <a:p>
                      <a:pPr algn="ctr">
                        <a:spcAft>
                          <a:spcPts val="0"/>
                        </a:spcAft>
                      </a:pPr>
                      <a:r>
                        <a:rPr lang="zh-CN" altLang="en-US" sz="1800" kern="100" dirty="0" smtClean="0">
                          <a:effectLst/>
                          <a:latin typeface="Times New Roman" panose="02020603050405020304" pitchFamily="18" charset="0"/>
                          <a:ea typeface="宋体" panose="02010600030101010101" pitchFamily="2" charset="-122"/>
                          <a:cs typeface="Times New Roman" panose="02020603050405020304" pitchFamily="18" charset="0"/>
                        </a:rPr>
                        <a:t>中小板</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tc>
                <a:tc>
                  <a:txBody>
                    <a:bodyPr/>
                    <a:lstStyle/>
                    <a:p>
                      <a:pPr algn="ctr">
                        <a:spcAft>
                          <a:spcPts val="0"/>
                        </a:spcAft>
                      </a:pPr>
                      <a:r>
                        <a:rPr lang="zh-CN" altLang="en-US" sz="1800" kern="100" dirty="0" smtClean="0">
                          <a:effectLst/>
                          <a:latin typeface="Times New Roman" panose="02020603050405020304" pitchFamily="18" charset="0"/>
                          <a:ea typeface="宋体" panose="02010600030101010101" pitchFamily="2" charset="-122"/>
                          <a:cs typeface="Times New Roman" panose="02020603050405020304" pitchFamily="18" charset="0"/>
                        </a:rPr>
                        <a:t>创业板</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tc>
              </a:tr>
              <a:tr h="323788">
                <a:tc>
                  <a:txBody>
                    <a:bodyPr/>
                    <a:lstStyle/>
                    <a:p>
                      <a:pPr algn="l">
                        <a:spcAft>
                          <a:spcPts val="0"/>
                        </a:spcAft>
                      </a:pPr>
                      <a:r>
                        <a:rPr lang="en-US" sz="1800" b="1" kern="0" dirty="0">
                          <a:effectLst/>
                          <a:latin typeface="Times New Roman" panose="02020603050405020304" pitchFamily="18" charset="0"/>
                          <a:cs typeface="Times New Roman" panose="02020603050405020304" pitchFamily="18" charset="0"/>
                        </a:rPr>
                        <a:t>VARIABLES</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tc>
                <a:tc>
                  <a:txBody>
                    <a:bodyPr/>
                    <a:lstStyle/>
                    <a:p>
                      <a:pPr algn="ctr">
                        <a:spcAft>
                          <a:spcPts val="0"/>
                        </a:spcAft>
                      </a:pPr>
                      <a:r>
                        <a:rPr lang="en-US" sz="1800" b="1" kern="0" dirty="0">
                          <a:effectLst/>
                          <a:latin typeface="Times New Roman" panose="02020603050405020304" pitchFamily="18" charset="0"/>
                          <a:cs typeface="Times New Roman" panose="02020603050405020304" pitchFamily="18" charset="0"/>
                        </a:rPr>
                        <a:t>Underpricing</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tc>
                <a:tc>
                  <a:txBody>
                    <a:bodyPr/>
                    <a:lstStyle/>
                    <a:p>
                      <a:pPr algn="ctr">
                        <a:spcAft>
                          <a:spcPts val="0"/>
                        </a:spcAft>
                      </a:pPr>
                      <a:r>
                        <a:rPr lang="en-US" sz="1800" b="1" kern="0" dirty="0">
                          <a:effectLst/>
                          <a:latin typeface="Times New Roman" panose="02020603050405020304" pitchFamily="18" charset="0"/>
                          <a:cs typeface="Times New Roman" panose="02020603050405020304" pitchFamily="18" charset="0"/>
                        </a:rPr>
                        <a:t>Underpricing</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tc>
                <a:tc>
                  <a:txBody>
                    <a:bodyPr/>
                    <a:lstStyle/>
                    <a:p>
                      <a:pPr algn="ctr">
                        <a:spcAft>
                          <a:spcPts val="0"/>
                        </a:spcAft>
                      </a:pPr>
                      <a:r>
                        <a:rPr lang="en-US" sz="1800" b="1" kern="0" dirty="0">
                          <a:effectLst/>
                          <a:latin typeface="Times New Roman" panose="02020603050405020304" pitchFamily="18" charset="0"/>
                          <a:cs typeface="Times New Roman" panose="02020603050405020304" pitchFamily="18" charset="0"/>
                        </a:rPr>
                        <a:t>Underpricing</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tc>
              </a:tr>
              <a:tr h="323788">
                <a:tc>
                  <a:txBody>
                    <a:bodyPr/>
                    <a:lstStyle/>
                    <a:p>
                      <a:pPr algn="l">
                        <a:spcAft>
                          <a:spcPts val="0"/>
                        </a:spcAft>
                      </a:pPr>
                      <a:r>
                        <a:rPr lang="en-US" sz="1800" i="1" kern="0" dirty="0" err="1">
                          <a:effectLst/>
                          <a:latin typeface="Times New Roman" panose="02020603050405020304" pitchFamily="18" charset="0"/>
                          <a:cs typeface="Times New Roman" panose="02020603050405020304" pitchFamily="18" charset="0"/>
                        </a:rPr>
                        <a:t>RecIndi</a:t>
                      </a:r>
                      <a:endParaRPr lang="zh-CN" sz="1800" i="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-0.112*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-0.436***</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tc>
                <a:tc>
                  <a:txBody>
                    <a:bodyPr/>
                    <a:lstStyle/>
                    <a:p>
                      <a:pPr algn="ctr">
                        <a:spcAft>
                          <a:spcPts val="0"/>
                        </a:spcAft>
                      </a:pPr>
                      <a:r>
                        <a:rPr lang="en-US" sz="1800" kern="0" dirty="0">
                          <a:solidFill>
                            <a:srgbClr val="FF0000"/>
                          </a:solidFill>
                          <a:effectLst/>
                          <a:latin typeface="Times New Roman" panose="02020603050405020304" pitchFamily="18" charset="0"/>
                          <a:cs typeface="Times New Roman" panose="02020603050405020304" pitchFamily="18" charset="0"/>
                        </a:rPr>
                        <a:t>0.013</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tc>
              </a:tr>
              <a:tr h="323788">
                <a:tc>
                  <a:txBody>
                    <a:bodyPr/>
                    <a:lstStyle/>
                    <a:p>
                      <a:pPr algn="l">
                        <a:spcAft>
                          <a:spcPts val="0"/>
                        </a:spcAft>
                      </a:pPr>
                      <a:r>
                        <a:rPr lang="en-US" sz="1800" kern="0" dirty="0">
                          <a:effectLst/>
                          <a:latin typeface="Times New Roman" panose="02020603050405020304" pitchFamily="18" charset="0"/>
                          <a:cs typeface="Times New Roman" panose="02020603050405020304" pitchFamily="18" charset="0"/>
                        </a:rPr>
                        <a:t> </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(-1.924)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(-4.275)</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(0.322)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tc>
              </a:tr>
              <a:tr h="323788">
                <a:tc>
                  <a:txBody>
                    <a:bodyPr/>
                    <a:lstStyle/>
                    <a:p>
                      <a:pPr algn="ctr">
                        <a:spcAft>
                          <a:spcPts val="0"/>
                        </a:spcAft>
                      </a:pPr>
                      <a:r>
                        <a:rPr lang="en-US" altLang="zh-CN" sz="18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1800" kern="0" dirty="0" smtClean="0">
                          <a:effectLst/>
                          <a:latin typeface="Times New Roman" panose="02020603050405020304" pitchFamily="18" charset="0"/>
                          <a:cs typeface="Times New Roman" panose="02020603050405020304" pitchFamily="18" charset="0"/>
                        </a:rPr>
                        <a:t>…</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1800" kern="0" dirty="0" smtClean="0">
                          <a:effectLst/>
                          <a:latin typeface="Times New Roman" panose="02020603050405020304" pitchFamily="18" charset="0"/>
                          <a:cs typeface="Times New Roman" panose="02020603050405020304" pitchFamily="18" charset="0"/>
                        </a:rPr>
                        <a:t>…</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1800" kern="0" dirty="0" smtClean="0">
                          <a:effectLst/>
                          <a:latin typeface="Times New Roman" panose="02020603050405020304" pitchFamily="18" charset="0"/>
                          <a:cs typeface="Times New Roman" panose="02020603050405020304" pitchFamily="18" charset="0"/>
                        </a:rPr>
                        <a:t>…</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r>
            </a:tbl>
          </a:graphicData>
        </a:graphic>
      </p:graphicFrame>
      <p:sp>
        <p:nvSpPr>
          <p:cNvPr id="20" name="文本框 19"/>
          <p:cNvSpPr txBox="1"/>
          <p:nvPr/>
        </p:nvSpPr>
        <p:spPr>
          <a:xfrm>
            <a:off x="1921890" y="3890424"/>
            <a:ext cx="5425440" cy="400110"/>
          </a:xfrm>
          <a:prstGeom prst="rect">
            <a:avLst/>
          </a:prstGeom>
          <a:noFill/>
        </p:spPr>
        <p:txBody>
          <a:bodyPr wrap="square" rtlCol="0">
            <a:spAutoFit/>
          </a:bodyPr>
          <a:lstStyle/>
          <a:p>
            <a:r>
              <a:rPr lang="zh-CN" altLang="zh-CN" sz="2000" b="1" dirty="0"/>
              <a:t>分板块回归结果（推荐</a:t>
            </a:r>
            <a:r>
              <a:rPr lang="zh-CN" altLang="zh-CN" sz="2000" b="1" dirty="0" smtClean="0"/>
              <a:t>类</a:t>
            </a:r>
            <a:r>
              <a:rPr lang="zh-CN" altLang="en-US" sz="2000" b="1" dirty="0" smtClean="0"/>
              <a:t>个人</a:t>
            </a:r>
            <a:r>
              <a:rPr lang="zh-CN" altLang="zh-CN" sz="2000" b="1" dirty="0" smtClean="0"/>
              <a:t>投资者</a:t>
            </a:r>
            <a:r>
              <a:rPr lang="zh-CN" altLang="zh-CN" sz="2000" b="1" dirty="0"/>
              <a:t>）</a:t>
            </a:r>
            <a:r>
              <a:rPr lang="zh-CN" altLang="en-US" sz="2000" dirty="0" smtClean="0"/>
              <a:t>：</a:t>
            </a:r>
            <a:endParaRPr lang="zh-CN" altLang="en-US" sz="2000" dirty="0"/>
          </a:p>
        </p:txBody>
      </p:sp>
    </p:spTree>
    <p:extLst>
      <p:ext uri="{BB962C8B-B14F-4D97-AF65-F5344CB8AC3E}">
        <p14:creationId xmlns:p14="http://schemas.microsoft.com/office/powerpoint/2010/main" val="1092696226"/>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25" name="文本框 24"/>
          <p:cNvSpPr txBox="1"/>
          <p:nvPr/>
        </p:nvSpPr>
        <p:spPr>
          <a:xfrm>
            <a:off x="2246273" y="93911"/>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文献综述</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3891071" y="71536"/>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研究假说</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345856" y="113732"/>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研究背景</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633074" y="82112"/>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研究结论</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1976525" y="11373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702334" y="66810"/>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57530"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347330" y="84459"/>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5468904" y="66586"/>
            <a:ext cx="1744449" cy="379232"/>
            <a:chOff x="2230535" y="94101"/>
            <a:chExt cx="1744449" cy="379232"/>
          </a:xfrm>
        </p:grpSpPr>
        <p:sp>
          <p:nvSpPr>
            <p:cNvPr id="22" name="矩形 21"/>
            <p:cNvSpPr/>
            <p:nvPr/>
          </p:nvSpPr>
          <p:spPr>
            <a:xfrm>
              <a:off x="2230535" y="94101"/>
              <a:ext cx="1744449" cy="3787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24" name="文本框 23"/>
            <p:cNvSpPr txBox="1"/>
            <p:nvPr/>
          </p:nvSpPr>
          <p:spPr>
            <a:xfrm>
              <a:off x="2406682" y="104001"/>
              <a:ext cx="1252453"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grpSp>
      <p:sp>
        <p:nvSpPr>
          <p:cNvPr id="17" name="矩形 16"/>
          <p:cNvSpPr/>
          <p:nvPr/>
        </p:nvSpPr>
        <p:spPr>
          <a:xfrm>
            <a:off x="550880" y="920276"/>
            <a:ext cx="2363008" cy="45742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分板块检验：</a:t>
            </a:r>
            <a:endParaRPr lang="zh-HK" altLang="en-US" b="1" spc="3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531738" y="1914144"/>
            <a:ext cx="7303008" cy="1015663"/>
          </a:xfrm>
          <a:prstGeom prst="rect">
            <a:avLst/>
          </a:prstGeom>
          <a:noFill/>
        </p:spPr>
        <p:txBody>
          <a:bodyPr wrap="square" rtlCol="0">
            <a:spAutoFit/>
          </a:bodyPr>
          <a:lstStyle/>
          <a:p>
            <a:r>
              <a:rPr lang="zh-CN" altLang="zh-CN" sz="2000" b="1" dirty="0"/>
              <a:t>对于推荐类机构投资者而言</a:t>
            </a:r>
            <a:r>
              <a:rPr lang="zh-CN" altLang="zh-CN" sz="2000" b="1" dirty="0" smtClean="0"/>
              <a:t>，</a:t>
            </a:r>
            <a:endParaRPr lang="en-US" altLang="zh-CN" sz="2000" b="1" dirty="0" smtClean="0"/>
          </a:p>
          <a:p>
            <a:r>
              <a:rPr lang="zh-CN" altLang="zh-CN" sz="2000" dirty="0" smtClean="0"/>
              <a:t>其</a:t>
            </a:r>
            <a:r>
              <a:rPr lang="zh-CN" altLang="zh-CN" sz="2000" dirty="0"/>
              <a:t>参与询价对</a:t>
            </a:r>
            <a:r>
              <a:rPr lang="en-US" altLang="zh-CN" sz="2000" dirty="0"/>
              <a:t>IPO</a:t>
            </a:r>
            <a:r>
              <a:rPr lang="zh-CN" altLang="zh-CN" sz="2000" dirty="0"/>
              <a:t>抑价的影响在主板、中小板和创业板市场均是显著存在的，</a:t>
            </a:r>
            <a:r>
              <a:rPr lang="zh-CN" altLang="zh-CN" sz="2000" dirty="0" smtClean="0"/>
              <a:t>且研究</a:t>
            </a:r>
            <a:r>
              <a:rPr lang="zh-CN" altLang="zh-CN" sz="2000" dirty="0"/>
              <a:t>假说</a:t>
            </a:r>
            <a:r>
              <a:rPr lang="zh-CN" altLang="zh-CN" sz="2000" dirty="0" smtClean="0"/>
              <a:t>相符</a:t>
            </a:r>
            <a:r>
              <a:rPr lang="zh-CN" altLang="en-US" sz="2000" dirty="0" smtClean="0"/>
              <a:t>。</a:t>
            </a:r>
            <a:endParaRPr lang="zh-CN" altLang="en-US" sz="2000" dirty="0"/>
          </a:p>
        </p:txBody>
      </p:sp>
      <p:sp>
        <p:nvSpPr>
          <p:cNvPr id="5" name="文本框 4"/>
          <p:cNvSpPr txBox="1"/>
          <p:nvPr/>
        </p:nvSpPr>
        <p:spPr>
          <a:xfrm>
            <a:off x="531738" y="3466255"/>
            <a:ext cx="6938130" cy="1323439"/>
          </a:xfrm>
          <a:prstGeom prst="rect">
            <a:avLst/>
          </a:prstGeom>
          <a:noFill/>
        </p:spPr>
        <p:txBody>
          <a:bodyPr wrap="square" rtlCol="0">
            <a:spAutoFit/>
          </a:bodyPr>
          <a:lstStyle/>
          <a:p>
            <a:r>
              <a:rPr lang="zh-CN" altLang="zh-CN" sz="2000" b="1" dirty="0"/>
              <a:t>对于推荐类个人投资者而言</a:t>
            </a:r>
            <a:r>
              <a:rPr lang="zh-CN" altLang="zh-CN" sz="2000" b="1" dirty="0" smtClean="0"/>
              <a:t>，</a:t>
            </a:r>
            <a:endParaRPr lang="en-US" altLang="zh-CN" sz="2000" b="1" dirty="0" smtClean="0"/>
          </a:p>
          <a:p>
            <a:r>
              <a:rPr lang="zh-CN" altLang="zh-CN" sz="2000" dirty="0" smtClean="0"/>
              <a:t>其</a:t>
            </a:r>
            <a:r>
              <a:rPr lang="zh-CN" altLang="zh-CN" sz="2000" dirty="0"/>
              <a:t>参与询价对</a:t>
            </a:r>
            <a:r>
              <a:rPr lang="en-US" altLang="zh-CN" sz="2000" dirty="0"/>
              <a:t>IPO</a:t>
            </a:r>
            <a:r>
              <a:rPr lang="zh-CN" altLang="zh-CN" sz="2000" dirty="0"/>
              <a:t>抑价的影响仅在主板和中小板市场显著存在，且相比之下在中小板更为显著，在创业板市场当中，推荐类个人投资者的参与并未对降低</a:t>
            </a:r>
            <a:r>
              <a:rPr lang="en-US" altLang="zh-CN" sz="2000" dirty="0"/>
              <a:t>IPO</a:t>
            </a:r>
            <a:r>
              <a:rPr lang="zh-CN" altLang="zh-CN" sz="2000" dirty="0"/>
              <a:t>抑价产生积极影响。</a:t>
            </a:r>
            <a:endParaRPr lang="zh-CN" altLang="en-US" sz="2000" dirty="0"/>
          </a:p>
        </p:txBody>
      </p:sp>
    </p:spTree>
    <p:extLst>
      <p:ext uri="{BB962C8B-B14F-4D97-AF65-F5344CB8AC3E}">
        <p14:creationId xmlns:p14="http://schemas.microsoft.com/office/powerpoint/2010/main" val="3319799017"/>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25" name="文本框 24"/>
          <p:cNvSpPr txBox="1"/>
          <p:nvPr/>
        </p:nvSpPr>
        <p:spPr>
          <a:xfrm>
            <a:off x="2246273" y="93911"/>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文献综述</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3891071" y="71536"/>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研究假说</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345856" y="113732"/>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研究背景</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633074" y="82112"/>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研究结论</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1976525" y="11373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702334" y="66810"/>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57530"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347330" y="84459"/>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5468904" y="66586"/>
            <a:ext cx="1744449" cy="379232"/>
            <a:chOff x="2230535" y="94101"/>
            <a:chExt cx="1744449" cy="379232"/>
          </a:xfrm>
        </p:grpSpPr>
        <p:sp>
          <p:nvSpPr>
            <p:cNvPr id="22" name="矩形 21"/>
            <p:cNvSpPr/>
            <p:nvPr/>
          </p:nvSpPr>
          <p:spPr>
            <a:xfrm>
              <a:off x="2230535" y="94101"/>
              <a:ext cx="1744449" cy="3787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24" name="文本框 23"/>
            <p:cNvSpPr txBox="1"/>
            <p:nvPr/>
          </p:nvSpPr>
          <p:spPr>
            <a:xfrm>
              <a:off x="2406682" y="104001"/>
              <a:ext cx="1252453"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grpSp>
      <p:sp>
        <p:nvSpPr>
          <p:cNvPr id="4" name="文本框 3"/>
          <p:cNvSpPr txBox="1"/>
          <p:nvPr/>
        </p:nvSpPr>
        <p:spPr>
          <a:xfrm>
            <a:off x="134112" y="778521"/>
            <a:ext cx="9009887" cy="461665"/>
          </a:xfrm>
          <a:prstGeom prst="rect">
            <a:avLst/>
          </a:prstGeom>
          <a:noFill/>
        </p:spPr>
        <p:txBody>
          <a:bodyPr wrap="square" rtlCol="0">
            <a:spAutoFit/>
          </a:bodyPr>
          <a:lstStyle/>
          <a:p>
            <a:r>
              <a:rPr lang="zh-CN" altLang="en-US" sz="2400" b="1" dirty="0" smtClean="0"/>
              <a:t>假说二</a:t>
            </a:r>
            <a:r>
              <a:rPr lang="zh-CN" altLang="en-US" sz="2400" dirty="0" smtClean="0"/>
              <a:t>：</a:t>
            </a:r>
            <a:r>
              <a:rPr lang="zh-CN" altLang="zh-CN" sz="2400" dirty="0"/>
              <a:t>参与询价的推荐类投资者</a:t>
            </a:r>
            <a:r>
              <a:rPr lang="zh-CN" altLang="zh-CN" sz="2400" b="1" u="sng" dirty="0"/>
              <a:t>数量</a:t>
            </a:r>
            <a:r>
              <a:rPr lang="zh-CN" altLang="zh-CN" sz="2400" dirty="0"/>
              <a:t>越多， </a:t>
            </a:r>
            <a:r>
              <a:rPr lang="en-US" altLang="zh-CN" sz="2400" dirty="0"/>
              <a:t>IPO</a:t>
            </a:r>
            <a:r>
              <a:rPr lang="zh-CN" altLang="zh-CN" sz="2400" dirty="0"/>
              <a:t>抑价率越低。</a:t>
            </a:r>
            <a:endParaRPr lang="en-US" altLang="zh-CN" sz="2400" dirty="0"/>
          </a:p>
        </p:txBody>
      </p:sp>
      <p:sp>
        <p:nvSpPr>
          <p:cNvPr id="5" name="Rectangle 2"/>
          <p:cNvSpPr>
            <a:spLocks noChangeArrowheads="1"/>
          </p:cNvSpPr>
          <p:nvPr/>
        </p:nvSpPr>
        <p:spPr bwMode="auto">
          <a:xfrm>
            <a:off x="2247801" y="399539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矩形 20"/>
          <p:cNvSpPr/>
          <p:nvPr/>
        </p:nvSpPr>
        <p:spPr>
          <a:xfrm>
            <a:off x="790528" y="1769473"/>
            <a:ext cx="2193473" cy="474639"/>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模型</a:t>
            </a:r>
            <a:r>
              <a:rPr lang="en-US" altLang="zh-CN" b="1" spc="300" dirty="0">
                <a:latin typeface="微软雅黑" panose="020B0503020204020204" pitchFamily="34" charset="-122"/>
                <a:ea typeface="微软雅黑" panose="020B0503020204020204" pitchFamily="34" charset="-122"/>
              </a:rPr>
              <a:t>3</a:t>
            </a:r>
            <a:r>
              <a:rPr lang="en-US" altLang="zh-CN" b="1" spc="300" dirty="0" smtClean="0">
                <a:latin typeface="微软雅黑" panose="020B0503020204020204" pitchFamily="34" charset="-122"/>
                <a:ea typeface="微软雅黑" panose="020B0503020204020204" pitchFamily="34" charset="-122"/>
              </a:rPr>
              <a:t>.1(</a:t>
            </a:r>
            <a:r>
              <a:rPr lang="zh-CN" altLang="en-US" b="1" spc="300" dirty="0" smtClean="0">
                <a:latin typeface="微软雅黑" panose="020B0503020204020204" pitchFamily="34" charset="-122"/>
                <a:ea typeface="微软雅黑" panose="020B0503020204020204" pitchFamily="34" charset="-122"/>
              </a:rPr>
              <a:t>机构</a:t>
            </a:r>
            <a:r>
              <a:rPr lang="en-US" altLang="zh-CN" b="1" spc="300" dirty="0" smtClean="0">
                <a:latin typeface="微软雅黑" panose="020B0503020204020204" pitchFamily="34" charset="-122"/>
                <a:ea typeface="微软雅黑" panose="020B0503020204020204" pitchFamily="34" charset="-122"/>
              </a:rPr>
              <a:t>)</a:t>
            </a:r>
            <a:r>
              <a:rPr lang="zh-CN" altLang="en-US" b="1" spc="300" dirty="0" smtClean="0">
                <a:latin typeface="微软雅黑" panose="020B0503020204020204" pitchFamily="34" charset="-122"/>
                <a:ea typeface="微软雅黑" panose="020B0503020204020204" pitchFamily="34" charset="-122"/>
              </a:rPr>
              <a:t>：</a:t>
            </a:r>
            <a:endParaRPr lang="zh-HK" altLang="en-US" b="1" spc="300" dirty="0">
              <a:latin typeface="微软雅黑" panose="020B0503020204020204" pitchFamily="34" charset="-122"/>
              <a:ea typeface="微软雅黑" panose="020B0503020204020204" pitchFamily="34" charset="-122"/>
            </a:endParaRPr>
          </a:p>
        </p:txBody>
      </p:sp>
      <p:sp>
        <p:nvSpPr>
          <p:cNvPr id="23" name="矩形 22"/>
          <p:cNvSpPr/>
          <p:nvPr/>
        </p:nvSpPr>
        <p:spPr>
          <a:xfrm>
            <a:off x="790528" y="3670827"/>
            <a:ext cx="2193472" cy="469163"/>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模型</a:t>
            </a:r>
            <a:r>
              <a:rPr lang="en-US" altLang="zh-CN" b="1" spc="300" dirty="0">
                <a:latin typeface="微软雅黑" panose="020B0503020204020204" pitchFamily="34" charset="-122"/>
                <a:ea typeface="微软雅黑" panose="020B0503020204020204" pitchFamily="34" charset="-122"/>
              </a:rPr>
              <a:t>3</a:t>
            </a:r>
            <a:r>
              <a:rPr lang="en-US" altLang="zh-CN" b="1" spc="300" dirty="0" smtClean="0">
                <a:latin typeface="微软雅黑" panose="020B0503020204020204" pitchFamily="34" charset="-122"/>
                <a:ea typeface="微软雅黑" panose="020B0503020204020204" pitchFamily="34" charset="-122"/>
              </a:rPr>
              <a:t>.2(</a:t>
            </a:r>
            <a:r>
              <a:rPr lang="zh-CN" altLang="en-US" b="1" spc="300" dirty="0" smtClean="0">
                <a:latin typeface="微软雅黑" panose="020B0503020204020204" pitchFamily="34" charset="-122"/>
                <a:ea typeface="微软雅黑" panose="020B0503020204020204" pitchFamily="34" charset="-122"/>
              </a:rPr>
              <a:t>个人</a:t>
            </a:r>
            <a:r>
              <a:rPr lang="en-US" altLang="zh-CN" b="1" spc="300" dirty="0" smtClean="0">
                <a:latin typeface="微软雅黑" panose="020B0503020204020204" pitchFamily="34" charset="-122"/>
                <a:ea typeface="微软雅黑" panose="020B0503020204020204" pitchFamily="34" charset="-122"/>
              </a:rPr>
              <a:t>):</a:t>
            </a:r>
            <a:endParaRPr lang="zh-HK" altLang="en-US" b="1" spc="300" dirty="0">
              <a:latin typeface="微软雅黑" panose="020B0503020204020204" pitchFamily="34" charset="-122"/>
              <a:ea typeface="微软雅黑" panose="020B0503020204020204" pitchFamily="34" charset="-122"/>
            </a:endParaRPr>
          </a:p>
        </p:txBody>
      </p:sp>
      <p:sp>
        <p:nvSpPr>
          <p:cNvPr id="7" name="Rectangle 7"/>
          <p:cNvSpPr>
            <a:spLocks noChangeArrowheads="1"/>
          </p:cNvSpPr>
          <p:nvPr/>
        </p:nvSpPr>
        <p:spPr bwMode="auto">
          <a:xfrm>
            <a:off x="0" y="543763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11"/>
          <p:cNvSpPr>
            <a:spLocks noChangeArrowheads="1"/>
          </p:cNvSpPr>
          <p:nvPr/>
        </p:nvSpPr>
        <p:spPr bwMode="auto">
          <a:xfrm>
            <a:off x="0" y="121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9"/>
          <p:cNvSpPr>
            <a:spLocks noChangeArrowheads="1"/>
          </p:cNvSpPr>
          <p:nvPr/>
        </p:nvSpPr>
        <p:spPr bwMode="auto">
          <a:xfrm>
            <a:off x="1976525" y="203526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945125720"/>
              </p:ext>
            </p:extLst>
          </p:nvPr>
        </p:nvGraphicFramePr>
        <p:xfrm>
          <a:off x="931544" y="2384294"/>
          <a:ext cx="6573514" cy="1030261"/>
        </p:xfrm>
        <a:graphic>
          <a:graphicData uri="http://schemas.openxmlformats.org/presentationml/2006/ole">
            <mc:AlternateContent xmlns:mc="http://schemas.openxmlformats.org/markup-compatibility/2006">
              <mc:Choice xmlns:v="urn:schemas-microsoft-com:vml" Requires="v">
                <p:oleObj spid="_x0000_s6262" r:id="rId3" imgW="3644900" imgH="571500" progId="Equation.DSMT4">
                  <p:embed/>
                </p:oleObj>
              </mc:Choice>
              <mc:Fallback>
                <p:oleObj r:id="rId3" imgW="3644900" imgH="5715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1544" y="2384294"/>
                        <a:ext cx="6573514" cy="1030261"/>
                      </a:xfrm>
                      <a:prstGeom prst="rect">
                        <a:avLst/>
                      </a:prstGeom>
                      <a:noFill/>
                    </p:spPr>
                  </p:pic>
                </p:oleObj>
              </mc:Fallback>
            </mc:AlternateContent>
          </a:graphicData>
        </a:graphic>
      </p:graphicFrame>
      <p:sp>
        <p:nvSpPr>
          <p:cNvPr id="11" name="Rectangle 13"/>
          <p:cNvSpPr>
            <a:spLocks noChangeArrowheads="1"/>
          </p:cNvSpPr>
          <p:nvPr/>
        </p:nvSpPr>
        <p:spPr bwMode="auto">
          <a:xfrm>
            <a:off x="931544" y="178904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198061495"/>
              </p:ext>
            </p:extLst>
          </p:nvPr>
        </p:nvGraphicFramePr>
        <p:xfrm>
          <a:off x="931544" y="4263487"/>
          <a:ext cx="6665966" cy="1034374"/>
        </p:xfrm>
        <a:graphic>
          <a:graphicData uri="http://schemas.openxmlformats.org/presentationml/2006/ole">
            <mc:AlternateContent xmlns:mc="http://schemas.openxmlformats.org/markup-compatibility/2006">
              <mc:Choice xmlns:v="urn:schemas-microsoft-com:vml" Requires="v">
                <p:oleObj spid="_x0000_s6263" r:id="rId5" imgW="3657600" imgH="571500" progId="Equation.DSMT4">
                  <p:embed/>
                </p:oleObj>
              </mc:Choice>
              <mc:Fallback>
                <p:oleObj r:id="rId5" imgW="3657600" imgH="57150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1544" y="4263487"/>
                        <a:ext cx="6665966" cy="1034374"/>
                      </a:xfrm>
                      <a:prstGeom prst="rect">
                        <a:avLst/>
                      </a:prstGeom>
                      <a:noFill/>
                    </p:spPr>
                  </p:pic>
                </p:oleObj>
              </mc:Fallback>
            </mc:AlternateContent>
          </a:graphicData>
        </a:graphic>
      </p:graphicFrame>
    </p:spTree>
    <p:extLst>
      <p:ext uri="{BB962C8B-B14F-4D97-AF65-F5344CB8AC3E}">
        <p14:creationId xmlns:p14="http://schemas.microsoft.com/office/powerpoint/2010/main" val="166923952"/>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25" name="文本框 24"/>
          <p:cNvSpPr txBox="1"/>
          <p:nvPr/>
        </p:nvSpPr>
        <p:spPr>
          <a:xfrm>
            <a:off x="2246273" y="93911"/>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文献综述</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3891071" y="71536"/>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研究假说</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345856" y="113732"/>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研究背景</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633074" y="82112"/>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研究结论</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1976525" y="11373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702334" y="66810"/>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57530"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347330" y="84459"/>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5468904" y="66586"/>
            <a:ext cx="1744449" cy="379232"/>
            <a:chOff x="2230535" y="94101"/>
            <a:chExt cx="1744449" cy="379232"/>
          </a:xfrm>
        </p:grpSpPr>
        <p:sp>
          <p:nvSpPr>
            <p:cNvPr id="22" name="矩形 21"/>
            <p:cNvSpPr/>
            <p:nvPr/>
          </p:nvSpPr>
          <p:spPr>
            <a:xfrm>
              <a:off x="2230535" y="94101"/>
              <a:ext cx="1744449" cy="3787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24" name="文本框 23"/>
            <p:cNvSpPr txBox="1"/>
            <p:nvPr/>
          </p:nvSpPr>
          <p:spPr>
            <a:xfrm>
              <a:off x="2406682" y="104001"/>
              <a:ext cx="1252453"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grpSp>
      <p:sp>
        <p:nvSpPr>
          <p:cNvPr id="17" name="矩形 16"/>
          <p:cNvSpPr/>
          <p:nvPr/>
        </p:nvSpPr>
        <p:spPr>
          <a:xfrm>
            <a:off x="550880" y="920276"/>
            <a:ext cx="1768530" cy="508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回归结果：</a:t>
            </a:r>
            <a:endParaRPr lang="zh-HK" altLang="en-US" b="1" spc="300" dirty="0">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529262110"/>
              </p:ext>
            </p:extLst>
          </p:nvPr>
        </p:nvGraphicFramePr>
        <p:xfrm>
          <a:off x="1134316" y="1689901"/>
          <a:ext cx="7072134" cy="2847378"/>
        </p:xfrm>
        <a:graphic>
          <a:graphicData uri="http://schemas.openxmlformats.org/drawingml/2006/table">
            <a:tbl>
              <a:tblPr>
                <a:tableStyleId>{5C22544A-7EE6-4342-B048-85BDC9FD1C3A}</a:tableStyleId>
              </a:tblPr>
              <a:tblGrid>
                <a:gridCol w="1801390"/>
                <a:gridCol w="1523322"/>
                <a:gridCol w="120650"/>
                <a:gridCol w="1723021"/>
                <a:gridCol w="1903751"/>
              </a:tblGrid>
              <a:tr h="377113">
                <a:tc>
                  <a:txBody>
                    <a:bodyPr/>
                    <a:lstStyle/>
                    <a:p>
                      <a:pPr algn="ctr">
                        <a:spcAft>
                          <a:spcPts val="0"/>
                        </a:spcAft>
                      </a:pPr>
                      <a:r>
                        <a:rPr lang="en-US" sz="1800" kern="0" dirty="0">
                          <a:effectLst/>
                          <a:latin typeface="Times New Roman" panose="02020603050405020304" pitchFamily="18" charset="0"/>
                          <a:cs typeface="Times New Roman" panose="02020603050405020304" pitchFamily="18" charset="0"/>
                        </a:rPr>
                        <a:t> </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1800" kern="0" dirty="0" smtClean="0">
                          <a:effectLst/>
                          <a:latin typeface="Times New Roman" panose="02020603050405020304" pitchFamily="18" charset="0"/>
                          <a:cs typeface="Times New Roman" panose="02020603050405020304" pitchFamily="18" charset="0"/>
                        </a:rPr>
                        <a:t>Model 3.1</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1800" kern="0" dirty="0" smtClean="0">
                          <a:effectLst/>
                          <a:latin typeface="Times New Roman" panose="02020603050405020304" pitchFamily="18" charset="0"/>
                          <a:cs typeface="Times New Roman" panose="02020603050405020304" pitchFamily="18" charset="0"/>
                        </a:rPr>
                        <a:t>Model 3.2</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r>
              <a:tr h="584700">
                <a:tc>
                  <a:txBody>
                    <a:bodyPr/>
                    <a:lstStyle/>
                    <a:p>
                      <a:pPr algn="ctr">
                        <a:spcAft>
                          <a:spcPts val="0"/>
                        </a:spcAft>
                      </a:pPr>
                      <a:r>
                        <a:rPr lang="en-US" sz="1800" b="1" kern="0">
                          <a:effectLst/>
                          <a:latin typeface="Times New Roman" panose="02020603050405020304" pitchFamily="18" charset="0"/>
                          <a:cs typeface="Times New Roman" panose="02020603050405020304" pitchFamily="18" charset="0"/>
                        </a:rPr>
                        <a:t>VARIABLES</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1800" b="1" kern="0">
                          <a:effectLst/>
                          <a:latin typeface="Times New Roman" panose="02020603050405020304" pitchFamily="18" charset="0"/>
                          <a:cs typeface="Times New Roman" panose="02020603050405020304" pitchFamily="18" charset="0"/>
                        </a:rPr>
                        <a:t>Underpricing</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1800" b="1" kern="0">
                          <a:effectLst/>
                          <a:latin typeface="Times New Roman" panose="02020603050405020304" pitchFamily="18" charset="0"/>
                          <a:cs typeface="Times New Roman" panose="02020603050405020304" pitchFamily="18" charset="0"/>
                        </a:rPr>
                        <a:t> </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1800" b="1" kern="0">
                          <a:effectLst/>
                          <a:latin typeface="Times New Roman" panose="02020603050405020304" pitchFamily="18" charset="0"/>
                          <a:cs typeface="Times New Roman" panose="02020603050405020304" pitchFamily="18" charset="0"/>
                        </a:rPr>
                        <a:t>VARIABLES</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1800" b="1" kern="0" dirty="0">
                          <a:effectLst/>
                          <a:latin typeface="Times New Roman" panose="02020603050405020304" pitchFamily="18" charset="0"/>
                          <a:cs typeface="Times New Roman" panose="02020603050405020304" pitchFamily="18" charset="0"/>
                        </a:rPr>
                        <a:t>Underpricing</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r>
              <a:tr h="377113">
                <a:tc>
                  <a:txBody>
                    <a:bodyPr/>
                    <a:lstStyle/>
                    <a:p>
                      <a:pPr algn="ctr">
                        <a:spcAft>
                          <a:spcPts val="0"/>
                        </a:spcAft>
                      </a:pPr>
                      <a:r>
                        <a:rPr lang="en-US" sz="1800" i="1" kern="0" dirty="0" err="1">
                          <a:solidFill>
                            <a:srgbClr val="FF0000"/>
                          </a:solidFill>
                          <a:effectLst/>
                          <a:latin typeface="Times New Roman" panose="02020603050405020304" pitchFamily="18" charset="0"/>
                          <a:cs typeface="Times New Roman" panose="02020603050405020304" pitchFamily="18" charset="0"/>
                        </a:rPr>
                        <a:t>RecInstNum</a:t>
                      </a:r>
                      <a:endParaRPr lang="zh-CN" sz="1800" i="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-0.030***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1800" i="1" kern="0" dirty="0" err="1">
                          <a:solidFill>
                            <a:srgbClr val="FF0000"/>
                          </a:solidFill>
                          <a:effectLst/>
                          <a:latin typeface="Times New Roman" panose="02020603050405020304" pitchFamily="18" charset="0"/>
                          <a:cs typeface="Times New Roman" panose="02020603050405020304" pitchFamily="18" charset="0"/>
                        </a:rPr>
                        <a:t>RecIndiNum</a:t>
                      </a:r>
                      <a:endParaRPr lang="zh-CN" sz="1800" i="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-0.042***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r>
              <a:tr h="377113">
                <a:tc>
                  <a:txBody>
                    <a:bodyPr/>
                    <a:lstStyle/>
                    <a:p>
                      <a:pPr algn="ctr">
                        <a:spcAft>
                          <a:spcPts val="0"/>
                        </a:spcAft>
                      </a:pPr>
                      <a:r>
                        <a:rPr lang="en-US" sz="1800" i="1" kern="0" dirty="0">
                          <a:effectLst/>
                          <a:latin typeface="Times New Roman" panose="02020603050405020304" pitchFamily="18" charset="0"/>
                          <a:cs typeface="Times New Roman" panose="02020603050405020304" pitchFamily="18" charset="0"/>
                        </a:rPr>
                        <a:t> </a:t>
                      </a:r>
                      <a:endParaRPr lang="zh-CN" sz="1800" i="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(-8.607)</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1800" i="1" kern="0" dirty="0">
                          <a:effectLst/>
                          <a:latin typeface="Times New Roman" panose="02020603050405020304" pitchFamily="18" charset="0"/>
                          <a:cs typeface="Times New Roman" panose="02020603050405020304" pitchFamily="18" charset="0"/>
                        </a:rPr>
                        <a:t> </a:t>
                      </a:r>
                      <a:endParaRPr lang="zh-CN" sz="1800" i="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(-7.052)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r>
              <a:tr h="377113">
                <a:tc>
                  <a:txBody>
                    <a:bodyPr/>
                    <a:lstStyle/>
                    <a:p>
                      <a:pPr algn="ctr">
                        <a:spcAft>
                          <a:spcPts val="0"/>
                        </a:spcAft>
                      </a:pPr>
                      <a:r>
                        <a:rPr lang="en-US" sz="1800" i="1" kern="0" dirty="0">
                          <a:effectLst/>
                          <a:latin typeface="Times New Roman" panose="02020603050405020304" pitchFamily="18" charset="0"/>
                          <a:cs typeface="Times New Roman" panose="02020603050405020304" pitchFamily="18" charset="0"/>
                        </a:rPr>
                        <a:t>Scale</a:t>
                      </a:r>
                      <a:endParaRPr lang="zh-CN" sz="1800" i="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-0.275***</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1800" i="1" kern="0" dirty="0">
                          <a:effectLst/>
                          <a:latin typeface="Times New Roman" panose="02020603050405020304" pitchFamily="18" charset="0"/>
                          <a:cs typeface="Times New Roman" panose="02020603050405020304" pitchFamily="18" charset="0"/>
                        </a:rPr>
                        <a:t>Scale</a:t>
                      </a:r>
                      <a:endParaRPr lang="zh-CN" sz="1800" i="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-0.275***</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r>
              <a:tr h="377113">
                <a:tc>
                  <a:txBody>
                    <a:bodyPr/>
                    <a:lstStyle/>
                    <a:p>
                      <a:pPr algn="ctr">
                        <a:spcAft>
                          <a:spcPts val="0"/>
                        </a:spcAft>
                      </a:pPr>
                      <a:r>
                        <a:rPr lang="en-US" sz="1800" i="1" kern="0" dirty="0">
                          <a:effectLst/>
                          <a:latin typeface="Times New Roman" panose="02020603050405020304" pitchFamily="18" charset="0"/>
                          <a:cs typeface="Times New Roman" panose="02020603050405020304" pitchFamily="18" charset="0"/>
                        </a:rPr>
                        <a:t> </a:t>
                      </a:r>
                      <a:endParaRPr lang="zh-CN" sz="1800" i="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(-7.951)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1800" i="1" kern="0" dirty="0">
                          <a:effectLst/>
                          <a:latin typeface="Times New Roman" panose="02020603050405020304" pitchFamily="18" charset="0"/>
                          <a:cs typeface="Times New Roman" panose="02020603050405020304" pitchFamily="18" charset="0"/>
                        </a:rPr>
                        <a:t> </a:t>
                      </a:r>
                      <a:endParaRPr lang="zh-CN" sz="1800" i="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(-7.789)</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r>
              <a:tr h="377113">
                <a:tc>
                  <a:txBody>
                    <a:bodyPr/>
                    <a:lstStyle/>
                    <a:p>
                      <a:pPr algn="ctr">
                        <a:spcAft>
                          <a:spcPts val="0"/>
                        </a:spcAft>
                      </a:pPr>
                      <a:r>
                        <a:rPr lang="en-US" sz="1800" kern="0" dirty="0" smtClean="0">
                          <a:effectLst/>
                          <a:latin typeface="Times New Roman" panose="02020603050405020304" pitchFamily="18" charset="0"/>
                          <a:cs typeface="Times New Roman" panose="02020603050405020304" pitchFamily="18" charset="0"/>
                        </a:rPr>
                        <a:t>…</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1800" kern="0" dirty="0" smtClean="0">
                          <a:effectLst/>
                          <a:latin typeface="Times New Roman" panose="02020603050405020304" pitchFamily="18" charset="0"/>
                          <a:cs typeface="Times New Roman" panose="02020603050405020304" pitchFamily="18" charset="0"/>
                        </a:rPr>
                        <a:t>…</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1800" kern="0" dirty="0" smtClean="0">
                          <a:effectLst/>
                          <a:latin typeface="Times New Roman" panose="02020603050405020304" pitchFamily="18" charset="0"/>
                          <a:cs typeface="Times New Roman" panose="02020603050405020304" pitchFamily="18" charset="0"/>
                        </a:rPr>
                        <a:t>…</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c>
                  <a:txBody>
                    <a:bodyPr/>
                    <a:lstStyle/>
                    <a:p>
                      <a:pPr algn="ctr">
                        <a:spcAft>
                          <a:spcPts val="0"/>
                        </a:spcAft>
                      </a:pPr>
                      <a:r>
                        <a:rPr lang="en-US" sz="1800" kern="0" dirty="0" smtClean="0">
                          <a:effectLst/>
                          <a:latin typeface="Times New Roman" panose="02020603050405020304" pitchFamily="18" charset="0"/>
                          <a:cs typeface="Times New Roman" panose="02020603050405020304" pitchFamily="18" charset="0"/>
                        </a:rPr>
                        <a:t>…</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7625" marR="47625" marT="0" marB="0" anchor="ctr"/>
                </a:tc>
              </a:tr>
            </a:tbl>
          </a:graphicData>
        </a:graphic>
      </p:graphicFrame>
      <p:sp>
        <p:nvSpPr>
          <p:cNvPr id="6" name="文本框 5"/>
          <p:cNvSpPr txBox="1"/>
          <p:nvPr/>
        </p:nvSpPr>
        <p:spPr>
          <a:xfrm>
            <a:off x="763929" y="5034987"/>
            <a:ext cx="8055980" cy="707886"/>
          </a:xfrm>
          <a:prstGeom prst="rect">
            <a:avLst/>
          </a:prstGeom>
          <a:noFill/>
        </p:spPr>
        <p:txBody>
          <a:bodyPr wrap="square" rtlCol="0">
            <a:spAutoFit/>
          </a:bodyPr>
          <a:lstStyle/>
          <a:p>
            <a:r>
              <a:rPr lang="zh-CN" altLang="zh-CN" sz="2000" dirty="0"/>
              <a:t>回归结果</a:t>
            </a:r>
            <a:r>
              <a:rPr lang="zh-CN" altLang="zh-CN" sz="2000" dirty="0" smtClean="0"/>
              <a:t>显示</a:t>
            </a:r>
            <a:r>
              <a:rPr lang="zh-CN" altLang="en-US" sz="2000" dirty="0"/>
              <a:t>：</a:t>
            </a:r>
            <a:r>
              <a:rPr lang="zh-CN" altLang="zh-CN" sz="2000" dirty="0" smtClean="0"/>
              <a:t>参与</a:t>
            </a:r>
            <a:r>
              <a:rPr lang="zh-CN" altLang="zh-CN" sz="2000" dirty="0"/>
              <a:t>询价的推荐类机构</a:t>
            </a:r>
            <a:r>
              <a:rPr lang="zh-CN" altLang="zh-CN" sz="2000" dirty="0" smtClean="0"/>
              <a:t>投资者</a:t>
            </a:r>
            <a:r>
              <a:rPr lang="zh-CN" altLang="en-US" sz="2000" dirty="0" smtClean="0"/>
              <a:t>、</a:t>
            </a:r>
            <a:r>
              <a:rPr lang="zh-CN" altLang="zh-CN" sz="2000" dirty="0" smtClean="0"/>
              <a:t>个人</a:t>
            </a:r>
            <a:r>
              <a:rPr lang="zh-CN" altLang="zh-CN" sz="2000" dirty="0"/>
              <a:t>投资者</a:t>
            </a:r>
            <a:r>
              <a:rPr lang="zh-CN" altLang="zh-CN" sz="2000" dirty="0" smtClean="0"/>
              <a:t>越</a:t>
            </a:r>
            <a:r>
              <a:rPr lang="zh-CN" altLang="zh-CN" sz="2000" dirty="0"/>
              <a:t>多，新股上市首日抑价水平显著更</a:t>
            </a:r>
            <a:r>
              <a:rPr lang="zh-CN" altLang="zh-CN" sz="2000" dirty="0" smtClean="0"/>
              <a:t>低</a:t>
            </a:r>
            <a:endParaRPr lang="zh-CN" altLang="en-US" sz="2000" dirty="0"/>
          </a:p>
        </p:txBody>
      </p:sp>
    </p:spTree>
    <p:extLst>
      <p:ext uri="{BB962C8B-B14F-4D97-AF65-F5344CB8AC3E}">
        <p14:creationId xmlns:p14="http://schemas.microsoft.com/office/powerpoint/2010/main" val="2947337860"/>
      </p:ext>
    </p:extLst>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solidFill>
                      <a:prstClr val="black"/>
                    </a:solidFill>
                  </a:endParaRPr>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solidFill>
                      <a:prstClr val="black"/>
                    </a:solidFill>
                  </a:endParaRPr>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prstClr val="white"/>
                    </a:solidFill>
                    <a:latin typeface="微软雅黑" panose="020B0503020204020204" pitchFamily="34" charset="-122"/>
                    <a:ea typeface="微软雅黑" panose="020B0503020204020204" pitchFamily="34" charset="-122"/>
                  </a:rPr>
                  <a:t>研究结论</a:t>
                </a:r>
                <a:endParaRPr lang="zh-HK" altLang="en-US" sz="7200" b="1" spc="300" dirty="0">
                  <a:solidFill>
                    <a:prstClr val="white"/>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prstClr val="white"/>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prstClr val="white"/>
                </a:solidFill>
              </a:endParaRPr>
            </a:p>
          </p:txBody>
        </p:sp>
      </p:grpSp>
    </p:spTree>
    <p:extLst>
      <p:ext uri="{BB962C8B-B14F-4D97-AF65-F5344CB8AC3E}">
        <p14:creationId xmlns:p14="http://schemas.microsoft.com/office/powerpoint/2010/main" val="2966609051"/>
      </p:ext>
    </p:extLst>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25" name="文本框 24"/>
          <p:cNvSpPr txBox="1"/>
          <p:nvPr/>
        </p:nvSpPr>
        <p:spPr>
          <a:xfrm>
            <a:off x="2136099" y="95710"/>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文献综述</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3970697" y="109719"/>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研究假说</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576476" y="109719"/>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研究方法</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1814716" y="1020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677950" y="109719"/>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57530" y="921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960575" y="98860"/>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740780" y="2087464"/>
            <a:ext cx="7971382" cy="3046988"/>
          </a:xfrm>
          <a:prstGeom prst="rect">
            <a:avLst/>
          </a:prstGeom>
        </p:spPr>
        <p:txBody>
          <a:bodyPr wrap="square">
            <a:spAutoFit/>
          </a:bodyPr>
          <a:lstStyle/>
          <a:p>
            <a:r>
              <a:rPr lang="en-US" altLang="zh-CN" sz="2000" dirty="0"/>
              <a:t> </a:t>
            </a:r>
            <a:r>
              <a:rPr lang="zh-CN" altLang="en-US" sz="2400" dirty="0"/>
              <a:t>本</a:t>
            </a:r>
            <a:r>
              <a:rPr lang="zh-CN" altLang="zh-CN" sz="2400" dirty="0"/>
              <a:t>文经过实证检验发现， </a:t>
            </a:r>
            <a:endParaRPr lang="en-US" altLang="zh-CN" sz="2400" dirty="0"/>
          </a:p>
          <a:p>
            <a:pPr marL="514350" indent="-514350">
              <a:buAutoNum type="arabicPeriod"/>
            </a:pPr>
            <a:r>
              <a:rPr lang="zh-CN" altLang="zh-CN" sz="2400" dirty="0"/>
              <a:t>推荐类询价对象的参与确实能够对</a:t>
            </a:r>
            <a:r>
              <a:rPr lang="en-US" altLang="zh-CN" sz="2400" dirty="0"/>
              <a:t> IPO </a:t>
            </a:r>
            <a:r>
              <a:rPr lang="zh-CN" altLang="zh-CN" sz="2400" dirty="0"/>
              <a:t>抑价水平的控制起到积极作用，该结论在推荐类机构投资者、推荐类个人投资者当中都是成立的，</a:t>
            </a:r>
            <a:endParaRPr lang="en-US" altLang="zh-CN" sz="2400" dirty="0"/>
          </a:p>
          <a:p>
            <a:pPr marL="514350" indent="-514350">
              <a:buAutoNum type="arabicPeriod"/>
            </a:pPr>
            <a:r>
              <a:rPr lang="zh-CN" altLang="zh-CN" sz="2400" dirty="0"/>
              <a:t>但是，推荐类个人投资者的引入或需进一步考虑其作用的有限性，区分不同板块市场予以实施。</a:t>
            </a:r>
            <a:endParaRPr lang="en-US" altLang="zh-CN" sz="2400" dirty="0"/>
          </a:p>
          <a:p>
            <a:r>
              <a:rPr lang="zh-CN" altLang="zh-CN" sz="2400" dirty="0"/>
              <a:t>本文的研究结论对监管方推进新股发行体制改革，学术界开展相关研究具有重要启示</a:t>
            </a:r>
            <a:r>
              <a:rPr lang="zh-CN" altLang="en-US" sz="2400" dirty="0"/>
              <a:t>。</a:t>
            </a:r>
            <a:endParaRPr lang="zh-HK" altLang="zh-HK" sz="2400" dirty="0">
              <a:solidFill>
                <a:srgbClr val="666666"/>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21383" y="820193"/>
            <a:ext cx="1439862" cy="2215991"/>
          </a:xfrm>
          <a:prstGeom prst="rect">
            <a:avLst/>
          </a:prstGeom>
          <a:noFill/>
        </p:spPr>
        <p:txBody>
          <a:bodyPr wrap="square" rtlCol="0">
            <a:spAutoFit/>
          </a:bodyPr>
          <a:lstStyle/>
          <a:p>
            <a:r>
              <a:rPr lang="en-US" altLang="zh-HK" sz="13800" dirty="0" smtClean="0">
                <a:solidFill>
                  <a:srgbClr val="92D14F"/>
                </a:solidFill>
                <a:latin typeface="Adobe 仿宋 Std R" panose="02020400000000000000" pitchFamily="18" charset="-122"/>
                <a:ea typeface="Adobe 仿宋 Std R" panose="02020400000000000000" pitchFamily="18" charset="-122"/>
              </a:rPr>
              <a:t>“</a:t>
            </a:r>
            <a:endParaRPr lang="zh-HK" altLang="en-US" sz="13800" dirty="0">
              <a:solidFill>
                <a:srgbClr val="92D14F"/>
              </a:solidFill>
              <a:latin typeface="Adobe 仿宋 Std R" panose="02020400000000000000" pitchFamily="18" charset="-122"/>
              <a:ea typeface="Adobe 仿宋 Std R" panose="02020400000000000000" pitchFamily="18" charset="-122"/>
            </a:endParaRPr>
          </a:p>
        </p:txBody>
      </p:sp>
      <p:sp>
        <p:nvSpPr>
          <p:cNvPr id="23" name="文本框 22"/>
          <p:cNvSpPr txBox="1"/>
          <p:nvPr/>
        </p:nvSpPr>
        <p:spPr>
          <a:xfrm>
            <a:off x="8155786" y="4815630"/>
            <a:ext cx="1150260" cy="2215991"/>
          </a:xfrm>
          <a:prstGeom prst="rect">
            <a:avLst/>
          </a:prstGeom>
          <a:noFill/>
        </p:spPr>
        <p:txBody>
          <a:bodyPr wrap="square" rtlCol="0">
            <a:spAutoFit/>
          </a:bodyPr>
          <a:lstStyle/>
          <a:p>
            <a:r>
              <a:rPr lang="en-US" altLang="zh-HK" sz="13800" dirty="0" smtClean="0">
                <a:solidFill>
                  <a:srgbClr val="92D14F"/>
                </a:solidFill>
                <a:latin typeface="Adobe 仿宋 Std R" panose="02020400000000000000" pitchFamily="18" charset="-122"/>
                <a:ea typeface="Adobe 仿宋 Std R" panose="02020400000000000000" pitchFamily="18" charset="-122"/>
              </a:rPr>
              <a:t>”</a:t>
            </a:r>
            <a:endParaRPr lang="zh-HK" altLang="en-US" sz="13800" dirty="0">
              <a:solidFill>
                <a:srgbClr val="92D14F"/>
              </a:solidFill>
              <a:latin typeface="Adobe 仿宋 Std R" panose="02020400000000000000" pitchFamily="18" charset="-122"/>
              <a:ea typeface="Adobe 仿宋 Std R" panose="02020400000000000000" pitchFamily="18" charset="-122"/>
            </a:endParaRPr>
          </a:p>
        </p:txBody>
      </p:sp>
      <p:grpSp>
        <p:nvGrpSpPr>
          <p:cNvPr id="19" name="组合 18"/>
          <p:cNvGrpSpPr/>
          <p:nvPr/>
        </p:nvGrpSpPr>
        <p:grpSpPr>
          <a:xfrm>
            <a:off x="7283562" y="92111"/>
            <a:ext cx="1744449" cy="379232"/>
            <a:chOff x="2230535" y="94101"/>
            <a:chExt cx="1744449" cy="379232"/>
          </a:xfrm>
        </p:grpSpPr>
        <p:sp>
          <p:nvSpPr>
            <p:cNvPr id="22" name="矩形 21"/>
            <p:cNvSpPr/>
            <p:nvPr/>
          </p:nvSpPr>
          <p:spPr>
            <a:xfrm>
              <a:off x="2230535" y="94101"/>
              <a:ext cx="1744449" cy="3787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24" name="文本框 23"/>
            <p:cNvSpPr txBox="1"/>
            <p:nvPr/>
          </p:nvSpPr>
          <p:spPr>
            <a:xfrm>
              <a:off x="2406682" y="104001"/>
              <a:ext cx="1252453"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研究结论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grpSp>
      <p:sp>
        <p:nvSpPr>
          <p:cNvPr id="27" name="文本框 26"/>
          <p:cNvSpPr txBox="1"/>
          <p:nvPr/>
        </p:nvSpPr>
        <p:spPr>
          <a:xfrm>
            <a:off x="321383" y="109719"/>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研究方法</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2761062"/>
      </p:ext>
    </p:extLst>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20869" y="3109889"/>
            <a:ext cx="4495800" cy="938213"/>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grpSp>
        <p:nvGrpSpPr>
          <p:cNvPr id="7" name="Group 4"/>
          <p:cNvGrpSpPr>
            <a:grpSpLocks noChangeAspect="1"/>
          </p:cNvGrpSpPr>
          <p:nvPr/>
        </p:nvGrpSpPr>
        <p:grpSpPr bwMode="auto">
          <a:xfrm>
            <a:off x="3816829" y="1267520"/>
            <a:ext cx="1847850" cy="1720986"/>
            <a:chOff x="1164" y="687"/>
            <a:chExt cx="3219" cy="2998"/>
          </a:xfrm>
          <a:solidFill>
            <a:srgbClr val="0174AB"/>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6" name="组合 5"/>
          <p:cNvGrpSpPr/>
          <p:nvPr/>
        </p:nvGrpSpPr>
        <p:grpSpPr>
          <a:xfrm>
            <a:off x="2144875" y="4488820"/>
            <a:ext cx="6133539" cy="936963"/>
            <a:chOff x="1624014" y="5178379"/>
            <a:chExt cx="6133539" cy="936963"/>
          </a:xfrm>
        </p:grpSpPr>
        <p:sp>
          <p:nvSpPr>
            <p:cNvPr id="9" name="矩形 8"/>
            <p:cNvSpPr/>
            <p:nvPr/>
          </p:nvSpPr>
          <p:spPr>
            <a:xfrm>
              <a:off x="1624014" y="5178379"/>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答辩人</a:t>
              </a:r>
              <a:endParaRPr lang="zh-HK" altLang="en-US" sz="2000" b="1" spc="300" dirty="0">
                <a:latin typeface="微软雅黑" panose="020B0503020204020204" pitchFamily="34" charset="-122"/>
                <a:ea typeface="微软雅黑" panose="020B0503020204020204" pitchFamily="34" charset="-122"/>
              </a:endParaRPr>
            </a:p>
          </p:txBody>
        </p:sp>
        <p:sp>
          <p:nvSpPr>
            <p:cNvPr id="12" name="矩形 11"/>
            <p:cNvSpPr/>
            <p:nvPr/>
          </p:nvSpPr>
          <p:spPr>
            <a:xfrm>
              <a:off x="1624014" y="5699872"/>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指导老师</a:t>
              </a:r>
              <a:endParaRPr lang="zh-HK" altLang="en-US" sz="2000" b="1" spc="3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3009900" y="5193739"/>
              <a:ext cx="4747653" cy="400110"/>
            </a:xfrm>
            <a:prstGeom prst="rect">
              <a:avLst/>
            </a:prstGeom>
            <a:noFill/>
          </p:spPr>
          <p:txBody>
            <a:bodyPr wrap="square" rtlCol="0">
              <a:spAutoFit/>
            </a:bodyPr>
            <a:lstStyle/>
            <a:p>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魏子涵 王凡琪 刘嘉丰 黄菁萃</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009900" y="5715232"/>
              <a:ext cx="2133918" cy="400110"/>
            </a:xfrm>
            <a:prstGeom prst="rect">
              <a:avLst/>
            </a:prstGeom>
            <a:noFill/>
          </p:spPr>
          <p:txBody>
            <a:bodyPr wrap="square" rtlCol="0">
              <a:spAutoFit/>
            </a:bodyPr>
            <a:lstStyle/>
            <a:p>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廖冠</a:t>
              </a:r>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民</a:t>
              </a:r>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教授</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782846310"/>
      </p:ext>
    </p:extLst>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矩形 37"/>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9" name="文本框 3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66" name="组合 65"/>
          <p:cNvGrpSpPr/>
          <p:nvPr/>
        </p:nvGrpSpPr>
        <p:grpSpPr>
          <a:xfrm>
            <a:off x="195942" y="1770218"/>
            <a:ext cx="8752117" cy="3898125"/>
            <a:chOff x="159654" y="1770218"/>
            <a:chExt cx="8752117" cy="3898125"/>
          </a:xfrm>
        </p:grpSpPr>
        <p:grpSp>
          <p:nvGrpSpPr>
            <p:cNvPr id="4" name="组合 3"/>
            <p:cNvGrpSpPr/>
            <p:nvPr/>
          </p:nvGrpSpPr>
          <p:grpSpPr>
            <a:xfrm>
              <a:off x="159654" y="1930759"/>
              <a:ext cx="4325258" cy="3577042"/>
              <a:chOff x="382111" y="1042988"/>
              <a:chExt cx="6488113" cy="5365750"/>
            </a:xfrm>
            <a:solidFill>
              <a:srgbClr val="BFC0C0"/>
            </a:solidFill>
          </p:grpSpPr>
          <p:sp>
            <p:nvSpPr>
              <p:cNvPr id="5" name="Freeform 5"/>
              <p:cNvSpPr>
                <a:spLocks/>
              </p:cNvSpPr>
              <p:nvPr/>
            </p:nvSpPr>
            <p:spPr bwMode="auto">
              <a:xfrm>
                <a:off x="3104673" y="1109663"/>
                <a:ext cx="2840038" cy="2424113"/>
              </a:xfrm>
              <a:custGeom>
                <a:avLst/>
                <a:gdLst>
                  <a:gd name="T0" fmla="*/ 1775 w 1883"/>
                  <a:gd name="T1" fmla="*/ 136 h 1607"/>
                  <a:gd name="T2" fmla="*/ 1667 w 1883"/>
                  <a:gd name="T3" fmla="*/ 156 h 1607"/>
                  <a:gd name="T4" fmla="*/ 1606 w 1883"/>
                  <a:gd name="T5" fmla="*/ 76 h 1607"/>
                  <a:gd name="T6" fmla="*/ 1541 w 1883"/>
                  <a:gd name="T7" fmla="*/ 79 h 1607"/>
                  <a:gd name="T8" fmla="*/ 1488 w 1883"/>
                  <a:gd name="T9" fmla="*/ 29 h 1607"/>
                  <a:gd name="T10" fmla="*/ 1503 w 1883"/>
                  <a:gd name="T11" fmla="*/ 60 h 1607"/>
                  <a:gd name="T12" fmla="*/ 1516 w 1883"/>
                  <a:gd name="T13" fmla="*/ 110 h 1607"/>
                  <a:gd name="T14" fmla="*/ 1458 w 1883"/>
                  <a:gd name="T15" fmla="*/ 323 h 1607"/>
                  <a:gd name="T16" fmla="*/ 1295 w 1883"/>
                  <a:gd name="T17" fmla="*/ 415 h 1607"/>
                  <a:gd name="T18" fmla="*/ 1378 w 1883"/>
                  <a:gd name="T19" fmla="*/ 564 h 1607"/>
                  <a:gd name="T20" fmla="*/ 1498 w 1883"/>
                  <a:gd name="T21" fmla="*/ 566 h 1607"/>
                  <a:gd name="T22" fmla="*/ 1344 w 1883"/>
                  <a:gd name="T23" fmla="*/ 714 h 1607"/>
                  <a:gd name="T24" fmla="*/ 1202 w 1883"/>
                  <a:gd name="T25" fmla="*/ 877 h 1607"/>
                  <a:gd name="T26" fmla="*/ 1038 w 1883"/>
                  <a:gd name="T27" fmla="*/ 960 h 1607"/>
                  <a:gd name="T28" fmla="*/ 933 w 1883"/>
                  <a:gd name="T29" fmla="*/ 1115 h 1607"/>
                  <a:gd name="T30" fmla="*/ 567 w 1883"/>
                  <a:gd name="T31" fmla="*/ 1228 h 1607"/>
                  <a:gd name="T32" fmla="*/ 267 w 1883"/>
                  <a:gd name="T33" fmla="*/ 1127 h 1607"/>
                  <a:gd name="T34" fmla="*/ 3 w 1883"/>
                  <a:gd name="T35" fmla="*/ 1114 h 1607"/>
                  <a:gd name="T36" fmla="*/ 31 w 1883"/>
                  <a:gd name="T37" fmla="*/ 1198 h 1607"/>
                  <a:gd name="T38" fmla="*/ 62 w 1883"/>
                  <a:gd name="T39" fmla="*/ 1304 h 1607"/>
                  <a:gd name="T40" fmla="*/ 183 w 1883"/>
                  <a:gd name="T41" fmla="*/ 1275 h 1607"/>
                  <a:gd name="T42" fmla="*/ 181 w 1883"/>
                  <a:gd name="T43" fmla="*/ 1379 h 1607"/>
                  <a:gd name="T44" fmla="*/ 251 w 1883"/>
                  <a:gd name="T45" fmla="*/ 1429 h 1607"/>
                  <a:gd name="T46" fmla="*/ 289 w 1883"/>
                  <a:gd name="T47" fmla="*/ 1475 h 1607"/>
                  <a:gd name="T48" fmla="*/ 319 w 1883"/>
                  <a:gd name="T49" fmla="*/ 1467 h 1607"/>
                  <a:gd name="T50" fmla="*/ 474 w 1883"/>
                  <a:gd name="T51" fmla="*/ 1413 h 1607"/>
                  <a:gd name="T52" fmla="*/ 504 w 1883"/>
                  <a:gd name="T53" fmla="*/ 1483 h 1607"/>
                  <a:gd name="T54" fmla="*/ 441 w 1883"/>
                  <a:gd name="T55" fmla="*/ 1534 h 1607"/>
                  <a:gd name="T56" fmla="*/ 552 w 1883"/>
                  <a:gd name="T57" fmla="*/ 1596 h 1607"/>
                  <a:gd name="T58" fmla="*/ 624 w 1883"/>
                  <a:gd name="T59" fmla="*/ 1460 h 1607"/>
                  <a:gd name="T60" fmla="*/ 690 w 1883"/>
                  <a:gd name="T61" fmla="*/ 1441 h 1607"/>
                  <a:gd name="T62" fmla="*/ 712 w 1883"/>
                  <a:gd name="T63" fmla="*/ 1556 h 1607"/>
                  <a:gd name="T64" fmla="*/ 809 w 1883"/>
                  <a:gd name="T65" fmla="*/ 1605 h 1607"/>
                  <a:gd name="T66" fmla="*/ 878 w 1883"/>
                  <a:gd name="T67" fmla="*/ 1488 h 1607"/>
                  <a:gd name="T68" fmla="*/ 967 w 1883"/>
                  <a:gd name="T69" fmla="*/ 1421 h 1607"/>
                  <a:gd name="T70" fmla="*/ 995 w 1883"/>
                  <a:gd name="T71" fmla="*/ 1407 h 1607"/>
                  <a:gd name="T72" fmla="*/ 1062 w 1883"/>
                  <a:gd name="T73" fmla="*/ 1388 h 1607"/>
                  <a:gd name="T74" fmla="*/ 1122 w 1883"/>
                  <a:gd name="T75" fmla="*/ 1328 h 1607"/>
                  <a:gd name="T76" fmla="*/ 1205 w 1883"/>
                  <a:gd name="T77" fmla="*/ 1300 h 1607"/>
                  <a:gd name="T78" fmla="*/ 1203 w 1883"/>
                  <a:gd name="T79" fmla="*/ 1221 h 1607"/>
                  <a:gd name="T80" fmla="*/ 1263 w 1883"/>
                  <a:gd name="T81" fmla="*/ 1109 h 1607"/>
                  <a:gd name="T82" fmla="*/ 1303 w 1883"/>
                  <a:gd name="T83" fmla="*/ 1182 h 1607"/>
                  <a:gd name="T84" fmla="*/ 1335 w 1883"/>
                  <a:gd name="T85" fmla="*/ 1142 h 1607"/>
                  <a:gd name="T86" fmla="*/ 1416 w 1883"/>
                  <a:gd name="T87" fmla="*/ 1065 h 1607"/>
                  <a:gd name="T88" fmla="*/ 1482 w 1883"/>
                  <a:gd name="T89" fmla="*/ 1050 h 1607"/>
                  <a:gd name="T90" fmla="*/ 1509 w 1883"/>
                  <a:gd name="T91" fmla="*/ 1102 h 1607"/>
                  <a:gd name="T92" fmla="*/ 1587 w 1883"/>
                  <a:gd name="T93" fmla="*/ 1173 h 1607"/>
                  <a:gd name="T94" fmla="*/ 1617 w 1883"/>
                  <a:gd name="T95" fmla="*/ 1150 h 1607"/>
                  <a:gd name="T96" fmla="*/ 1669 w 1883"/>
                  <a:gd name="T97" fmla="*/ 1098 h 1607"/>
                  <a:gd name="T98" fmla="*/ 1785 w 1883"/>
                  <a:gd name="T99" fmla="*/ 1017 h 1607"/>
                  <a:gd name="T100" fmla="*/ 1878 w 1883"/>
                  <a:gd name="T101" fmla="*/ 935 h 1607"/>
                  <a:gd name="T102" fmla="*/ 1845 w 1883"/>
                  <a:gd name="T103" fmla="*/ 855 h 1607"/>
                  <a:gd name="T104" fmla="*/ 1778 w 1883"/>
                  <a:gd name="T105" fmla="*/ 850 h 1607"/>
                  <a:gd name="T106" fmla="*/ 1733 w 1883"/>
                  <a:gd name="T107" fmla="*/ 779 h 1607"/>
                  <a:gd name="T108" fmla="*/ 1681 w 1883"/>
                  <a:gd name="T109" fmla="*/ 694 h 1607"/>
                  <a:gd name="T110" fmla="*/ 1720 w 1883"/>
                  <a:gd name="T111" fmla="*/ 670 h 1607"/>
                  <a:gd name="T112" fmla="*/ 1746 w 1883"/>
                  <a:gd name="T113" fmla="*/ 596 h 1607"/>
                  <a:gd name="T114" fmla="*/ 1735 w 1883"/>
                  <a:gd name="T115" fmla="*/ 501 h 1607"/>
                  <a:gd name="T116" fmla="*/ 1774 w 1883"/>
                  <a:gd name="T117" fmla="*/ 445 h 1607"/>
                  <a:gd name="T118" fmla="*/ 1824 w 1883"/>
                  <a:gd name="T119" fmla="*/ 431 h 1607"/>
                  <a:gd name="T120" fmla="*/ 1843 w 1883"/>
                  <a:gd name="T121" fmla="*/ 331 h 1607"/>
                  <a:gd name="T122" fmla="*/ 1849 w 1883"/>
                  <a:gd name="T123" fmla="*/ 222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83" h="1607">
                    <a:moveTo>
                      <a:pt x="1845" y="171"/>
                    </a:moveTo>
                    <a:cubicBezTo>
                      <a:pt x="1838" y="147"/>
                      <a:pt x="1838" y="147"/>
                      <a:pt x="1838" y="147"/>
                    </a:cubicBezTo>
                    <a:cubicBezTo>
                      <a:pt x="1819" y="115"/>
                      <a:pt x="1819" y="115"/>
                      <a:pt x="1819" y="115"/>
                    </a:cubicBezTo>
                    <a:cubicBezTo>
                      <a:pt x="1803" y="106"/>
                      <a:pt x="1803" y="106"/>
                      <a:pt x="1803" y="106"/>
                    </a:cubicBezTo>
                    <a:cubicBezTo>
                      <a:pt x="1787" y="115"/>
                      <a:pt x="1787" y="115"/>
                      <a:pt x="1787" y="115"/>
                    </a:cubicBezTo>
                    <a:cubicBezTo>
                      <a:pt x="1778" y="134"/>
                      <a:pt x="1778" y="134"/>
                      <a:pt x="1778" y="134"/>
                    </a:cubicBezTo>
                    <a:cubicBezTo>
                      <a:pt x="1777" y="136"/>
                      <a:pt x="1777" y="136"/>
                      <a:pt x="1777" y="136"/>
                    </a:cubicBezTo>
                    <a:cubicBezTo>
                      <a:pt x="1775" y="136"/>
                      <a:pt x="1775" y="136"/>
                      <a:pt x="1775" y="136"/>
                    </a:cubicBezTo>
                    <a:cubicBezTo>
                      <a:pt x="1774" y="136"/>
                      <a:pt x="1774" y="136"/>
                      <a:pt x="1774" y="136"/>
                    </a:cubicBezTo>
                    <a:cubicBezTo>
                      <a:pt x="1744" y="141"/>
                      <a:pt x="1744" y="141"/>
                      <a:pt x="1744" y="141"/>
                    </a:cubicBezTo>
                    <a:cubicBezTo>
                      <a:pt x="1741" y="143"/>
                      <a:pt x="1738" y="144"/>
                      <a:pt x="1736" y="147"/>
                    </a:cubicBezTo>
                    <a:cubicBezTo>
                      <a:pt x="1729" y="155"/>
                      <a:pt x="1729" y="155"/>
                      <a:pt x="1729" y="155"/>
                    </a:cubicBezTo>
                    <a:cubicBezTo>
                      <a:pt x="1714" y="167"/>
                      <a:pt x="1714" y="167"/>
                      <a:pt x="1714" y="167"/>
                    </a:cubicBezTo>
                    <a:cubicBezTo>
                      <a:pt x="1709" y="170"/>
                      <a:pt x="1709" y="170"/>
                      <a:pt x="1709" y="170"/>
                    </a:cubicBezTo>
                    <a:cubicBezTo>
                      <a:pt x="1696" y="172"/>
                      <a:pt x="1696" y="172"/>
                      <a:pt x="1696" y="172"/>
                    </a:cubicBezTo>
                    <a:cubicBezTo>
                      <a:pt x="1689" y="171"/>
                      <a:pt x="1680" y="165"/>
                      <a:pt x="1667" y="156"/>
                    </a:cubicBezTo>
                    <a:cubicBezTo>
                      <a:pt x="1666" y="155"/>
                      <a:pt x="1666" y="155"/>
                      <a:pt x="1666" y="155"/>
                    </a:cubicBezTo>
                    <a:cubicBezTo>
                      <a:pt x="1645" y="134"/>
                      <a:pt x="1634" y="119"/>
                      <a:pt x="1634" y="110"/>
                    </a:cubicBezTo>
                    <a:cubicBezTo>
                      <a:pt x="1634" y="83"/>
                      <a:pt x="1634" y="83"/>
                      <a:pt x="1634" y="83"/>
                    </a:cubicBezTo>
                    <a:cubicBezTo>
                      <a:pt x="1634" y="82"/>
                      <a:pt x="1634" y="82"/>
                      <a:pt x="1634" y="82"/>
                    </a:cubicBezTo>
                    <a:cubicBezTo>
                      <a:pt x="1634" y="81"/>
                      <a:pt x="1634" y="81"/>
                      <a:pt x="1634" y="81"/>
                    </a:cubicBezTo>
                    <a:cubicBezTo>
                      <a:pt x="1638" y="76"/>
                      <a:pt x="1638" y="76"/>
                      <a:pt x="1638" y="76"/>
                    </a:cubicBezTo>
                    <a:cubicBezTo>
                      <a:pt x="1607" y="65"/>
                      <a:pt x="1607" y="65"/>
                      <a:pt x="1607" y="65"/>
                    </a:cubicBezTo>
                    <a:cubicBezTo>
                      <a:pt x="1606" y="76"/>
                      <a:pt x="1606" y="76"/>
                      <a:pt x="1606" y="76"/>
                    </a:cubicBezTo>
                    <a:cubicBezTo>
                      <a:pt x="1606" y="79"/>
                      <a:pt x="1603" y="83"/>
                      <a:pt x="1597" y="86"/>
                    </a:cubicBezTo>
                    <a:cubicBezTo>
                      <a:pt x="1587" y="90"/>
                      <a:pt x="1587" y="90"/>
                      <a:pt x="1587" y="90"/>
                    </a:cubicBezTo>
                    <a:cubicBezTo>
                      <a:pt x="1583" y="89"/>
                      <a:pt x="1583" y="89"/>
                      <a:pt x="1583" y="89"/>
                    </a:cubicBezTo>
                    <a:cubicBezTo>
                      <a:pt x="1583" y="88"/>
                      <a:pt x="1583" y="88"/>
                      <a:pt x="1583" y="88"/>
                    </a:cubicBezTo>
                    <a:cubicBezTo>
                      <a:pt x="1567" y="85"/>
                      <a:pt x="1567" y="85"/>
                      <a:pt x="1567" y="85"/>
                    </a:cubicBezTo>
                    <a:cubicBezTo>
                      <a:pt x="1570" y="97"/>
                      <a:pt x="1570" y="97"/>
                      <a:pt x="1570" y="97"/>
                    </a:cubicBezTo>
                    <a:cubicBezTo>
                      <a:pt x="1543" y="79"/>
                      <a:pt x="1543" y="79"/>
                      <a:pt x="1543" y="79"/>
                    </a:cubicBezTo>
                    <a:cubicBezTo>
                      <a:pt x="1541" y="79"/>
                      <a:pt x="1541" y="79"/>
                      <a:pt x="1541" y="79"/>
                    </a:cubicBezTo>
                    <a:cubicBezTo>
                      <a:pt x="1540" y="78"/>
                      <a:pt x="1540" y="78"/>
                      <a:pt x="1540" y="78"/>
                    </a:cubicBezTo>
                    <a:cubicBezTo>
                      <a:pt x="1540" y="78"/>
                      <a:pt x="1540" y="78"/>
                      <a:pt x="1540" y="78"/>
                    </a:cubicBezTo>
                    <a:cubicBezTo>
                      <a:pt x="1536" y="66"/>
                      <a:pt x="1534" y="55"/>
                      <a:pt x="1534" y="42"/>
                    </a:cubicBezTo>
                    <a:cubicBezTo>
                      <a:pt x="1534" y="31"/>
                      <a:pt x="1535" y="25"/>
                      <a:pt x="1539" y="21"/>
                    </a:cubicBezTo>
                    <a:cubicBezTo>
                      <a:pt x="1546" y="9"/>
                      <a:pt x="1546" y="9"/>
                      <a:pt x="1546" y="9"/>
                    </a:cubicBezTo>
                    <a:cubicBezTo>
                      <a:pt x="1544" y="0"/>
                      <a:pt x="1544" y="0"/>
                      <a:pt x="1544" y="0"/>
                    </a:cubicBezTo>
                    <a:cubicBezTo>
                      <a:pt x="1516" y="4"/>
                      <a:pt x="1516" y="4"/>
                      <a:pt x="1516" y="4"/>
                    </a:cubicBezTo>
                    <a:cubicBezTo>
                      <a:pt x="1502" y="5"/>
                      <a:pt x="1493" y="13"/>
                      <a:pt x="1488" y="29"/>
                    </a:cubicBezTo>
                    <a:cubicBezTo>
                      <a:pt x="1488" y="30"/>
                      <a:pt x="1488" y="30"/>
                      <a:pt x="1488" y="30"/>
                    </a:cubicBezTo>
                    <a:cubicBezTo>
                      <a:pt x="1488" y="30"/>
                      <a:pt x="1488" y="30"/>
                      <a:pt x="1488" y="30"/>
                    </a:cubicBezTo>
                    <a:cubicBezTo>
                      <a:pt x="1472" y="55"/>
                      <a:pt x="1472" y="55"/>
                      <a:pt x="1472" y="55"/>
                    </a:cubicBezTo>
                    <a:cubicBezTo>
                      <a:pt x="1488" y="53"/>
                      <a:pt x="1488" y="53"/>
                      <a:pt x="1488" y="53"/>
                    </a:cubicBezTo>
                    <a:cubicBezTo>
                      <a:pt x="1489" y="53"/>
                      <a:pt x="1489" y="53"/>
                      <a:pt x="1489" y="53"/>
                    </a:cubicBezTo>
                    <a:cubicBezTo>
                      <a:pt x="1490" y="52"/>
                      <a:pt x="1490" y="52"/>
                      <a:pt x="1490" y="52"/>
                    </a:cubicBezTo>
                    <a:cubicBezTo>
                      <a:pt x="1491" y="55"/>
                      <a:pt x="1491" y="55"/>
                      <a:pt x="1491" y="55"/>
                    </a:cubicBezTo>
                    <a:cubicBezTo>
                      <a:pt x="1503" y="60"/>
                      <a:pt x="1503" y="60"/>
                      <a:pt x="1503" y="60"/>
                    </a:cubicBezTo>
                    <a:cubicBezTo>
                      <a:pt x="1506" y="60"/>
                      <a:pt x="1506" y="60"/>
                      <a:pt x="1506" y="60"/>
                    </a:cubicBezTo>
                    <a:cubicBezTo>
                      <a:pt x="1508" y="61"/>
                      <a:pt x="1508" y="61"/>
                      <a:pt x="1508" y="61"/>
                    </a:cubicBezTo>
                    <a:cubicBezTo>
                      <a:pt x="1508" y="64"/>
                      <a:pt x="1508" y="64"/>
                      <a:pt x="1508" y="64"/>
                    </a:cubicBezTo>
                    <a:cubicBezTo>
                      <a:pt x="1510" y="86"/>
                      <a:pt x="1510" y="86"/>
                      <a:pt x="1510" y="86"/>
                    </a:cubicBezTo>
                    <a:cubicBezTo>
                      <a:pt x="1516" y="107"/>
                      <a:pt x="1516" y="107"/>
                      <a:pt x="1516" y="107"/>
                    </a:cubicBezTo>
                    <a:cubicBezTo>
                      <a:pt x="1516" y="108"/>
                      <a:pt x="1516" y="108"/>
                      <a:pt x="1516" y="108"/>
                    </a:cubicBezTo>
                    <a:cubicBezTo>
                      <a:pt x="1516" y="109"/>
                      <a:pt x="1516" y="109"/>
                      <a:pt x="1516" y="109"/>
                    </a:cubicBezTo>
                    <a:cubicBezTo>
                      <a:pt x="1516" y="110"/>
                      <a:pt x="1516" y="110"/>
                      <a:pt x="1516" y="110"/>
                    </a:cubicBezTo>
                    <a:cubicBezTo>
                      <a:pt x="1481" y="179"/>
                      <a:pt x="1481" y="179"/>
                      <a:pt x="1481" y="179"/>
                    </a:cubicBezTo>
                    <a:cubicBezTo>
                      <a:pt x="1475" y="189"/>
                      <a:pt x="1472" y="214"/>
                      <a:pt x="1470" y="252"/>
                    </a:cubicBezTo>
                    <a:cubicBezTo>
                      <a:pt x="1470" y="255"/>
                      <a:pt x="1470" y="255"/>
                      <a:pt x="1470" y="255"/>
                    </a:cubicBezTo>
                    <a:cubicBezTo>
                      <a:pt x="1456" y="281"/>
                      <a:pt x="1456" y="281"/>
                      <a:pt x="1456" y="281"/>
                    </a:cubicBezTo>
                    <a:cubicBezTo>
                      <a:pt x="1465" y="292"/>
                      <a:pt x="1465" y="292"/>
                      <a:pt x="1465" y="292"/>
                    </a:cubicBezTo>
                    <a:cubicBezTo>
                      <a:pt x="1465" y="294"/>
                      <a:pt x="1465" y="294"/>
                      <a:pt x="1465" y="294"/>
                    </a:cubicBezTo>
                    <a:cubicBezTo>
                      <a:pt x="1467" y="310"/>
                      <a:pt x="1465" y="319"/>
                      <a:pt x="1461" y="322"/>
                    </a:cubicBezTo>
                    <a:cubicBezTo>
                      <a:pt x="1458" y="323"/>
                      <a:pt x="1458" y="323"/>
                      <a:pt x="1458" y="323"/>
                    </a:cubicBezTo>
                    <a:cubicBezTo>
                      <a:pt x="1451" y="327"/>
                      <a:pt x="1426" y="352"/>
                      <a:pt x="1387" y="400"/>
                    </a:cubicBezTo>
                    <a:cubicBezTo>
                      <a:pt x="1384" y="403"/>
                      <a:pt x="1384" y="403"/>
                      <a:pt x="1384" y="403"/>
                    </a:cubicBezTo>
                    <a:cubicBezTo>
                      <a:pt x="1382" y="402"/>
                      <a:pt x="1382" y="402"/>
                      <a:pt x="1382" y="402"/>
                    </a:cubicBezTo>
                    <a:cubicBezTo>
                      <a:pt x="1379" y="400"/>
                      <a:pt x="1379" y="400"/>
                      <a:pt x="1379" y="400"/>
                    </a:cubicBezTo>
                    <a:cubicBezTo>
                      <a:pt x="1365" y="390"/>
                      <a:pt x="1353" y="382"/>
                      <a:pt x="1345" y="373"/>
                    </a:cubicBezTo>
                    <a:cubicBezTo>
                      <a:pt x="1339" y="369"/>
                      <a:pt x="1323" y="366"/>
                      <a:pt x="1297" y="366"/>
                    </a:cubicBezTo>
                    <a:cubicBezTo>
                      <a:pt x="1296" y="414"/>
                      <a:pt x="1296" y="414"/>
                      <a:pt x="1296" y="414"/>
                    </a:cubicBezTo>
                    <a:cubicBezTo>
                      <a:pt x="1295" y="415"/>
                      <a:pt x="1295" y="415"/>
                      <a:pt x="1295" y="415"/>
                    </a:cubicBezTo>
                    <a:cubicBezTo>
                      <a:pt x="1276" y="507"/>
                      <a:pt x="1276" y="507"/>
                      <a:pt x="1276" y="507"/>
                    </a:cubicBezTo>
                    <a:cubicBezTo>
                      <a:pt x="1271" y="519"/>
                      <a:pt x="1270" y="540"/>
                      <a:pt x="1270" y="572"/>
                    </a:cubicBezTo>
                    <a:cubicBezTo>
                      <a:pt x="1278" y="581"/>
                      <a:pt x="1278" y="581"/>
                      <a:pt x="1278" y="581"/>
                    </a:cubicBezTo>
                    <a:cubicBezTo>
                      <a:pt x="1284" y="569"/>
                      <a:pt x="1284" y="569"/>
                      <a:pt x="1284" y="569"/>
                    </a:cubicBezTo>
                    <a:cubicBezTo>
                      <a:pt x="1285" y="569"/>
                      <a:pt x="1285" y="569"/>
                      <a:pt x="1285" y="569"/>
                    </a:cubicBezTo>
                    <a:cubicBezTo>
                      <a:pt x="1286" y="566"/>
                      <a:pt x="1286" y="566"/>
                      <a:pt x="1286" y="566"/>
                    </a:cubicBezTo>
                    <a:cubicBezTo>
                      <a:pt x="1310" y="554"/>
                      <a:pt x="1310" y="554"/>
                      <a:pt x="1310" y="554"/>
                    </a:cubicBezTo>
                    <a:cubicBezTo>
                      <a:pt x="1378" y="564"/>
                      <a:pt x="1378" y="564"/>
                      <a:pt x="1378" y="564"/>
                    </a:cubicBezTo>
                    <a:cubicBezTo>
                      <a:pt x="1385" y="556"/>
                      <a:pt x="1385" y="556"/>
                      <a:pt x="1385" y="556"/>
                    </a:cubicBezTo>
                    <a:cubicBezTo>
                      <a:pt x="1395" y="539"/>
                      <a:pt x="1395" y="539"/>
                      <a:pt x="1395" y="539"/>
                    </a:cubicBezTo>
                    <a:cubicBezTo>
                      <a:pt x="1397" y="538"/>
                      <a:pt x="1397" y="538"/>
                      <a:pt x="1397" y="538"/>
                    </a:cubicBezTo>
                    <a:cubicBezTo>
                      <a:pt x="1397" y="538"/>
                      <a:pt x="1397" y="538"/>
                      <a:pt x="1397" y="538"/>
                    </a:cubicBezTo>
                    <a:cubicBezTo>
                      <a:pt x="1398" y="537"/>
                      <a:pt x="1398" y="537"/>
                      <a:pt x="1398" y="537"/>
                    </a:cubicBezTo>
                    <a:cubicBezTo>
                      <a:pt x="1424" y="532"/>
                      <a:pt x="1424" y="532"/>
                      <a:pt x="1424" y="532"/>
                    </a:cubicBezTo>
                    <a:cubicBezTo>
                      <a:pt x="1459" y="529"/>
                      <a:pt x="1459" y="529"/>
                      <a:pt x="1459" y="529"/>
                    </a:cubicBezTo>
                    <a:cubicBezTo>
                      <a:pt x="1470" y="532"/>
                      <a:pt x="1482" y="545"/>
                      <a:pt x="1498" y="566"/>
                    </a:cubicBezTo>
                    <a:cubicBezTo>
                      <a:pt x="1540" y="588"/>
                      <a:pt x="1564" y="607"/>
                      <a:pt x="1569" y="623"/>
                    </a:cubicBezTo>
                    <a:cubicBezTo>
                      <a:pt x="1572" y="632"/>
                      <a:pt x="1572" y="638"/>
                      <a:pt x="1569" y="646"/>
                    </a:cubicBezTo>
                    <a:cubicBezTo>
                      <a:pt x="1566" y="653"/>
                      <a:pt x="1558" y="657"/>
                      <a:pt x="1548" y="658"/>
                    </a:cubicBezTo>
                    <a:cubicBezTo>
                      <a:pt x="1547" y="658"/>
                      <a:pt x="1547" y="658"/>
                      <a:pt x="1547" y="658"/>
                    </a:cubicBezTo>
                    <a:cubicBezTo>
                      <a:pt x="1495" y="656"/>
                      <a:pt x="1465" y="656"/>
                      <a:pt x="1455" y="659"/>
                    </a:cubicBezTo>
                    <a:cubicBezTo>
                      <a:pt x="1430" y="676"/>
                      <a:pt x="1430" y="676"/>
                      <a:pt x="1430" y="676"/>
                    </a:cubicBezTo>
                    <a:cubicBezTo>
                      <a:pt x="1398" y="699"/>
                      <a:pt x="1377" y="711"/>
                      <a:pt x="1365" y="711"/>
                    </a:cubicBezTo>
                    <a:cubicBezTo>
                      <a:pt x="1344" y="714"/>
                      <a:pt x="1344" y="714"/>
                      <a:pt x="1344" y="714"/>
                    </a:cubicBezTo>
                    <a:cubicBezTo>
                      <a:pt x="1331" y="767"/>
                      <a:pt x="1331" y="767"/>
                      <a:pt x="1331" y="767"/>
                    </a:cubicBezTo>
                    <a:cubicBezTo>
                      <a:pt x="1328" y="783"/>
                      <a:pt x="1323" y="793"/>
                      <a:pt x="1314" y="801"/>
                    </a:cubicBezTo>
                    <a:cubicBezTo>
                      <a:pt x="1305" y="809"/>
                      <a:pt x="1292" y="814"/>
                      <a:pt x="1276" y="818"/>
                    </a:cubicBezTo>
                    <a:cubicBezTo>
                      <a:pt x="1255" y="821"/>
                      <a:pt x="1239" y="828"/>
                      <a:pt x="1223" y="838"/>
                    </a:cubicBezTo>
                    <a:cubicBezTo>
                      <a:pt x="1205" y="876"/>
                      <a:pt x="1205" y="876"/>
                      <a:pt x="1205" y="876"/>
                    </a:cubicBezTo>
                    <a:cubicBezTo>
                      <a:pt x="1204" y="877"/>
                      <a:pt x="1204" y="877"/>
                      <a:pt x="1204" y="877"/>
                    </a:cubicBezTo>
                    <a:cubicBezTo>
                      <a:pt x="1203" y="877"/>
                      <a:pt x="1203" y="877"/>
                      <a:pt x="1203" y="877"/>
                    </a:cubicBezTo>
                    <a:cubicBezTo>
                      <a:pt x="1202" y="877"/>
                      <a:pt x="1202" y="877"/>
                      <a:pt x="1202" y="877"/>
                    </a:cubicBezTo>
                    <a:cubicBezTo>
                      <a:pt x="1153" y="897"/>
                      <a:pt x="1153" y="897"/>
                      <a:pt x="1153" y="897"/>
                    </a:cubicBezTo>
                    <a:cubicBezTo>
                      <a:pt x="1150" y="897"/>
                      <a:pt x="1150" y="897"/>
                      <a:pt x="1150" y="897"/>
                    </a:cubicBezTo>
                    <a:cubicBezTo>
                      <a:pt x="1126" y="891"/>
                      <a:pt x="1126" y="891"/>
                      <a:pt x="1126" y="891"/>
                    </a:cubicBezTo>
                    <a:cubicBezTo>
                      <a:pt x="1107" y="888"/>
                      <a:pt x="1092" y="883"/>
                      <a:pt x="1082" y="877"/>
                    </a:cubicBezTo>
                    <a:cubicBezTo>
                      <a:pt x="1070" y="870"/>
                      <a:pt x="1056" y="869"/>
                      <a:pt x="1041" y="874"/>
                    </a:cubicBezTo>
                    <a:cubicBezTo>
                      <a:pt x="1029" y="891"/>
                      <a:pt x="1022" y="914"/>
                      <a:pt x="1023" y="938"/>
                    </a:cubicBezTo>
                    <a:cubicBezTo>
                      <a:pt x="1024" y="951"/>
                      <a:pt x="1027" y="959"/>
                      <a:pt x="1031" y="961"/>
                    </a:cubicBezTo>
                    <a:cubicBezTo>
                      <a:pt x="1038" y="960"/>
                      <a:pt x="1038" y="960"/>
                      <a:pt x="1038" y="960"/>
                    </a:cubicBezTo>
                    <a:cubicBezTo>
                      <a:pt x="1046" y="955"/>
                      <a:pt x="1046" y="955"/>
                      <a:pt x="1046" y="955"/>
                    </a:cubicBezTo>
                    <a:cubicBezTo>
                      <a:pt x="1049" y="989"/>
                      <a:pt x="1049" y="989"/>
                      <a:pt x="1049" y="989"/>
                    </a:cubicBezTo>
                    <a:cubicBezTo>
                      <a:pt x="1049" y="1000"/>
                      <a:pt x="1044" y="1009"/>
                      <a:pt x="1036" y="1015"/>
                    </a:cubicBezTo>
                    <a:cubicBezTo>
                      <a:pt x="1031" y="1019"/>
                      <a:pt x="1021" y="1023"/>
                      <a:pt x="1007" y="1028"/>
                    </a:cubicBezTo>
                    <a:cubicBezTo>
                      <a:pt x="999" y="1030"/>
                      <a:pt x="999" y="1030"/>
                      <a:pt x="999" y="1030"/>
                    </a:cubicBezTo>
                    <a:cubicBezTo>
                      <a:pt x="988" y="1034"/>
                      <a:pt x="966" y="1062"/>
                      <a:pt x="934" y="1114"/>
                    </a:cubicBezTo>
                    <a:cubicBezTo>
                      <a:pt x="934" y="1115"/>
                      <a:pt x="934" y="1115"/>
                      <a:pt x="934" y="1115"/>
                    </a:cubicBezTo>
                    <a:cubicBezTo>
                      <a:pt x="933" y="1115"/>
                      <a:pt x="933" y="1115"/>
                      <a:pt x="933" y="1115"/>
                    </a:cubicBezTo>
                    <a:cubicBezTo>
                      <a:pt x="901" y="1134"/>
                      <a:pt x="901" y="1134"/>
                      <a:pt x="901" y="1134"/>
                    </a:cubicBezTo>
                    <a:cubicBezTo>
                      <a:pt x="906" y="1134"/>
                      <a:pt x="909" y="1136"/>
                      <a:pt x="908" y="1141"/>
                    </a:cubicBezTo>
                    <a:cubicBezTo>
                      <a:pt x="907" y="1145"/>
                      <a:pt x="904" y="1146"/>
                      <a:pt x="896" y="1147"/>
                    </a:cubicBezTo>
                    <a:cubicBezTo>
                      <a:pt x="806" y="1145"/>
                      <a:pt x="806" y="1145"/>
                      <a:pt x="806" y="1145"/>
                    </a:cubicBezTo>
                    <a:cubicBezTo>
                      <a:pt x="706" y="1142"/>
                      <a:pt x="627" y="1169"/>
                      <a:pt x="572" y="1226"/>
                    </a:cubicBezTo>
                    <a:cubicBezTo>
                      <a:pt x="570" y="1227"/>
                      <a:pt x="570" y="1227"/>
                      <a:pt x="570" y="1227"/>
                    </a:cubicBezTo>
                    <a:cubicBezTo>
                      <a:pt x="568" y="1228"/>
                      <a:pt x="568" y="1228"/>
                      <a:pt x="568" y="1228"/>
                    </a:cubicBezTo>
                    <a:cubicBezTo>
                      <a:pt x="567" y="1228"/>
                      <a:pt x="567" y="1228"/>
                      <a:pt x="567" y="1228"/>
                    </a:cubicBezTo>
                    <a:cubicBezTo>
                      <a:pt x="530" y="1232"/>
                      <a:pt x="530" y="1232"/>
                      <a:pt x="530" y="1232"/>
                    </a:cubicBezTo>
                    <a:cubicBezTo>
                      <a:pt x="528" y="1233"/>
                      <a:pt x="528" y="1233"/>
                      <a:pt x="528" y="1233"/>
                    </a:cubicBezTo>
                    <a:cubicBezTo>
                      <a:pt x="526" y="1233"/>
                      <a:pt x="526" y="1233"/>
                      <a:pt x="526" y="1233"/>
                    </a:cubicBezTo>
                    <a:cubicBezTo>
                      <a:pt x="516" y="1208"/>
                      <a:pt x="516" y="1208"/>
                      <a:pt x="516" y="1208"/>
                    </a:cubicBezTo>
                    <a:cubicBezTo>
                      <a:pt x="478" y="1218"/>
                      <a:pt x="478" y="1218"/>
                      <a:pt x="478" y="1218"/>
                    </a:cubicBezTo>
                    <a:cubicBezTo>
                      <a:pt x="458" y="1219"/>
                      <a:pt x="431" y="1213"/>
                      <a:pt x="402" y="1199"/>
                    </a:cubicBezTo>
                    <a:cubicBezTo>
                      <a:pt x="374" y="1187"/>
                      <a:pt x="350" y="1171"/>
                      <a:pt x="326" y="1152"/>
                    </a:cubicBezTo>
                    <a:cubicBezTo>
                      <a:pt x="310" y="1140"/>
                      <a:pt x="290" y="1131"/>
                      <a:pt x="267" y="1127"/>
                    </a:cubicBezTo>
                    <a:cubicBezTo>
                      <a:pt x="233" y="1124"/>
                      <a:pt x="233" y="1124"/>
                      <a:pt x="233" y="1124"/>
                    </a:cubicBezTo>
                    <a:cubicBezTo>
                      <a:pt x="195" y="1129"/>
                      <a:pt x="195" y="1129"/>
                      <a:pt x="195" y="1129"/>
                    </a:cubicBezTo>
                    <a:cubicBezTo>
                      <a:pt x="167" y="1133"/>
                      <a:pt x="140" y="1133"/>
                      <a:pt x="115" y="1131"/>
                    </a:cubicBezTo>
                    <a:cubicBezTo>
                      <a:pt x="84" y="1129"/>
                      <a:pt x="47" y="1121"/>
                      <a:pt x="3" y="1107"/>
                    </a:cubicBezTo>
                    <a:cubicBezTo>
                      <a:pt x="0" y="1113"/>
                      <a:pt x="0" y="1113"/>
                      <a:pt x="0" y="1113"/>
                    </a:cubicBezTo>
                    <a:cubicBezTo>
                      <a:pt x="1" y="1113"/>
                      <a:pt x="1" y="1113"/>
                      <a:pt x="1" y="1113"/>
                    </a:cubicBezTo>
                    <a:cubicBezTo>
                      <a:pt x="2" y="1113"/>
                      <a:pt x="2" y="1113"/>
                      <a:pt x="2" y="1113"/>
                    </a:cubicBezTo>
                    <a:cubicBezTo>
                      <a:pt x="3" y="1114"/>
                      <a:pt x="3" y="1114"/>
                      <a:pt x="3" y="1114"/>
                    </a:cubicBezTo>
                    <a:cubicBezTo>
                      <a:pt x="3" y="1115"/>
                      <a:pt x="3" y="1115"/>
                      <a:pt x="3" y="1115"/>
                    </a:cubicBezTo>
                    <a:cubicBezTo>
                      <a:pt x="4" y="1126"/>
                      <a:pt x="4" y="1126"/>
                      <a:pt x="4" y="1126"/>
                    </a:cubicBezTo>
                    <a:cubicBezTo>
                      <a:pt x="13" y="1146"/>
                      <a:pt x="13" y="1146"/>
                      <a:pt x="13" y="1146"/>
                    </a:cubicBezTo>
                    <a:cubicBezTo>
                      <a:pt x="35" y="1173"/>
                      <a:pt x="35" y="1173"/>
                      <a:pt x="35" y="1173"/>
                    </a:cubicBezTo>
                    <a:cubicBezTo>
                      <a:pt x="36" y="1176"/>
                      <a:pt x="36" y="1176"/>
                      <a:pt x="36" y="1176"/>
                    </a:cubicBezTo>
                    <a:cubicBezTo>
                      <a:pt x="32" y="1196"/>
                      <a:pt x="32" y="1196"/>
                      <a:pt x="32" y="1196"/>
                    </a:cubicBezTo>
                    <a:cubicBezTo>
                      <a:pt x="32" y="1198"/>
                      <a:pt x="32" y="1198"/>
                      <a:pt x="32" y="1198"/>
                    </a:cubicBezTo>
                    <a:cubicBezTo>
                      <a:pt x="31" y="1198"/>
                      <a:pt x="31" y="1198"/>
                      <a:pt x="31" y="1198"/>
                    </a:cubicBezTo>
                    <a:cubicBezTo>
                      <a:pt x="19" y="1214"/>
                      <a:pt x="19" y="1214"/>
                      <a:pt x="19" y="1214"/>
                    </a:cubicBezTo>
                    <a:cubicBezTo>
                      <a:pt x="32" y="1228"/>
                      <a:pt x="32" y="1228"/>
                      <a:pt x="32" y="1228"/>
                    </a:cubicBezTo>
                    <a:cubicBezTo>
                      <a:pt x="38" y="1233"/>
                      <a:pt x="41" y="1238"/>
                      <a:pt x="41" y="1242"/>
                    </a:cubicBezTo>
                    <a:cubicBezTo>
                      <a:pt x="44" y="1262"/>
                      <a:pt x="44" y="1262"/>
                      <a:pt x="44" y="1262"/>
                    </a:cubicBezTo>
                    <a:cubicBezTo>
                      <a:pt x="60" y="1278"/>
                      <a:pt x="60" y="1278"/>
                      <a:pt x="60" y="1278"/>
                    </a:cubicBezTo>
                    <a:cubicBezTo>
                      <a:pt x="60" y="1280"/>
                      <a:pt x="60" y="1280"/>
                      <a:pt x="60" y="1280"/>
                    </a:cubicBezTo>
                    <a:cubicBezTo>
                      <a:pt x="62" y="1294"/>
                      <a:pt x="62" y="1294"/>
                      <a:pt x="62" y="1294"/>
                    </a:cubicBezTo>
                    <a:cubicBezTo>
                      <a:pt x="62" y="1304"/>
                      <a:pt x="62" y="1304"/>
                      <a:pt x="62" y="1304"/>
                    </a:cubicBezTo>
                    <a:cubicBezTo>
                      <a:pt x="71" y="1312"/>
                      <a:pt x="71" y="1312"/>
                      <a:pt x="71" y="1312"/>
                    </a:cubicBezTo>
                    <a:cubicBezTo>
                      <a:pt x="78" y="1309"/>
                      <a:pt x="78" y="1309"/>
                      <a:pt x="78" y="1309"/>
                    </a:cubicBezTo>
                    <a:cubicBezTo>
                      <a:pt x="79" y="1306"/>
                      <a:pt x="79" y="1306"/>
                      <a:pt x="79" y="1306"/>
                    </a:cubicBezTo>
                    <a:cubicBezTo>
                      <a:pt x="82" y="1298"/>
                      <a:pt x="87" y="1294"/>
                      <a:pt x="95" y="1293"/>
                    </a:cubicBezTo>
                    <a:cubicBezTo>
                      <a:pt x="103" y="1289"/>
                      <a:pt x="103" y="1289"/>
                      <a:pt x="103" y="1289"/>
                    </a:cubicBezTo>
                    <a:cubicBezTo>
                      <a:pt x="159" y="1284"/>
                      <a:pt x="159" y="1284"/>
                      <a:pt x="159" y="1284"/>
                    </a:cubicBezTo>
                    <a:cubicBezTo>
                      <a:pt x="181" y="1276"/>
                      <a:pt x="181" y="1276"/>
                      <a:pt x="181" y="1276"/>
                    </a:cubicBezTo>
                    <a:cubicBezTo>
                      <a:pt x="183" y="1275"/>
                      <a:pt x="183" y="1275"/>
                      <a:pt x="183" y="1275"/>
                    </a:cubicBezTo>
                    <a:cubicBezTo>
                      <a:pt x="186" y="1272"/>
                      <a:pt x="186" y="1272"/>
                      <a:pt x="186" y="1272"/>
                    </a:cubicBezTo>
                    <a:cubicBezTo>
                      <a:pt x="198" y="1298"/>
                      <a:pt x="198" y="1298"/>
                      <a:pt x="198" y="1298"/>
                    </a:cubicBezTo>
                    <a:cubicBezTo>
                      <a:pt x="199" y="1298"/>
                      <a:pt x="199" y="1298"/>
                      <a:pt x="199" y="1298"/>
                    </a:cubicBezTo>
                    <a:cubicBezTo>
                      <a:pt x="199" y="1298"/>
                      <a:pt x="199" y="1298"/>
                      <a:pt x="199" y="1298"/>
                    </a:cubicBezTo>
                    <a:cubicBezTo>
                      <a:pt x="200" y="1304"/>
                      <a:pt x="199" y="1309"/>
                      <a:pt x="196" y="1315"/>
                    </a:cubicBezTo>
                    <a:cubicBezTo>
                      <a:pt x="165" y="1358"/>
                      <a:pt x="165" y="1358"/>
                      <a:pt x="165" y="1358"/>
                    </a:cubicBezTo>
                    <a:cubicBezTo>
                      <a:pt x="167" y="1365"/>
                      <a:pt x="167" y="1365"/>
                      <a:pt x="167" y="1365"/>
                    </a:cubicBezTo>
                    <a:cubicBezTo>
                      <a:pt x="181" y="1379"/>
                      <a:pt x="181" y="1379"/>
                      <a:pt x="181" y="1379"/>
                    </a:cubicBezTo>
                    <a:cubicBezTo>
                      <a:pt x="195" y="1388"/>
                      <a:pt x="195" y="1388"/>
                      <a:pt x="195" y="1388"/>
                    </a:cubicBezTo>
                    <a:cubicBezTo>
                      <a:pt x="196" y="1388"/>
                      <a:pt x="196" y="1388"/>
                      <a:pt x="196" y="1388"/>
                    </a:cubicBezTo>
                    <a:cubicBezTo>
                      <a:pt x="202" y="1396"/>
                      <a:pt x="207" y="1401"/>
                      <a:pt x="214" y="1403"/>
                    </a:cubicBezTo>
                    <a:cubicBezTo>
                      <a:pt x="221" y="1405"/>
                      <a:pt x="229" y="1412"/>
                      <a:pt x="235" y="1420"/>
                    </a:cubicBezTo>
                    <a:cubicBezTo>
                      <a:pt x="236" y="1423"/>
                      <a:pt x="236" y="1423"/>
                      <a:pt x="236" y="1423"/>
                    </a:cubicBezTo>
                    <a:cubicBezTo>
                      <a:pt x="246" y="1428"/>
                      <a:pt x="246" y="1428"/>
                      <a:pt x="246" y="1428"/>
                    </a:cubicBezTo>
                    <a:cubicBezTo>
                      <a:pt x="250" y="1429"/>
                      <a:pt x="250" y="1429"/>
                      <a:pt x="250" y="1429"/>
                    </a:cubicBezTo>
                    <a:cubicBezTo>
                      <a:pt x="251" y="1429"/>
                      <a:pt x="251" y="1429"/>
                      <a:pt x="251" y="1429"/>
                    </a:cubicBezTo>
                    <a:cubicBezTo>
                      <a:pt x="254" y="1440"/>
                      <a:pt x="254" y="1440"/>
                      <a:pt x="254" y="1440"/>
                    </a:cubicBezTo>
                    <a:cubicBezTo>
                      <a:pt x="254" y="1440"/>
                      <a:pt x="254" y="1440"/>
                      <a:pt x="254" y="1440"/>
                    </a:cubicBezTo>
                    <a:cubicBezTo>
                      <a:pt x="255" y="1452"/>
                      <a:pt x="255" y="1452"/>
                      <a:pt x="255" y="1452"/>
                    </a:cubicBezTo>
                    <a:cubicBezTo>
                      <a:pt x="259" y="1469"/>
                      <a:pt x="259" y="1469"/>
                      <a:pt x="259" y="1469"/>
                    </a:cubicBezTo>
                    <a:cubicBezTo>
                      <a:pt x="286" y="1473"/>
                      <a:pt x="286" y="1473"/>
                      <a:pt x="286" y="1473"/>
                    </a:cubicBezTo>
                    <a:cubicBezTo>
                      <a:pt x="288" y="1473"/>
                      <a:pt x="288" y="1473"/>
                      <a:pt x="288" y="1473"/>
                    </a:cubicBezTo>
                    <a:cubicBezTo>
                      <a:pt x="289" y="1474"/>
                      <a:pt x="289" y="1474"/>
                      <a:pt x="289" y="1474"/>
                    </a:cubicBezTo>
                    <a:cubicBezTo>
                      <a:pt x="289" y="1475"/>
                      <a:pt x="289" y="1475"/>
                      <a:pt x="289" y="1475"/>
                    </a:cubicBezTo>
                    <a:cubicBezTo>
                      <a:pt x="290" y="1477"/>
                      <a:pt x="290" y="1477"/>
                      <a:pt x="290" y="1477"/>
                    </a:cubicBezTo>
                    <a:cubicBezTo>
                      <a:pt x="297" y="1492"/>
                      <a:pt x="297" y="1492"/>
                      <a:pt x="297" y="1492"/>
                    </a:cubicBezTo>
                    <a:cubicBezTo>
                      <a:pt x="318" y="1499"/>
                      <a:pt x="318" y="1499"/>
                      <a:pt x="318" y="1499"/>
                    </a:cubicBezTo>
                    <a:cubicBezTo>
                      <a:pt x="333" y="1492"/>
                      <a:pt x="333" y="1492"/>
                      <a:pt x="333" y="1492"/>
                    </a:cubicBezTo>
                    <a:cubicBezTo>
                      <a:pt x="331" y="1484"/>
                      <a:pt x="331" y="1484"/>
                      <a:pt x="331" y="1484"/>
                    </a:cubicBezTo>
                    <a:cubicBezTo>
                      <a:pt x="317" y="1471"/>
                      <a:pt x="317" y="1471"/>
                      <a:pt x="317" y="1471"/>
                    </a:cubicBezTo>
                    <a:cubicBezTo>
                      <a:pt x="319" y="1469"/>
                      <a:pt x="319" y="1469"/>
                      <a:pt x="319" y="1469"/>
                    </a:cubicBezTo>
                    <a:cubicBezTo>
                      <a:pt x="319" y="1467"/>
                      <a:pt x="319" y="1467"/>
                      <a:pt x="319" y="1467"/>
                    </a:cubicBezTo>
                    <a:cubicBezTo>
                      <a:pt x="331" y="1445"/>
                      <a:pt x="331" y="1445"/>
                      <a:pt x="331" y="1445"/>
                    </a:cubicBezTo>
                    <a:cubicBezTo>
                      <a:pt x="356" y="1445"/>
                      <a:pt x="356" y="1445"/>
                      <a:pt x="356" y="1445"/>
                    </a:cubicBezTo>
                    <a:cubicBezTo>
                      <a:pt x="357" y="1446"/>
                      <a:pt x="357" y="1446"/>
                      <a:pt x="357" y="1446"/>
                    </a:cubicBezTo>
                    <a:cubicBezTo>
                      <a:pt x="393" y="1458"/>
                      <a:pt x="393" y="1458"/>
                      <a:pt x="393" y="1458"/>
                    </a:cubicBezTo>
                    <a:cubicBezTo>
                      <a:pt x="413" y="1455"/>
                      <a:pt x="413" y="1455"/>
                      <a:pt x="413" y="1455"/>
                    </a:cubicBezTo>
                    <a:cubicBezTo>
                      <a:pt x="429" y="1440"/>
                      <a:pt x="429" y="1440"/>
                      <a:pt x="429" y="1440"/>
                    </a:cubicBezTo>
                    <a:cubicBezTo>
                      <a:pt x="447" y="1418"/>
                      <a:pt x="459" y="1409"/>
                      <a:pt x="466" y="1414"/>
                    </a:cubicBezTo>
                    <a:cubicBezTo>
                      <a:pt x="474" y="1413"/>
                      <a:pt x="474" y="1413"/>
                      <a:pt x="474" y="1413"/>
                    </a:cubicBezTo>
                    <a:cubicBezTo>
                      <a:pt x="484" y="1413"/>
                      <a:pt x="489" y="1414"/>
                      <a:pt x="492" y="1415"/>
                    </a:cubicBezTo>
                    <a:cubicBezTo>
                      <a:pt x="493" y="1417"/>
                      <a:pt x="495" y="1419"/>
                      <a:pt x="495" y="1421"/>
                    </a:cubicBezTo>
                    <a:cubicBezTo>
                      <a:pt x="495" y="1426"/>
                      <a:pt x="499" y="1434"/>
                      <a:pt x="505" y="1446"/>
                    </a:cubicBezTo>
                    <a:cubicBezTo>
                      <a:pt x="505" y="1447"/>
                      <a:pt x="505" y="1447"/>
                      <a:pt x="505" y="1447"/>
                    </a:cubicBezTo>
                    <a:cubicBezTo>
                      <a:pt x="505" y="1448"/>
                      <a:pt x="505" y="1448"/>
                      <a:pt x="505" y="1448"/>
                    </a:cubicBezTo>
                    <a:cubicBezTo>
                      <a:pt x="508" y="1462"/>
                      <a:pt x="508" y="1462"/>
                      <a:pt x="508" y="1462"/>
                    </a:cubicBezTo>
                    <a:cubicBezTo>
                      <a:pt x="508" y="1466"/>
                      <a:pt x="508" y="1466"/>
                      <a:pt x="508" y="1466"/>
                    </a:cubicBezTo>
                    <a:cubicBezTo>
                      <a:pt x="504" y="1483"/>
                      <a:pt x="504" y="1483"/>
                      <a:pt x="504" y="1483"/>
                    </a:cubicBezTo>
                    <a:cubicBezTo>
                      <a:pt x="504" y="1483"/>
                      <a:pt x="504" y="1483"/>
                      <a:pt x="504" y="1483"/>
                    </a:cubicBezTo>
                    <a:cubicBezTo>
                      <a:pt x="504" y="1484"/>
                      <a:pt x="504" y="1484"/>
                      <a:pt x="504" y="1484"/>
                    </a:cubicBezTo>
                    <a:cubicBezTo>
                      <a:pt x="503" y="1485"/>
                      <a:pt x="503" y="1485"/>
                      <a:pt x="503" y="1485"/>
                    </a:cubicBezTo>
                    <a:cubicBezTo>
                      <a:pt x="485" y="1506"/>
                      <a:pt x="485" y="1506"/>
                      <a:pt x="485" y="1506"/>
                    </a:cubicBezTo>
                    <a:cubicBezTo>
                      <a:pt x="484" y="1507"/>
                      <a:pt x="484" y="1507"/>
                      <a:pt x="484" y="1507"/>
                    </a:cubicBezTo>
                    <a:cubicBezTo>
                      <a:pt x="484" y="1507"/>
                      <a:pt x="484" y="1507"/>
                      <a:pt x="484" y="1507"/>
                    </a:cubicBezTo>
                    <a:cubicBezTo>
                      <a:pt x="446" y="1524"/>
                      <a:pt x="446" y="1524"/>
                      <a:pt x="446" y="1524"/>
                    </a:cubicBezTo>
                    <a:cubicBezTo>
                      <a:pt x="441" y="1534"/>
                      <a:pt x="441" y="1534"/>
                      <a:pt x="441" y="1534"/>
                    </a:cubicBezTo>
                    <a:cubicBezTo>
                      <a:pt x="435" y="1565"/>
                      <a:pt x="435" y="1565"/>
                      <a:pt x="435" y="1565"/>
                    </a:cubicBezTo>
                    <a:cubicBezTo>
                      <a:pt x="439" y="1580"/>
                      <a:pt x="439" y="1580"/>
                      <a:pt x="439" y="1580"/>
                    </a:cubicBezTo>
                    <a:cubicBezTo>
                      <a:pt x="448" y="1595"/>
                      <a:pt x="448" y="1595"/>
                      <a:pt x="448" y="1595"/>
                    </a:cubicBezTo>
                    <a:cubicBezTo>
                      <a:pt x="452" y="1599"/>
                      <a:pt x="452" y="1599"/>
                      <a:pt x="452" y="1599"/>
                    </a:cubicBezTo>
                    <a:cubicBezTo>
                      <a:pt x="465" y="1607"/>
                      <a:pt x="465" y="1607"/>
                      <a:pt x="465" y="1607"/>
                    </a:cubicBezTo>
                    <a:cubicBezTo>
                      <a:pt x="509" y="1607"/>
                      <a:pt x="509" y="1607"/>
                      <a:pt x="509" y="1607"/>
                    </a:cubicBezTo>
                    <a:cubicBezTo>
                      <a:pt x="546" y="1602"/>
                      <a:pt x="546" y="1602"/>
                      <a:pt x="546" y="1602"/>
                    </a:cubicBezTo>
                    <a:cubicBezTo>
                      <a:pt x="552" y="1596"/>
                      <a:pt x="552" y="1596"/>
                      <a:pt x="552" y="1596"/>
                    </a:cubicBezTo>
                    <a:cubicBezTo>
                      <a:pt x="557" y="1590"/>
                      <a:pt x="562" y="1588"/>
                      <a:pt x="565" y="1588"/>
                    </a:cubicBezTo>
                    <a:cubicBezTo>
                      <a:pt x="591" y="1592"/>
                      <a:pt x="591" y="1592"/>
                      <a:pt x="591" y="1592"/>
                    </a:cubicBezTo>
                    <a:cubicBezTo>
                      <a:pt x="593" y="1588"/>
                      <a:pt x="593" y="1588"/>
                      <a:pt x="593" y="1588"/>
                    </a:cubicBezTo>
                    <a:cubicBezTo>
                      <a:pt x="591" y="1581"/>
                      <a:pt x="591" y="1574"/>
                      <a:pt x="595" y="1568"/>
                    </a:cubicBezTo>
                    <a:cubicBezTo>
                      <a:pt x="605" y="1550"/>
                      <a:pt x="605" y="1550"/>
                      <a:pt x="605" y="1550"/>
                    </a:cubicBezTo>
                    <a:cubicBezTo>
                      <a:pt x="605" y="1516"/>
                      <a:pt x="605" y="1516"/>
                      <a:pt x="605" y="1516"/>
                    </a:cubicBezTo>
                    <a:cubicBezTo>
                      <a:pt x="605" y="1515"/>
                      <a:pt x="605" y="1515"/>
                      <a:pt x="605" y="1515"/>
                    </a:cubicBezTo>
                    <a:cubicBezTo>
                      <a:pt x="624" y="1460"/>
                      <a:pt x="624" y="1460"/>
                      <a:pt x="624" y="1460"/>
                    </a:cubicBezTo>
                    <a:cubicBezTo>
                      <a:pt x="625" y="1459"/>
                      <a:pt x="625" y="1459"/>
                      <a:pt x="625" y="1459"/>
                    </a:cubicBezTo>
                    <a:cubicBezTo>
                      <a:pt x="625" y="1458"/>
                      <a:pt x="625" y="1458"/>
                      <a:pt x="625" y="1458"/>
                    </a:cubicBezTo>
                    <a:cubicBezTo>
                      <a:pt x="626" y="1458"/>
                      <a:pt x="626" y="1458"/>
                      <a:pt x="626" y="1458"/>
                    </a:cubicBezTo>
                    <a:cubicBezTo>
                      <a:pt x="626" y="1457"/>
                      <a:pt x="626" y="1457"/>
                      <a:pt x="626" y="1457"/>
                    </a:cubicBezTo>
                    <a:cubicBezTo>
                      <a:pt x="659" y="1431"/>
                      <a:pt x="659" y="1431"/>
                      <a:pt x="659" y="1431"/>
                    </a:cubicBezTo>
                    <a:cubicBezTo>
                      <a:pt x="661" y="1429"/>
                      <a:pt x="661" y="1429"/>
                      <a:pt x="661" y="1429"/>
                    </a:cubicBezTo>
                    <a:cubicBezTo>
                      <a:pt x="690" y="1441"/>
                      <a:pt x="690" y="1441"/>
                      <a:pt x="690" y="1441"/>
                    </a:cubicBezTo>
                    <a:cubicBezTo>
                      <a:pt x="690" y="1441"/>
                      <a:pt x="690" y="1441"/>
                      <a:pt x="690" y="1441"/>
                    </a:cubicBezTo>
                    <a:cubicBezTo>
                      <a:pt x="705" y="1452"/>
                      <a:pt x="712" y="1460"/>
                      <a:pt x="712" y="1466"/>
                    </a:cubicBezTo>
                    <a:cubicBezTo>
                      <a:pt x="710" y="1489"/>
                      <a:pt x="710" y="1489"/>
                      <a:pt x="710" y="1489"/>
                    </a:cubicBezTo>
                    <a:cubicBezTo>
                      <a:pt x="700" y="1504"/>
                      <a:pt x="700" y="1504"/>
                      <a:pt x="700" y="1504"/>
                    </a:cubicBezTo>
                    <a:cubicBezTo>
                      <a:pt x="693" y="1525"/>
                      <a:pt x="693" y="1525"/>
                      <a:pt x="693" y="1525"/>
                    </a:cubicBezTo>
                    <a:cubicBezTo>
                      <a:pt x="693" y="1548"/>
                      <a:pt x="693" y="1548"/>
                      <a:pt x="693" y="1548"/>
                    </a:cubicBezTo>
                    <a:cubicBezTo>
                      <a:pt x="700" y="1559"/>
                      <a:pt x="700" y="1559"/>
                      <a:pt x="700" y="1559"/>
                    </a:cubicBezTo>
                    <a:cubicBezTo>
                      <a:pt x="710" y="1557"/>
                      <a:pt x="710" y="1557"/>
                      <a:pt x="710" y="1557"/>
                    </a:cubicBezTo>
                    <a:cubicBezTo>
                      <a:pt x="712" y="1556"/>
                      <a:pt x="712" y="1556"/>
                      <a:pt x="712" y="1556"/>
                    </a:cubicBezTo>
                    <a:cubicBezTo>
                      <a:pt x="728" y="1557"/>
                      <a:pt x="728" y="1557"/>
                      <a:pt x="728" y="1557"/>
                    </a:cubicBezTo>
                    <a:cubicBezTo>
                      <a:pt x="736" y="1562"/>
                      <a:pt x="741" y="1569"/>
                      <a:pt x="746" y="1580"/>
                    </a:cubicBezTo>
                    <a:cubicBezTo>
                      <a:pt x="755" y="1583"/>
                      <a:pt x="755" y="1583"/>
                      <a:pt x="755" y="1583"/>
                    </a:cubicBezTo>
                    <a:cubicBezTo>
                      <a:pt x="756" y="1583"/>
                      <a:pt x="756" y="1583"/>
                      <a:pt x="756" y="1583"/>
                    </a:cubicBezTo>
                    <a:cubicBezTo>
                      <a:pt x="756" y="1583"/>
                      <a:pt x="756" y="1583"/>
                      <a:pt x="756" y="1583"/>
                    </a:cubicBezTo>
                    <a:cubicBezTo>
                      <a:pt x="757" y="1583"/>
                      <a:pt x="757" y="1583"/>
                      <a:pt x="757" y="1583"/>
                    </a:cubicBezTo>
                    <a:cubicBezTo>
                      <a:pt x="793" y="1600"/>
                      <a:pt x="793" y="1600"/>
                      <a:pt x="793" y="1600"/>
                    </a:cubicBezTo>
                    <a:cubicBezTo>
                      <a:pt x="809" y="1605"/>
                      <a:pt x="809" y="1605"/>
                      <a:pt x="809" y="1605"/>
                    </a:cubicBezTo>
                    <a:cubicBezTo>
                      <a:pt x="831" y="1602"/>
                      <a:pt x="831" y="1602"/>
                      <a:pt x="831" y="1602"/>
                    </a:cubicBezTo>
                    <a:cubicBezTo>
                      <a:pt x="841" y="1589"/>
                      <a:pt x="841" y="1589"/>
                      <a:pt x="841" y="1589"/>
                    </a:cubicBezTo>
                    <a:cubicBezTo>
                      <a:pt x="853" y="1537"/>
                      <a:pt x="853" y="1537"/>
                      <a:pt x="853" y="1537"/>
                    </a:cubicBezTo>
                    <a:cubicBezTo>
                      <a:pt x="854" y="1509"/>
                      <a:pt x="854" y="1509"/>
                      <a:pt x="854" y="1509"/>
                    </a:cubicBezTo>
                    <a:cubicBezTo>
                      <a:pt x="854" y="1507"/>
                      <a:pt x="854" y="1507"/>
                      <a:pt x="854" y="1507"/>
                    </a:cubicBezTo>
                    <a:cubicBezTo>
                      <a:pt x="857" y="1506"/>
                      <a:pt x="857" y="1506"/>
                      <a:pt x="857" y="1506"/>
                    </a:cubicBezTo>
                    <a:cubicBezTo>
                      <a:pt x="858" y="1505"/>
                      <a:pt x="858" y="1505"/>
                      <a:pt x="858" y="1505"/>
                    </a:cubicBezTo>
                    <a:cubicBezTo>
                      <a:pt x="878" y="1488"/>
                      <a:pt x="878" y="1488"/>
                      <a:pt x="878" y="1488"/>
                    </a:cubicBezTo>
                    <a:cubicBezTo>
                      <a:pt x="889" y="1473"/>
                      <a:pt x="889" y="1473"/>
                      <a:pt x="889" y="1473"/>
                    </a:cubicBezTo>
                    <a:cubicBezTo>
                      <a:pt x="890" y="1472"/>
                      <a:pt x="890" y="1472"/>
                      <a:pt x="890" y="1472"/>
                    </a:cubicBezTo>
                    <a:cubicBezTo>
                      <a:pt x="911" y="1462"/>
                      <a:pt x="911" y="1462"/>
                      <a:pt x="911" y="1462"/>
                    </a:cubicBezTo>
                    <a:cubicBezTo>
                      <a:pt x="924" y="1455"/>
                      <a:pt x="924" y="1455"/>
                      <a:pt x="924" y="1455"/>
                    </a:cubicBezTo>
                    <a:cubicBezTo>
                      <a:pt x="940" y="1449"/>
                      <a:pt x="940" y="1449"/>
                      <a:pt x="940" y="1449"/>
                    </a:cubicBezTo>
                    <a:cubicBezTo>
                      <a:pt x="931" y="1417"/>
                      <a:pt x="931" y="1417"/>
                      <a:pt x="931" y="1417"/>
                    </a:cubicBezTo>
                    <a:cubicBezTo>
                      <a:pt x="967" y="1421"/>
                      <a:pt x="967" y="1421"/>
                      <a:pt x="967" y="1421"/>
                    </a:cubicBezTo>
                    <a:cubicBezTo>
                      <a:pt x="967" y="1421"/>
                      <a:pt x="967" y="1421"/>
                      <a:pt x="967" y="1421"/>
                    </a:cubicBezTo>
                    <a:cubicBezTo>
                      <a:pt x="967" y="1422"/>
                      <a:pt x="967" y="1422"/>
                      <a:pt x="967" y="1422"/>
                    </a:cubicBezTo>
                    <a:cubicBezTo>
                      <a:pt x="967" y="1422"/>
                      <a:pt x="967" y="1422"/>
                      <a:pt x="967" y="1422"/>
                    </a:cubicBezTo>
                    <a:cubicBezTo>
                      <a:pt x="986" y="1430"/>
                      <a:pt x="986" y="1430"/>
                      <a:pt x="986" y="1430"/>
                    </a:cubicBezTo>
                    <a:cubicBezTo>
                      <a:pt x="986" y="1430"/>
                      <a:pt x="986" y="1430"/>
                      <a:pt x="986" y="1430"/>
                    </a:cubicBezTo>
                    <a:cubicBezTo>
                      <a:pt x="986" y="1429"/>
                      <a:pt x="986" y="1429"/>
                      <a:pt x="986" y="1429"/>
                    </a:cubicBezTo>
                    <a:cubicBezTo>
                      <a:pt x="992" y="1409"/>
                      <a:pt x="992" y="1409"/>
                      <a:pt x="992" y="1409"/>
                    </a:cubicBezTo>
                    <a:cubicBezTo>
                      <a:pt x="992" y="1405"/>
                      <a:pt x="992" y="1405"/>
                      <a:pt x="992" y="1405"/>
                    </a:cubicBezTo>
                    <a:cubicBezTo>
                      <a:pt x="995" y="1407"/>
                      <a:pt x="995" y="1407"/>
                      <a:pt x="995" y="1407"/>
                    </a:cubicBezTo>
                    <a:cubicBezTo>
                      <a:pt x="997" y="1407"/>
                      <a:pt x="997" y="1407"/>
                      <a:pt x="997" y="1407"/>
                    </a:cubicBezTo>
                    <a:cubicBezTo>
                      <a:pt x="1014" y="1411"/>
                      <a:pt x="1014" y="1411"/>
                      <a:pt x="1014" y="1411"/>
                    </a:cubicBezTo>
                    <a:cubicBezTo>
                      <a:pt x="1022" y="1411"/>
                      <a:pt x="1022" y="1411"/>
                      <a:pt x="1022" y="1411"/>
                    </a:cubicBezTo>
                    <a:cubicBezTo>
                      <a:pt x="1038" y="1393"/>
                      <a:pt x="1038" y="1393"/>
                      <a:pt x="1038" y="1393"/>
                    </a:cubicBezTo>
                    <a:cubicBezTo>
                      <a:pt x="1039" y="1393"/>
                      <a:pt x="1039" y="1393"/>
                      <a:pt x="1039" y="1393"/>
                    </a:cubicBezTo>
                    <a:cubicBezTo>
                      <a:pt x="1040" y="1392"/>
                      <a:pt x="1040" y="1392"/>
                      <a:pt x="1040" y="1392"/>
                    </a:cubicBezTo>
                    <a:cubicBezTo>
                      <a:pt x="1041" y="1392"/>
                      <a:pt x="1041" y="1392"/>
                      <a:pt x="1041" y="1392"/>
                    </a:cubicBezTo>
                    <a:cubicBezTo>
                      <a:pt x="1062" y="1388"/>
                      <a:pt x="1062" y="1388"/>
                      <a:pt x="1062" y="1388"/>
                    </a:cubicBezTo>
                    <a:cubicBezTo>
                      <a:pt x="1080" y="1371"/>
                      <a:pt x="1080" y="1371"/>
                      <a:pt x="1080" y="1371"/>
                    </a:cubicBezTo>
                    <a:cubicBezTo>
                      <a:pt x="1090" y="1357"/>
                      <a:pt x="1090" y="1357"/>
                      <a:pt x="1090" y="1357"/>
                    </a:cubicBezTo>
                    <a:cubicBezTo>
                      <a:pt x="1090" y="1340"/>
                      <a:pt x="1090" y="1340"/>
                      <a:pt x="1090" y="1340"/>
                    </a:cubicBezTo>
                    <a:cubicBezTo>
                      <a:pt x="1090" y="1334"/>
                      <a:pt x="1093" y="1329"/>
                      <a:pt x="1099" y="1326"/>
                    </a:cubicBezTo>
                    <a:cubicBezTo>
                      <a:pt x="1099" y="1326"/>
                      <a:pt x="1099" y="1326"/>
                      <a:pt x="1099" y="1326"/>
                    </a:cubicBezTo>
                    <a:cubicBezTo>
                      <a:pt x="1101" y="1326"/>
                      <a:pt x="1101" y="1326"/>
                      <a:pt x="1101" y="1326"/>
                    </a:cubicBezTo>
                    <a:cubicBezTo>
                      <a:pt x="1102" y="1326"/>
                      <a:pt x="1102" y="1326"/>
                      <a:pt x="1102" y="1326"/>
                    </a:cubicBezTo>
                    <a:cubicBezTo>
                      <a:pt x="1122" y="1328"/>
                      <a:pt x="1122" y="1328"/>
                      <a:pt x="1122" y="1328"/>
                    </a:cubicBezTo>
                    <a:cubicBezTo>
                      <a:pt x="1131" y="1323"/>
                      <a:pt x="1131" y="1323"/>
                      <a:pt x="1131" y="1323"/>
                    </a:cubicBezTo>
                    <a:cubicBezTo>
                      <a:pt x="1134" y="1308"/>
                      <a:pt x="1134" y="1308"/>
                      <a:pt x="1134" y="1308"/>
                    </a:cubicBezTo>
                    <a:cubicBezTo>
                      <a:pt x="1155" y="1302"/>
                      <a:pt x="1155" y="1302"/>
                      <a:pt x="1155" y="1302"/>
                    </a:cubicBezTo>
                    <a:cubicBezTo>
                      <a:pt x="1156" y="1302"/>
                      <a:pt x="1156" y="1302"/>
                      <a:pt x="1156" y="1302"/>
                    </a:cubicBezTo>
                    <a:cubicBezTo>
                      <a:pt x="1157" y="1302"/>
                      <a:pt x="1157" y="1302"/>
                      <a:pt x="1157" y="1302"/>
                    </a:cubicBezTo>
                    <a:cubicBezTo>
                      <a:pt x="1157" y="1302"/>
                      <a:pt x="1157" y="1302"/>
                      <a:pt x="1157" y="1302"/>
                    </a:cubicBezTo>
                    <a:cubicBezTo>
                      <a:pt x="1184" y="1305"/>
                      <a:pt x="1184" y="1305"/>
                      <a:pt x="1184" y="1305"/>
                    </a:cubicBezTo>
                    <a:cubicBezTo>
                      <a:pt x="1205" y="1300"/>
                      <a:pt x="1205" y="1300"/>
                      <a:pt x="1205" y="1300"/>
                    </a:cubicBezTo>
                    <a:cubicBezTo>
                      <a:pt x="1217" y="1287"/>
                      <a:pt x="1217" y="1287"/>
                      <a:pt x="1217" y="1287"/>
                    </a:cubicBezTo>
                    <a:cubicBezTo>
                      <a:pt x="1226" y="1270"/>
                      <a:pt x="1226" y="1270"/>
                      <a:pt x="1226" y="1270"/>
                    </a:cubicBezTo>
                    <a:cubicBezTo>
                      <a:pt x="1210" y="1253"/>
                      <a:pt x="1210" y="1253"/>
                      <a:pt x="1210" y="1253"/>
                    </a:cubicBezTo>
                    <a:cubicBezTo>
                      <a:pt x="1210" y="1252"/>
                      <a:pt x="1210" y="1252"/>
                      <a:pt x="1210" y="1252"/>
                    </a:cubicBezTo>
                    <a:cubicBezTo>
                      <a:pt x="1210" y="1252"/>
                      <a:pt x="1210" y="1252"/>
                      <a:pt x="1210" y="1252"/>
                    </a:cubicBezTo>
                    <a:cubicBezTo>
                      <a:pt x="1207" y="1240"/>
                      <a:pt x="1207" y="1240"/>
                      <a:pt x="1207" y="1240"/>
                    </a:cubicBezTo>
                    <a:cubicBezTo>
                      <a:pt x="1207" y="1240"/>
                      <a:pt x="1207" y="1240"/>
                      <a:pt x="1207" y="1240"/>
                    </a:cubicBezTo>
                    <a:cubicBezTo>
                      <a:pt x="1203" y="1221"/>
                      <a:pt x="1203" y="1221"/>
                      <a:pt x="1203" y="1221"/>
                    </a:cubicBezTo>
                    <a:cubicBezTo>
                      <a:pt x="1203" y="1220"/>
                      <a:pt x="1203" y="1220"/>
                      <a:pt x="1203" y="1220"/>
                    </a:cubicBezTo>
                    <a:cubicBezTo>
                      <a:pt x="1212" y="1203"/>
                      <a:pt x="1212" y="1203"/>
                      <a:pt x="1212" y="1203"/>
                    </a:cubicBezTo>
                    <a:cubicBezTo>
                      <a:pt x="1212" y="1198"/>
                      <a:pt x="1215" y="1190"/>
                      <a:pt x="1224" y="1182"/>
                    </a:cubicBezTo>
                    <a:cubicBezTo>
                      <a:pt x="1235" y="1159"/>
                      <a:pt x="1235" y="1159"/>
                      <a:pt x="1235" y="1159"/>
                    </a:cubicBezTo>
                    <a:cubicBezTo>
                      <a:pt x="1235" y="1157"/>
                      <a:pt x="1235" y="1157"/>
                      <a:pt x="1235" y="1157"/>
                    </a:cubicBezTo>
                    <a:cubicBezTo>
                      <a:pt x="1236" y="1157"/>
                      <a:pt x="1236" y="1157"/>
                      <a:pt x="1236" y="1157"/>
                    </a:cubicBezTo>
                    <a:cubicBezTo>
                      <a:pt x="1247" y="1141"/>
                      <a:pt x="1247" y="1141"/>
                      <a:pt x="1247" y="1141"/>
                    </a:cubicBezTo>
                    <a:cubicBezTo>
                      <a:pt x="1263" y="1109"/>
                      <a:pt x="1263" y="1109"/>
                      <a:pt x="1263" y="1109"/>
                    </a:cubicBezTo>
                    <a:cubicBezTo>
                      <a:pt x="1278" y="1130"/>
                      <a:pt x="1278" y="1130"/>
                      <a:pt x="1278" y="1130"/>
                    </a:cubicBezTo>
                    <a:cubicBezTo>
                      <a:pt x="1279" y="1131"/>
                      <a:pt x="1279" y="1131"/>
                      <a:pt x="1279" y="1131"/>
                    </a:cubicBezTo>
                    <a:cubicBezTo>
                      <a:pt x="1279" y="1132"/>
                      <a:pt x="1279" y="1132"/>
                      <a:pt x="1279" y="1132"/>
                    </a:cubicBezTo>
                    <a:cubicBezTo>
                      <a:pt x="1284" y="1153"/>
                      <a:pt x="1284" y="1153"/>
                      <a:pt x="1284" y="1153"/>
                    </a:cubicBezTo>
                    <a:cubicBezTo>
                      <a:pt x="1284" y="1154"/>
                      <a:pt x="1284" y="1154"/>
                      <a:pt x="1284" y="1154"/>
                    </a:cubicBezTo>
                    <a:cubicBezTo>
                      <a:pt x="1287" y="1175"/>
                      <a:pt x="1287" y="1175"/>
                      <a:pt x="1287" y="1175"/>
                    </a:cubicBezTo>
                    <a:cubicBezTo>
                      <a:pt x="1302" y="1182"/>
                      <a:pt x="1302" y="1182"/>
                      <a:pt x="1302" y="1182"/>
                    </a:cubicBezTo>
                    <a:cubicBezTo>
                      <a:pt x="1303" y="1182"/>
                      <a:pt x="1303" y="1182"/>
                      <a:pt x="1303" y="1182"/>
                    </a:cubicBezTo>
                    <a:cubicBezTo>
                      <a:pt x="1303" y="1182"/>
                      <a:pt x="1303" y="1182"/>
                      <a:pt x="1303" y="1182"/>
                    </a:cubicBezTo>
                    <a:cubicBezTo>
                      <a:pt x="1303" y="1182"/>
                      <a:pt x="1303" y="1182"/>
                      <a:pt x="1303" y="1182"/>
                    </a:cubicBezTo>
                    <a:cubicBezTo>
                      <a:pt x="1307" y="1184"/>
                      <a:pt x="1307" y="1184"/>
                      <a:pt x="1307" y="1184"/>
                    </a:cubicBezTo>
                    <a:cubicBezTo>
                      <a:pt x="1308" y="1183"/>
                      <a:pt x="1308" y="1183"/>
                      <a:pt x="1308" y="1183"/>
                    </a:cubicBezTo>
                    <a:cubicBezTo>
                      <a:pt x="1321" y="1161"/>
                      <a:pt x="1321" y="1161"/>
                      <a:pt x="1321" y="1161"/>
                    </a:cubicBezTo>
                    <a:cubicBezTo>
                      <a:pt x="1328" y="1140"/>
                      <a:pt x="1328" y="1140"/>
                      <a:pt x="1328" y="1140"/>
                    </a:cubicBezTo>
                    <a:cubicBezTo>
                      <a:pt x="1331" y="1141"/>
                      <a:pt x="1331" y="1141"/>
                      <a:pt x="1331" y="1141"/>
                    </a:cubicBezTo>
                    <a:cubicBezTo>
                      <a:pt x="1335" y="1142"/>
                      <a:pt x="1335" y="1142"/>
                      <a:pt x="1335" y="1142"/>
                    </a:cubicBezTo>
                    <a:cubicBezTo>
                      <a:pt x="1365" y="1152"/>
                      <a:pt x="1365" y="1152"/>
                      <a:pt x="1365" y="1152"/>
                    </a:cubicBezTo>
                    <a:cubicBezTo>
                      <a:pt x="1380" y="1141"/>
                      <a:pt x="1380" y="1141"/>
                      <a:pt x="1380" y="1141"/>
                    </a:cubicBezTo>
                    <a:cubicBezTo>
                      <a:pt x="1381" y="1140"/>
                      <a:pt x="1381" y="1140"/>
                      <a:pt x="1381" y="1140"/>
                    </a:cubicBezTo>
                    <a:cubicBezTo>
                      <a:pt x="1383" y="1140"/>
                      <a:pt x="1383" y="1140"/>
                      <a:pt x="1383" y="1140"/>
                    </a:cubicBezTo>
                    <a:cubicBezTo>
                      <a:pt x="1398" y="1138"/>
                      <a:pt x="1398" y="1138"/>
                      <a:pt x="1398" y="1138"/>
                    </a:cubicBezTo>
                    <a:cubicBezTo>
                      <a:pt x="1408" y="1121"/>
                      <a:pt x="1408" y="1121"/>
                      <a:pt x="1408" y="1121"/>
                    </a:cubicBezTo>
                    <a:cubicBezTo>
                      <a:pt x="1408" y="1098"/>
                      <a:pt x="1408" y="1098"/>
                      <a:pt x="1408" y="1098"/>
                    </a:cubicBezTo>
                    <a:cubicBezTo>
                      <a:pt x="1416" y="1065"/>
                      <a:pt x="1416" y="1065"/>
                      <a:pt x="1416" y="1065"/>
                    </a:cubicBezTo>
                    <a:cubicBezTo>
                      <a:pt x="1418" y="1066"/>
                      <a:pt x="1418" y="1066"/>
                      <a:pt x="1418" y="1066"/>
                    </a:cubicBezTo>
                    <a:cubicBezTo>
                      <a:pt x="1421" y="1066"/>
                      <a:pt x="1421" y="1066"/>
                      <a:pt x="1421" y="1066"/>
                    </a:cubicBezTo>
                    <a:cubicBezTo>
                      <a:pt x="1444" y="1071"/>
                      <a:pt x="1444" y="1071"/>
                      <a:pt x="1444" y="1071"/>
                    </a:cubicBezTo>
                    <a:cubicBezTo>
                      <a:pt x="1455" y="1052"/>
                      <a:pt x="1455" y="1052"/>
                      <a:pt x="1455" y="1052"/>
                    </a:cubicBezTo>
                    <a:cubicBezTo>
                      <a:pt x="1456" y="1052"/>
                      <a:pt x="1456" y="1052"/>
                      <a:pt x="1456" y="1052"/>
                    </a:cubicBezTo>
                    <a:cubicBezTo>
                      <a:pt x="1458" y="1052"/>
                      <a:pt x="1458" y="1052"/>
                      <a:pt x="1458" y="1052"/>
                    </a:cubicBezTo>
                    <a:cubicBezTo>
                      <a:pt x="1479" y="1050"/>
                      <a:pt x="1479" y="1050"/>
                      <a:pt x="1479" y="1050"/>
                    </a:cubicBezTo>
                    <a:cubicBezTo>
                      <a:pt x="1482" y="1050"/>
                      <a:pt x="1482" y="1050"/>
                      <a:pt x="1482" y="1050"/>
                    </a:cubicBezTo>
                    <a:cubicBezTo>
                      <a:pt x="1482" y="1051"/>
                      <a:pt x="1482" y="1051"/>
                      <a:pt x="1482" y="1051"/>
                    </a:cubicBezTo>
                    <a:cubicBezTo>
                      <a:pt x="1484" y="1052"/>
                      <a:pt x="1484" y="1052"/>
                      <a:pt x="1484" y="1052"/>
                    </a:cubicBezTo>
                    <a:cubicBezTo>
                      <a:pt x="1495" y="1067"/>
                      <a:pt x="1495" y="1067"/>
                      <a:pt x="1495" y="1067"/>
                    </a:cubicBezTo>
                    <a:cubicBezTo>
                      <a:pt x="1495" y="1068"/>
                      <a:pt x="1495" y="1068"/>
                      <a:pt x="1495" y="1068"/>
                    </a:cubicBezTo>
                    <a:cubicBezTo>
                      <a:pt x="1496" y="1069"/>
                      <a:pt x="1496" y="1069"/>
                      <a:pt x="1496" y="1069"/>
                    </a:cubicBezTo>
                    <a:cubicBezTo>
                      <a:pt x="1496" y="1071"/>
                      <a:pt x="1496" y="1071"/>
                      <a:pt x="1496" y="1071"/>
                    </a:cubicBezTo>
                    <a:cubicBezTo>
                      <a:pt x="1498" y="1092"/>
                      <a:pt x="1498" y="1092"/>
                      <a:pt x="1498" y="1092"/>
                    </a:cubicBezTo>
                    <a:cubicBezTo>
                      <a:pt x="1509" y="1102"/>
                      <a:pt x="1509" y="1102"/>
                      <a:pt x="1509" y="1102"/>
                    </a:cubicBezTo>
                    <a:cubicBezTo>
                      <a:pt x="1524" y="1088"/>
                      <a:pt x="1524" y="1088"/>
                      <a:pt x="1524" y="1088"/>
                    </a:cubicBezTo>
                    <a:cubicBezTo>
                      <a:pt x="1527" y="1092"/>
                      <a:pt x="1527" y="1092"/>
                      <a:pt x="1527" y="1092"/>
                    </a:cubicBezTo>
                    <a:cubicBezTo>
                      <a:pt x="1532" y="1097"/>
                      <a:pt x="1534" y="1103"/>
                      <a:pt x="1534" y="1109"/>
                    </a:cubicBezTo>
                    <a:cubicBezTo>
                      <a:pt x="1534" y="1128"/>
                      <a:pt x="1534" y="1128"/>
                      <a:pt x="1534" y="1128"/>
                    </a:cubicBezTo>
                    <a:cubicBezTo>
                      <a:pt x="1527" y="1147"/>
                      <a:pt x="1527" y="1147"/>
                      <a:pt x="1527" y="1147"/>
                    </a:cubicBezTo>
                    <a:cubicBezTo>
                      <a:pt x="1532" y="1155"/>
                      <a:pt x="1532" y="1155"/>
                      <a:pt x="1532" y="1155"/>
                    </a:cubicBezTo>
                    <a:cubicBezTo>
                      <a:pt x="1543" y="1167"/>
                      <a:pt x="1543" y="1167"/>
                      <a:pt x="1543" y="1167"/>
                    </a:cubicBezTo>
                    <a:cubicBezTo>
                      <a:pt x="1587" y="1173"/>
                      <a:pt x="1587" y="1173"/>
                      <a:pt x="1587" y="1173"/>
                    </a:cubicBezTo>
                    <a:cubicBezTo>
                      <a:pt x="1588" y="1174"/>
                      <a:pt x="1588" y="1174"/>
                      <a:pt x="1588" y="1174"/>
                    </a:cubicBezTo>
                    <a:cubicBezTo>
                      <a:pt x="1588" y="1174"/>
                      <a:pt x="1588" y="1174"/>
                      <a:pt x="1588" y="1174"/>
                    </a:cubicBezTo>
                    <a:cubicBezTo>
                      <a:pt x="1590" y="1175"/>
                      <a:pt x="1590" y="1175"/>
                      <a:pt x="1590" y="1175"/>
                    </a:cubicBezTo>
                    <a:cubicBezTo>
                      <a:pt x="1590" y="1175"/>
                      <a:pt x="1590" y="1175"/>
                      <a:pt x="1590" y="1175"/>
                    </a:cubicBezTo>
                    <a:cubicBezTo>
                      <a:pt x="1593" y="1179"/>
                      <a:pt x="1593" y="1179"/>
                      <a:pt x="1593" y="1179"/>
                    </a:cubicBezTo>
                    <a:cubicBezTo>
                      <a:pt x="1606" y="1161"/>
                      <a:pt x="1606" y="1161"/>
                      <a:pt x="1606" y="1161"/>
                    </a:cubicBezTo>
                    <a:cubicBezTo>
                      <a:pt x="1607" y="1161"/>
                      <a:pt x="1607" y="1161"/>
                      <a:pt x="1607" y="1161"/>
                    </a:cubicBezTo>
                    <a:cubicBezTo>
                      <a:pt x="1617" y="1150"/>
                      <a:pt x="1617" y="1150"/>
                      <a:pt x="1617" y="1150"/>
                    </a:cubicBezTo>
                    <a:cubicBezTo>
                      <a:pt x="1613" y="1134"/>
                      <a:pt x="1613" y="1134"/>
                      <a:pt x="1613" y="1134"/>
                    </a:cubicBezTo>
                    <a:cubicBezTo>
                      <a:pt x="1602" y="1067"/>
                      <a:pt x="1602" y="1067"/>
                      <a:pt x="1602" y="1067"/>
                    </a:cubicBezTo>
                    <a:cubicBezTo>
                      <a:pt x="1632" y="1081"/>
                      <a:pt x="1632" y="1081"/>
                      <a:pt x="1632" y="1081"/>
                    </a:cubicBezTo>
                    <a:cubicBezTo>
                      <a:pt x="1633" y="1081"/>
                      <a:pt x="1633" y="1081"/>
                      <a:pt x="1633" y="1081"/>
                    </a:cubicBezTo>
                    <a:cubicBezTo>
                      <a:pt x="1634" y="1081"/>
                      <a:pt x="1634" y="1081"/>
                      <a:pt x="1634" y="1081"/>
                    </a:cubicBezTo>
                    <a:cubicBezTo>
                      <a:pt x="1648" y="1098"/>
                      <a:pt x="1648" y="1098"/>
                      <a:pt x="1648" y="1098"/>
                    </a:cubicBezTo>
                    <a:cubicBezTo>
                      <a:pt x="1657" y="1107"/>
                      <a:pt x="1657" y="1107"/>
                      <a:pt x="1657" y="1107"/>
                    </a:cubicBezTo>
                    <a:cubicBezTo>
                      <a:pt x="1669" y="1098"/>
                      <a:pt x="1669" y="1098"/>
                      <a:pt x="1669" y="1098"/>
                    </a:cubicBezTo>
                    <a:cubicBezTo>
                      <a:pt x="1714" y="1050"/>
                      <a:pt x="1714" y="1050"/>
                      <a:pt x="1714" y="1050"/>
                    </a:cubicBezTo>
                    <a:cubicBezTo>
                      <a:pt x="1714" y="1050"/>
                      <a:pt x="1714" y="1050"/>
                      <a:pt x="1714" y="1050"/>
                    </a:cubicBezTo>
                    <a:cubicBezTo>
                      <a:pt x="1715" y="1050"/>
                      <a:pt x="1715" y="1050"/>
                      <a:pt x="1715" y="1050"/>
                    </a:cubicBezTo>
                    <a:cubicBezTo>
                      <a:pt x="1730" y="1038"/>
                      <a:pt x="1730" y="1038"/>
                      <a:pt x="1730" y="1038"/>
                    </a:cubicBezTo>
                    <a:cubicBezTo>
                      <a:pt x="1748" y="1013"/>
                      <a:pt x="1748" y="1013"/>
                      <a:pt x="1748" y="1013"/>
                    </a:cubicBezTo>
                    <a:cubicBezTo>
                      <a:pt x="1749" y="1011"/>
                      <a:pt x="1749" y="1011"/>
                      <a:pt x="1749" y="1011"/>
                    </a:cubicBezTo>
                    <a:cubicBezTo>
                      <a:pt x="1774" y="1017"/>
                      <a:pt x="1774" y="1017"/>
                      <a:pt x="1774" y="1017"/>
                    </a:cubicBezTo>
                    <a:cubicBezTo>
                      <a:pt x="1785" y="1017"/>
                      <a:pt x="1785" y="1017"/>
                      <a:pt x="1785" y="1017"/>
                    </a:cubicBezTo>
                    <a:cubicBezTo>
                      <a:pt x="1785" y="1008"/>
                      <a:pt x="1787" y="1001"/>
                      <a:pt x="1788" y="997"/>
                    </a:cubicBezTo>
                    <a:cubicBezTo>
                      <a:pt x="1806" y="976"/>
                      <a:pt x="1806" y="976"/>
                      <a:pt x="1806" y="976"/>
                    </a:cubicBezTo>
                    <a:cubicBezTo>
                      <a:pt x="1812" y="973"/>
                      <a:pt x="1812" y="973"/>
                      <a:pt x="1812" y="973"/>
                    </a:cubicBezTo>
                    <a:cubicBezTo>
                      <a:pt x="1833" y="980"/>
                      <a:pt x="1833" y="980"/>
                      <a:pt x="1833" y="980"/>
                    </a:cubicBezTo>
                    <a:cubicBezTo>
                      <a:pt x="1858" y="977"/>
                      <a:pt x="1858" y="977"/>
                      <a:pt x="1858" y="977"/>
                    </a:cubicBezTo>
                    <a:cubicBezTo>
                      <a:pt x="1875" y="959"/>
                      <a:pt x="1875" y="959"/>
                      <a:pt x="1875" y="959"/>
                    </a:cubicBezTo>
                    <a:cubicBezTo>
                      <a:pt x="1883" y="943"/>
                      <a:pt x="1883" y="943"/>
                      <a:pt x="1883" y="943"/>
                    </a:cubicBezTo>
                    <a:cubicBezTo>
                      <a:pt x="1878" y="935"/>
                      <a:pt x="1878" y="935"/>
                      <a:pt x="1878" y="935"/>
                    </a:cubicBezTo>
                    <a:cubicBezTo>
                      <a:pt x="1863" y="942"/>
                      <a:pt x="1863" y="942"/>
                      <a:pt x="1863" y="942"/>
                    </a:cubicBezTo>
                    <a:cubicBezTo>
                      <a:pt x="1862" y="941"/>
                      <a:pt x="1862" y="941"/>
                      <a:pt x="1862" y="941"/>
                    </a:cubicBezTo>
                    <a:cubicBezTo>
                      <a:pt x="1861" y="940"/>
                      <a:pt x="1861" y="940"/>
                      <a:pt x="1861" y="940"/>
                    </a:cubicBezTo>
                    <a:cubicBezTo>
                      <a:pt x="1842" y="923"/>
                      <a:pt x="1842" y="923"/>
                      <a:pt x="1842" y="923"/>
                    </a:cubicBezTo>
                    <a:cubicBezTo>
                      <a:pt x="1841" y="922"/>
                      <a:pt x="1841" y="922"/>
                      <a:pt x="1841" y="922"/>
                    </a:cubicBezTo>
                    <a:cubicBezTo>
                      <a:pt x="1849" y="894"/>
                      <a:pt x="1849" y="894"/>
                      <a:pt x="1849" y="894"/>
                    </a:cubicBezTo>
                    <a:cubicBezTo>
                      <a:pt x="1851" y="872"/>
                      <a:pt x="1851" y="872"/>
                      <a:pt x="1851" y="872"/>
                    </a:cubicBezTo>
                    <a:cubicBezTo>
                      <a:pt x="1845" y="855"/>
                      <a:pt x="1845" y="855"/>
                      <a:pt x="1845" y="855"/>
                    </a:cubicBezTo>
                    <a:cubicBezTo>
                      <a:pt x="1831" y="849"/>
                      <a:pt x="1831" y="849"/>
                      <a:pt x="1831" y="849"/>
                    </a:cubicBezTo>
                    <a:cubicBezTo>
                      <a:pt x="1831" y="848"/>
                      <a:pt x="1831" y="848"/>
                      <a:pt x="1831" y="848"/>
                    </a:cubicBezTo>
                    <a:cubicBezTo>
                      <a:pt x="1830" y="847"/>
                      <a:pt x="1830" y="847"/>
                      <a:pt x="1830" y="847"/>
                    </a:cubicBezTo>
                    <a:cubicBezTo>
                      <a:pt x="1829" y="846"/>
                      <a:pt x="1829" y="846"/>
                      <a:pt x="1829" y="846"/>
                    </a:cubicBezTo>
                    <a:cubicBezTo>
                      <a:pt x="1816" y="821"/>
                      <a:pt x="1816" y="821"/>
                      <a:pt x="1816" y="821"/>
                    </a:cubicBezTo>
                    <a:cubicBezTo>
                      <a:pt x="1814" y="818"/>
                      <a:pt x="1814" y="818"/>
                      <a:pt x="1814" y="818"/>
                    </a:cubicBezTo>
                    <a:cubicBezTo>
                      <a:pt x="1796" y="839"/>
                      <a:pt x="1796" y="839"/>
                      <a:pt x="1796" y="839"/>
                    </a:cubicBezTo>
                    <a:cubicBezTo>
                      <a:pt x="1778" y="850"/>
                      <a:pt x="1778" y="850"/>
                      <a:pt x="1778" y="850"/>
                    </a:cubicBezTo>
                    <a:cubicBezTo>
                      <a:pt x="1774" y="852"/>
                      <a:pt x="1774" y="852"/>
                      <a:pt x="1774" y="852"/>
                    </a:cubicBezTo>
                    <a:cubicBezTo>
                      <a:pt x="1773" y="851"/>
                      <a:pt x="1773" y="851"/>
                      <a:pt x="1773" y="851"/>
                    </a:cubicBezTo>
                    <a:cubicBezTo>
                      <a:pt x="1772" y="849"/>
                      <a:pt x="1772" y="849"/>
                      <a:pt x="1772" y="849"/>
                    </a:cubicBezTo>
                    <a:cubicBezTo>
                      <a:pt x="1753" y="831"/>
                      <a:pt x="1753" y="831"/>
                      <a:pt x="1753" y="831"/>
                    </a:cubicBezTo>
                    <a:cubicBezTo>
                      <a:pt x="1753" y="830"/>
                      <a:pt x="1753" y="830"/>
                      <a:pt x="1753" y="830"/>
                    </a:cubicBezTo>
                    <a:cubicBezTo>
                      <a:pt x="1739" y="801"/>
                      <a:pt x="1739" y="801"/>
                      <a:pt x="1739" y="801"/>
                    </a:cubicBezTo>
                    <a:cubicBezTo>
                      <a:pt x="1739" y="800"/>
                      <a:pt x="1739" y="800"/>
                      <a:pt x="1739" y="800"/>
                    </a:cubicBezTo>
                    <a:cubicBezTo>
                      <a:pt x="1733" y="779"/>
                      <a:pt x="1733" y="779"/>
                      <a:pt x="1733" y="779"/>
                    </a:cubicBezTo>
                    <a:cubicBezTo>
                      <a:pt x="1733" y="778"/>
                      <a:pt x="1733" y="778"/>
                      <a:pt x="1733" y="778"/>
                    </a:cubicBezTo>
                    <a:cubicBezTo>
                      <a:pt x="1733" y="778"/>
                      <a:pt x="1733" y="778"/>
                      <a:pt x="1733" y="778"/>
                    </a:cubicBezTo>
                    <a:cubicBezTo>
                      <a:pt x="1733" y="746"/>
                      <a:pt x="1733" y="746"/>
                      <a:pt x="1733" y="746"/>
                    </a:cubicBezTo>
                    <a:cubicBezTo>
                      <a:pt x="1730" y="727"/>
                      <a:pt x="1730" y="727"/>
                      <a:pt x="1730" y="727"/>
                    </a:cubicBezTo>
                    <a:cubicBezTo>
                      <a:pt x="1716" y="722"/>
                      <a:pt x="1716" y="722"/>
                      <a:pt x="1716" y="722"/>
                    </a:cubicBezTo>
                    <a:cubicBezTo>
                      <a:pt x="1715" y="722"/>
                      <a:pt x="1715" y="722"/>
                      <a:pt x="1715" y="722"/>
                    </a:cubicBezTo>
                    <a:cubicBezTo>
                      <a:pt x="1715" y="721"/>
                      <a:pt x="1715" y="721"/>
                      <a:pt x="1715" y="721"/>
                    </a:cubicBezTo>
                    <a:cubicBezTo>
                      <a:pt x="1681" y="694"/>
                      <a:pt x="1681" y="694"/>
                      <a:pt x="1681" y="694"/>
                    </a:cubicBezTo>
                    <a:cubicBezTo>
                      <a:pt x="1683" y="691"/>
                      <a:pt x="1683" y="691"/>
                      <a:pt x="1683" y="691"/>
                    </a:cubicBezTo>
                    <a:cubicBezTo>
                      <a:pt x="1699" y="674"/>
                      <a:pt x="1699" y="674"/>
                      <a:pt x="1699" y="674"/>
                    </a:cubicBezTo>
                    <a:cubicBezTo>
                      <a:pt x="1699" y="673"/>
                      <a:pt x="1699" y="673"/>
                      <a:pt x="1699" y="673"/>
                    </a:cubicBezTo>
                    <a:cubicBezTo>
                      <a:pt x="1699" y="672"/>
                      <a:pt x="1699" y="672"/>
                      <a:pt x="1699" y="672"/>
                    </a:cubicBezTo>
                    <a:cubicBezTo>
                      <a:pt x="1701" y="672"/>
                      <a:pt x="1701" y="672"/>
                      <a:pt x="1701" y="672"/>
                    </a:cubicBezTo>
                    <a:cubicBezTo>
                      <a:pt x="1701" y="672"/>
                      <a:pt x="1701" y="672"/>
                      <a:pt x="1701" y="672"/>
                    </a:cubicBezTo>
                    <a:cubicBezTo>
                      <a:pt x="1719" y="670"/>
                      <a:pt x="1719" y="670"/>
                      <a:pt x="1719" y="670"/>
                    </a:cubicBezTo>
                    <a:cubicBezTo>
                      <a:pt x="1720" y="670"/>
                      <a:pt x="1720" y="670"/>
                      <a:pt x="1720" y="670"/>
                    </a:cubicBezTo>
                    <a:cubicBezTo>
                      <a:pt x="1725" y="670"/>
                      <a:pt x="1730" y="673"/>
                      <a:pt x="1735" y="678"/>
                    </a:cubicBezTo>
                    <a:cubicBezTo>
                      <a:pt x="1749" y="690"/>
                      <a:pt x="1749" y="690"/>
                      <a:pt x="1749" y="690"/>
                    </a:cubicBezTo>
                    <a:cubicBezTo>
                      <a:pt x="1765" y="677"/>
                      <a:pt x="1765" y="677"/>
                      <a:pt x="1765" y="677"/>
                    </a:cubicBezTo>
                    <a:cubicBezTo>
                      <a:pt x="1777" y="661"/>
                      <a:pt x="1777" y="661"/>
                      <a:pt x="1777" y="661"/>
                    </a:cubicBezTo>
                    <a:cubicBezTo>
                      <a:pt x="1777" y="648"/>
                      <a:pt x="1777" y="648"/>
                      <a:pt x="1777" y="648"/>
                    </a:cubicBezTo>
                    <a:cubicBezTo>
                      <a:pt x="1773" y="614"/>
                      <a:pt x="1773" y="614"/>
                      <a:pt x="1773" y="614"/>
                    </a:cubicBezTo>
                    <a:cubicBezTo>
                      <a:pt x="1769" y="600"/>
                      <a:pt x="1769" y="600"/>
                      <a:pt x="1769" y="600"/>
                    </a:cubicBezTo>
                    <a:cubicBezTo>
                      <a:pt x="1746" y="596"/>
                      <a:pt x="1746" y="596"/>
                      <a:pt x="1746" y="596"/>
                    </a:cubicBezTo>
                    <a:cubicBezTo>
                      <a:pt x="1746" y="582"/>
                      <a:pt x="1746" y="582"/>
                      <a:pt x="1746" y="582"/>
                    </a:cubicBezTo>
                    <a:cubicBezTo>
                      <a:pt x="1725" y="556"/>
                      <a:pt x="1725" y="556"/>
                      <a:pt x="1725" y="556"/>
                    </a:cubicBezTo>
                    <a:cubicBezTo>
                      <a:pt x="1724" y="555"/>
                      <a:pt x="1724" y="555"/>
                      <a:pt x="1724" y="555"/>
                    </a:cubicBezTo>
                    <a:cubicBezTo>
                      <a:pt x="1714" y="536"/>
                      <a:pt x="1714" y="536"/>
                      <a:pt x="1714" y="536"/>
                    </a:cubicBezTo>
                    <a:cubicBezTo>
                      <a:pt x="1711" y="534"/>
                      <a:pt x="1711" y="534"/>
                      <a:pt x="1711" y="534"/>
                    </a:cubicBezTo>
                    <a:cubicBezTo>
                      <a:pt x="1711" y="532"/>
                      <a:pt x="1711" y="532"/>
                      <a:pt x="1711" y="532"/>
                    </a:cubicBezTo>
                    <a:cubicBezTo>
                      <a:pt x="1711" y="532"/>
                      <a:pt x="1711" y="532"/>
                      <a:pt x="1711" y="532"/>
                    </a:cubicBezTo>
                    <a:cubicBezTo>
                      <a:pt x="1735" y="501"/>
                      <a:pt x="1735" y="501"/>
                      <a:pt x="1735" y="501"/>
                    </a:cubicBezTo>
                    <a:cubicBezTo>
                      <a:pt x="1735" y="500"/>
                      <a:pt x="1735" y="500"/>
                      <a:pt x="1735" y="500"/>
                    </a:cubicBezTo>
                    <a:cubicBezTo>
                      <a:pt x="1736" y="499"/>
                      <a:pt x="1736" y="499"/>
                      <a:pt x="1736" y="499"/>
                    </a:cubicBezTo>
                    <a:cubicBezTo>
                      <a:pt x="1736" y="498"/>
                      <a:pt x="1736" y="498"/>
                      <a:pt x="1736" y="498"/>
                    </a:cubicBezTo>
                    <a:cubicBezTo>
                      <a:pt x="1738" y="498"/>
                      <a:pt x="1738" y="498"/>
                      <a:pt x="1738" y="498"/>
                    </a:cubicBezTo>
                    <a:cubicBezTo>
                      <a:pt x="1747" y="497"/>
                      <a:pt x="1747" y="497"/>
                      <a:pt x="1747" y="497"/>
                    </a:cubicBezTo>
                    <a:cubicBezTo>
                      <a:pt x="1759" y="487"/>
                      <a:pt x="1759" y="487"/>
                      <a:pt x="1759" y="487"/>
                    </a:cubicBezTo>
                    <a:cubicBezTo>
                      <a:pt x="1773" y="445"/>
                      <a:pt x="1773" y="445"/>
                      <a:pt x="1773" y="445"/>
                    </a:cubicBezTo>
                    <a:cubicBezTo>
                      <a:pt x="1774" y="445"/>
                      <a:pt x="1774" y="445"/>
                      <a:pt x="1774" y="445"/>
                    </a:cubicBezTo>
                    <a:cubicBezTo>
                      <a:pt x="1774" y="444"/>
                      <a:pt x="1774" y="444"/>
                      <a:pt x="1774" y="444"/>
                    </a:cubicBezTo>
                    <a:cubicBezTo>
                      <a:pt x="1791" y="425"/>
                      <a:pt x="1791" y="425"/>
                      <a:pt x="1791" y="425"/>
                    </a:cubicBezTo>
                    <a:cubicBezTo>
                      <a:pt x="1791" y="424"/>
                      <a:pt x="1791" y="424"/>
                      <a:pt x="1791" y="424"/>
                    </a:cubicBezTo>
                    <a:cubicBezTo>
                      <a:pt x="1792" y="424"/>
                      <a:pt x="1792" y="424"/>
                      <a:pt x="1792" y="424"/>
                    </a:cubicBezTo>
                    <a:cubicBezTo>
                      <a:pt x="1793" y="424"/>
                      <a:pt x="1793" y="424"/>
                      <a:pt x="1793" y="424"/>
                    </a:cubicBezTo>
                    <a:cubicBezTo>
                      <a:pt x="1812" y="419"/>
                      <a:pt x="1812" y="419"/>
                      <a:pt x="1812" y="419"/>
                    </a:cubicBezTo>
                    <a:cubicBezTo>
                      <a:pt x="1812" y="421"/>
                      <a:pt x="1812" y="421"/>
                      <a:pt x="1812" y="421"/>
                    </a:cubicBezTo>
                    <a:cubicBezTo>
                      <a:pt x="1824" y="431"/>
                      <a:pt x="1824" y="431"/>
                      <a:pt x="1824" y="431"/>
                    </a:cubicBezTo>
                    <a:cubicBezTo>
                      <a:pt x="1829" y="432"/>
                      <a:pt x="1829" y="432"/>
                      <a:pt x="1829" y="432"/>
                    </a:cubicBezTo>
                    <a:cubicBezTo>
                      <a:pt x="1836" y="400"/>
                      <a:pt x="1836" y="400"/>
                      <a:pt x="1836" y="400"/>
                    </a:cubicBezTo>
                    <a:cubicBezTo>
                      <a:pt x="1829" y="376"/>
                      <a:pt x="1829" y="376"/>
                      <a:pt x="1829" y="376"/>
                    </a:cubicBezTo>
                    <a:cubicBezTo>
                      <a:pt x="1827" y="375"/>
                      <a:pt x="1827" y="375"/>
                      <a:pt x="1827" y="375"/>
                    </a:cubicBezTo>
                    <a:cubicBezTo>
                      <a:pt x="1827" y="373"/>
                      <a:pt x="1827" y="373"/>
                      <a:pt x="1827" y="373"/>
                    </a:cubicBezTo>
                    <a:cubicBezTo>
                      <a:pt x="1831" y="347"/>
                      <a:pt x="1831" y="347"/>
                      <a:pt x="1831" y="347"/>
                    </a:cubicBezTo>
                    <a:cubicBezTo>
                      <a:pt x="1831" y="345"/>
                      <a:pt x="1831" y="345"/>
                      <a:pt x="1831" y="345"/>
                    </a:cubicBezTo>
                    <a:cubicBezTo>
                      <a:pt x="1843" y="331"/>
                      <a:pt x="1843" y="331"/>
                      <a:pt x="1843" y="331"/>
                    </a:cubicBezTo>
                    <a:cubicBezTo>
                      <a:pt x="1852" y="316"/>
                      <a:pt x="1852" y="316"/>
                      <a:pt x="1852" y="316"/>
                    </a:cubicBezTo>
                    <a:cubicBezTo>
                      <a:pt x="1853" y="304"/>
                      <a:pt x="1853" y="304"/>
                      <a:pt x="1853" y="304"/>
                    </a:cubicBezTo>
                    <a:cubicBezTo>
                      <a:pt x="1853" y="297"/>
                      <a:pt x="1850" y="287"/>
                      <a:pt x="1843" y="271"/>
                    </a:cubicBezTo>
                    <a:cubicBezTo>
                      <a:pt x="1843" y="271"/>
                      <a:pt x="1843" y="271"/>
                      <a:pt x="1843" y="271"/>
                    </a:cubicBezTo>
                    <a:cubicBezTo>
                      <a:pt x="1843" y="271"/>
                      <a:pt x="1843" y="271"/>
                      <a:pt x="1843" y="271"/>
                    </a:cubicBezTo>
                    <a:cubicBezTo>
                      <a:pt x="1843" y="246"/>
                      <a:pt x="1843" y="246"/>
                      <a:pt x="1843" y="246"/>
                    </a:cubicBezTo>
                    <a:cubicBezTo>
                      <a:pt x="1843" y="245"/>
                      <a:pt x="1843" y="245"/>
                      <a:pt x="1843" y="245"/>
                    </a:cubicBezTo>
                    <a:cubicBezTo>
                      <a:pt x="1849" y="222"/>
                      <a:pt x="1849" y="222"/>
                      <a:pt x="1849" y="222"/>
                    </a:cubicBezTo>
                    <a:cubicBezTo>
                      <a:pt x="1844" y="213"/>
                      <a:pt x="1841" y="205"/>
                      <a:pt x="1841" y="200"/>
                    </a:cubicBezTo>
                    <a:lnTo>
                      <a:pt x="1845" y="1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 name="Freeform 6"/>
              <p:cNvSpPr>
                <a:spLocks/>
              </p:cNvSpPr>
              <p:nvPr/>
            </p:nvSpPr>
            <p:spPr bwMode="auto">
              <a:xfrm>
                <a:off x="2560161" y="2751138"/>
                <a:ext cx="1816100" cy="1536700"/>
              </a:xfrm>
              <a:custGeom>
                <a:avLst/>
                <a:gdLst>
                  <a:gd name="T0" fmla="*/ 706 w 1203"/>
                  <a:gd name="T1" fmla="*/ 405 h 1018"/>
                  <a:gd name="T2" fmla="*/ 680 w 1203"/>
                  <a:gd name="T3" fmla="*/ 423 h 1018"/>
                  <a:gd name="T4" fmla="*/ 586 w 1203"/>
                  <a:gd name="T5" fmla="*/ 339 h 1018"/>
                  <a:gd name="T6" fmla="*/ 517 w 1203"/>
                  <a:gd name="T7" fmla="*/ 283 h 1018"/>
                  <a:gd name="T8" fmla="*/ 524 w 1203"/>
                  <a:gd name="T9" fmla="*/ 207 h 1018"/>
                  <a:gd name="T10" fmla="*/ 448 w 1203"/>
                  <a:gd name="T11" fmla="*/ 228 h 1018"/>
                  <a:gd name="T12" fmla="*/ 390 w 1203"/>
                  <a:gd name="T13" fmla="*/ 154 h 1018"/>
                  <a:gd name="T14" fmla="*/ 363 w 1203"/>
                  <a:gd name="T15" fmla="*/ 64 h 1018"/>
                  <a:gd name="T16" fmla="*/ 338 w 1203"/>
                  <a:gd name="T17" fmla="*/ 19 h 1018"/>
                  <a:gd name="T18" fmla="*/ 277 w 1203"/>
                  <a:gd name="T19" fmla="*/ 40 h 1018"/>
                  <a:gd name="T20" fmla="*/ 234 w 1203"/>
                  <a:gd name="T21" fmla="*/ 83 h 1018"/>
                  <a:gd name="T22" fmla="*/ 129 w 1203"/>
                  <a:gd name="T23" fmla="*/ 117 h 1018"/>
                  <a:gd name="T24" fmla="*/ 66 w 1203"/>
                  <a:gd name="T25" fmla="*/ 192 h 1018"/>
                  <a:gd name="T26" fmla="*/ 4 w 1203"/>
                  <a:gd name="T27" fmla="*/ 243 h 1018"/>
                  <a:gd name="T28" fmla="*/ 86 w 1203"/>
                  <a:gd name="T29" fmla="*/ 314 h 1018"/>
                  <a:gd name="T30" fmla="*/ 148 w 1203"/>
                  <a:gd name="T31" fmla="*/ 334 h 1018"/>
                  <a:gd name="T32" fmla="*/ 296 w 1203"/>
                  <a:gd name="T33" fmla="*/ 395 h 1018"/>
                  <a:gd name="T34" fmla="*/ 400 w 1203"/>
                  <a:gd name="T35" fmla="*/ 373 h 1018"/>
                  <a:gd name="T36" fmla="*/ 490 w 1203"/>
                  <a:gd name="T37" fmla="*/ 412 h 1018"/>
                  <a:gd name="T38" fmla="*/ 568 w 1203"/>
                  <a:gd name="T39" fmla="*/ 442 h 1018"/>
                  <a:gd name="T40" fmla="*/ 690 w 1203"/>
                  <a:gd name="T41" fmla="*/ 535 h 1018"/>
                  <a:gd name="T42" fmla="*/ 723 w 1203"/>
                  <a:gd name="T43" fmla="*/ 579 h 1018"/>
                  <a:gd name="T44" fmla="*/ 715 w 1203"/>
                  <a:gd name="T45" fmla="*/ 760 h 1018"/>
                  <a:gd name="T46" fmla="*/ 665 w 1203"/>
                  <a:gd name="T47" fmla="*/ 848 h 1018"/>
                  <a:gd name="T48" fmla="*/ 591 w 1203"/>
                  <a:gd name="T49" fmla="*/ 879 h 1018"/>
                  <a:gd name="T50" fmla="*/ 658 w 1203"/>
                  <a:gd name="T51" fmla="*/ 930 h 1018"/>
                  <a:gd name="T52" fmla="*/ 689 w 1203"/>
                  <a:gd name="T53" fmla="*/ 917 h 1018"/>
                  <a:gd name="T54" fmla="*/ 692 w 1203"/>
                  <a:gd name="T55" fmla="*/ 883 h 1018"/>
                  <a:gd name="T56" fmla="*/ 728 w 1203"/>
                  <a:gd name="T57" fmla="*/ 848 h 1018"/>
                  <a:gd name="T58" fmla="*/ 759 w 1203"/>
                  <a:gd name="T59" fmla="*/ 876 h 1018"/>
                  <a:gd name="T60" fmla="*/ 850 w 1203"/>
                  <a:gd name="T61" fmla="*/ 912 h 1018"/>
                  <a:gd name="T62" fmla="*/ 880 w 1203"/>
                  <a:gd name="T63" fmla="*/ 965 h 1018"/>
                  <a:gd name="T64" fmla="*/ 961 w 1203"/>
                  <a:gd name="T65" fmla="*/ 990 h 1018"/>
                  <a:gd name="T66" fmla="*/ 961 w 1203"/>
                  <a:gd name="T67" fmla="*/ 941 h 1018"/>
                  <a:gd name="T68" fmla="*/ 970 w 1203"/>
                  <a:gd name="T69" fmla="*/ 922 h 1018"/>
                  <a:gd name="T70" fmla="*/ 1010 w 1203"/>
                  <a:gd name="T71" fmla="*/ 856 h 1018"/>
                  <a:gd name="T72" fmla="*/ 1015 w 1203"/>
                  <a:gd name="T73" fmla="*/ 810 h 1018"/>
                  <a:gd name="T74" fmla="*/ 1056 w 1203"/>
                  <a:gd name="T75" fmla="*/ 766 h 1018"/>
                  <a:gd name="T76" fmla="*/ 1115 w 1203"/>
                  <a:gd name="T77" fmla="*/ 755 h 1018"/>
                  <a:gd name="T78" fmla="*/ 1175 w 1203"/>
                  <a:gd name="T79" fmla="*/ 732 h 1018"/>
                  <a:gd name="T80" fmla="*/ 1194 w 1203"/>
                  <a:gd name="T81" fmla="*/ 643 h 1018"/>
                  <a:gd name="T82" fmla="*/ 1087 w 1203"/>
                  <a:gd name="T83" fmla="*/ 576 h 1018"/>
                  <a:gd name="T84" fmla="*/ 1043 w 1203"/>
                  <a:gd name="T85" fmla="*/ 648 h 1018"/>
                  <a:gd name="T86" fmla="*/ 1075 w 1203"/>
                  <a:gd name="T87" fmla="*/ 673 h 1018"/>
                  <a:gd name="T88" fmla="*/ 1069 w 1203"/>
                  <a:gd name="T89" fmla="*/ 712 h 1018"/>
                  <a:gd name="T90" fmla="*/ 1025 w 1203"/>
                  <a:gd name="T91" fmla="*/ 725 h 1018"/>
                  <a:gd name="T92" fmla="*/ 986 w 1203"/>
                  <a:gd name="T93" fmla="*/ 749 h 1018"/>
                  <a:gd name="T94" fmla="*/ 956 w 1203"/>
                  <a:gd name="T95" fmla="*/ 721 h 1018"/>
                  <a:gd name="T96" fmla="*/ 938 w 1203"/>
                  <a:gd name="T97" fmla="*/ 676 h 1018"/>
                  <a:gd name="T98" fmla="*/ 924 w 1203"/>
                  <a:gd name="T99" fmla="*/ 628 h 1018"/>
                  <a:gd name="T100" fmla="*/ 860 w 1203"/>
                  <a:gd name="T101" fmla="*/ 549 h 1018"/>
                  <a:gd name="T102" fmla="*/ 787 w 1203"/>
                  <a:gd name="T103" fmla="*/ 495 h 1018"/>
                  <a:gd name="T104" fmla="*/ 791 w 1203"/>
                  <a:gd name="T105" fmla="*/ 442 h 1018"/>
                  <a:gd name="T106" fmla="*/ 857 w 1203"/>
                  <a:gd name="T107" fmla="*/ 374 h 1018"/>
                  <a:gd name="T108" fmla="*/ 779 w 1203"/>
                  <a:gd name="T109" fmla="*/ 377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03" h="1018">
                    <a:moveTo>
                      <a:pt x="715" y="368"/>
                    </a:moveTo>
                    <a:cubicBezTo>
                      <a:pt x="698" y="368"/>
                      <a:pt x="698" y="368"/>
                      <a:pt x="698" y="368"/>
                    </a:cubicBezTo>
                    <a:cubicBezTo>
                      <a:pt x="692" y="380"/>
                      <a:pt x="692" y="380"/>
                      <a:pt x="692" y="380"/>
                    </a:cubicBezTo>
                    <a:cubicBezTo>
                      <a:pt x="702" y="389"/>
                      <a:pt x="702" y="389"/>
                      <a:pt x="702" y="389"/>
                    </a:cubicBezTo>
                    <a:cubicBezTo>
                      <a:pt x="702" y="390"/>
                      <a:pt x="702" y="390"/>
                      <a:pt x="702" y="390"/>
                    </a:cubicBezTo>
                    <a:cubicBezTo>
                      <a:pt x="702" y="391"/>
                      <a:pt x="702" y="391"/>
                      <a:pt x="702" y="391"/>
                    </a:cubicBezTo>
                    <a:cubicBezTo>
                      <a:pt x="706" y="405"/>
                      <a:pt x="706" y="405"/>
                      <a:pt x="706" y="405"/>
                    </a:cubicBezTo>
                    <a:cubicBezTo>
                      <a:pt x="707" y="406"/>
                      <a:pt x="707" y="406"/>
                      <a:pt x="707" y="406"/>
                    </a:cubicBezTo>
                    <a:cubicBezTo>
                      <a:pt x="707" y="409"/>
                      <a:pt x="707" y="409"/>
                      <a:pt x="707" y="409"/>
                    </a:cubicBezTo>
                    <a:cubicBezTo>
                      <a:pt x="705" y="410"/>
                      <a:pt x="705" y="410"/>
                      <a:pt x="705" y="410"/>
                    </a:cubicBezTo>
                    <a:cubicBezTo>
                      <a:pt x="682" y="422"/>
                      <a:pt x="682" y="422"/>
                      <a:pt x="682" y="422"/>
                    </a:cubicBezTo>
                    <a:cubicBezTo>
                      <a:pt x="681" y="423"/>
                      <a:pt x="681" y="423"/>
                      <a:pt x="681" y="423"/>
                    </a:cubicBezTo>
                    <a:cubicBezTo>
                      <a:pt x="681" y="423"/>
                      <a:pt x="681" y="423"/>
                      <a:pt x="681" y="423"/>
                    </a:cubicBezTo>
                    <a:cubicBezTo>
                      <a:pt x="680" y="423"/>
                      <a:pt x="680" y="423"/>
                      <a:pt x="680" y="423"/>
                    </a:cubicBezTo>
                    <a:cubicBezTo>
                      <a:pt x="679" y="423"/>
                      <a:pt x="679" y="423"/>
                      <a:pt x="679" y="423"/>
                    </a:cubicBezTo>
                    <a:cubicBezTo>
                      <a:pt x="661" y="421"/>
                      <a:pt x="651" y="416"/>
                      <a:pt x="648" y="408"/>
                    </a:cubicBezTo>
                    <a:cubicBezTo>
                      <a:pt x="642" y="396"/>
                      <a:pt x="642" y="396"/>
                      <a:pt x="642" y="396"/>
                    </a:cubicBezTo>
                    <a:cubicBezTo>
                      <a:pt x="610" y="389"/>
                      <a:pt x="610" y="389"/>
                      <a:pt x="610" y="389"/>
                    </a:cubicBezTo>
                    <a:cubicBezTo>
                      <a:pt x="602" y="349"/>
                      <a:pt x="602" y="349"/>
                      <a:pt x="602" y="349"/>
                    </a:cubicBezTo>
                    <a:cubicBezTo>
                      <a:pt x="595" y="348"/>
                      <a:pt x="590" y="345"/>
                      <a:pt x="587" y="341"/>
                    </a:cubicBezTo>
                    <a:cubicBezTo>
                      <a:pt x="586" y="339"/>
                      <a:pt x="586" y="339"/>
                      <a:pt x="586" y="339"/>
                    </a:cubicBezTo>
                    <a:cubicBezTo>
                      <a:pt x="581" y="331"/>
                      <a:pt x="576" y="327"/>
                      <a:pt x="570" y="326"/>
                    </a:cubicBezTo>
                    <a:cubicBezTo>
                      <a:pt x="562" y="323"/>
                      <a:pt x="554" y="316"/>
                      <a:pt x="548" y="307"/>
                    </a:cubicBezTo>
                    <a:cubicBezTo>
                      <a:pt x="535" y="300"/>
                      <a:pt x="535" y="300"/>
                      <a:pt x="535" y="300"/>
                    </a:cubicBezTo>
                    <a:cubicBezTo>
                      <a:pt x="534" y="300"/>
                      <a:pt x="534" y="300"/>
                      <a:pt x="534" y="300"/>
                    </a:cubicBezTo>
                    <a:cubicBezTo>
                      <a:pt x="534" y="300"/>
                      <a:pt x="534" y="300"/>
                      <a:pt x="534" y="300"/>
                    </a:cubicBezTo>
                    <a:cubicBezTo>
                      <a:pt x="534" y="300"/>
                      <a:pt x="534" y="300"/>
                      <a:pt x="534" y="300"/>
                    </a:cubicBezTo>
                    <a:cubicBezTo>
                      <a:pt x="517" y="283"/>
                      <a:pt x="517" y="283"/>
                      <a:pt x="517" y="283"/>
                    </a:cubicBezTo>
                    <a:cubicBezTo>
                      <a:pt x="517" y="283"/>
                      <a:pt x="517" y="283"/>
                      <a:pt x="517" y="283"/>
                    </a:cubicBezTo>
                    <a:cubicBezTo>
                      <a:pt x="513" y="268"/>
                      <a:pt x="513" y="268"/>
                      <a:pt x="513" y="268"/>
                    </a:cubicBezTo>
                    <a:cubicBezTo>
                      <a:pt x="513" y="267"/>
                      <a:pt x="513" y="267"/>
                      <a:pt x="513" y="267"/>
                    </a:cubicBezTo>
                    <a:cubicBezTo>
                      <a:pt x="547" y="220"/>
                      <a:pt x="547" y="220"/>
                      <a:pt x="547" y="220"/>
                    </a:cubicBezTo>
                    <a:cubicBezTo>
                      <a:pt x="548" y="217"/>
                      <a:pt x="549" y="215"/>
                      <a:pt x="548" y="214"/>
                    </a:cubicBezTo>
                    <a:cubicBezTo>
                      <a:pt x="542" y="199"/>
                      <a:pt x="542" y="199"/>
                      <a:pt x="542" y="199"/>
                    </a:cubicBezTo>
                    <a:cubicBezTo>
                      <a:pt x="524" y="207"/>
                      <a:pt x="524" y="207"/>
                      <a:pt x="524" y="207"/>
                    </a:cubicBezTo>
                    <a:cubicBezTo>
                      <a:pt x="523" y="207"/>
                      <a:pt x="523" y="207"/>
                      <a:pt x="523" y="207"/>
                    </a:cubicBezTo>
                    <a:cubicBezTo>
                      <a:pt x="523" y="208"/>
                      <a:pt x="523" y="208"/>
                      <a:pt x="523" y="208"/>
                    </a:cubicBezTo>
                    <a:cubicBezTo>
                      <a:pt x="522" y="208"/>
                      <a:pt x="522" y="208"/>
                      <a:pt x="522" y="208"/>
                    </a:cubicBezTo>
                    <a:cubicBezTo>
                      <a:pt x="475" y="211"/>
                      <a:pt x="475" y="211"/>
                      <a:pt x="475" y="211"/>
                    </a:cubicBezTo>
                    <a:cubicBezTo>
                      <a:pt x="457" y="215"/>
                      <a:pt x="457" y="215"/>
                      <a:pt x="457" y="215"/>
                    </a:cubicBezTo>
                    <a:cubicBezTo>
                      <a:pt x="451" y="221"/>
                      <a:pt x="451" y="221"/>
                      <a:pt x="451" y="221"/>
                    </a:cubicBezTo>
                    <a:cubicBezTo>
                      <a:pt x="448" y="228"/>
                      <a:pt x="448" y="228"/>
                      <a:pt x="448" y="228"/>
                    </a:cubicBezTo>
                    <a:cubicBezTo>
                      <a:pt x="443" y="233"/>
                      <a:pt x="437" y="236"/>
                      <a:pt x="428" y="234"/>
                    </a:cubicBezTo>
                    <a:cubicBezTo>
                      <a:pt x="428" y="234"/>
                      <a:pt x="428" y="234"/>
                      <a:pt x="428" y="234"/>
                    </a:cubicBezTo>
                    <a:cubicBezTo>
                      <a:pt x="427" y="233"/>
                      <a:pt x="427" y="233"/>
                      <a:pt x="427" y="233"/>
                    </a:cubicBezTo>
                    <a:cubicBezTo>
                      <a:pt x="411" y="221"/>
                      <a:pt x="411" y="221"/>
                      <a:pt x="411" y="221"/>
                    </a:cubicBezTo>
                    <a:cubicBezTo>
                      <a:pt x="410" y="195"/>
                      <a:pt x="410" y="195"/>
                      <a:pt x="410" y="195"/>
                    </a:cubicBezTo>
                    <a:cubicBezTo>
                      <a:pt x="401" y="189"/>
                      <a:pt x="396" y="182"/>
                      <a:pt x="394" y="177"/>
                    </a:cubicBezTo>
                    <a:cubicBezTo>
                      <a:pt x="390" y="154"/>
                      <a:pt x="390" y="154"/>
                      <a:pt x="390" y="154"/>
                    </a:cubicBezTo>
                    <a:cubicBezTo>
                      <a:pt x="379" y="141"/>
                      <a:pt x="379" y="141"/>
                      <a:pt x="379" y="141"/>
                    </a:cubicBezTo>
                    <a:cubicBezTo>
                      <a:pt x="367" y="132"/>
                      <a:pt x="367" y="132"/>
                      <a:pt x="367" y="132"/>
                    </a:cubicBezTo>
                    <a:cubicBezTo>
                      <a:pt x="362" y="129"/>
                      <a:pt x="362" y="129"/>
                      <a:pt x="362" y="129"/>
                    </a:cubicBezTo>
                    <a:cubicBezTo>
                      <a:pt x="381" y="104"/>
                      <a:pt x="381" y="104"/>
                      <a:pt x="381" y="104"/>
                    </a:cubicBezTo>
                    <a:cubicBezTo>
                      <a:pt x="385" y="91"/>
                      <a:pt x="385" y="91"/>
                      <a:pt x="385" y="91"/>
                    </a:cubicBezTo>
                    <a:cubicBezTo>
                      <a:pt x="364" y="64"/>
                      <a:pt x="364" y="64"/>
                      <a:pt x="364" y="64"/>
                    </a:cubicBezTo>
                    <a:cubicBezTo>
                      <a:pt x="363" y="64"/>
                      <a:pt x="363" y="64"/>
                      <a:pt x="363" y="64"/>
                    </a:cubicBezTo>
                    <a:cubicBezTo>
                      <a:pt x="363" y="63"/>
                      <a:pt x="363" y="63"/>
                      <a:pt x="363" y="63"/>
                    </a:cubicBezTo>
                    <a:cubicBezTo>
                      <a:pt x="354" y="42"/>
                      <a:pt x="354" y="42"/>
                      <a:pt x="354" y="42"/>
                    </a:cubicBezTo>
                    <a:cubicBezTo>
                      <a:pt x="354" y="41"/>
                      <a:pt x="354" y="41"/>
                      <a:pt x="354" y="41"/>
                    </a:cubicBezTo>
                    <a:cubicBezTo>
                      <a:pt x="354" y="41"/>
                      <a:pt x="354" y="41"/>
                      <a:pt x="354" y="41"/>
                    </a:cubicBezTo>
                    <a:cubicBezTo>
                      <a:pt x="352" y="30"/>
                      <a:pt x="352" y="30"/>
                      <a:pt x="352" y="30"/>
                    </a:cubicBezTo>
                    <a:cubicBezTo>
                      <a:pt x="338" y="20"/>
                      <a:pt x="338" y="20"/>
                      <a:pt x="338" y="20"/>
                    </a:cubicBezTo>
                    <a:cubicBezTo>
                      <a:pt x="338" y="19"/>
                      <a:pt x="338" y="19"/>
                      <a:pt x="338" y="19"/>
                    </a:cubicBezTo>
                    <a:cubicBezTo>
                      <a:pt x="338" y="19"/>
                      <a:pt x="338" y="19"/>
                      <a:pt x="338" y="19"/>
                    </a:cubicBezTo>
                    <a:cubicBezTo>
                      <a:pt x="338" y="19"/>
                      <a:pt x="338" y="19"/>
                      <a:pt x="338" y="19"/>
                    </a:cubicBezTo>
                    <a:cubicBezTo>
                      <a:pt x="323" y="3"/>
                      <a:pt x="323" y="3"/>
                      <a:pt x="323" y="3"/>
                    </a:cubicBezTo>
                    <a:cubicBezTo>
                      <a:pt x="304" y="0"/>
                      <a:pt x="304" y="0"/>
                      <a:pt x="304" y="0"/>
                    </a:cubicBezTo>
                    <a:cubicBezTo>
                      <a:pt x="283" y="6"/>
                      <a:pt x="283" y="6"/>
                      <a:pt x="283" y="6"/>
                    </a:cubicBezTo>
                    <a:cubicBezTo>
                      <a:pt x="280" y="10"/>
                      <a:pt x="280" y="10"/>
                      <a:pt x="280" y="10"/>
                    </a:cubicBezTo>
                    <a:cubicBezTo>
                      <a:pt x="277" y="40"/>
                      <a:pt x="277" y="40"/>
                      <a:pt x="277" y="40"/>
                    </a:cubicBezTo>
                    <a:cubicBezTo>
                      <a:pt x="277" y="73"/>
                      <a:pt x="277" y="73"/>
                      <a:pt x="277" y="73"/>
                    </a:cubicBezTo>
                    <a:cubicBezTo>
                      <a:pt x="273" y="74"/>
                      <a:pt x="273" y="74"/>
                      <a:pt x="273" y="74"/>
                    </a:cubicBezTo>
                    <a:cubicBezTo>
                      <a:pt x="253" y="81"/>
                      <a:pt x="253" y="81"/>
                      <a:pt x="253" y="81"/>
                    </a:cubicBezTo>
                    <a:cubicBezTo>
                      <a:pt x="253" y="81"/>
                      <a:pt x="253" y="81"/>
                      <a:pt x="253" y="81"/>
                    </a:cubicBezTo>
                    <a:cubicBezTo>
                      <a:pt x="253" y="82"/>
                      <a:pt x="253" y="82"/>
                      <a:pt x="253" y="82"/>
                    </a:cubicBezTo>
                    <a:cubicBezTo>
                      <a:pt x="253" y="82"/>
                      <a:pt x="253" y="82"/>
                      <a:pt x="253" y="82"/>
                    </a:cubicBezTo>
                    <a:cubicBezTo>
                      <a:pt x="234" y="83"/>
                      <a:pt x="234" y="83"/>
                      <a:pt x="234" y="83"/>
                    </a:cubicBezTo>
                    <a:cubicBezTo>
                      <a:pt x="225" y="88"/>
                      <a:pt x="214" y="94"/>
                      <a:pt x="203" y="98"/>
                    </a:cubicBezTo>
                    <a:cubicBezTo>
                      <a:pt x="201" y="99"/>
                      <a:pt x="201" y="99"/>
                      <a:pt x="201" y="99"/>
                    </a:cubicBezTo>
                    <a:cubicBezTo>
                      <a:pt x="201" y="99"/>
                      <a:pt x="201" y="99"/>
                      <a:pt x="201" y="99"/>
                    </a:cubicBezTo>
                    <a:cubicBezTo>
                      <a:pt x="200" y="99"/>
                      <a:pt x="200" y="99"/>
                      <a:pt x="200" y="99"/>
                    </a:cubicBezTo>
                    <a:cubicBezTo>
                      <a:pt x="164" y="91"/>
                      <a:pt x="164" y="91"/>
                      <a:pt x="164" y="91"/>
                    </a:cubicBezTo>
                    <a:cubicBezTo>
                      <a:pt x="149" y="106"/>
                      <a:pt x="149" y="106"/>
                      <a:pt x="149" y="106"/>
                    </a:cubicBezTo>
                    <a:cubicBezTo>
                      <a:pt x="146" y="111"/>
                      <a:pt x="138" y="115"/>
                      <a:pt x="129" y="117"/>
                    </a:cubicBezTo>
                    <a:cubicBezTo>
                      <a:pt x="107" y="135"/>
                      <a:pt x="107" y="135"/>
                      <a:pt x="107" y="135"/>
                    </a:cubicBezTo>
                    <a:cubicBezTo>
                      <a:pt x="95" y="153"/>
                      <a:pt x="95" y="153"/>
                      <a:pt x="95" y="153"/>
                    </a:cubicBezTo>
                    <a:cubicBezTo>
                      <a:pt x="95" y="154"/>
                      <a:pt x="95" y="154"/>
                      <a:pt x="95" y="154"/>
                    </a:cubicBezTo>
                    <a:cubicBezTo>
                      <a:pt x="94" y="155"/>
                      <a:pt x="94" y="155"/>
                      <a:pt x="94" y="155"/>
                    </a:cubicBezTo>
                    <a:cubicBezTo>
                      <a:pt x="88" y="164"/>
                      <a:pt x="82" y="172"/>
                      <a:pt x="78" y="175"/>
                    </a:cubicBezTo>
                    <a:cubicBezTo>
                      <a:pt x="66" y="191"/>
                      <a:pt x="66" y="191"/>
                      <a:pt x="66" y="191"/>
                    </a:cubicBezTo>
                    <a:cubicBezTo>
                      <a:pt x="66" y="192"/>
                      <a:pt x="66" y="192"/>
                      <a:pt x="66" y="192"/>
                    </a:cubicBezTo>
                    <a:cubicBezTo>
                      <a:pt x="65" y="193"/>
                      <a:pt x="65" y="193"/>
                      <a:pt x="65" y="193"/>
                    </a:cubicBezTo>
                    <a:cubicBezTo>
                      <a:pt x="57" y="198"/>
                      <a:pt x="57" y="198"/>
                      <a:pt x="57" y="198"/>
                    </a:cubicBezTo>
                    <a:cubicBezTo>
                      <a:pt x="52" y="200"/>
                      <a:pt x="47" y="201"/>
                      <a:pt x="42" y="201"/>
                    </a:cubicBezTo>
                    <a:cubicBezTo>
                      <a:pt x="16" y="199"/>
                      <a:pt x="16" y="199"/>
                      <a:pt x="16" y="199"/>
                    </a:cubicBezTo>
                    <a:cubicBezTo>
                      <a:pt x="10" y="209"/>
                      <a:pt x="10" y="209"/>
                      <a:pt x="10" y="209"/>
                    </a:cubicBezTo>
                    <a:cubicBezTo>
                      <a:pt x="0" y="226"/>
                      <a:pt x="0" y="226"/>
                      <a:pt x="0" y="226"/>
                    </a:cubicBezTo>
                    <a:cubicBezTo>
                      <a:pt x="4" y="243"/>
                      <a:pt x="4" y="243"/>
                      <a:pt x="4" y="243"/>
                    </a:cubicBezTo>
                    <a:cubicBezTo>
                      <a:pt x="2" y="284"/>
                      <a:pt x="2" y="284"/>
                      <a:pt x="2" y="284"/>
                    </a:cubicBezTo>
                    <a:cubicBezTo>
                      <a:pt x="10" y="296"/>
                      <a:pt x="10" y="296"/>
                      <a:pt x="10" y="296"/>
                    </a:cubicBezTo>
                    <a:cubicBezTo>
                      <a:pt x="10" y="297"/>
                      <a:pt x="10" y="297"/>
                      <a:pt x="10" y="297"/>
                    </a:cubicBezTo>
                    <a:cubicBezTo>
                      <a:pt x="13" y="307"/>
                      <a:pt x="13" y="307"/>
                      <a:pt x="13" y="307"/>
                    </a:cubicBezTo>
                    <a:cubicBezTo>
                      <a:pt x="28" y="307"/>
                      <a:pt x="28" y="307"/>
                      <a:pt x="28" y="307"/>
                    </a:cubicBezTo>
                    <a:cubicBezTo>
                      <a:pt x="53" y="312"/>
                      <a:pt x="53" y="312"/>
                      <a:pt x="53" y="312"/>
                    </a:cubicBezTo>
                    <a:cubicBezTo>
                      <a:pt x="86" y="314"/>
                      <a:pt x="86" y="314"/>
                      <a:pt x="86" y="314"/>
                    </a:cubicBezTo>
                    <a:cubicBezTo>
                      <a:pt x="100" y="312"/>
                      <a:pt x="100" y="312"/>
                      <a:pt x="100" y="312"/>
                    </a:cubicBezTo>
                    <a:cubicBezTo>
                      <a:pt x="103" y="312"/>
                      <a:pt x="103" y="312"/>
                      <a:pt x="103" y="312"/>
                    </a:cubicBezTo>
                    <a:cubicBezTo>
                      <a:pt x="104" y="312"/>
                      <a:pt x="104" y="312"/>
                      <a:pt x="104" y="312"/>
                    </a:cubicBezTo>
                    <a:cubicBezTo>
                      <a:pt x="132" y="323"/>
                      <a:pt x="132" y="323"/>
                      <a:pt x="132" y="323"/>
                    </a:cubicBezTo>
                    <a:cubicBezTo>
                      <a:pt x="132" y="323"/>
                      <a:pt x="132" y="323"/>
                      <a:pt x="132" y="323"/>
                    </a:cubicBezTo>
                    <a:cubicBezTo>
                      <a:pt x="133" y="323"/>
                      <a:pt x="133" y="323"/>
                      <a:pt x="133" y="323"/>
                    </a:cubicBezTo>
                    <a:cubicBezTo>
                      <a:pt x="148" y="334"/>
                      <a:pt x="148" y="334"/>
                      <a:pt x="148" y="334"/>
                    </a:cubicBezTo>
                    <a:cubicBezTo>
                      <a:pt x="180" y="346"/>
                      <a:pt x="180" y="346"/>
                      <a:pt x="180" y="346"/>
                    </a:cubicBezTo>
                    <a:cubicBezTo>
                      <a:pt x="181" y="346"/>
                      <a:pt x="181" y="346"/>
                      <a:pt x="181" y="346"/>
                    </a:cubicBezTo>
                    <a:cubicBezTo>
                      <a:pt x="202" y="359"/>
                      <a:pt x="202" y="359"/>
                      <a:pt x="202" y="359"/>
                    </a:cubicBezTo>
                    <a:cubicBezTo>
                      <a:pt x="253" y="406"/>
                      <a:pt x="253" y="406"/>
                      <a:pt x="253" y="406"/>
                    </a:cubicBezTo>
                    <a:cubicBezTo>
                      <a:pt x="277" y="417"/>
                      <a:pt x="277" y="417"/>
                      <a:pt x="277" y="417"/>
                    </a:cubicBezTo>
                    <a:cubicBezTo>
                      <a:pt x="286" y="412"/>
                      <a:pt x="286" y="412"/>
                      <a:pt x="286" y="412"/>
                    </a:cubicBezTo>
                    <a:cubicBezTo>
                      <a:pt x="296" y="395"/>
                      <a:pt x="296" y="395"/>
                      <a:pt x="296" y="395"/>
                    </a:cubicBezTo>
                    <a:cubicBezTo>
                      <a:pt x="290" y="366"/>
                      <a:pt x="290" y="366"/>
                      <a:pt x="290" y="366"/>
                    </a:cubicBezTo>
                    <a:cubicBezTo>
                      <a:pt x="290" y="358"/>
                      <a:pt x="297" y="352"/>
                      <a:pt x="309" y="347"/>
                    </a:cubicBezTo>
                    <a:cubicBezTo>
                      <a:pt x="311" y="346"/>
                      <a:pt x="311" y="346"/>
                      <a:pt x="311" y="346"/>
                    </a:cubicBezTo>
                    <a:cubicBezTo>
                      <a:pt x="376" y="384"/>
                      <a:pt x="376" y="384"/>
                      <a:pt x="376" y="384"/>
                    </a:cubicBezTo>
                    <a:cubicBezTo>
                      <a:pt x="383" y="382"/>
                      <a:pt x="383" y="382"/>
                      <a:pt x="383" y="382"/>
                    </a:cubicBezTo>
                    <a:cubicBezTo>
                      <a:pt x="398" y="373"/>
                      <a:pt x="398" y="373"/>
                      <a:pt x="398" y="373"/>
                    </a:cubicBezTo>
                    <a:cubicBezTo>
                      <a:pt x="400" y="373"/>
                      <a:pt x="400" y="373"/>
                      <a:pt x="400" y="373"/>
                    </a:cubicBezTo>
                    <a:cubicBezTo>
                      <a:pt x="409" y="374"/>
                      <a:pt x="409" y="374"/>
                      <a:pt x="409" y="374"/>
                    </a:cubicBezTo>
                    <a:cubicBezTo>
                      <a:pt x="421" y="364"/>
                      <a:pt x="421" y="364"/>
                      <a:pt x="421" y="364"/>
                    </a:cubicBezTo>
                    <a:cubicBezTo>
                      <a:pt x="423" y="363"/>
                      <a:pt x="423" y="363"/>
                      <a:pt x="423" y="363"/>
                    </a:cubicBezTo>
                    <a:cubicBezTo>
                      <a:pt x="427" y="365"/>
                      <a:pt x="427" y="365"/>
                      <a:pt x="427" y="365"/>
                    </a:cubicBezTo>
                    <a:cubicBezTo>
                      <a:pt x="465" y="391"/>
                      <a:pt x="465" y="391"/>
                      <a:pt x="465" y="391"/>
                    </a:cubicBezTo>
                    <a:cubicBezTo>
                      <a:pt x="466" y="392"/>
                      <a:pt x="466" y="392"/>
                      <a:pt x="466" y="392"/>
                    </a:cubicBezTo>
                    <a:cubicBezTo>
                      <a:pt x="490" y="412"/>
                      <a:pt x="490" y="412"/>
                      <a:pt x="490" y="412"/>
                    </a:cubicBezTo>
                    <a:cubicBezTo>
                      <a:pt x="496" y="417"/>
                      <a:pt x="505" y="424"/>
                      <a:pt x="512" y="435"/>
                    </a:cubicBezTo>
                    <a:cubicBezTo>
                      <a:pt x="524" y="447"/>
                      <a:pt x="524" y="447"/>
                      <a:pt x="524" y="447"/>
                    </a:cubicBezTo>
                    <a:cubicBezTo>
                      <a:pt x="533" y="446"/>
                      <a:pt x="533" y="446"/>
                      <a:pt x="533" y="446"/>
                    </a:cubicBezTo>
                    <a:cubicBezTo>
                      <a:pt x="544" y="426"/>
                      <a:pt x="544" y="426"/>
                      <a:pt x="544" y="426"/>
                    </a:cubicBezTo>
                    <a:cubicBezTo>
                      <a:pt x="566" y="442"/>
                      <a:pt x="566" y="442"/>
                      <a:pt x="566" y="442"/>
                    </a:cubicBezTo>
                    <a:cubicBezTo>
                      <a:pt x="567" y="442"/>
                      <a:pt x="567" y="442"/>
                      <a:pt x="567" y="442"/>
                    </a:cubicBezTo>
                    <a:cubicBezTo>
                      <a:pt x="568" y="442"/>
                      <a:pt x="568" y="442"/>
                      <a:pt x="568" y="442"/>
                    </a:cubicBezTo>
                    <a:cubicBezTo>
                      <a:pt x="568" y="442"/>
                      <a:pt x="568" y="442"/>
                      <a:pt x="568" y="442"/>
                    </a:cubicBezTo>
                    <a:cubicBezTo>
                      <a:pt x="586" y="464"/>
                      <a:pt x="586" y="464"/>
                      <a:pt x="586" y="464"/>
                    </a:cubicBezTo>
                    <a:cubicBezTo>
                      <a:pt x="633" y="500"/>
                      <a:pt x="633" y="500"/>
                      <a:pt x="633" y="500"/>
                    </a:cubicBezTo>
                    <a:cubicBezTo>
                      <a:pt x="633" y="500"/>
                      <a:pt x="633" y="500"/>
                      <a:pt x="633" y="500"/>
                    </a:cubicBezTo>
                    <a:cubicBezTo>
                      <a:pt x="647" y="516"/>
                      <a:pt x="647" y="516"/>
                      <a:pt x="647" y="516"/>
                    </a:cubicBezTo>
                    <a:cubicBezTo>
                      <a:pt x="688" y="504"/>
                      <a:pt x="688" y="504"/>
                      <a:pt x="688" y="504"/>
                    </a:cubicBezTo>
                    <a:cubicBezTo>
                      <a:pt x="690" y="535"/>
                      <a:pt x="690" y="535"/>
                      <a:pt x="690" y="535"/>
                    </a:cubicBezTo>
                    <a:cubicBezTo>
                      <a:pt x="708" y="553"/>
                      <a:pt x="708" y="553"/>
                      <a:pt x="708" y="553"/>
                    </a:cubicBezTo>
                    <a:cubicBezTo>
                      <a:pt x="708" y="553"/>
                      <a:pt x="708" y="553"/>
                      <a:pt x="708" y="553"/>
                    </a:cubicBezTo>
                    <a:cubicBezTo>
                      <a:pt x="708" y="554"/>
                      <a:pt x="708" y="554"/>
                      <a:pt x="708" y="554"/>
                    </a:cubicBezTo>
                    <a:cubicBezTo>
                      <a:pt x="723" y="576"/>
                      <a:pt x="723" y="576"/>
                      <a:pt x="723" y="576"/>
                    </a:cubicBezTo>
                    <a:cubicBezTo>
                      <a:pt x="723" y="577"/>
                      <a:pt x="723" y="577"/>
                      <a:pt x="723" y="577"/>
                    </a:cubicBezTo>
                    <a:cubicBezTo>
                      <a:pt x="723" y="578"/>
                      <a:pt x="723" y="578"/>
                      <a:pt x="723" y="578"/>
                    </a:cubicBezTo>
                    <a:cubicBezTo>
                      <a:pt x="723" y="579"/>
                      <a:pt x="723" y="579"/>
                      <a:pt x="723" y="579"/>
                    </a:cubicBezTo>
                    <a:cubicBezTo>
                      <a:pt x="739" y="652"/>
                      <a:pt x="739" y="652"/>
                      <a:pt x="739" y="652"/>
                    </a:cubicBezTo>
                    <a:cubicBezTo>
                      <a:pt x="755" y="682"/>
                      <a:pt x="755" y="682"/>
                      <a:pt x="755" y="682"/>
                    </a:cubicBezTo>
                    <a:cubicBezTo>
                      <a:pt x="734" y="735"/>
                      <a:pt x="734" y="735"/>
                      <a:pt x="734" y="735"/>
                    </a:cubicBezTo>
                    <a:cubicBezTo>
                      <a:pt x="734" y="739"/>
                      <a:pt x="734" y="739"/>
                      <a:pt x="734" y="739"/>
                    </a:cubicBezTo>
                    <a:cubicBezTo>
                      <a:pt x="716" y="743"/>
                      <a:pt x="716" y="743"/>
                      <a:pt x="716" y="743"/>
                    </a:cubicBezTo>
                    <a:cubicBezTo>
                      <a:pt x="716" y="759"/>
                      <a:pt x="716" y="759"/>
                      <a:pt x="716" y="759"/>
                    </a:cubicBezTo>
                    <a:cubicBezTo>
                      <a:pt x="715" y="760"/>
                      <a:pt x="715" y="760"/>
                      <a:pt x="715" y="760"/>
                    </a:cubicBezTo>
                    <a:cubicBezTo>
                      <a:pt x="697" y="789"/>
                      <a:pt x="697" y="789"/>
                      <a:pt x="697" y="789"/>
                    </a:cubicBezTo>
                    <a:cubicBezTo>
                      <a:pt x="695" y="789"/>
                      <a:pt x="695" y="789"/>
                      <a:pt x="695" y="789"/>
                    </a:cubicBezTo>
                    <a:cubicBezTo>
                      <a:pt x="669" y="791"/>
                      <a:pt x="669" y="791"/>
                      <a:pt x="669" y="791"/>
                    </a:cubicBezTo>
                    <a:cubicBezTo>
                      <a:pt x="644" y="812"/>
                      <a:pt x="644" y="812"/>
                      <a:pt x="644" y="812"/>
                    </a:cubicBezTo>
                    <a:cubicBezTo>
                      <a:pt x="647" y="816"/>
                      <a:pt x="651" y="818"/>
                      <a:pt x="659" y="821"/>
                    </a:cubicBezTo>
                    <a:cubicBezTo>
                      <a:pt x="669" y="824"/>
                      <a:pt x="670" y="833"/>
                      <a:pt x="665" y="847"/>
                    </a:cubicBezTo>
                    <a:cubicBezTo>
                      <a:pt x="665" y="848"/>
                      <a:pt x="665" y="848"/>
                      <a:pt x="665" y="848"/>
                    </a:cubicBezTo>
                    <a:cubicBezTo>
                      <a:pt x="647" y="866"/>
                      <a:pt x="647" y="866"/>
                      <a:pt x="647" y="866"/>
                    </a:cubicBezTo>
                    <a:cubicBezTo>
                      <a:pt x="646" y="866"/>
                      <a:pt x="646" y="866"/>
                      <a:pt x="646" y="866"/>
                    </a:cubicBezTo>
                    <a:cubicBezTo>
                      <a:pt x="645" y="868"/>
                      <a:pt x="645" y="868"/>
                      <a:pt x="645" y="868"/>
                    </a:cubicBezTo>
                    <a:cubicBezTo>
                      <a:pt x="644" y="868"/>
                      <a:pt x="644" y="868"/>
                      <a:pt x="644" y="868"/>
                    </a:cubicBezTo>
                    <a:cubicBezTo>
                      <a:pt x="643" y="868"/>
                      <a:pt x="643" y="868"/>
                      <a:pt x="643" y="868"/>
                    </a:cubicBezTo>
                    <a:cubicBezTo>
                      <a:pt x="592" y="861"/>
                      <a:pt x="592" y="861"/>
                      <a:pt x="592" y="861"/>
                    </a:cubicBezTo>
                    <a:cubicBezTo>
                      <a:pt x="591" y="879"/>
                      <a:pt x="591" y="879"/>
                      <a:pt x="591" y="879"/>
                    </a:cubicBezTo>
                    <a:cubicBezTo>
                      <a:pt x="596" y="917"/>
                      <a:pt x="596" y="917"/>
                      <a:pt x="596" y="917"/>
                    </a:cubicBezTo>
                    <a:cubicBezTo>
                      <a:pt x="639" y="935"/>
                      <a:pt x="639" y="935"/>
                      <a:pt x="639" y="935"/>
                    </a:cubicBezTo>
                    <a:cubicBezTo>
                      <a:pt x="639" y="937"/>
                      <a:pt x="639" y="937"/>
                      <a:pt x="639" y="937"/>
                    </a:cubicBezTo>
                    <a:cubicBezTo>
                      <a:pt x="639" y="937"/>
                      <a:pt x="639" y="937"/>
                      <a:pt x="639" y="937"/>
                    </a:cubicBezTo>
                    <a:cubicBezTo>
                      <a:pt x="654" y="932"/>
                      <a:pt x="654" y="932"/>
                      <a:pt x="654" y="932"/>
                    </a:cubicBezTo>
                    <a:cubicBezTo>
                      <a:pt x="656" y="931"/>
                      <a:pt x="656" y="931"/>
                      <a:pt x="656" y="931"/>
                    </a:cubicBezTo>
                    <a:cubicBezTo>
                      <a:pt x="658" y="930"/>
                      <a:pt x="658" y="930"/>
                      <a:pt x="658" y="930"/>
                    </a:cubicBezTo>
                    <a:cubicBezTo>
                      <a:pt x="659" y="932"/>
                      <a:pt x="659" y="932"/>
                      <a:pt x="659" y="932"/>
                    </a:cubicBezTo>
                    <a:cubicBezTo>
                      <a:pt x="660" y="932"/>
                      <a:pt x="660" y="932"/>
                      <a:pt x="660" y="932"/>
                    </a:cubicBezTo>
                    <a:cubicBezTo>
                      <a:pt x="671" y="938"/>
                      <a:pt x="671" y="938"/>
                      <a:pt x="671" y="938"/>
                    </a:cubicBezTo>
                    <a:cubicBezTo>
                      <a:pt x="689" y="938"/>
                      <a:pt x="689" y="938"/>
                      <a:pt x="689" y="938"/>
                    </a:cubicBezTo>
                    <a:cubicBezTo>
                      <a:pt x="696" y="937"/>
                      <a:pt x="696" y="937"/>
                      <a:pt x="696" y="937"/>
                    </a:cubicBezTo>
                    <a:cubicBezTo>
                      <a:pt x="689" y="917"/>
                      <a:pt x="689" y="917"/>
                      <a:pt x="689" y="917"/>
                    </a:cubicBezTo>
                    <a:cubicBezTo>
                      <a:pt x="689" y="917"/>
                      <a:pt x="689" y="917"/>
                      <a:pt x="689" y="917"/>
                    </a:cubicBezTo>
                    <a:cubicBezTo>
                      <a:pt x="689" y="917"/>
                      <a:pt x="689" y="917"/>
                      <a:pt x="689" y="917"/>
                    </a:cubicBezTo>
                    <a:cubicBezTo>
                      <a:pt x="685" y="896"/>
                      <a:pt x="685" y="896"/>
                      <a:pt x="685" y="896"/>
                    </a:cubicBezTo>
                    <a:cubicBezTo>
                      <a:pt x="685" y="895"/>
                      <a:pt x="685" y="895"/>
                      <a:pt x="685" y="895"/>
                    </a:cubicBezTo>
                    <a:cubicBezTo>
                      <a:pt x="685" y="893"/>
                      <a:pt x="685" y="893"/>
                      <a:pt x="685" y="893"/>
                    </a:cubicBezTo>
                    <a:cubicBezTo>
                      <a:pt x="686" y="892"/>
                      <a:pt x="686" y="892"/>
                      <a:pt x="686" y="892"/>
                    </a:cubicBezTo>
                    <a:cubicBezTo>
                      <a:pt x="686" y="891"/>
                      <a:pt x="686" y="891"/>
                      <a:pt x="686" y="891"/>
                    </a:cubicBezTo>
                    <a:cubicBezTo>
                      <a:pt x="692" y="883"/>
                      <a:pt x="692" y="883"/>
                      <a:pt x="692" y="883"/>
                    </a:cubicBezTo>
                    <a:cubicBezTo>
                      <a:pt x="695" y="881"/>
                      <a:pt x="695" y="881"/>
                      <a:pt x="695" y="881"/>
                    </a:cubicBezTo>
                    <a:cubicBezTo>
                      <a:pt x="695" y="881"/>
                      <a:pt x="695" y="881"/>
                      <a:pt x="695" y="881"/>
                    </a:cubicBezTo>
                    <a:cubicBezTo>
                      <a:pt x="696" y="880"/>
                      <a:pt x="696" y="880"/>
                      <a:pt x="696" y="880"/>
                    </a:cubicBezTo>
                    <a:cubicBezTo>
                      <a:pt x="707" y="864"/>
                      <a:pt x="707" y="864"/>
                      <a:pt x="707" y="864"/>
                    </a:cubicBezTo>
                    <a:cubicBezTo>
                      <a:pt x="708" y="863"/>
                      <a:pt x="708" y="863"/>
                      <a:pt x="708" y="863"/>
                    </a:cubicBezTo>
                    <a:cubicBezTo>
                      <a:pt x="727" y="848"/>
                      <a:pt x="727" y="848"/>
                      <a:pt x="727" y="848"/>
                    </a:cubicBezTo>
                    <a:cubicBezTo>
                      <a:pt x="728" y="848"/>
                      <a:pt x="728" y="848"/>
                      <a:pt x="728" y="848"/>
                    </a:cubicBezTo>
                    <a:cubicBezTo>
                      <a:pt x="728" y="847"/>
                      <a:pt x="728" y="847"/>
                      <a:pt x="728" y="847"/>
                    </a:cubicBezTo>
                    <a:cubicBezTo>
                      <a:pt x="729" y="847"/>
                      <a:pt x="729" y="847"/>
                      <a:pt x="729" y="847"/>
                    </a:cubicBezTo>
                    <a:cubicBezTo>
                      <a:pt x="729" y="847"/>
                      <a:pt x="729" y="847"/>
                      <a:pt x="729" y="847"/>
                    </a:cubicBezTo>
                    <a:cubicBezTo>
                      <a:pt x="753" y="844"/>
                      <a:pt x="753" y="844"/>
                      <a:pt x="753" y="844"/>
                    </a:cubicBezTo>
                    <a:cubicBezTo>
                      <a:pt x="753" y="850"/>
                      <a:pt x="753" y="850"/>
                      <a:pt x="753" y="850"/>
                    </a:cubicBezTo>
                    <a:cubicBezTo>
                      <a:pt x="753" y="858"/>
                      <a:pt x="754" y="863"/>
                      <a:pt x="755" y="866"/>
                    </a:cubicBezTo>
                    <a:cubicBezTo>
                      <a:pt x="759" y="876"/>
                      <a:pt x="759" y="876"/>
                      <a:pt x="759" y="876"/>
                    </a:cubicBezTo>
                    <a:cubicBezTo>
                      <a:pt x="765" y="889"/>
                      <a:pt x="765" y="889"/>
                      <a:pt x="765" y="889"/>
                    </a:cubicBezTo>
                    <a:cubicBezTo>
                      <a:pt x="786" y="901"/>
                      <a:pt x="786" y="901"/>
                      <a:pt x="786" y="901"/>
                    </a:cubicBezTo>
                    <a:cubicBezTo>
                      <a:pt x="844" y="906"/>
                      <a:pt x="844" y="906"/>
                      <a:pt x="844" y="906"/>
                    </a:cubicBezTo>
                    <a:cubicBezTo>
                      <a:pt x="847" y="906"/>
                      <a:pt x="847" y="906"/>
                      <a:pt x="847" y="906"/>
                    </a:cubicBezTo>
                    <a:cubicBezTo>
                      <a:pt x="850" y="906"/>
                      <a:pt x="850" y="906"/>
                      <a:pt x="850" y="906"/>
                    </a:cubicBezTo>
                    <a:cubicBezTo>
                      <a:pt x="850" y="910"/>
                      <a:pt x="850" y="910"/>
                      <a:pt x="850" y="910"/>
                    </a:cubicBezTo>
                    <a:cubicBezTo>
                      <a:pt x="850" y="912"/>
                      <a:pt x="850" y="912"/>
                      <a:pt x="850" y="912"/>
                    </a:cubicBezTo>
                    <a:cubicBezTo>
                      <a:pt x="848" y="931"/>
                      <a:pt x="848" y="931"/>
                      <a:pt x="848" y="931"/>
                    </a:cubicBezTo>
                    <a:cubicBezTo>
                      <a:pt x="865" y="949"/>
                      <a:pt x="865" y="949"/>
                      <a:pt x="865" y="949"/>
                    </a:cubicBezTo>
                    <a:cubicBezTo>
                      <a:pt x="877" y="954"/>
                      <a:pt x="877" y="954"/>
                      <a:pt x="877" y="954"/>
                    </a:cubicBezTo>
                    <a:cubicBezTo>
                      <a:pt x="879" y="955"/>
                      <a:pt x="879" y="955"/>
                      <a:pt x="879" y="955"/>
                    </a:cubicBezTo>
                    <a:cubicBezTo>
                      <a:pt x="879" y="956"/>
                      <a:pt x="879" y="956"/>
                      <a:pt x="879" y="956"/>
                    </a:cubicBezTo>
                    <a:cubicBezTo>
                      <a:pt x="880" y="958"/>
                      <a:pt x="880" y="958"/>
                      <a:pt x="880" y="958"/>
                    </a:cubicBezTo>
                    <a:cubicBezTo>
                      <a:pt x="880" y="965"/>
                      <a:pt x="880" y="965"/>
                      <a:pt x="880" y="965"/>
                    </a:cubicBezTo>
                    <a:cubicBezTo>
                      <a:pt x="880" y="976"/>
                      <a:pt x="880" y="976"/>
                      <a:pt x="880" y="976"/>
                    </a:cubicBezTo>
                    <a:cubicBezTo>
                      <a:pt x="875" y="997"/>
                      <a:pt x="875" y="997"/>
                      <a:pt x="875" y="997"/>
                    </a:cubicBezTo>
                    <a:cubicBezTo>
                      <a:pt x="882" y="1002"/>
                      <a:pt x="882" y="1002"/>
                      <a:pt x="882" y="1002"/>
                    </a:cubicBezTo>
                    <a:cubicBezTo>
                      <a:pt x="891" y="1001"/>
                      <a:pt x="898" y="1001"/>
                      <a:pt x="906" y="1007"/>
                    </a:cubicBezTo>
                    <a:cubicBezTo>
                      <a:pt x="930" y="1018"/>
                      <a:pt x="930" y="1018"/>
                      <a:pt x="930" y="1018"/>
                    </a:cubicBezTo>
                    <a:cubicBezTo>
                      <a:pt x="945" y="1007"/>
                      <a:pt x="945" y="1007"/>
                      <a:pt x="945" y="1007"/>
                    </a:cubicBezTo>
                    <a:cubicBezTo>
                      <a:pt x="961" y="990"/>
                      <a:pt x="961" y="990"/>
                      <a:pt x="961" y="990"/>
                    </a:cubicBezTo>
                    <a:cubicBezTo>
                      <a:pt x="962" y="982"/>
                      <a:pt x="962" y="982"/>
                      <a:pt x="962" y="982"/>
                    </a:cubicBezTo>
                    <a:cubicBezTo>
                      <a:pt x="963" y="980"/>
                      <a:pt x="963" y="980"/>
                      <a:pt x="963" y="980"/>
                    </a:cubicBezTo>
                    <a:cubicBezTo>
                      <a:pt x="965" y="979"/>
                      <a:pt x="965" y="979"/>
                      <a:pt x="965" y="979"/>
                    </a:cubicBezTo>
                    <a:cubicBezTo>
                      <a:pt x="967" y="977"/>
                      <a:pt x="967" y="977"/>
                      <a:pt x="967" y="977"/>
                    </a:cubicBezTo>
                    <a:cubicBezTo>
                      <a:pt x="967" y="975"/>
                      <a:pt x="967" y="975"/>
                      <a:pt x="967" y="975"/>
                    </a:cubicBezTo>
                    <a:cubicBezTo>
                      <a:pt x="962" y="953"/>
                      <a:pt x="962" y="953"/>
                      <a:pt x="962" y="953"/>
                    </a:cubicBezTo>
                    <a:cubicBezTo>
                      <a:pt x="961" y="941"/>
                      <a:pt x="961" y="941"/>
                      <a:pt x="961" y="941"/>
                    </a:cubicBezTo>
                    <a:cubicBezTo>
                      <a:pt x="960" y="940"/>
                      <a:pt x="960" y="940"/>
                      <a:pt x="960" y="940"/>
                    </a:cubicBezTo>
                    <a:cubicBezTo>
                      <a:pt x="960" y="939"/>
                      <a:pt x="960" y="939"/>
                      <a:pt x="960" y="939"/>
                    </a:cubicBezTo>
                    <a:cubicBezTo>
                      <a:pt x="961" y="938"/>
                      <a:pt x="961" y="938"/>
                      <a:pt x="961" y="938"/>
                    </a:cubicBezTo>
                    <a:cubicBezTo>
                      <a:pt x="961" y="937"/>
                      <a:pt x="961" y="937"/>
                      <a:pt x="961" y="937"/>
                    </a:cubicBezTo>
                    <a:cubicBezTo>
                      <a:pt x="969" y="923"/>
                      <a:pt x="969" y="923"/>
                      <a:pt x="969" y="923"/>
                    </a:cubicBezTo>
                    <a:cubicBezTo>
                      <a:pt x="970" y="922"/>
                      <a:pt x="970" y="922"/>
                      <a:pt x="970" y="922"/>
                    </a:cubicBezTo>
                    <a:cubicBezTo>
                      <a:pt x="970" y="922"/>
                      <a:pt x="970" y="922"/>
                      <a:pt x="970" y="922"/>
                    </a:cubicBezTo>
                    <a:cubicBezTo>
                      <a:pt x="987" y="911"/>
                      <a:pt x="987" y="911"/>
                      <a:pt x="987" y="911"/>
                    </a:cubicBezTo>
                    <a:cubicBezTo>
                      <a:pt x="988" y="911"/>
                      <a:pt x="988" y="911"/>
                      <a:pt x="988" y="911"/>
                    </a:cubicBezTo>
                    <a:cubicBezTo>
                      <a:pt x="1023" y="911"/>
                      <a:pt x="1023" y="911"/>
                      <a:pt x="1023" y="911"/>
                    </a:cubicBezTo>
                    <a:cubicBezTo>
                      <a:pt x="1028" y="908"/>
                      <a:pt x="1028" y="908"/>
                      <a:pt x="1028" y="908"/>
                    </a:cubicBezTo>
                    <a:cubicBezTo>
                      <a:pt x="1027" y="891"/>
                      <a:pt x="1027" y="891"/>
                      <a:pt x="1027" y="891"/>
                    </a:cubicBezTo>
                    <a:cubicBezTo>
                      <a:pt x="1022" y="875"/>
                      <a:pt x="1022" y="875"/>
                      <a:pt x="1022" y="875"/>
                    </a:cubicBezTo>
                    <a:cubicBezTo>
                      <a:pt x="1010" y="856"/>
                      <a:pt x="1010" y="856"/>
                      <a:pt x="1010" y="856"/>
                    </a:cubicBezTo>
                    <a:cubicBezTo>
                      <a:pt x="1009" y="855"/>
                      <a:pt x="1009" y="855"/>
                      <a:pt x="1009" y="855"/>
                    </a:cubicBezTo>
                    <a:cubicBezTo>
                      <a:pt x="1009" y="854"/>
                      <a:pt x="1009" y="854"/>
                      <a:pt x="1009" y="854"/>
                    </a:cubicBezTo>
                    <a:cubicBezTo>
                      <a:pt x="1009" y="827"/>
                      <a:pt x="1009" y="827"/>
                      <a:pt x="1009" y="827"/>
                    </a:cubicBezTo>
                    <a:cubicBezTo>
                      <a:pt x="1009" y="826"/>
                      <a:pt x="1009" y="826"/>
                      <a:pt x="1009" y="826"/>
                    </a:cubicBezTo>
                    <a:cubicBezTo>
                      <a:pt x="1009" y="826"/>
                      <a:pt x="1009" y="826"/>
                      <a:pt x="1009" y="826"/>
                    </a:cubicBezTo>
                    <a:cubicBezTo>
                      <a:pt x="1015" y="810"/>
                      <a:pt x="1015" y="810"/>
                      <a:pt x="1015" y="810"/>
                    </a:cubicBezTo>
                    <a:cubicBezTo>
                      <a:pt x="1015" y="810"/>
                      <a:pt x="1015" y="810"/>
                      <a:pt x="1015" y="810"/>
                    </a:cubicBezTo>
                    <a:cubicBezTo>
                      <a:pt x="1017" y="809"/>
                      <a:pt x="1017" y="809"/>
                      <a:pt x="1017" y="809"/>
                    </a:cubicBezTo>
                    <a:cubicBezTo>
                      <a:pt x="1017" y="809"/>
                      <a:pt x="1017" y="809"/>
                      <a:pt x="1017" y="809"/>
                    </a:cubicBezTo>
                    <a:cubicBezTo>
                      <a:pt x="1045" y="768"/>
                      <a:pt x="1045" y="768"/>
                      <a:pt x="1045" y="768"/>
                    </a:cubicBezTo>
                    <a:cubicBezTo>
                      <a:pt x="1046" y="767"/>
                      <a:pt x="1046" y="767"/>
                      <a:pt x="1046" y="767"/>
                    </a:cubicBezTo>
                    <a:cubicBezTo>
                      <a:pt x="1047" y="767"/>
                      <a:pt x="1047" y="767"/>
                      <a:pt x="1047" y="767"/>
                    </a:cubicBezTo>
                    <a:cubicBezTo>
                      <a:pt x="1049" y="766"/>
                      <a:pt x="1049" y="766"/>
                      <a:pt x="1049" y="766"/>
                    </a:cubicBezTo>
                    <a:cubicBezTo>
                      <a:pt x="1056" y="766"/>
                      <a:pt x="1056" y="766"/>
                      <a:pt x="1056" y="766"/>
                    </a:cubicBezTo>
                    <a:cubicBezTo>
                      <a:pt x="1066" y="767"/>
                      <a:pt x="1066" y="767"/>
                      <a:pt x="1066" y="767"/>
                    </a:cubicBezTo>
                    <a:cubicBezTo>
                      <a:pt x="1090" y="781"/>
                      <a:pt x="1090" y="781"/>
                      <a:pt x="1090" y="781"/>
                    </a:cubicBezTo>
                    <a:cubicBezTo>
                      <a:pt x="1106" y="785"/>
                      <a:pt x="1106" y="785"/>
                      <a:pt x="1106" y="785"/>
                    </a:cubicBezTo>
                    <a:cubicBezTo>
                      <a:pt x="1108" y="778"/>
                      <a:pt x="1108" y="778"/>
                      <a:pt x="1108" y="778"/>
                    </a:cubicBezTo>
                    <a:cubicBezTo>
                      <a:pt x="1105" y="776"/>
                      <a:pt x="1105" y="776"/>
                      <a:pt x="1105" y="776"/>
                    </a:cubicBezTo>
                    <a:cubicBezTo>
                      <a:pt x="1105" y="772"/>
                      <a:pt x="1105" y="772"/>
                      <a:pt x="1105" y="772"/>
                    </a:cubicBezTo>
                    <a:cubicBezTo>
                      <a:pt x="1105" y="766"/>
                      <a:pt x="1108" y="761"/>
                      <a:pt x="1115" y="755"/>
                    </a:cubicBezTo>
                    <a:cubicBezTo>
                      <a:pt x="1134" y="742"/>
                      <a:pt x="1134" y="742"/>
                      <a:pt x="1134" y="742"/>
                    </a:cubicBezTo>
                    <a:cubicBezTo>
                      <a:pt x="1135" y="741"/>
                      <a:pt x="1135" y="741"/>
                      <a:pt x="1135" y="741"/>
                    </a:cubicBezTo>
                    <a:cubicBezTo>
                      <a:pt x="1135" y="741"/>
                      <a:pt x="1135" y="741"/>
                      <a:pt x="1135" y="741"/>
                    </a:cubicBezTo>
                    <a:cubicBezTo>
                      <a:pt x="1135" y="740"/>
                      <a:pt x="1135" y="740"/>
                      <a:pt x="1135" y="740"/>
                    </a:cubicBezTo>
                    <a:cubicBezTo>
                      <a:pt x="1145" y="736"/>
                      <a:pt x="1152" y="734"/>
                      <a:pt x="1156" y="734"/>
                    </a:cubicBezTo>
                    <a:cubicBezTo>
                      <a:pt x="1173" y="732"/>
                      <a:pt x="1173" y="732"/>
                      <a:pt x="1173" y="732"/>
                    </a:cubicBezTo>
                    <a:cubicBezTo>
                      <a:pt x="1175" y="732"/>
                      <a:pt x="1175" y="732"/>
                      <a:pt x="1175" y="732"/>
                    </a:cubicBezTo>
                    <a:cubicBezTo>
                      <a:pt x="1175" y="732"/>
                      <a:pt x="1175" y="732"/>
                      <a:pt x="1175" y="732"/>
                    </a:cubicBezTo>
                    <a:cubicBezTo>
                      <a:pt x="1185" y="734"/>
                      <a:pt x="1185" y="734"/>
                      <a:pt x="1185" y="734"/>
                    </a:cubicBezTo>
                    <a:cubicBezTo>
                      <a:pt x="1193" y="708"/>
                      <a:pt x="1193" y="708"/>
                      <a:pt x="1193" y="708"/>
                    </a:cubicBezTo>
                    <a:cubicBezTo>
                      <a:pt x="1193" y="690"/>
                      <a:pt x="1193" y="690"/>
                      <a:pt x="1193" y="690"/>
                    </a:cubicBezTo>
                    <a:cubicBezTo>
                      <a:pt x="1193" y="678"/>
                      <a:pt x="1193" y="671"/>
                      <a:pt x="1196" y="669"/>
                    </a:cubicBezTo>
                    <a:cubicBezTo>
                      <a:pt x="1203" y="655"/>
                      <a:pt x="1203" y="655"/>
                      <a:pt x="1203" y="655"/>
                    </a:cubicBezTo>
                    <a:cubicBezTo>
                      <a:pt x="1194" y="643"/>
                      <a:pt x="1194" y="643"/>
                      <a:pt x="1194" y="643"/>
                    </a:cubicBezTo>
                    <a:cubicBezTo>
                      <a:pt x="1181" y="634"/>
                      <a:pt x="1181" y="634"/>
                      <a:pt x="1181" y="634"/>
                    </a:cubicBezTo>
                    <a:cubicBezTo>
                      <a:pt x="1155" y="627"/>
                      <a:pt x="1155" y="627"/>
                      <a:pt x="1155" y="627"/>
                    </a:cubicBezTo>
                    <a:cubicBezTo>
                      <a:pt x="1149" y="627"/>
                      <a:pt x="1140" y="621"/>
                      <a:pt x="1124" y="608"/>
                    </a:cubicBezTo>
                    <a:cubicBezTo>
                      <a:pt x="1108" y="600"/>
                      <a:pt x="1108" y="600"/>
                      <a:pt x="1108" y="600"/>
                    </a:cubicBezTo>
                    <a:cubicBezTo>
                      <a:pt x="1107" y="600"/>
                      <a:pt x="1107" y="600"/>
                      <a:pt x="1107" y="600"/>
                    </a:cubicBezTo>
                    <a:cubicBezTo>
                      <a:pt x="1106" y="599"/>
                      <a:pt x="1106" y="599"/>
                      <a:pt x="1106" y="599"/>
                    </a:cubicBezTo>
                    <a:cubicBezTo>
                      <a:pt x="1087" y="576"/>
                      <a:pt x="1087" y="576"/>
                      <a:pt x="1087" y="576"/>
                    </a:cubicBezTo>
                    <a:cubicBezTo>
                      <a:pt x="1069" y="576"/>
                      <a:pt x="1069" y="576"/>
                      <a:pt x="1069" y="576"/>
                    </a:cubicBezTo>
                    <a:cubicBezTo>
                      <a:pt x="1068" y="575"/>
                      <a:pt x="1068" y="575"/>
                      <a:pt x="1068" y="575"/>
                    </a:cubicBezTo>
                    <a:cubicBezTo>
                      <a:pt x="1067" y="575"/>
                      <a:pt x="1067" y="575"/>
                      <a:pt x="1067" y="575"/>
                    </a:cubicBezTo>
                    <a:cubicBezTo>
                      <a:pt x="1051" y="567"/>
                      <a:pt x="1051" y="567"/>
                      <a:pt x="1051" y="567"/>
                    </a:cubicBezTo>
                    <a:cubicBezTo>
                      <a:pt x="1042" y="579"/>
                      <a:pt x="1042" y="579"/>
                      <a:pt x="1042" y="579"/>
                    </a:cubicBezTo>
                    <a:cubicBezTo>
                      <a:pt x="1040" y="629"/>
                      <a:pt x="1040" y="629"/>
                      <a:pt x="1040" y="629"/>
                    </a:cubicBezTo>
                    <a:cubicBezTo>
                      <a:pt x="1043" y="648"/>
                      <a:pt x="1043" y="648"/>
                      <a:pt x="1043" y="648"/>
                    </a:cubicBezTo>
                    <a:cubicBezTo>
                      <a:pt x="1050" y="648"/>
                      <a:pt x="1050" y="648"/>
                      <a:pt x="1050" y="648"/>
                    </a:cubicBezTo>
                    <a:cubicBezTo>
                      <a:pt x="1051" y="649"/>
                      <a:pt x="1051" y="649"/>
                      <a:pt x="1051" y="649"/>
                    </a:cubicBezTo>
                    <a:cubicBezTo>
                      <a:pt x="1066" y="653"/>
                      <a:pt x="1066" y="653"/>
                      <a:pt x="1066" y="653"/>
                    </a:cubicBezTo>
                    <a:cubicBezTo>
                      <a:pt x="1066" y="654"/>
                      <a:pt x="1066" y="654"/>
                      <a:pt x="1066" y="654"/>
                    </a:cubicBezTo>
                    <a:cubicBezTo>
                      <a:pt x="1066" y="655"/>
                      <a:pt x="1066" y="655"/>
                      <a:pt x="1066" y="655"/>
                    </a:cubicBezTo>
                    <a:cubicBezTo>
                      <a:pt x="1073" y="673"/>
                      <a:pt x="1073" y="673"/>
                      <a:pt x="1073" y="673"/>
                    </a:cubicBezTo>
                    <a:cubicBezTo>
                      <a:pt x="1075" y="673"/>
                      <a:pt x="1075" y="673"/>
                      <a:pt x="1075" y="673"/>
                    </a:cubicBezTo>
                    <a:cubicBezTo>
                      <a:pt x="1075" y="674"/>
                      <a:pt x="1075" y="674"/>
                      <a:pt x="1075" y="674"/>
                    </a:cubicBezTo>
                    <a:cubicBezTo>
                      <a:pt x="1075" y="674"/>
                      <a:pt x="1075" y="674"/>
                      <a:pt x="1075" y="674"/>
                    </a:cubicBezTo>
                    <a:cubicBezTo>
                      <a:pt x="1075" y="675"/>
                      <a:pt x="1075" y="675"/>
                      <a:pt x="1075" y="675"/>
                    </a:cubicBezTo>
                    <a:cubicBezTo>
                      <a:pt x="1070" y="708"/>
                      <a:pt x="1070" y="708"/>
                      <a:pt x="1070" y="708"/>
                    </a:cubicBezTo>
                    <a:cubicBezTo>
                      <a:pt x="1070" y="710"/>
                      <a:pt x="1070" y="710"/>
                      <a:pt x="1070" y="710"/>
                    </a:cubicBezTo>
                    <a:cubicBezTo>
                      <a:pt x="1070" y="711"/>
                      <a:pt x="1070" y="711"/>
                      <a:pt x="1070" y="711"/>
                    </a:cubicBezTo>
                    <a:cubicBezTo>
                      <a:pt x="1069" y="712"/>
                      <a:pt x="1069" y="712"/>
                      <a:pt x="1069" y="712"/>
                    </a:cubicBezTo>
                    <a:cubicBezTo>
                      <a:pt x="1064" y="715"/>
                      <a:pt x="1060" y="717"/>
                      <a:pt x="1055" y="721"/>
                    </a:cubicBezTo>
                    <a:cubicBezTo>
                      <a:pt x="1052" y="722"/>
                      <a:pt x="1052" y="722"/>
                      <a:pt x="1052" y="722"/>
                    </a:cubicBezTo>
                    <a:cubicBezTo>
                      <a:pt x="1051" y="721"/>
                      <a:pt x="1051" y="721"/>
                      <a:pt x="1051" y="721"/>
                    </a:cubicBezTo>
                    <a:cubicBezTo>
                      <a:pt x="1050" y="721"/>
                      <a:pt x="1050" y="721"/>
                      <a:pt x="1050" y="721"/>
                    </a:cubicBezTo>
                    <a:cubicBezTo>
                      <a:pt x="1043" y="719"/>
                      <a:pt x="1043" y="719"/>
                      <a:pt x="1043" y="719"/>
                    </a:cubicBezTo>
                    <a:cubicBezTo>
                      <a:pt x="1026" y="725"/>
                      <a:pt x="1026" y="725"/>
                      <a:pt x="1026" y="725"/>
                    </a:cubicBezTo>
                    <a:cubicBezTo>
                      <a:pt x="1025" y="725"/>
                      <a:pt x="1025" y="725"/>
                      <a:pt x="1025" y="725"/>
                    </a:cubicBezTo>
                    <a:cubicBezTo>
                      <a:pt x="1026" y="728"/>
                      <a:pt x="1026" y="728"/>
                      <a:pt x="1026" y="728"/>
                    </a:cubicBezTo>
                    <a:cubicBezTo>
                      <a:pt x="1027" y="729"/>
                      <a:pt x="1027" y="729"/>
                      <a:pt x="1027" y="729"/>
                    </a:cubicBezTo>
                    <a:cubicBezTo>
                      <a:pt x="1030" y="758"/>
                      <a:pt x="1030" y="758"/>
                      <a:pt x="1030" y="758"/>
                    </a:cubicBezTo>
                    <a:cubicBezTo>
                      <a:pt x="1030" y="762"/>
                      <a:pt x="1028" y="764"/>
                      <a:pt x="1024" y="765"/>
                    </a:cubicBezTo>
                    <a:cubicBezTo>
                      <a:pt x="1011" y="765"/>
                      <a:pt x="1011" y="765"/>
                      <a:pt x="1011" y="765"/>
                    </a:cubicBezTo>
                    <a:cubicBezTo>
                      <a:pt x="1005" y="764"/>
                      <a:pt x="1002" y="762"/>
                      <a:pt x="999" y="759"/>
                    </a:cubicBezTo>
                    <a:cubicBezTo>
                      <a:pt x="986" y="749"/>
                      <a:pt x="986" y="749"/>
                      <a:pt x="986" y="749"/>
                    </a:cubicBezTo>
                    <a:cubicBezTo>
                      <a:pt x="985" y="748"/>
                      <a:pt x="985" y="748"/>
                      <a:pt x="985" y="748"/>
                    </a:cubicBezTo>
                    <a:cubicBezTo>
                      <a:pt x="984" y="748"/>
                      <a:pt x="984" y="748"/>
                      <a:pt x="984" y="748"/>
                    </a:cubicBezTo>
                    <a:cubicBezTo>
                      <a:pt x="984" y="747"/>
                      <a:pt x="984" y="747"/>
                      <a:pt x="984" y="747"/>
                    </a:cubicBezTo>
                    <a:cubicBezTo>
                      <a:pt x="976" y="729"/>
                      <a:pt x="976" y="729"/>
                      <a:pt x="976" y="729"/>
                    </a:cubicBezTo>
                    <a:cubicBezTo>
                      <a:pt x="974" y="727"/>
                      <a:pt x="969" y="724"/>
                      <a:pt x="958" y="721"/>
                    </a:cubicBezTo>
                    <a:cubicBezTo>
                      <a:pt x="957" y="721"/>
                      <a:pt x="957" y="721"/>
                      <a:pt x="957" y="721"/>
                    </a:cubicBezTo>
                    <a:cubicBezTo>
                      <a:pt x="956" y="721"/>
                      <a:pt x="956" y="721"/>
                      <a:pt x="956" y="721"/>
                    </a:cubicBezTo>
                    <a:cubicBezTo>
                      <a:pt x="942" y="710"/>
                      <a:pt x="942" y="710"/>
                      <a:pt x="942" y="710"/>
                    </a:cubicBezTo>
                    <a:cubicBezTo>
                      <a:pt x="939" y="710"/>
                      <a:pt x="939" y="710"/>
                      <a:pt x="939" y="710"/>
                    </a:cubicBezTo>
                    <a:cubicBezTo>
                      <a:pt x="939" y="708"/>
                      <a:pt x="939" y="708"/>
                      <a:pt x="939" y="708"/>
                    </a:cubicBezTo>
                    <a:cubicBezTo>
                      <a:pt x="939" y="708"/>
                      <a:pt x="939" y="708"/>
                      <a:pt x="939" y="708"/>
                    </a:cubicBezTo>
                    <a:cubicBezTo>
                      <a:pt x="935" y="690"/>
                      <a:pt x="935" y="690"/>
                      <a:pt x="935" y="690"/>
                    </a:cubicBezTo>
                    <a:cubicBezTo>
                      <a:pt x="937" y="676"/>
                      <a:pt x="937" y="676"/>
                      <a:pt x="937" y="676"/>
                    </a:cubicBezTo>
                    <a:cubicBezTo>
                      <a:pt x="938" y="676"/>
                      <a:pt x="938" y="676"/>
                      <a:pt x="938" y="676"/>
                    </a:cubicBezTo>
                    <a:cubicBezTo>
                      <a:pt x="938" y="675"/>
                      <a:pt x="938" y="675"/>
                      <a:pt x="938" y="675"/>
                    </a:cubicBezTo>
                    <a:cubicBezTo>
                      <a:pt x="938" y="675"/>
                      <a:pt x="938" y="675"/>
                      <a:pt x="938" y="675"/>
                    </a:cubicBezTo>
                    <a:cubicBezTo>
                      <a:pt x="945" y="668"/>
                      <a:pt x="945" y="668"/>
                      <a:pt x="945" y="668"/>
                    </a:cubicBezTo>
                    <a:cubicBezTo>
                      <a:pt x="945" y="663"/>
                      <a:pt x="945" y="663"/>
                      <a:pt x="945" y="663"/>
                    </a:cubicBezTo>
                    <a:cubicBezTo>
                      <a:pt x="938" y="644"/>
                      <a:pt x="938" y="644"/>
                      <a:pt x="938" y="644"/>
                    </a:cubicBezTo>
                    <a:cubicBezTo>
                      <a:pt x="924" y="630"/>
                      <a:pt x="924" y="630"/>
                      <a:pt x="924" y="630"/>
                    </a:cubicBezTo>
                    <a:cubicBezTo>
                      <a:pt x="924" y="628"/>
                      <a:pt x="924" y="628"/>
                      <a:pt x="924" y="628"/>
                    </a:cubicBezTo>
                    <a:cubicBezTo>
                      <a:pt x="919" y="584"/>
                      <a:pt x="919" y="584"/>
                      <a:pt x="919" y="584"/>
                    </a:cubicBezTo>
                    <a:cubicBezTo>
                      <a:pt x="909" y="574"/>
                      <a:pt x="909" y="574"/>
                      <a:pt x="909" y="574"/>
                    </a:cubicBezTo>
                    <a:cubicBezTo>
                      <a:pt x="908" y="574"/>
                      <a:pt x="908" y="574"/>
                      <a:pt x="908" y="574"/>
                    </a:cubicBezTo>
                    <a:cubicBezTo>
                      <a:pt x="907" y="573"/>
                      <a:pt x="907" y="573"/>
                      <a:pt x="907" y="573"/>
                    </a:cubicBezTo>
                    <a:cubicBezTo>
                      <a:pt x="907" y="573"/>
                      <a:pt x="907" y="573"/>
                      <a:pt x="907" y="573"/>
                    </a:cubicBezTo>
                    <a:cubicBezTo>
                      <a:pt x="898" y="553"/>
                      <a:pt x="898" y="553"/>
                      <a:pt x="898" y="553"/>
                    </a:cubicBezTo>
                    <a:cubicBezTo>
                      <a:pt x="860" y="549"/>
                      <a:pt x="860" y="549"/>
                      <a:pt x="860" y="549"/>
                    </a:cubicBezTo>
                    <a:cubicBezTo>
                      <a:pt x="851" y="545"/>
                      <a:pt x="844" y="539"/>
                      <a:pt x="840" y="531"/>
                    </a:cubicBezTo>
                    <a:cubicBezTo>
                      <a:pt x="823" y="531"/>
                      <a:pt x="823" y="531"/>
                      <a:pt x="823" y="531"/>
                    </a:cubicBezTo>
                    <a:cubicBezTo>
                      <a:pt x="817" y="529"/>
                      <a:pt x="811" y="524"/>
                      <a:pt x="803" y="517"/>
                    </a:cubicBezTo>
                    <a:cubicBezTo>
                      <a:pt x="801" y="515"/>
                      <a:pt x="801" y="515"/>
                      <a:pt x="801" y="515"/>
                    </a:cubicBezTo>
                    <a:cubicBezTo>
                      <a:pt x="797" y="511"/>
                      <a:pt x="793" y="504"/>
                      <a:pt x="789" y="496"/>
                    </a:cubicBezTo>
                    <a:cubicBezTo>
                      <a:pt x="789" y="496"/>
                      <a:pt x="789" y="496"/>
                      <a:pt x="789" y="496"/>
                    </a:cubicBezTo>
                    <a:cubicBezTo>
                      <a:pt x="787" y="495"/>
                      <a:pt x="787" y="495"/>
                      <a:pt x="787" y="495"/>
                    </a:cubicBezTo>
                    <a:cubicBezTo>
                      <a:pt x="784" y="478"/>
                      <a:pt x="784" y="478"/>
                      <a:pt x="784" y="478"/>
                    </a:cubicBezTo>
                    <a:cubicBezTo>
                      <a:pt x="784" y="478"/>
                      <a:pt x="784" y="478"/>
                      <a:pt x="784" y="478"/>
                    </a:cubicBezTo>
                    <a:cubicBezTo>
                      <a:pt x="784" y="477"/>
                      <a:pt x="784" y="477"/>
                      <a:pt x="784" y="477"/>
                    </a:cubicBezTo>
                    <a:cubicBezTo>
                      <a:pt x="784" y="476"/>
                      <a:pt x="784" y="476"/>
                      <a:pt x="784" y="476"/>
                    </a:cubicBezTo>
                    <a:cubicBezTo>
                      <a:pt x="784" y="476"/>
                      <a:pt x="784" y="476"/>
                      <a:pt x="784" y="476"/>
                    </a:cubicBezTo>
                    <a:cubicBezTo>
                      <a:pt x="791" y="443"/>
                      <a:pt x="791" y="443"/>
                      <a:pt x="791" y="443"/>
                    </a:cubicBezTo>
                    <a:cubicBezTo>
                      <a:pt x="791" y="442"/>
                      <a:pt x="791" y="442"/>
                      <a:pt x="791" y="442"/>
                    </a:cubicBezTo>
                    <a:cubicBezTo>
                      <a:pt x="797" y="428"/>
                      <a:pt x="797" y="428"/>
                      <a:pt x="797" y="428"/>
                    </a:cubicBezTo>
                    <a:cubicBezTo>
                      <a:pt x="797" y="427"/>
                      <a:pt x="797" y="427"/>
                      <a:pt x="797" y="427"/>
                    </a:cubicBezTo>
                    <a:cubicBezTo>
                      <a:pt x="797" y="426"/>
                      <a:pt x="797" y="426"/>
                      <a:pt x="797" y="426"/>
                    </a:cubicBezTo>
                    <a:cubicBezTo>
                      <a:pt x="798" y="426"/>
                      <a:pt x="798" y="426"/>
                      <a:pt x="798" y="426"/>
                    </a:cubicBezTo>
                    <a:cubicBezTo>
                      <a:pt x="838" y="409"/>
                      <a:pt x="838" y="409"/>
                      <a:pt x="838" y="409"/>
                    </a:cubicBezTo>
                    <a:cubicBezTo>
                      <a:pt x="854" y="390"/>
                      <a:pt x="854" y="390"/>
                      <a:pt x="854" y="390"/>
                    </a:cubicBezTo>
                    <a:cubicBezTo>
                      <a:pt x="857" y="374"/>
                      <a:pt x="857" y="374"/>
                      <a:pt x="857" y="374"/>
                    </a:cubicBezTo>
                    <a:cubicBezTo>
                      <a:pt x="855" y="363"/>
                      <a:pt x="855" y="363"/>
                      <a:pt x="855" y="363"/>
                    </a:cubicBezTo>
                    <a:cubicBezTo>
                      <a:pt x="849" y="349"/>
                      <a:pt x="844" y="341"/>
                      <a:pt x="844" y="335"/>
                    </a:cubicBezTo>
                    <a:cubicBezTo>
                      <a:pt x="836" y="336"/>
                      <a:pt x="836" y="336"/>
                      <a:pt x="836" y="336"/>
                    </a:cubicBezTo>
                    <a:cubicBezTo>
                      <a:pt x="821" y="335"/>
                      <a:pt x="821" y="335"/>
                      <a:pt x="821" y="335"/>
                    </a:cubicBezTo>
                    <a:cubicBezTo>
                      <a:pt x="818" y="336"/>
                      <a:pt x="810" y="346"/>
                      <a:pt x="798" y="360"/>
                    </a:cubicBezTo>
                    <a:cubicBezTo>
                      <a:pt x="780" y="377"/>
                      <a:pt x="780" y="377"/>
                      <a:pt x="780" y="377"/>
                    </a:cubicBezTo>
                    <a:cubicBezTo>
                      <a:pt x="779" y="377"/>
                      <a:pt x="779" y="377"/>
                      <a:pt x="779" y="377"/>
                    </a:cubicBezTo>
                    <a:cubicBezTo>
                      <a:pt x="778" y="378"/>
                      <a:pt x="778" y="378"/>
                      <a:pt x="778" y="378"/>
                    </a:cubicBezTo>
                    <a:cubicBezTo>
                      <a:pt x="764" y="381"/>
                      <a:pt x="755" y="383"/>
                      <a:pt x="749" y="381"/>
                    </a:cubicBezTo>
                    <a:lnTo>
                      <a:pt x="715" y="3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7" name="Freeform 7"/>
              <p:cNvSpPr>
                <a:spLocks/>
              </p:cNvSpPr>
              <p:nvPr/>
            </p:nvSpPr>
            <p:spPr bwMode="auto">
              <a:xfrm>
                <a:off x="3849211" y="3284538"/>
                <a:ext cx="365125" cy="606425"/>
              </a:xfrm>
              <a:custGeom>
                <a:avLst/>
                <a:gdLst>
                  <a:gd name="T0" fmla="*/ 122 w 242"/>
                  <a:gd name="T1" fmla="*/ 77 h 402"/>
                  <a:gd name="T2" fmla="*/ 122 w 242"/>
                  <a:gd name="T3" fmla="*/ 113 h 402"/>
                  <a:gd name="T4" fmla="*/ 110 w 242"/>
                  <a:gd name="T5" fmla="*/ 144 h 402"/>
                  <a:gd name="T6" fmla="*/ 99 w 242"/>
                  <a:gd name="T7" fmla="*/ 163 h 402"/>
                  <a:gd name="T8" fmla="*/ 97 w 242"/>
                  <a:gd name="T9" fmla="*/ 162 h 402"/>
                  <a:gd name="T10" fmla="*/ 57 w 242"/>
                  <a:gd name="T11" fmla="*/ 171 h 402"/>
                  <a:gd name="T12" fmla="*/ 17 w 242"/>
                  <a:gd name="T13" fmla="*/ 178 h 402"/>
                  <a:gd name="T14" fmla="*/ 11 w 242"/>
                  <a:gd name="T15" fmla="*/ 185 h 402"/>
                  <a:gd name="T16" fmla="*/ 51 w 242"/>
                  <a:gd name="T17" fmla="*/ 189 h 402"/>
                  <a:gd name="T18" fmla="*/ 54 w 242"/>
                  <a:gd name="T19" fmla="*/ 190 h 402"/>
                  <a:gd name="T20" fmla="*/ 63 w 242"/>
                  <a:gd name="T21" fmla="*/ 215 h 402"/>
                  <a:gd name="T22" fmla="*/ 79 w 242"/>
                  <a:gd name="T23" fmla="*/ 244 h 402"/>
                  <a:gd name="T24" fmla="*/ 93 w 242"/>
                  <a:gd name="T25" fmla="*/ 284 h 402"/>
                  <a:gd name="T26" fmla="*/ 94 w 242"/>
                  <a:gd name="T27" fmla="*/ 285 h 402"/>
                  <a:gd name="T28" fmla="*/ 101 w 242"/>
                  <a:gd name="T29" fmla="*/ 306 h 402"/>
                  <a:gd name="T30" fmla="*/ 94 w 242"/>
                  <a:gd name="T31" fmla="*/ 329 h 402"/>
                  <a:gd name="T32" fmla="*/ 95 w 242"/>
                  <a:gd name="T33" fmla="*/ 349 h 402"/>
                  <a:gd name="T34" fmla="*/ 132 w 242"/>
                  <a:gd name="T35" fmla="*/ 371 h 402"/>
                  <a:gd name="T36" fmla="*/ 154 w 242"/>
                  <a:gd name="T37" fmla="*/ 399 h 402"/>
                  <a:gd name="T38" fmla="*/ 165 w 242"/>
                  <a:gd name="T39" fmla="*/ 402 h 402"/>
                  <a:gd name="T40" fmla="*/ 161 w 242"/>
                  <a:gd name="T41" fmla="*/ 367 h 402"/>
                  <a:gd name="T42" fmla="*/ 186 w 242"/>
                  <a:gd name="T43" fmla="*/ 355 h 402"/>
                  <a:gd name="T44" fmla="*/ 187 w 242"/>
                  <a:gd name="T45" fmla="*/ 354 h 402"/>
                  <a:gd name="T46" fmla="*/ 189 w 242"/>
                  <a:gd name="T47" fmla="*/ 355 h 402"/>
                  <a:gd name="T48" fmla="*/ 206 w 242"/>
                  <a:gd name="T49" fmla="*/ 352 h 402"/>
                  <a:gd name="T50" fmla="*/ 209 w 242"/>
                  <a:gd name="T51" fmla="*/ 323 h 402"/>
                  <a:gd name="T52" fmla="*/ 194 w 242"/>
                  <a:gd name="T53" fmla="*/ 306 h 402"/>
                  <a:gd name="T54" fmla="*/ 182 w 242"/>
                  <a:gd name="T55" fmla="*/ 305 h 402"/>
                  <a:gd name="T56" fmla="*/ 175 w 242"/>
                  <a:gd name="T57" fmla="*/ 277 h 402"/>
                  <a:gd name="T58" fmla="*/ 178 w 242"/>
                  <a:gd name="T59" fmla="*/ 221 h 402"/>
                  <a:gd name="T60" fmla="*/ 217 w 242"/>
                  <a:gd name="T61" fmla="*/ 211 h 402"/>
                  <a:gd name="T62" fmla="*/ 242 w 242"/>
                  <a:gd name="T63" fmla="*/ 143 h 402"/>
                  <a:gd name="T64" fmla="*/ 223 w 242"/>
                  <a:gd name="T65" fmla="*/ 126 h 402"/>
                  <a:gd name="T66" fmla="*/ 219 w 242"/>
                  <a:gd name="T67" fmla="*/ 127 h 402"/>
                  <a:gd name="T68" fmla="*/ 202 w 242"/>
                  <a:gd name="T69" fmla="*/ 128 h 402"/>
                  <a:gd name="T70" fmla="*/ 189 w 242"/>
                  <a:gd name="T71" fmla="*/ 112 h 402"/>
                  <a:gd name="T72" fmla="*/ 188 w 242"/>
                  <a:gd name="T73" fmla="*/ 110 h 402"/>
                  <a:gd name="T74" fmla="*/ 192 w 242"/>
                  <a:gd name="T75" fmla="*/ 69 h 402"/>
                  <a:gd name="T76" fmla="*/ 202 w 242"/>
                  <a:gd name="T77" fmla="*/ 49 h 402"/>
                  <a:gd name="T78" fmla="*/ 207 w 242"/>
                  <a:gd name="T79" fmla="*/ 26 h 402"/>
                  <a:gd name="T80" fmla="*/ 170 w 242"/>
                  <a:gd name="T81"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2" h="402">
                    <a:moveTo>
                      <a:pt x="141" y="25"/>
                    </a:moveTo>
                    <a:cubicBezTo>
                      <a:pt x="122" y="77"/>
                      <a:pt x="122" y="77"/>
                      <a:pt x="122" y="77"/>
                    </a:cubicBezTo>
                    <a:cubicBezTo>
                      <a:pt x="122" y="112"/>
                      <a:pt x="122" y="112"/>
                      <a:pt x="122" y="112"/>
                    </a:cubicBezTo>
                    <a:cubicBezTo>
                      <a:pt x="122" y="113"/>
                      <a:pt x="122" y="113"/>
                      <a:pt x="122" y="113"/>
                    </a:cubicBezTo>
                    <a:cubicBezTo>
                      <a:pt x="112" y="131"/>
                      <a:pt x="112" y="131"/>
                      <a:pt x="112" y="131"/>
                    </a:cubicBezTo>
                    <a:cubicBezTo>
                      <a:pt x="110" y="144"/>
                      <a:pt x="110" y="144"/>
                      <a:pt x="110" y="144"/>
                    </a:cubicBezTo>
                    <a:cubicBezTo>
                      <a:pt x="112" y="151"/>
                      <a:pt x="109" y="158"/>
                      <a:pt x="101" y="162"/>
                    </a:cubicBezTo>
                    <a:cubicBezTo>
                      <a:pt x="99" y="163"/>
                      <a:pt x="99" y="163"/>
                      <a:pt x="99" y="163"/>
                    </a:cubicBezTo>
                    <a:cubicBezTo>
                      <a:pt x="98" y="163"/>
                      <a:pt x="98" y="163"/>
                      <a:pt x="98" y="163"/>
                    </a:cubicBezTo>
                    <a:cubicBezTo>
                      <a:pt x="97" y="162"/>
                      <a:pt x="97" y="162"/>
                      <a:pt x="97" y="162"/>
                    </a:cubicBezTo>
                    <a:cubicBezTo>
                      <a:pt x="71" y="159"/>
                      <a:pt x="71" y="159"/>
                      <a:pt x="71" y="159"/>
                    </a:cubicBezTo>
                    <a:cubicBezTo>
                      <a:pt x="57" y="171"/>
                      <a:pt x="57" y="171"/>
                      <a:pt x="57" y="171"/>
                    </a:cubicBezTo>
                    <a:cubicBezTo>
                      <a:pt x="17" y="178"/>
                      <a:pt x="17" y="178"/>
                      <a:pt x="17" y="178"/>
                    </a:cubicBezTo>
                    <a:cubicBezTo>
                      <a:pt x="17" y="178"/>
                      <a:pt x="17" y="178"/>
                      <a:pt x="17" y="178"/>
                    </a:cubicBezTo>
                    <a:cubicBezTo>
                      <a:pt x="0" y="178"/>
                      <a:pt x="0" y="178"/>
                      <a:pt x="0" y="178"/>
                    </a:cubicBezTo>
                    <a:cubicBezTo>
                      <a:pt x="11" y="185"/>
                      <a:pt x="11" y="185"/>
                      <a:pt x="11" y="185"/>
                    </a:cubicBezTo>
                    <a:cubicBezTo>
                      <a:pt x="49" y="189"/>
                      <a:pt x="49" y="189"/>
                      <a:pt x="49" y="189"/>
                    </a:cubicBezTo>
                    <a:cubicBezTo>
                      <a:pt x="51" y="189"/>
                      <a:pt x="51" y="189"/>
                      <a:pt x="51" y="189"/>
                    </a:cubicBezTo>
                    <a:cubicBezTo>
                      <a:pt x="53" y="189"/>
                      <a:pt x="53" y="189"/>
                      <a:pt x="53" y="189"/>
                    </a:cubicBezTo>
                    <a:cubicBezTo>
                      <a:pt x="54" y="190"/>
                      <a:pt x="54" y="190"/>
                      <a:pt x="54" y="190"/>
                    </a:cubicBezTo>
                    <a:cubicBezTo>
                      <a:pt x="54" y="191"/>
                      <a:pt x="54" y="191"/>
                      <a:pt x="54" y="191"/>
                    </a:cubicBezTo>
                    <a:cubicBezTo>
                      <a:pt x="63" y="215"/>
                      <a:pt x="63" y="215"/>
                      <a:pt x="63" y="215"/>
                    </a:cubicBezTo>
                    <a:cubicBezTo>
                      <a:pt x="74" y="222"/>
                      <a:pt x="74" y="222"/>
                      <a:pt x="74" y="222"/>
                    </a:cubicBezTo>
                    <a:cubicBezTo>
                      <a:pt x="77" y="226"/>
                      <a:pt x="79" y="233"/>
                      <a:pt x="79" y="244"/>
                    </a:cubicBezTo>
                    <a:cubicBezTo>
                      <a:pt x="80" y="273"/>
                      <a:pt x="80" y="273"/>
                      <a:pt x="80" y="273"/>
                    </a:cubicBezTo>
                    <a:cubicBezTo>
                      <a:pt x="93" y="284"/>
                      <a:pt x="93" y="284"/>
                      <a:pt x="93" y="284"/>
                    </a:cubicBezTo>
                    <a:cubicBezTo>
                      <a:pt x="94" y="284"/>
                      <a:pt x="94" y="284"/>
                      <a:pt x="94" y="284"/>
                    </a:cubicBezTo>
                    <a:cubicBezTo>
                      <a:pt x="94" y="285"/>
                      <a:pt x="94" y="285"/>
                      <a:pt x="94" y="285"/>
                    </a:cubicBezTo>
                    <a:cubicBezTo>
                      <a:pt x="95" y="285"/>
                      <a:pt x="95" y="285"/>
                      <a:pt x="95" y="285"/>
                    </a:cubicBezTo>
                    <a:cubicBezTo>
                      <a:pt x="101" y="306"/>
                      <a:pt x="101" y="306"/>
                      <a:pt x="101" y="306"/>
                    </a:cubicBezTo>
                    <a:cubicBezTo>
                      <a:pt x="101" y="318"/>
                      <a:pt x="101" y="318"/>
                      <a:pt x="101" y="318"/>
                    </a:cubicBezTo>
                    <a:cubicBezTo>
                      <a:pt x="94" y="329"/>
                      <a:pt x="94" y="329"/>
                      <a:pt x="94" y="329"/>
                    </a:cubicBezTo>
                    <a:cubicBezTo>
                      <a:pt x="92" y="338"/>
                      <a:pt x="92" y="338"/>
                      <a:pt x="92" y="338"/>
                    </a:cubicBezTo>
                    <a:cubicBezTo>
                      <a:pt x="95" y="349"/>
                      <a:pt x="95" y="349"/>
                      <a:pt x="95" y="349"/>
                    </a:cubicBezTo>
                    <a:cubicBezTo>
                      <a:pt x="108" y="357"/>
                      <a:pt x="108" y="357"/>
                      <a:pt x="108" y="357"/>
                    </a:cubicBezTo>
                    <a:cubicBezTo>
                      <a:pt x="121" y="362"/>
                      <a:pt x="129" y="366"/>
                      <a:pt x="132" y="371"/>
                    </a:cubicBezTo>
                    <a:cubicBezTo>
                      <a:pt x="139" y="387"/>
                      <a:pt x="139" y="387"/>
                      <a:pt x="139" y="387"/>
                    </a:cubicBezTo>
                    <a:cubicBezTo>
                      <a:pt x="148" y="391"/>
                      <a:pt x="152" y="395"/>
                      <a:pt x="154" y="399"/>
                    </a:cubicBezTo>
                    <a:cubicBezTo>
                      <a:pt x="164" y="402"/>
                      <a:pt x="164" y="402"/>
                      <a:pt x="164" y="402"/>
                    </a:cubicBezTo>
                    <a:cubicBezTo>
                      <a:pt x="165" y="402"/>
                      <a:pt x="165" y="402"/>
                      <a:pt x="165" y="402"/>
                    </a:cubicBezTo>
                    <a:cubicBezTo>
                      <a:pt x="160" y="379"/>
                      <a:pt x="160" y="379"/>
                      <a:pt x="160" y="379"/>
                    </a:cubicBezTo>
                    <a:cubicBezTo>
                      <a:pt x="159" y="374"/>
                      <a:pt x="159" y="369"/>
                      <a:pt x="161" y="367"/>
                    </a:cubicBezTo>
                    <a:cubicBezTo>
                      <a:pt x="164" y="363"/>
                      <a:pt x="166" y="361"/>
                      <a:pt x="170" y="360"/>
                    </a:cubicBezTo>
                    <a:cubicBezTo>
                      <a:pt x="186" y="355"/>
                      <a:pt x="186" y="355"/>
                      <a:pt x="186" y="355"/>
                    </a:cubicBezTo>
                    <a:cubicBezTo>
                      <a:pt x="186" y="355"/>
                      <a:pt x="186" y="355"/>
                      <a:pt x="186" y="355"/>
                    </a:cubicBezTo>
                    <a:cubicBezTo>
                      <a:pt x="187" y="354"/>
                      <a:pt x="187" y="354"/>
                      <a:pt x="187" y="354"/>
                    </a:cubicBezTo>
                    <a:cubicBezTo>
                      <a:pt x="188" y="354"/>
                      <a:pt x="188" y="354"/>
                      <a:pt x="188" y="354"/>
                    </a:cubicBezTo>
                    <a:cubicBezTo>
                      <a:pt x="189" y="355"/>
                      <a:pt x="189" y="355"/>
                      <a:pt x="189" y="355"/>
                    </a:cubicBezTo>
                    <a:cubicBezTo>
                      <a:pt x="196" y="357"/>
                      <a:pt x="196" y="357"/>
                      <a:pt x="196" y="357"/>
                    </a:cubicBezTo>
                    <a:cubicBezTo>
                      <a:pt x="206" y="352"/>
                      <a:pt x="206" y="352"/>
                      <a:pt x="206" y="352"/>
                    </a:cubicBezTo>
                    <a:cubicBezTo>
                      <a:pt x="206" y="350"/>
                      <a:pt x="206" y="350"/>
                      <a:pt x="206" y="350"/>
                    </a:cubicBezTo>
                    <a:cubicBezTo>
                      <a:pt x="209" y="323"/>
                      <a:pt x="209" y="323"/>
                      <a:pt x="209" y="323"/>
                    </a:cubicBezTo>
                    <a:cubicBezTo>
                      <a:pt x="203" y="311"/>
                      <a:pt x="203" y="311"/>
                      <a:pt x="203" y="311"/>
                    </a:cubicBezTo>
                    <a:cubicBezTo>
                      <a:pt x="194" y="306"/>
                      <a:pt x="194" y="306"/>
                      <a:pt x="194" y="306"/>
                    </a:cubicBezTo>
                    <a:cubicBezTo>
                      <a:pt x="184" y="305"/>
                      <a:pt x="184" y="305"/>
                      <a:pt x="184" y="305"/>
                    </a:cubicBezTo>
                    <a:cubicBezTo>
                      <a:pt x="182" y="305"/>
                      <a:pt x="182" y="305"/>
                      <a:pt x="182" y="305"/>
                    </a:cubicBezTo>
                    <a:cubicBezTo>
                      <a:pt x="179" y="304"/>
                      <a:pt x="179" y="304"/>
                      <a:pt x="179" y="304"/>
                    </a:cubicBezTo>
                    <a:cubicBezTo>
                      <a:pt x="175" y="277"/>
                      <a:pt x="175" y="277"/>
                      <a:pt x="175" y="277"/>
                    </a:cubicBezTo>
                    <a:cubicBezTo>
                      <a:pt x="176" y="223"/>
                      <a:pt x="176" y="223"/>
                      <a:pt x="176" y="223"/>
                    </a:cubicBezTo>
                    <a:cubicBezTo>
                      <a:pt x="178" y="221"/>
                      <a:pt x="178" y="221"/>
                      <a:pt x="178" y="221"/>
                    </a:cubicBezTo>
                    <a:cubicBezTo>
                      <a:pt x="194" y="199"/>
                      <a:pt x="194" y="199"/>
                      <a:pt x="194" y="199"/>
                    </a:cubicBezTo>
                    <a:cubicBezTo>
                      <a:pt x="217" y="211"/>
                      <a:pt x="217" y="211"/>
                      <a:pt x="217" y="211"/>
                    </a:cubicBezTo>
                    <a:cubicBezTo>
                      <a:pt x="231" y="211"/>
                      <a:pt x="231" y="211"/>
                      <a:pt x="231" y="211"/>
                    </a:cubicBezTo>
                    <a:cubicBezTo>
                      <a:pt x="242" y="143"/>
                      <a:pt x="242" y="143"/>
                      <a:pt x="242" y="143"/>
                    </a:cubicBezTo>
                    <a:cubicBezTo>
                      <a:pt x="238" y="135"/>
                      <a:pt x="235" y="130"/>
                      <a:pt x="229" y="127"/>
                    </a:cubicBezTo>
                    <a:cubicBezTo>
                      <a:pt x="223" y="126"/>
                      <a:pt x="223" y="126"/>
                      <a:pt x="223" y="126"/>
                    </a:cubicBezTo>
                    <a:cubicBezTo>
                      <a:pt x="223" y="127"/>
                      <a:pt x="223" y="127"/>
                      <a:pt x="223" y="127"/>
                    </a:cubicBezTo>
                    <a:cubicBezTo>
                      <a:pt x="219" y="127"/>
                      <a:pt x="219" y="127"/>
                      <a:pt x="219" y="127"/>
                    </a:cubicBezTo>
                    <a:cubicBezTo>
                      <a:pt x="203" y="130"/>
                      <a:pt x="203" y="130"/>
                      <a:pt x="203" y="130"/>
                    </a:cubicBezTo>
                    <a:cubicBezTo>
                      <a:pt x="202" y="128"/>
                      <a:pt x="202" y="128"/>
                      <a:pt x="202" y="128"/>
                    </a:cubicBezTo>
                    <a:cubicBezTo>
                      <a:pt x="201" y="127"/>
                      <a:pt x="201" y="127"/>
                      <a:pt x="201" y="127"/>
                    </a:cubicBezTo>
                    <a:cubicBezTo>
                      <a:pt x="189" y="112"/>
                      <a:pt x="189" y="112"/>
                      <a:pt x="189" y="112"/>
                    </a:cubicBezTo>
                    <a:cubicBezTo>
                      <a:pt x="189" y="111"/>
                      <a:pt x="189" y="111"/>
                      <a:pt x="189" y="111"/>
                    </a:cubicBezTo>
                    <a:cubicBezTo>
                      <a:pt x="188" y="110"/>
                      <a:pt x="188" y="110"/>
                      <a:pt x="188" y="110"/>
                    </a:cubicBezTo>
                    <a:cubicBezTo>
                      <a:pt x="188" y="84"/>
                      <a:pt x="188" y="84"/>
                      <a:pt x="188" y="84"/>
                    </a:cubicBezTo>
                    <a:cubicBezTo>
                      <a:pt x="192" y="69"/>
                      <a:pt x="192" y="69"/>
                      <a:pt x="192" y="69"/>
                    </a:cubicBezTo>
                    <a:cubicBezTo>
                      <a:pt x="196" y="63"/>
                      <a:pt x="196" y="63"/>
                      <a:pt x="196" y="63"/>
                    </a:cubicBezTo>
                    <a:cubicBezTo>
                      <a:pt x="196" y="58"/>
                      <a:pt x="197" y="54"/>
                      <a:pt x="202" y="49"/>
                    </a:cubicBezTo>
                    <a:cubicBezTo>
                      <a:pt x="206" y="44"/>
                      <a:pt x="206" y="44"/>
                      <a:pt x="206" y="44"/>
                    </a:cubicBezTo>
                    <a:cubicBezTo>
                      <a:pt x="207" y="26"/>
                      <a:pt x="207" y="26"/>
                      <a:pt x="207" y="26"/>
                    </a:cubicBezTo>
                    <a:cubicBezTo>
                      <a:pt x="191" y="11"/>
                      <a:pt x="191" y="11"/>
                      <a:pt x="191" y="11"/>
                    </a:cubicBezTo>
                    <a:cubicBezTo>
                      <a:pt x="170" y="0"/>
                      <a:pt x="170" y="0"/>
                      <a:pt x="170" y="0"/>
                    </a:cubicBezTo>
                    <a:lnTo>
                      <a:pt x="141"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 name="Freeform 8"/>
              <p:cNvSpPr>
                <a:spLocks/>
              </p:cNvSpPr>
              <p:nvPr/>
            </p:nvSpPr>
            <p:spPr bwMode="auto">
              <a:xfrm>
                <a:off x="382111" y="1690688"/>
                <a:ext cx="2597150" cy="1963738"/>
              </a:xfrm>
              <a:custGeom>
                <a:avLst/>
                <a:gdLst>
                  <a:gd name="T0" fmla="*/ 1687 w 1721"/>
                  <a:gd name="T1" fmla="*/ 603 h 1302"/>
                  <a:gd name="T2" fmla="*/ 1615 w 1721"/>
                  <a:gd name="T3" fmla="*/ 538 h 1302"/>
                  <a:gd name="T4" fmla="*/ 1572 w 1721"/>
                  <a:gd name="T5" fmla="*/ 486 h 1302"/>
                  <a:gd name="T6" fmla="*/ 1371 w 1721"/>
                  <a:gd name="T7" fmla="*/ 438 h 1302"/>
                  <a:gd name="T8" fmla="*/ 1382 w 1721"/>
                  <a:gd name="T9" fmla="*/ 237 h 1302"/>
                  <a:gd name="T10" fmla="*/ 1239 w 1721"/>
                  <a:gd name="T11" fmla="*/ 67 h 1302"/>
                  <a:gd name="T12" fmla="*/ 1169 w 1721"/>
                  <a:gd name="T13" fmla="*/ 19 h 1302"/>
                  <a:gd name="T14" fmla="*/ 1058 w 1721"/>
                  <a:gd name="T15" fmla="*/ 162 h 1302"/>
                  <a:gd name="T16" fmla="*/ 814 w 1721"/>
                  <a:gd name="T17" fmla="*/ 295 h 1302"/>
                  <a:gd name="T18" fmla="*/ 769 w 1721"/>
                  <a:gd name="T19" fmla="*/ 304 h 1302"/>
                  <a:gd name="T20" fmla="*/ 624 w 1721"/>
                  <a:gd name="T21" fmla="*/ 292 h 1302"/>
                  <a:gd name="T22" fmla="*/ 645 w 1721"/>
                  <a:gd name="T23" fmla="*/ 443 h 1302"/>
                  <a:gd name="T24" fmla="*/ 618 w 1721"/>
                  <a:gd name="T25" fmla="*/ 522 h 1302"/>
                  <a:gd name="T26" fmla="*/ 597 w 1721"/>
                  <a:gd name="T27" fmla="*/ 519 h 1302"/>
                  <a:gd name="T28" fmla="*/ 533 w 1721"/>
                  <a:gd name="T29" fmla="*/ 591 h 1302"/>
                  <a:gd name="T30" fmla="*/ 434 w 1721"/>
                  <a:gd name="T31" fmla="*/ 617 h 1302"/>
                  <a:gd name="T32" fmla="*/ 242 w 1721"/>
                  <a:gd name="T33" fmla="*/ 669 h 1302"/>
                  <a:gd name="T34" fmla="*/ 139 w 1721"/>
                  <a:gd name="T35" fmla="*/ 653 h 1302"/>
                  <a:gd name="T36" fmla="*/ 87 w 1721"/>
                  <a:gd name="T37" fmla="*/ 635 h 1302"/>
                  <a:gd name="T38" fmla="*/ 12 w 1721"/>
                  <a:gd name="T39" fmla="*/ 749 h 1302"/>
                  <a:gd name="T40" fmla="*/ 70 w 1721"/>
                  <a:gd name="T41" fmla="*/ 801 h 1302"/>
                  <a:gd name="T42" fmla="*/ 54 w 1721"/>
                  <a:gd name="T43" fmla="*/ 940 h 1302"/>
                  <a:gd name="T44" fmla="*/ 56 w 1721"/>
                  <a:gd name="T45" fmla="*/ 970 h 1302"/>
                  <a:gd name="T46" fmla="*/ 159 w 1721"/>
                  <a:gd name="T47" fmla="*/ 1101 h 1302"/>
                  <a:gd name="T48" fmla="*/ 225 w 1721"/>
                  <a:gd name="T49" fmla="*/ 1170 h 1302"/>
                  <a:gd name="T50" fmla="*/ 277 w 1721"/>
                  <a:gd name="T51" fmla="*/ 1294 h 1302"/>
                  <a:gd name="T52" fmla="*/ 342 w 1721"/>
                  <a:gd name="T53" fmla="*/ 1301 h 1302"/>
                  <a:gd name="T54" fmla="*/ 382 w 1721"/>
                  <a:gd name="T55" fmla="*/ 1230 h 1302"/>
                  <a:gd name="T56" fmla="*/ 436 w 1721"/>
                  <a:gd name="T57" fmla="*/ 1236 h 1302"/>
                  <a:gd name="T58" fmla="*/ 607 w 1721"/>
                  <a:gd name="T59" fmla="*/ 1228 h 1302"/>
                  <a:gd name="T60" fmla="*/ 661 w 1721"/>
                  <a:gd name="T61" fmla="*/ 1267 h 1302"/>
                  <a:gd name="T62" fmla="*/ 751 w 1721"/>
                  <a:gd name="T63" fmla="*/ 1266 h 1302"/>
                  <a:gd name="T64" fmla="*/ 950 w 1721"/>
                  <a:gd name="T65" fmla="*/ 1241 h 1302"/>
                  <a:gd name="T66" fmla="*/ 1088 w 1721"/>
                  <a:gd name="T67" fmla="*/ 1246 h 1302"/>
                  <a:gd name="T68" fmla="*/ 1176 w 1721"/>
                  <a:gd name="T69" fmla="*/ 1277 h 1302"/>
                  <a:gd name="T70" fmla="*/ 1247 w 1721"/>
                  <a:gd name="T71" fmla="*/ 1296 h 1302"/>
                  <a:gd name="T72" fmla="*/ 1238 w 1721"/>
                  <a:gd name="T73" fmla="*/ 1240 h 1302"/>
                  <a:gd name="T74" fmla="*/ 1257 w 1721"/>
                  <a:gd name="T75" fmla="*/ 1216 h 1302"/>
                  <a:gd name="T76" fmla="*/ 1263 w 1721"/>
                  <a:gd name="T77" fmla="*/ 1177 h 1302"/>
                  <a:gd name="T78" fmla="*/ 1216 w 1721"/>
                  <a:gd name="T79" fmla="*/ 1131 h 1302"/>
                  <a:gd name="T80" fmla="*/ 1218 w 1721"/>
                  <a:gd name="T81" fmla="*/ 1092 h 1302"/>
                  <a:gd name="T82" fmla="*/ 1304 w 1721"/>
                  <a:gd name="T83" fmla="*/ 1046 h 1302"/>
                  <a:gd name="T84" fmla="*/ 1391 w 1721"/>
                  <a:gd name="T85" fmla="*/ 1029 h 1302"/>
                  <a:gd name="T86" fmla="*/ 1435 w 1721"/>
                  <a:gd name="T87" fmla="*/ 990 h 1302"/>
                  <a:gd name="T88" fmla="*/ 1437 w 1721"/>
                  <a:gd name="T89" fmla="*/ 970 h 1302"/>
                  <a:gd name="T90" fmla="*/ 1443 w 1721"/>
                  <a:gd name="T91" fmla="*/ 906 h 1302"/>
                  <a:gd name="T92" fmla="*/ 1542 w 1721"/>
                  <a:gd name="T93" fmla="*/ 831 h 1302"/>
                  <a:gd name="T94" fmla="*/ 1590 w 1721"/>
                  <a:gd name="T95" fmla="*/ 797 h 1302"/>
                  <a:gd name="T96" fmla="*/ 1675 w 1721"/>
                  <a:gd name="T97" fmla="*/ 776 h 1302"/>
                  <a:gd name="T98" fmla="*/ 1709 w 1721"/>
                  <a:gd name="T99" fmla="*/ 743 h 1302"/>
                  <a:gd name="T100" fmla="*/ 1719 w 1721"/>
                  <a:gd name="T101" fmla="*/ 702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21" h="1302">
                    <a:moveTo>
                      <a:pt x="1719" y="701"/>
                    </a:moveTo>
                    <a:cubicBezTo>
                      <a:pt x="1720" y="700"/>
                      <a:pt x="1720" y="700"/>
                      <a:pt x="1720" y="700"/>
                    </a:cubicBezTo>
                    <a:cubicBezTo>
                      <a:pt x="1721" y="700"/>
                      <a:pt x="1721" y="700"/>
                      <a:pt x="1721" y="700"/>
                    </a:cubicBezTo>
                    <a:cubicBezTo>
                      <a:pt x="1721" y="699"/>
                      <a:pt x="1721" y="699"/>
                      <a:pt x="1721" y="699"/>
                    </a:cubicBezTo>
                    <a:cubicBezTo>
                      <a:pt x="1687" y="603"/>
                      <a:pt x="1687" y="603"/>
                      <a:pt x="1687" y="603"/>
                    </a:cubicBezTo>
                    <a:cubicBezTo>
                      <a:pt x="1666" y="586"/>
                      <a:pt x="1666" y="586"/>
                      <a:pt x="1666" y="586"/>
                    </a:cubicBezTo>
                    <a:cubicBezTo>
                      <a:pt x="1666" y="584"/>
                      <a:pt x="1666" y="584"/>
                      <a:pt x="1666" y="584"/>
                    </a:cubicBezTo>
                    <a:cubicBezTo>
                      <a:pt x="1660" y="544"/>
                      <a:pt x="1660" y="544"/>
                      <a:pt x="1660" y="544"/>
                    </a:cubicBezTo>
                    <a:cubicBezTo>
                      <a:pt x="1616" y="538"/>
                      <a:pt x="1616" y="538"/>
                      <a:pt x="1616" y="538"/>
                    </a:cubicBezTo>
                    <a:cubicBezTo>
                      <a:pt x="1615" y="538"/>
                      <a:pt x="1615" y="538"/>
                      <a:pt x="1615" y="538"/>
                    </a:cubicBezTo>
                    <a:cubicBezTo>
                      <a:pt x="1613" y="538"/>
                      <a:pt x="1613" y="538"/>
                      <a:pt x="1613" y="538"/>
                    </a:cubicBezTo>
                    <a:cubicBezTo>
                      <a:pt x="1613" y="537"/>
                      <a:pt x="1613" y="537"/>
                      <a:pt x="1613" y="537"/>
                    </a:cubicBezTo>
                    <a:cubicBezTo>
                      <a:pt x="1612" y="535"/>
                      <a:pt x="1612" y="535"/>
                      <a:pt x="1612" y="535"/>
                    </a:cubicBezTo>
                    <a:cubicBezTo>
                      <a:pt x="1612" y="534"/>
                      <a:pt x="1612" y="534"/>
                      <a:pt x="1612" y="534"/>
                    </a:cubicBezTo>
                    <a:cubicBezTo>
                      <a:pt x="1607" y="519"/>
                      <a:pt x="1593" y="503"/>
                      <a:pt x="1572" y="486"/>
                    </a:cubicBezTo>
                    <a:cubicBezTo>
                      <a:pt x="1560" y="477"/>
                      <a:pt x="1549" y="471"/>
                      <a:pt x="1539" y="468"/>
                    </a:cubicBezTo>
                    <a:cubicBezTo>
                      <a:pt x="1532" y="464"/>
                      <a:pt x="1524" y="461"/>
                      <a:pt x="1519" y="457"/>
                    </a:cubicBezTo>
                    <a:cubicBezTo>
                      <a:pt x="1505" y="447"/>
                      <a:pt x="1458" y="440"/>
                      <a:pt x="1374" y="438"/>
                    </a:cubicBezTo>
                    <a:cubicBezTo>
                      <a:pt x="1371" y="438"/>
                      <a:pt x="1371" y="438"/>
                      <a:pt x="1371" y="438"/>
                    </a:cubicBezTo>
                    <a:cubicBezTo>
                      <a:pt x="1371" y="438"/>
                      <a:pt x="1371" y="438"/>
                      <a:pt x="1371" y="438"/>
                    </a:cubicBezTo>
                    <a:cubicBezTo>
                      <a:pt x="1362" y="423"/>
                      <a:pt x="1362" y="423"/>
                      <a:pt x="1362" y="423"/>
                    </a:cubicBezTo>
                    <a:cubicBezTo>
                      <a:pt x="1358" y="414"/>
                      <a:pt x="1354" y="405"/>
                      <a:pt x="1353" y="396"/>
                    </a:cubicBezTo>
                    <a:cubicBezTo>
                      <a:pt x="1353" y="384"/>
                      <a:pt x="1367" y="346"/>
                      <a:pt x="1397" y="284"/>
                    </a:cubicBezTo>
                    <a:cubicBezTo>
                      <a:pt x="1382" y="237"/>
                      <a:pt x="1382" y="237"/>
                      <a:pt x="1382" y="237"/>
                    </a:cubicBezTo>
                    <a:cubicBezTo>
                      <a:pt x="1382" y="237"/>
                      <a:pt x="1382" y="237"/>
                      <a:pt x="1382" y="237"/>
                    </a:cubicBezTo>
                    <a:cubicBezTo>
                      <a:pt x="1366" y="163"/>
                      <a:pt x="1366" y="163"/>
                      <a:pt x="1366" y="163"/>
                    </a:cubicBezTo>
                    <a:cubicBezTo>
                      <a:pt x="1364" y="153"/>
                      <a:pt x="1346" y="143"/>
                      <a:pt x="1314" y="134"/>
                    </a:cubicBezTo>
                    <a:cubicBezTo>
                      <a:pt x="1308" y="132"/>
                      <a:pt x="1302" y="130"/>
                      <a:pt x="1295" y="125"/>
                    </a:cubicBezTo>
                    <a:cubicBezTo>
                      <a:pt x="1284" y="120"/>
                      <a:pt x="1275" y="111"/>
                      <a:pt x="1271" y="99"/>
                    </a:cubicBezTo>
                    <a:cubicBezTo>
                      <a:pt x="1265" y="85"/>
                      <a:pt x="1254" y="74"/>
                      <a:pt x="1239" y="67"/>
                    </a:cubicBezTo>
                    <a:cubicBezTo>
                      <a:pt x="1238" y="66"/>
                      <a:pt x="1238" y="66"/>
                      <a:pt x="1238" y="66"/>
                    </a:cubicBezTo>
                    <a:cubicBezTo>
                      <a:pt x="1237" y="65"/>
                      <a:pt x="1237" y="65"/>
                      <a:pt x="1237" y="65"/>
                    </a:cubicBezTo>
                    <a:cubicBezTo>
                      <a:pt x="1225" y="0"/>
                      <a:pt x="1225" y="0"/>
                      <a:pt x="1225" y="0"/>
                    </a:cubicBezTo>
                    <a:cubicBezTo>
                      <a:pt x="1174" y="5"/>
                      <a:pt x="1174" y="5"/>
                      <a:pt x="1174" y="5"/>
                    </a:cubicBezTo>
                    <a:cubicBezTo>
                      <a:pt x="1169" y="19"/>
                      <a:pt x="1169" y="19"/>
                      <a:pt x="1169" y="19"/>
                    </a:cubicBezTo>
                    <a:cubicBezTo>
                      <a:pt x="1162" y="41"/>
                      <a:pt x="1156" y="52"/>
                      <a:pt x="1149" y="52"/>
                    </a:cubicBezTo>
                    <a:cubicBezTo>
                      <a:pt x="1116" y="62"/>
                      <a:pt x="1116" y="62"/>
                      <a:pt x="1116" y="62"/>
                    </a:cubicBezTo>
                    <a:cubicBezTo>
                      <a:pt x="1096" y="70"/>
                      <a:pt x="1083" y="78"/>
                      <a:pt x="1077" y="87"/>
                    </a:cubicBezTo>
                    <a:cubicBezTo>
                      <a:pt x="1074" y="92"/>
                      <a:pt x="1071" y="104"/>
                      <a:pt x="1068" y="121"/>
                    </a:cubicBezTo>
                    <a:cubicBezTo>
                      <a:pt x="1065" y="140"/>
                      <a:pt x="1062" y="154"/>
                      <a:pt x="1058" y="162"/>
                    </a:cubicBezTo>
                    <a:cubicBezTo>
                      <a:pt x="1052" y="176"/>
                      <a:pt x="1042" y="187"/>
                      <a:pt x="1027" y="192"/>
                    </a:cubicBezTo>
                    <a:cubicBezTo>
                      <a:pt x="1000" y="203"/>
                      <a:pt x="953" y="185"/>
                      <a:pt x="889" y="139"/>
                    </a:cubicBezTo>
                    <a:cubicBezTo>
                      <a:pt x="802" y="250"/>
                      <a:pt x="802" y="250"/>
                      <a:pt x="802" y="250"/>
                    </a:cubicBezTo>
                    <a:cubicBezTo>
                      <a:pt x="813" y="295"/>
                      <a:pt x="813" y="295"/>
                      <a:pt x="813" y="295"/>
                    </a:cubicBezTo>
                    <a:cubicBezTo>
                      <a:pt x="814" y="295"/>
                      <a:pt x="814" y="295"/>
                      <a:pt x="814" y="295"/>
                    </a:cubicBezTo>
                    <a:cubicBezTo>
                      <a:pt x="815" y="298"/>
                      <a:pt x="815" y="298"/>
                      <a:pt x="815" y="298"/>
                    </a:cubicBezTo>
                    <a:cubicBezTo>
                      <a:pt x="813" y="299"/>
                      <a:pt x="813" y="299"/>
                      <a:pt x="813" y="299"/>
                    </a:cubicBezTo>
                    <a:cubicBezTo>
                      <a:pt x="813" y="300"/>
                      <a:pt x="813" y="300"/>
                      <a:pt x="813" y="300"/>
                    </a:cubicBezTo>
                    <a:cubicBezTo>
                      <a:pt x="809" y="306"/>
                      <a:pt x="802" y="310"/>
                      <a:pt x="795" y="311"/>
                    </a:cubicBezTo>
                    <a:cubicBezTo>
                      <a:pt x="787" y="313"/>
                      <a:pt x="778" y="310"/>
                      <a:pt x="769" y="304"/>
                    </a:cubicBezTo>
                    <a:cubicBezTo>
                      <a:pt x="760" y="298"/>
                      <a:pt x="736" y="292"/>
                      <a:pt x="697" y="290"/>
                    </a:cubicBezTo>
                    <a:cubicBezTo>
                      <a:pt x="679" y="289"/>
                      <a:pt x="679" y="289"/>
                      <a:pt x="679" y="289"/>
                    </a:cubicBezTo>
                    <a:cubicBezTo>
                      <a:pt x="679" y="289"/>
                      <a:pt x="679" y="289"/>
                      <a:pt x="679" y="289"/>
                    </a:cubicBezTo>
                    <a:cubicBezTo>
                      <a:pt x="653" y="287"/>
                      <a:pt x="653" y="287"/>
                      <a:pt x="653" y="287"/>
                    </a:cubicBezTo>
                    <a:cubicBezTo>
                      <a:pt x="624" y="292"/>
                      <a:pt x="624" y="292"/>
                      <a:pt x="624" y="292"/>
                    </a:cubicBezTo>
                    <a:cubicBezTo>
                      <a:pt x="637" y="310"/>
                      <a:pt x="637" y="310"/>
                      <a:pt x="637" y="310"/>
                    </a:cubicBezTo>
                    <a:cubicBezTo>
                      <a:pt x="647" y="324"/>
                      <a:pt x="652" y="332"/>
                      <a:pt x="650" y="338"/>
                    </a:cubicBezTo>
                    <a:cubicBezTo>
                      <a:pt x="639" y="406"/>
                      <a:pt x="639" y="406"/>
                      <a:pt x="639" y="406"/>
                    </a:cubicBezTo>
                    <a:cubicBezTo>
                      <a:pt x="644" y="443"/>
                      <a:pt x="644" y="443"/>
                      <a:pt x="644" y="443"/>
                    </a:cubicBezTo>
                    <a:cubicBezTo>
                      <a:pt x="645" y="443"/>
                      <a:pt x="645" y="443"/>
                      <a:pt x="645" y="443"/>
                    </a:cubicBezTo>
                    <a:cubicBezTo>
                      <a:pt x="645" y="444"/>
                      <a:pt x="645" y="444"/>
                      <a:pt x="645" y="444"/>
                    </a:cubicBezTo>
                    <a:cubicBezTo>
                      <a:pt x="644" y="445"/>
                      <a:pt x="644" y="445"/>
                      <a:pt x="644" y="445"/>
                    </a:cubicBezTo>
                    <a:cubicBezTo>
                      <a:pt x="644" y="445"/>
                      <a:pt x="644" y="445"/>
                      <a:pt x="644" y="445"/>
                    </a:cubicBezTo>
                    <a:cubicBezTo>
                      <a:pt x="623" y="514"/>
                      <a:pt x="623" y="514"/>
                      <a:pt x="623" y="514"/>
                    </a:cubicBezTo>
                    <a:cubicBezTo>
                      <a:pt x="622" y="520"/>
                      <a:pt x="620" y="523"/>
                      <a:pt x="618" y="522"/>
                    </a:cubicBezTo>
                    <a:cubicBezTo>
                      <a:pt x="616" y="522"/>
                      <a:pt x="616" y="522"/>
                      <a:pt x="616" y="522"/>
                    </a:cubicBezTo>
                    <a:cubicBezTo>
                      <a:pt x="616" y="521"/>
                      <a:pt x="616" y="521"/>
                      <a:pt x="616" y="521"/>
                    </a:cubicBezTo>
                    <a:cubicBezTo>
                      <a:pt x="612" y="515"/>
                      <a:pt x="612" y="515"/>
                      <a:pt x="612" y="515"/>
                    </a:cubicBezTo>
                    <a:cubicBezTo>
                      <a:pt x="608" y="506"/>
                      <a:pt x="606" y="503"/>
                      <a:pt x="603" y="504"/>
                    </a:cubicBezTo>
                    <a:cubicBezTo>
                      <a:pt x="601" y="505"/>
                      <a:pt x="598" y="510"/>
                      <a:pt x="597" y="519"/>
                    </a:cubicBezTo>
                    <a:cubicBezTo>
                      <a:pt x="592" y="538"/>
                      <a:pt x="581" y="554"/>
                      <a:pt x="563" y="571"/>
                    </a:cubicBezTo>
                    <a:cubicBezTo>
                      <a:pt x="544" y="586"/>
                      <a:pt x="544" y="586"/>
                      <a:pt x="544" y="586"/>
                    </a:cubicBezTo>
                    <a:cubicBezTo>
                      <a:pt x="534" y="591"/>
                      <a:pt x="534" y="591"/>
                      <a:pt x="534" y="591"/>
                    </a:cubicBezTo>
                    <a:cubicBezTo>
                      <a:pt x="534" y="591"/>
                      <a:pt x="534" y="591"/>
                      <a:pt x="534" y="591"/>
                    </a:cubicBezTo>
                    <a:cubicBezTo>
                      <a:pt x="533" y="591"/>
                      <a:pt x="533" y="591"/>
                      <a:pt x="533" y="591"/>
                    </a:cubicBezTo>
                    <a:cubicBezTo>
                      <a:pt x="465" y="592"/>
                      <a:pt x="465" y="592"/>
                      <a:pt x="465" y="592"/>
                    </a:cubicBezTo>
                    <a:cubicBezTo>
                      <a:pt x="438" y="617"/>
                      <a:pt x="438" y="617"/>
                      <a:pt x="438" y="617"/>
                    </a:cubicBezTo>
                    <a:cubicBezTo>
                      <a:pt x="437" y="617"/>
                      <a:pt x="437" y="617"/>
                      <a:pt x="437" y="617"/>
                    </a:cubicBezTo>
                    <a:cubicBezTo>
                      <a:pt x="435" y="617"/>
                      <a:pt x="435" y="617"/>
                      <a:pt x="435" y="617"/>
                    </a:cubicBezTo>
                    <a:cubicBezTo>
                      <a:pt x="434" y="617"/>
                      <a:pt x="434" y="617"/>
                      <a:pt x="434" y="617"/>
                    </a:cubicBezTo>
                    <a:cubicBezTo>
                      <a:pt x="361" y="607"/>
                      <a:pt x="361" y="607"/>
                      <a:pt x="361" y="607"/>
                    </a:cubicBezTo>
                    <a:cubicBezTo>
                      <a:pt x="350" y="619"/>
                      <a:pt x="338" y="624"/>
                      <a:pt x="326" y="622"/>
                    </a:cubicBezTo>
                    <a:cubicBezTo>
                      <a:pt x="316" y="618"/>
                      <a:pt x="298" y="623"/>
                      <a:pt x="273" y="632"/>
                    </a:cubicBezTo>
                    <a:cubicBezTo>
                      <a:pt x="243" y="667"/>
                      <a:pt x="243" y="667"/>
                      <a:pt x="243" y="667"/>
                    </a:cubicBezTo>
                    <a:cubicBezTo>
                      <a:pt x="242" y="669"/>
                      <a:pt x="242" y="669"/>
                      <a:pt x="242" y="669"/>
                    </a:cubicBezTo>
                    <a:cubicBezTo>
                      <a:pt x="196" y="670"/>
                      <a:pt x="196" y="670"/>
                      <a:pt x="196" y="670"/>
                    </a:cubicBezTo>
                    <a:cubicBezTo>
                      <a:pt x="196" y="631"/>
                      <a:pt x="196" y="631"/>
                      <a:pt x="196" y="631"/>
                    </a:cubicBezTo>
                    <a:cubicBezTo>
                      <a:pt x="166" y="631"/>
                      <a:pt x="166" y="631"/>
                      <a:pt x="166" y="631"/>
                    </a:cubicBezTo>
                    <a:cubicBezTo>
                      <a:pt x="161" y="648"/>
                      <a:pt x="161" y="648"/>
                      <a:pt x="161" y="648"/>
                    </a:cubicBezTo>
                    <a:cubicBezTo>
                      <a:pt x="139" y="653"/>
                      <a:pt x="139" y="653"/>
                      <a:pt x="139" y="653"/>
                    </a:cubicBezTo>
                    <a:cubicBezTo>
                      <a:pt x="136" y="653"/>
                      <a:pt x="136" y="653"/>
                      <a:pt x="136" y="653"/>
                    </a:cubicBezTo>
                    <a:cubicBezTo>
                      <a:pt x="136" y="653"/>
                      <a:pt x="136" y="653"/>
                      <a:pt x="136" y="653"/>
                    </a:cubicBezTo>
                    <a:cubicBezTo>
                      <a:pt x="135" y="652"/>
                      <a:pt x="135" y="652"/>
                      <a:pt x="135" y="652"/>
                    </a:cubicBezTo>
                    <a:cubicBezTo>
                      <a:pt x="134" y="652"/>
                      <a:pt x="134" y="652"/>
                      <a:pt x="134" y="652"/>
                    </a:cubicBezTo>
                    <a:cubicBezTo>
                      <a:pt x="121" y="644"/>
                      <a:pt x="104" y="637"/>
                      <a:pt x="87" y="635"/>
                    </a:cubicBezTo>
                    <a:cubicBezTo>
                      <a:pt x="77" y="634"/>
                      <a:pt x="66" y="641"/>
                      <a:pt x="49" y="655"/>
                    </a:cubicBezTo>
                    <a:cubicBezTo>
                      <a:pt x="31" y="670"/>
                      <a:pt x="18" y="684"/>
                      <a:pt x="12" y="696"/>
                    </a:cubicBezTo>
                    <a:cubicBezTo>
                      <a:pt x="15" y="699"/>
                      <a:pt x="17" y="703"/>
                      <a:pt x="17" y="709"/>
                    </a:cubicBezTo>
                    <a:cubicBezTo>
                      <a:pt x="19" y="717"/>
                      <a:pt x="20" y="723"/>
                      <a:pt x="20" y="731"/>
                    </a:cubicBezTo>
                    <a:cubicBezTo>
                      <a:pt x="19" y="740"/>
                      <a:pt x="16" y="745"/>
                      <a:pt x="12" y="749"/>
                    </a:cubicBezTo>
                    <a:cubicBezTo>
                      <a:pt x="7" y="752"/>
                      <a:pt x="4" y="762"/>
                      <a:pt x="0" y="779"/>
                    </a:cubicBezTo>
                    <a:cubicBezTo>
                      <a:pt x="17" y="790"/>
                      <a:pt x="17" y="790"/>
                      <a:pt x="17" y="790"/>
                    </a:cubicBezTo>
                    <a:cubicBezTo>
                      <a:pt x="40" y="766"/>
                      <a:pt x="40" y="766"/>
                      <a:pt x="40" y="766"/>
                    </a:cubicBezTo>
                    <a:cubicBezTo>
                      <a:pt x="70" y="799"/>
                      <a:pt x="70" y="799"/>
                      <a:pt x="70" y="799"/>
                    </a:cubicBezTo>
                    <a:cubicBezTo>
                      <a:pt x="70" y="801"/>
                      <a:pt x="70" y="801"/>
                      <a:pt x="70" y="801"/>
                    </a:cubicBezTo>
                    <a:cubicBezTo>
                      <a:pt x="76" y="859"/>
                      <a:pt x="76" y="859"/>
                      <a:pt x="76" y="859"/>
                    </a:cubicBezTo>
                    <a:cubicBezTo>
                      <a:pt x="76" y="860"/>
                      <a:pt x="76" y="860"/>
                      <a:pt x="76" y="860"/>
                    </a:cubicBezTo>
                    <a:cubicBezTo>
                      <a:pt x="75" y="860"/>
                      <a:pt x="75" y="860"/>
                      <a:pt x="75" y="860"/>
                    </a:cubicBezTo>
                    <a:cubicBezTo>
                      <a:pt x="58" y="940"/>
                      <a:pt x="58" y="940"/>
                      <a:pt x="58" y="940"/>
                    </a:cubicBezTo>
                    <a:cubicBezTo>
                      <a:pt x="54" y="940"/>
                      <a:pt x="54" y="940"/>
                      <a:pt x="54" y="940"/>
                    </a:cubicBezTo>
                    <a:cubicBezTo>
                      <a:pt x="30" y="940"/>
                      <a:pt x="14" y="941"/>
                      <a:pt x="8" y="946"/>
                    </a:cubicBezTo>
                    <a:cubicBezTo>
                      <a:pt x="9" y="951"/>
                      <a:pt x="19" y="959"/>
                      <a:pt x="37" y="971"/>
                    </a:cubicBezTo>
                    <a:cubicBezTo>
                      <a:pt x="52" y="969"/>
                      <a:pt x="52" y="969"/>
                      <a:pt x="52" y="969"/>
                    </a:cubicBezTo>
                    <a:cubicBezTo>
                      <a:pt x="55" y="969"/>
                      <a:pt x="55" y="969"/>
                      <a:pt x="55" y="969"/>
                    </a:cubicBezTo>
                    <a:cubicBezTo>
                      <a:pt x="56" y="970"/>
                      <a:pt x="56" y="970"/>
                      <a:pt x="56" y="970"/>
                    </a:cubicBezTo>
                    <a:cubicBezTo>
                      <a:pt x="91" y="1004"/>
                      <a:pt x="91" y="1004"/>
                      <a:pt x="91" y="1004"/>
                    </a:cubicBezTo>
                    <a:cubicBezTo>
                      <a:pt x="105" y="1015"/>
                      <a:pt x="104" y="1035"/>
                      <a:pt x="86" y="1065"/>
                    </a:cubicBezTo>
                    <a:cubicBezTo>
                      <a:pt x="91" y="1098"/>
                      <a:pt x="91" y="1098"/>
                      <a:pt x="91" y="1098"/>
                    </a:cubicBezTo>
                    <a:cubicBezTo>
                      <a:pt x="105" y="1101"/>
                      <a:pt x="105" y="1101"/>
                      <a:pt x="105" y="1101"/>
                    </a:cubicBezTo>
                    <a:cubicBezTo>
                      <a:pt x="159" y="1101"/>
                      <a:pt x="159" y="1101"/>
                      <a:pt x="159" y="1101"/>
                    </a:cubicBezTo>
                    <a:cubicBezTo>
                      <a:pt x="131" y="1126"/>
                      <a:pt x="131" y="1126"/>
                      <a:pt x="131" y="1126"/>
                    </a:cubicBezTo>
                    <a:cubicBezTo>
                      <a:pt x="147" y="1134"/>
                      <a:pt x="147" y="1134"/>
                      <a:pt x="147" y="1134"/>
                    </a:cubicBezTo>
                    <a:cubicBezTo>
                      <a:pt x="147" y="1134"/>
                      <a:pt x="147" y="1134"/>
                      <a:pt x="147" y="1134"/>
                    </a:cubicBezTo>
                    <a:cubicBezTo>
                      <a:pt x="168" y="1146"/>
                      <a:pt x="168" y="1146"/>
                      <a:pt x="168" y="1146"/>
                    </a:cubicBezTo>
                    <a:cubicBezTo>
                      <a:pt x="225" y="1170"/>
                      <a:pt x="225" y="1170"/>
                      <a:pt x="225" y="1170"/>
                    </a:cubicBezTo>
                    <a:cubicBezTo>
                      <a:pt x="226" y="1171"/>
                      <a:pt x="226" y="1171"/>
                      <a:pt x="226" y="1171"/>
                    </a:cubicBezTo>
                    <a:cubicBezTo>
                      <a:pt x="228" y="1171"/>
                      <a:pt x="228" y="1171"/>
                      <a:pt x="228" y="1171"/>
                    </a:cubicBezTo>
                    <a:cubicBezTo>
                      <a:pt x="234" y="1258"/>
                      <a:pt x="234" y="1258"/>
                      <a:pt x="234" y="1258"/>
                    </a:cubicBezTo>
                    <a:cubicBezTo>
                      <a:pt x="235" y="1275"/>
                      <a:pt x="247" y="1287"/>
                      <a:pt x="273" y="1296"/>
                    </a:cubicBezTo>
                    <a:cubicBezTo>
                      <a:pt x="277" y="1294"/>
                      <a:pt x="277" y="1294"/>
                      <a:pt x="277" y="1294"/>
                    </a:cubicBezTo>
                    <a:cubicBezTo>
                      <a:pt x="278" y="1294"/>
                      <a:pt x="278" y="1294"/>
                      <a:pt x="278" y="1294"/>
                    </a:cubicBezTo>
                    <a:cubicBezTo>
                      <a:pt x="279" y="1294"/>
                      <a:pt x="279" y="1294"/>
                      <a:pt x="279" y="1294"/>
                    </a:cubicBezTo>
                    <a:cubicBezTo>
                      <a:pt x="338" y="1302"/>
                      <a:pt x="338" y="1302"/>
                      <a:pt x="338" y="1302"/>
                    </a:cubicBezTo>
                    <a:cubicBezTo>
                      <a:pt x="342" y="1302"/>
                      <a:pt x="342" y="1302"/>
                      <a:pt x="342" y="1302"/>
                    </a:cubicBezTo>
                    <a:cubicBezTo>
                      <a:pt x="342" y="1301"/>
                      <a:pt x="342" y="1301"/>
                      <a:pt x="342" y="1301"/>
                    </a:cubicBezTo>
                    <a:cubicBezTo>
                      <a:pt x="343" y="1299"/>
                      <a:pt x="343" y="1299"/>
                      <a:pt x="343" y="1299"/>
                    </a:cubicBezTo>
                    <a:cubicBezTo>
                      <a:pt x="350" y="1287"/>
                      <a:pt x="354" y="1279"/>
                      <a:pt x="354" y="1277"/>
                    </a:cubicBezTo>
                    <a:cubicBezTo>
                      <a:pt x="354" y="1275"/>
                      <a:pt x="354" y="1275"/>
                      <a:pt x="354" y="1275"/>
                    </a:cubicBezTo>
                    <a:cubicBezTo>
                      <a:pt x="353" y="1265"/>
                      <a:pt x="357" y="1257"/>
                      <a:pt x="366" y="1251"/>
                    </a:cubicBezTo>
                    <a:cubicBezTo>
                      <a:pt x="374" y="1244"/>
                      <a:pt x="379" y="1238"/>
                      <a:pt x="382" y="1230"/>
                    </a:cubicBezTo>
                    <a:cubicBezTo>
                      <a:pt x="383" y="1229"/>
                      <a:pt x="383" y="1229"/>
                      <a:pt x="383" y="1229"/>
                    </a:cubicBezTo>
                    <a:cubicBezTo>
                      <a:pt x="387" y="1221"/>
                      <a:pt x="397" y="1219"/>
                      <a:pt x="415" y="1224"/>
                    </a:cubicBezTo>
                    <a:cubicBezTo>
                      <a:pt x="416" y="1224"/>
                      <a:pt x="416" y="1224"/>
                      <a:pt x="416" y="1224"/>
                    </a:cubicBezTo>
                    <a:cubicBezTo>
                      <a:pt x="416" y="1224"/>
                      <a:pt x="416" y="1224"/>
                      <a:pt x="416" y="1224"/>
                    </a:cubicBezTo>
                    <a:cubicBezTo>
                      <a:pt x="436" y="1236"/>
                      <a:pt x="436" y="1236"/>
                      <a:pt x="436" y="1236"/>
                    </a:cubicBezTo>
                    <a:cubicBezTo>
                      <a:pt x="503" y="1248"/>
                      <a:pt x="503" y="1248"/>
                      <a:pt x="503" y="1248"/>
                    </a:cubicBezTo>
                    <a:cubicBezTo>
                      <a:pt x="544" y="1245"/>
                      <a:pt x="544" y="1245"/>
                      <a:pt x="544" y="1245"/>
                    </a:cubicBezTo>
                    <a:cubicBezTo>
                      <a:pt x="573" y="1233"/>
                      <a:pt x="573" y="1233"/>
                      <a:pt x="573" y="1233"/>
                    </a:cubicBezTo>
                    <a:cubicBezTo>
                      <a:pt x="579" y="1225"/>
                      <a:pt x="583" y="1222"/>
                      <a:pt x="586" y="1220"/>
                    </a:cubicBezTo>
                    <a:cubicBezTo>
                      <a:pt x="591" y="1219"/>
                      <a:pt x="599" y="1221"/>
                      <a:pt x="607" y="1228"/>
                    </a:cubicBezTo>
                    <a:cubicBezTo>
                      <a:pt x="611" y="1230"/>
                      <a:pt x="611" y="1230"/>
                      <a:pt x="611" y="1230"/>
                    </a:cubicBezTo>
                    <a:cubicBezTo>
                      <a:pt x="616" y="1234"/>
                      <a:pt x="619" y="1240"/>
                      <a:pt x="623" y="1252"/>
                    </a:cubicBezTo>
                    <a:cubicBezTo>
                      <a:pt x="644" y="1267"/>
                      <a:pt x="644" y="1267"/>
                      <a:pt x="644" y="1267"/>
                    </a:cubicBezTo>
                    <a:cubicBezTo>
                      <a:pt x="660" y="1267"/>
                      <a:pt x="660" y="1267"/>
                      <a:pt x="660" y="1267"/>
                    </a:cubicBezTo>
                    <a:cubicBezTo>
                      <a:pt x="661" y="1267"/>
                      <a:pt x="661" y="1267"/>
                      <a:pt x="661" y="1267"/>
                    </a:cubicBezTo>
                    <a:cubicBezTo>
                      <a:pt x="663" y="1267"/>
                      <a:pt x="663" y="1267"/>
                      <a:pt x="663" y="1267"/>
                    </a:cubicBezTo>
                    <a:cubicBezTo>
                      <a:pt x="664" y="1267"/>
                      <a:pt x="664" y="1267"/>
                      <a:pt x="664" y="1267"/>
                    </a:cubicBezTo>
                    <a:cubicBezTo>
                      <a:pt x="686" y="1277"/>
                      <a:pt x="686" y="1277"/>
                      <a:pt x="686" y="1277"/>
                    </a:cubicBezTo>
                    <a:cubicBezTo>
                      <a:pt x="728" y="1274"/>
                      <a:pt x="728" y="1274"/>
                      <a:pt x="728" y="1274"/>
                    </a:cubicBezTo>
                    <a:cubicBezTo>
                      <a:pt x="751" y="1266"/>
                      <a:pt x="751" y="1266"/>
                      <a:pt x="751" y="1266"/>
                    </a:cubicBezTo>
                    <a:cubicBezTo>
                      <a:pt x="811" y="1272"/>
                      <a:pt x="811" y="1272"/>
                      <a:pt x="811" y="1272"/>
                    </a:cubicBezTo>
                    <a:cubicBezTo>
                      <a:pt x="837" y="1264"/>
                      <a:pt x="837" y="1264"/>
                      <a:pt x="837" y="1264"/>
                    </a:cubicBezTo>
                    <a:cubicBezTo>
                      <a:pt x="868" y="1252"/>
                      <a:pt x="868" y="1252"/>
                      <a:pt x="868" y="1252"/>
                    </a:cubicBezTo>
                    <a:cubicBezTo>
                      <a:pt x="874" y="1247"/>
                      <a:pt x="882" y="1244"/>
                      <a:pt x="892" y="1241"/>
                    </a:cubicBezTo>
                    <a:cubicBezTo>
                      <a:pt x="950" y="1241"/>
                      <a:pt x="950" y="1241"/>
                      <a:pt x="950" y="1241"/>
                    </a:cubicBezTo>
                    <a:cubicBezTo>
                      <a:pt x="971" y="1234"/>
                      <a:pt x="971" y="1234"/>
                      <a:pt x="971" y="1234"/>
                    </a:cubicBezTo>
                    <a:cubicBezTo>
                      <a:pt x="980" y="1228"/>
                      <a:pt x="987" y="1225"/>
                      <a:pt x="993" y="1225"/>
                    </a:cubicBezTo>
                    <a:cubicBezTo>
                      <a:pt x="1027" y="1225"/>
                      <a:pt x="1027" y="1225"/>
                      <a:pt x="1027" y="1225"/>
                    </a:cubicBezTo>
                    <a:cubicBezTo>
                      <a:pt x="1043" y="1237"/>
                      <a:pt x="1043" y="1237"/>
                      <a:pt x="1043" y="1237"/>
                    </a:cubicBezTo>
                    <a:cubicBezTo>
                      <a:pt x="1088" y="1246"/>
                      <a:pt x="1088" y="1246"/>
                      <a:pt x="1088" y="1246"/>
                    </a:cubicBezTo>
                    <a:cubicBezTo>
                      <a:pt x="1095" y="1246"/>
                      <a:pt x="1101" y="1252"/>
                      <a:pt x="1112" y="1261"/>
                    </a:cubicBezTo>
                    <a:cubicBezTo>
                      <a:pt x="1131" y="1274"/>
                      <a:pt x="1131" y="1274"/>
                      <a:pt x="1131" y="1274"/>
                    </a:cubicBezTo>
                    <a:cubicBezTo>
                      <a:pt x="1133" y="1276"/>
                      <a:pt x="1133" y="1276"/>
                      <a:pt x="1133" y="1276"/>
                    </a:cubicBezTo>
                    <a:cubicBezTo>
                      <a:pt x="1176" y="1277"/>
                      <a:pt x="1176" y="1277"/>
                      <a:pt x="1176" y="1277"/>
                    </a:cubicBezTo>
                    <a:cubicBezTo>
                      <a:pt x="1176" y="1277"/>
                      <a:pt x="1176" y="1277"/>
                      <a:pt x="1176" y="1277"/>
                    </a:cubicBezTo>
                    <a:cubicBezTo>
                      <a:pt x="1177" y="1277"/>
                      <a:pt x="1177" y="1277"/>
                      <a:pt x="1177" y="1277"/>
                    </a:cubicBezTo>
                    <a:cubicBezTo>
                      <a:pt x="1197" y="1287"/>
                      <a:pt x="1197" y="1287"/>
                      <a:pt x="1197" y="1287"/>
                    </a:cubicBezTo>
                    <a:cubicBezTo>
                      <a:pt x="1224" y="1293"/>
                      <a:pt x="1224" y="1293"/>
                      <a:pt x="1224" y="1293"/>
                    </a:cubicBezTo>
                    <a:cubicBezTo>
                      <a:pt x="1225" y="1293"/>
                      <a:pt x="1225" y="1293"/>
                      <a:pt x="1225" y="1293"/>
                    </a:cubicBezTo>
                    <a:cubicBezTo>
                      <a:pt x="1247" y="1296"/>
                      <a:pt x="1247" y="1296"/>
                      <a:pt x="1247" y="1296"/>
                    </a:cubicBezTo>
                    <a:cubicBezTo>
                      <a:pt x="1253" y="1283"/>
                      <a:pt x="1253" y="1283"/>
                      <a:pt x="1253" y="1283"/>
                    </a:cubicBezTo>
                    <a:cubicBezTo>
                      <a:pt x="1244" y="1262"/>
                      <a:pt x="1244" y="1262"/>
                      <a:pt x="1244" y="1262"/>
                    </a:cubicBezTo>
                    <a:cubicBezTo>
                      <a:pt x="1239" y="1241"/>
                      <a:pt x="1239" y="1241"/>
                      <a:pt x="1239" y="1241"/>
                    </a:cubicBezTo>
                    <a:cubicBezTo>
                      <a:pt x="1239" y="1240"/>
                      <a:pt x="1239" y="1240"/>
                      <a:pt x="1239" y="1240"/>
                    </a:cubicBezTo>
                    <a:cubicBezTo>
                      <a:pt x="1238" y="1240"/>
                      <a:pt x="1238" y="1240"/>
                      <a:pt x="1238" y="1240"/>
                    </a:cubicBezTo>
                    <a:cubicBezTo>
                      <a:pt x="1242" y="1237"/>
                      <a:pt x="1242" y="1237"/>
                      <a:pt x="1242" y="1237"/>
                    </a:cubicBezTo>
                    <a:cubicBezTo>
                      <a:pt x="1256" y="1217"/>
                      <a:pt x="1256" y="1217"/>
                      <a:pt x="1256" y="1217"/>
                    </a:cubicBezTo>
                    <a:cubicBezTo>
                      <a:pt x="1256" y="1216"/>
                      <a:pt x="1256" y="1216"/>
                      <a:pt x="1256" y="1216"/>
                    </a:cubicBezTo>
                    <a:cubicBezTo>
                      <a:pt x="1256" y="1216"/>
                      <a:pt x="1256" y="1216"/>
                      <a:pt x="1256" y="1216"/>
                    </a:cubicBezTo>
                    <a:cubicBezTo>
                      <a:pt x="1257" y="1216"/>
                      <a:pt x="1257" y="1216"/>
                      <a:pt x="1257" y="1216"/>
                    </a:cubicBezTo>
                    <a:cubicBezTo>
                      <a:pt x="1257" y="1215"/>
                      <a:pt x="1257" y="1215"/>
                      <a:pt x="1257" y="1215"/>
                    </a:cubicBezTo>
                    <a:cubicBezTo>
                      <a:pt x="1272" y="1204"/>
                      <a:pt x="1272" y="1204"/>
                      <a:pt x="1272" y="1204"/>
                    </a:cubicBezTo>
                    <a:cubicBezTo>
                      <a:pt x="1272" y="1204"/>
                      <a:pt x="1272" y="1204"/>
                      <a:pt x="1272" y="1204"/>
                    </a:cubicBezTo>
                    <a:cubicBezTo>
                      <a:pt x="1269" y="1198"/>
                      <a:pt x="1269" y="1198"/>
                      <a:pt x="1269" y="1198"/>
                    </a:cubicBezTo>
                    <a:cubicBezTo>
                      <a:pt x="1263" y="1177"/>
                      <a:pt x="1263" y="1177"/>
                      <a:pt x="1263" y="1177"/>
                    </a:cubicBezTo>
                    <a:cubicBezTo>
                      <a:pt x="1263" y="1174"/>
                      <a:pt x="1259" y="1171"/>
                      <a:pt x="1253" y="1167"/>
                    </a:cubicBezTo>
                    <a:cubicBezTo>
                      <a:pt x="1253" y="1167"/>
                      <a:pt x="1253" y="1167"/>
                      <a:pt x="1253" y="1167"/>
                    </a:cubicBezTo>
                    <a:cubicBezTo>
                      <a:pt x="1237" y="1150"/>
                      <a:pt x="1237" y="1150"/>
                      <a:pt x="1237" y="1150"/>
                    </a:cubicBezTo>
                    <a:cubicBezTo>
                      <a:pt x="1217" y="1133"/>
                      <a:pt x="1217" y="1133"/>
                      <a:pt x="1217" y="1133"/>
                    </a:cubicBezTo>
                    <a:cubicBezTo>
                      <a:pt x="1216" y="1131"/>
                      <a:pt x="1216" y="1131"/>
                      <a:pt x="1216" y="1131"/>
                    </a:cubicBezTo>
                    <a:cubicBezTo>
                      <a:pt x="1214" y="1130"/>
                      <a:pt x="1214" y="1130"/>
                      <a:pt x="1214" y="1130"/>
                    </a:cubicBezTo>
                    <a:cubicBezTo>
                      <a:pt x="1215" y="1129"/>
                      <a:pt x="1215" y="1129"/>
                      <a:pt x="1215" y="1129"/>
                    </a:cubicBezTo>
                    <a:cubicBezTo>
                      <a:pt x="1215" y="1127"/>
                      <a:pt x="1215" y="1127"/>
                      <a:pt x="1215" y="1127"/>
                    </a:cubicBezTo>
                    <a:cubicBezTo>
                      <a:pt x="1218" y="1107"/>
                      <a:pt x="1218" y="1107"/>
                      <a:pt x="1218" y="1107"/>
                    </a:cubicBezTo>
                    <a:cubicBezTo>
                      <a:pt x="1218" y="1092"/>
                      <a:pt x="1218" y="1092"/>
                      <a:pt x="1218" y="1092"/>
                    </a:cubicBezTo>
                    <a:cubicBezTo>
                      <a:pt x="1209" y="1067"/>
                      <a:pt x="1209" y="1067"/>
                      <a:pt x="1209" y="1067"/>
                    </a:cubicBezTo>
                    <a:cubicBezTo>
                      <a:pt x="1233" y="1062"/>
                      <a:pt x="1233" y="1062"/>
                      <a:pt x="1233" y="1062"/>
                    </a:cubicBezTo>
                    <a:cubicBezTo>
                      <a:pt x="1245" y="1050"/>
                      <a:pt x="1245" y="1050"/>
                      <a:pt x="1245" y="1050"/>
                    </a:cubicBezTo>
                    <a:cubicBezTo>
                      <a:pt x="1274" y="1050"/>
                      <a:pt x="1274" y="1050"/>
                      <a:pt x="1274" y="1050"/>
                    </a:cubicBezTo>
                    <a:cubicBezTo>
                      <a:pt x="1304" y="1046"/>
                      <a:pt x="1304" y="1046"/>
                      <a:pt x="1304" y="1046"/>
                    </a:cubicBezTo>
                    <a:cubicBezTo>
                      <a:pt x="1305" y="1046"/>
                      <a:pt x="1305" y="1046"/>
                      <a:pt x="1305" y="1046"/>
                    </a:cubicBezTo>
                    <a:cubicBezTo>
                      <a:pt x="1325" y="1048"/>
                      <a:pt x="1325" y="1048"/>
                      <a:pt x="1325" y="1048"/>
                    </a:cubicBezTo>
                    <a:cubicBezTo>
                      <a:pt x="1348" y="1039"/>
                      <a:pt x="1348" y="1039"/>
                      <a:pt x="1348" y="1039"/>
                    </a:cubicBezTo>
                    <a:cubicBezTo>
                      <a:pt x="1374" y="1036"/>
                      <a:pt x="1374" y="1036"/>
                      <a:pt x="1374" y="1036"/>
                    </a:cubicBezTo>
                    <a:cubicBezTo>
                      <a:pt x="1391" y="1029"/>
                      <a:pt x="1391" y="1029"/>
                      <a:pt x="1391" y="1029"/>
                    </a:cubicBezTo>
                    <a:cubicBezTo>
                      <a:pt x="1392" y="1029"/>
                      <a:pt x="1392" y="1029"/>
                      <a:pt x="1392" y="1029"/>
                    </a:cubicBezTo>
                    <a:cubicBezTo>
                      <a:pt x="1438" y="1020"/>
                      <a:pt x="1438" y="1020"/>
                      <a:pt x="1438" y="1020"/>
                    </a:cubicBezTo>
                    <a:cubicBezTo>
                      <a:pt x="1445" y="1013"/>
                      <a:pt x="1445" y="1013"/>
                      <a:pt x="1445" y="1013"/>
                    </a:cubicBezTo>
                    <a:cubicBezTo>
                      <a:pt x="1443" y="1005"/>
                      <a:pt x="1443" y="1005"/>
                      <a:pt x="1443" y="1005"/>
                    </a:cubicBezTo>
                    <a:cubicBezTo>
                      <a:pt x="1435" y="990"/>
                      <a:pt x="1435" y="990"/>
                      <a:pt x="1435" y="990"/>
                    </a:cubicBezTo>
                    <a:cubicBezTo>
                      <a:pt x="1435" y="989"/>
                      <a:pt x="1435" y="989"/>
                      <a:pt x="1435" y="989"/>
                    </a:cubicBezTo>
                    <a:cubicBezTo>
                      <a:pt x="1434" y="988"/>
                      <a:pt x="1434" y="988"/>
                      <a:pt x="1434" y="988"/>
                    </a:cubicBezTo>
                    <a:cubicBezTo>
                      <a:pt x="1434" y="987"/>
                      <a:pt x="1434" y="987"/>
                      <a:pt x="1434" y="987"/>
                    </a:cubicBezTo>
                    <a:cubicBezTo>
                      <a:pt x="1436" y="971"/>
                      <a:pt x="1436" y="971"/>
                      <a:pt x="1436" y="971"/>
                    </a:cubicBezTo>
                    <a:cubicBezTo>
                      <a:pt x="1437" y="970"/>
                      <a:pt x="1437" y="970"/>
                      <a:pt x="1437" y="970"/>
                    </a:cubicBezTo>
                    <a:cubicBezTo>
                      <a:pt x="1437" y="948"/>
                      <a:pt x="1437" y="948"/>
                      <a:pt x="1437" y="948"/>
                    </a:cubicBezTo>
                    <a:cubicBezTo>
                      <a:pt x="1433" y="929"/>
                      <a:pt x="1433" y="929"/>
                      <a:pt x="1433" y="929"/>
                    </a:cubicBezTo>
                    <a:cubicBezTo>
                      <a:pt x="1433" y="929"/>
                      <a:pt x="1433" y="929"/>
                      <a:pt x="1433" y="929"/>
                    </a:cubicBezTo>
                    <a:cubicBezTo>
                      <a:pt x="1433" y="928"/>
                      <a:pt x="1433" y="928"/>
                      <a:pt x="1433" y="928"/>
                    </a:cubicBezTo>
                    <a:cubicBezTo>
                      <a:pt x="1443" y="906"/>
                      <a:pt x="1443" y="906"/>
                      <a:pt x="1443" y="906"/>
                    </a:cubicBezTo>
                    <a:cubicBezTo>
                      <a:pt x="1447" y="897"/>
                      <a:pt x="1453" y="892"/>
                      <a:pt x="1459" y="892"/>
                    </a:cubicBezTo>
                    <a:cubicBezTo>
                      <a:pt x="1486" y="894"/>
                      <a:pt x="1486" y="894"/>
                      <a:pt x="1486" y="894"/>
                    </a:cubicBezTo>
                    <a:cubicBezTo>
                      <a:pt x="1491" y="894"/>
                      <a:pt x="1496" y="892"/>
                      <a:pt x="1501" y="887"/>
                    </a:cubicBezTo>
                    <a:cubicBezTo>
                      <a:pt x="1542" y="832"/>
                      <a:pt x="1542" y="832"/>
                      <a:pt x="1542" y="832"/>
                    </a:cubicBezTo>
                    <a:cubicBezTo>
                      <a:pt x="1542" y="831"/>
                      <a:pt x="1542" y="831"/>
                      <a:pt x="1542" y="831"/>
                    </a:cubicBezTo>
                    <a:cubicBezTo>
                      <a:pt x="1543" y="829"/>
                      <a:pt x="1543" y="829"/>
                      <a:pt x="1543" y="829"/>
                    </a:cubicBezTo>
                    <a:cubicBezTo>
                      <a:pt x="1566" y="811"/>
                      <a:pt x="1566" y="811"/>
                      <a:pt x="1566" y="811"/>
                    </a:cubicBezTo>
                    <a:cubicBezTo>
                      <a:pt x="1568" y="809"/>
                      <a:pt x="1568" y="809"/>
                      <a:pt x="1568" y="809"/>
                    </a:cubicBezTo>
                    <a:cubicBezTo>
                      <a:pt x="1576" y="807"/>
                      <a:pt x="1581" y="804"/>
                      <a:pt x="1585" y="802"/>
                    </a:cubicBezTo>
                    <a:cubicBezTo>
                      <a:pt x="1590" y="797"/>
                      <a:pt x="1590" y="797"/>
                      <a:pt x="1590" y="797"/>
                    </a:cubicBezTo>
                    <a:cubicBezTo>
                      <a:pt x="1597" y="787"/>
                      <a:pt x="1604" y="783"/>
                      <a:pt x="1608" y="783"/>
                    </a:cubicBezTo>
                    <a:cubicBezTo>
                      <a:pt x="1644" y="790"/>
                      <a:pt x="1644" y="790"/>
                      <a:pt x="1644" y="790"/>
                    </a:cubicBezTo>
                    <a:cubicBezTo>
                      <a:pt x="1674" y="776"/>
                      <a:pt x="1674" y="776"/>
                      <a:pt x="1674" y="776"/>
                    </a:cubicBezTo>
                    <a:cubicBezTo>
                      <a:pt x="1674" y="776"/>
                      <a:pt x="1674" y="776"/>
                      <a:pt x="1674" y="776"/>
                    </a:cubicBezTo>
                    <a:cubicBezTo>
                      <a:pt x="1675" y="776"/>
                      <a:pt x="1675" y="776"/>
                      <a:pt x="1675" y="776"/>
                    </a:cubicBezTo>
                    <a:cubicBezTo>
                      <a:pt x="1675" y="776"/>
                      <a:pt x="1675" y="776"/>
                      <a:pt x="1675" y="776"/>
                    </a:cubicBezTo>
                    <a:cubicBezTo>
                      <a:pt x="1676" y="776"/>
                      <a:pt x="1676" y="776"/>
                      <a:pt x="1676" y="776"/>
                    </a:cubicBezTo>
                    <a:cubicBezTo>
                      <a:pt x="1694" y="774"/>
                      <a:pt x="1694" y="774"/>
                      <a:pt x="1694" y="774"/>
                    </a:cubicBezTo>
                    <a:cubicBezTo>
                      <a:pt x="1709" y="767"/>
                      <a:pt x="1709" y="767"/>
                      <a:pt x="1709" y="767"/>
                    </a:cubicBezTo>
                    <a:cubicBezTo>
                      <a:pt x="1709" y="743"/>
                      <a:pt x="1709" y="743"/>
                      <a:pt x="1709" y="743"/>
                    </a:cubicBezTo>
                    <a:cubicBezTo>
                      <a:pt x="1713" y="712"/>
                      <a:pt x="1713" y="712"/>
                      <a:pt x="1713" y="712"/>
                    </a:cubicBezTo>
                    <a:cubicBezTo>
                      <a:pt x="1713" y="711"/>
                      <a:pt x="1713" y="711"/>
                      <a:pt x="1713" y="711"/>
                    </a:cubicBezTo>
                    <a:cubicBezTo>
                      <a:pt x="1713" y="711"/>
                      <a:pt x="1713" y="711"/>
                      <a:pt x="1713" y="711"/>
                    </a:cubicBezTo>
                    <a:cubicBezTo>
                      <a:pt x="1713" y="710"/>
                      <a:pt x="1713" y="710"/>
                      <a:pt x="1713" y="710"/>
                    </a:cubicBezTo>
                    <a:cubicBezTo>
                      <a:pt x="1719" y="702"/>
                      <a:pt x="1719" y="702"/>
                      <a:pt x="1719" y="702"/>
                    </a:cubicBezTo>
                    <a:lnTo>
                      <a:pt x="1719" y="7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9" name="Freeform 9"/>
              <p:cNvSpPr>
                <a:spLocks/>
              </p:cNvSpPr>
              <p:nvPr/>
            </p:nvSpPr>
            <p:spPr bwMode="auto">
              <a:xfrm>
                <a:off x="2064861" y="3232150"/>
                <a:ext cx="1616075" cy="1160463"/>
              </a:xfrm>
              <a:custGeom>
                <a:avLst/>
                <a:gdLst>
                  <a:gd name="T0" fmla="*/ 636 w 1071"/>
                  <a:gd name="T1" fmla="*/ 77 h 769"/>
                  <a:gd name="T2" fmla="*/ 604 w 1071"/>
                  <a:gd name="T3" fmla="*/ 110 h 769"/>
                  <a:gd name="T4" fmla="*/ 503 w 1071"/>
                  <a:gd name="T5" fmla="*/ 38 h 769"/>
                  <a:gd name="T6" fmla="*/ 471 w 1071"/>
                  <a:gd name="T7" fmla="*/ 25 h 769"/>
                  <a:gd name="T8" fmla="*/ 380 w 1071"/>
                  <a:gd name="T9" fmla="*/ 5 h 769"/>
                  <a:gd name="T10" fmla="*/ 303 w 1071"/>
                  <a:gd name="T11" fmla="*/ 14 h 769"/>
                  <a:gd name="T12" fmla="*/ 261 w 1071"/>
                  <a:gd name="T13" fmla="*/ 26 h 769"/>
                  <a:gd name="T14" fmla="*/ 190 w 1071"/>
                  <a:gd name="T15" fmla="*/ 35 h 769"/>
                  <a:gd name="T16" fmla="*/ 110 w 1071"/>
                  <a:gd name="T17" fmla="*/ 53 h 769"/>
                  <a:gd name="T18" fmla="*/ 131 w 1071"/>
                  <a:gd name="T19" fmla="*/ 119 h 769"/>
                  <a:gd name="T20" fmla="*/ 164 w 1071"/>
                  <a:gd name="T21" fmla="*/ 171 h 769"/>
                  <a:gd name="T22" fmla="*/ 139 w 1071"/>
                  <a:gd name="T23" fmla="*/ 236 h 769"/>
                  <a:gd name="T24" fmla="*/ 148 w 1071"/>
                  <a:gd name="T25" fmla="*/ 270 h 769"/>
                  <a:gd name="T26" fmla="*/ 79 w 1071"/>
                  <a:gd name="T27" fmla="*/ 276 h 769"/>
                  <a:gd name="T28" fmla="*/ 26 w 1071"/>
                  <a:gd name="T29" fmla="*/ 319 h 769"/>
                  <a:gd name="T30" fmla="*/ 5 w 1071"/>
                  <a:gd name="T31" fmla="*/ 359 h 769"/>
                  <a:gd name="T32" fmla="*/ 14 w 1071"/>
                  <a:gd name="T33" fmla="*/ 445 h 769"/>
                  <a:gd name="T34" fmla="*/ 23 w 1071"/>
                  <a:gd name="T35" fmla="*/ 519 h 769"/>
                  <a:gd name="T36" fmla="*/ 102 w 1071"/>
                  <a:gd name="T37" fmla="*/ 550 h 769"/>
                  <a:gd name="T38" fmla="*/ 134 w 1071"/>
                  <a:gd name="T39" fmla="*/ 574 h 769"/>
                  <a:gd name="T40" fmla="*/ 168 w 1071"/>
                  <a:gd name="T41" fmla="*/ 604 h 769"/>
                  <a:gd name="T42" fmla="*/ 247 w 1071"/>
                  <a:gd name="T43" fmla="*/ 637 h 769"/>
                  <a:gd name="T44" fmla="*/ 359 w 1071"/>
                  <a:gd name="T45" fmla="*/ 660 h 769"/>
                  <a:gd name="T46" fmla="*/ 419 w 1071"/>
                  <a:gd name="T47" fmla="*/ 675 h 769"/>
                  <a:gd name="T48" fmla="*/ 449 w 1071"/>
                  <a:gd name="T49" fmla="*/ 708 h 769"/>
                  <a:gd name="T50" fmla="*/ 461 w 1071"/>
                  <a:gd name="T51" fmla="*/ 732 h 769"/>
                  <a:gd name="T52" fmla="*/ 483 w 1071"/>
                  <a:gd name="T53" fmla="*/ 762 h 769"/>
                  <a:gd name="T54" fmla="*/ 516 w 1071"/>
                  <a:gd name="T55" fmla="*/ 750 h 769"/>
                  <a:gd name="T56" fmla="*/ 555 w 1071"/>
                  <a:gd name="T57" fmla="*/ 737 h 769"/>
                  <a:gd name="T58" fmla="*/ 587 w 1071"/>
                  <a:gd name="T59" fmla="*/ 729 h 769"/>
                  <a:gd name="T60" fmla="*/ 598 w 1071"/>
                  <a:gd name="T61" fmla="*/ 688 h 769"/>
                  <a:gd name="T62" fmla="*/ 639 w 1071"/>
                  <a:gd name="T63" fmla="*/ 619 h 769"/>
                  <a:gd name="T64" fmla="*/ 632 w 1071"/>
                  <a:gd name="T65" fmla="*/ 555 h 769"/>
                  <a:gd name="T66" fmla="*/ 650 w 1071"/>
                  <a:gd name="T67" fmla="*/ 535 h 769"/>
                  <a:gd name="T68" fmla="*/ 734 w 1071"/>
                  <a:gd name="T69" fmla="*/ 563 h 769"/>
                  <a:gd name="T70" fmla="*/ 751 w 1071"/>
                  <a:gd name="T71" fmla="*/ 609 h 769"/>
                  <a:gd name="T72" fmla="*/ 789 w 1071"/>
                  <a:gd name="T73" fmla="*/ 657 h 769"/>
                  <a:gd name="T74" fmla="*/ 858 w 1071"/>
                  <a:gd name="T75" fmla="*/ 683 h 769"/>
                  <a:gd name="T76" fmla="*/ 878 w 1071"/>
                  <a:gd name="T77" fmla="*/ 689 h 769"/>
                  <a:gd name="T78" fmla="*/ 924 w 1071"/>
                  <a:gd name="T79" fmla="*/ 670 h 769"/>
                  <a:gd name="T80" fmla="*/ 953 w 1071"/>
                  <a:gd name="T81" fmla="*/ 623 h 769"/>
                  <a:gd name="T82" fmla="*/ 915 w 1071"/>
                  <a:gd name="T83" fmla="*/ 603 h 769"/>
                  <a:gd name="T84" fmla="*/ 969 w 1071"/>
                  <a:gd name="T85" fmla="*/ 537 h 769"/>
                  <a:gd name="T86" fmla="*/ 992 w 1071"/>
                  <a:gd name="T87" fmla="*/ 461 h 769"/>
                  <a:gd name="T88" fmla="*/ 1063 w 1071"/>
                  <a:gd name="T89" fmla="*/ 383 h 769"/>
                  <a:gd name="T90" fmla="*/ 1056 w 1071"/>
                  <a:gd name="T91" fmla="*/ 336 h 769"/>
                  <a:gd name="T92" fmla="*/ 1009 w 1071"/>
                  <a:gd name="T93" fmla="*/ 222 h 769"/>
                  <a:gd name="T94" fmla="*/ 972 w 1071"/>
                  <a:gd name="T95" fmla="*/ 210 h 769"/>
                  <a:gd name="T96" fmla="*/ 889 w 1071"/>
                  <a:gd name="T97" fmla="*/ 131 h 769"/>
                  <a:gd name="T98" fmla="*/ 867 w 1071"/>
                  <a:gd name="T99" fmla="*/ 139 h 769"/>
                  <a:gd name="T100" fmla="*/ 813 w 1071"/>
                  <a:gd name="T101" fmla="*/ 103 h 769"/>
                  <a:gd name="T102" fmla="*/ 742 w 1071"/>
                  <a:gd name="T103" fmla="*/ 67 h 769"/>
                  <a:gd name="T104" fmla="*/ 719 w 1071"/>
                  <a:gd name="T105" fmla="*/ 71 h 769"/>
                  <a:gd name="T106" fmla="*/ 639 w 1071"/>
                  <a:gd name="T107" fmla="*/ 40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71" h="769">
                    <a:moveTo>
                      <a:pt x="639" y="40"/>
                    </a:moveTo>
                    <a:cubicBezTo>
                      <a:pt x="630" y="47"/>
                      <a:pt x="630" y="47"/>
                      <a:pt x="630" y="47"/>
                    </a:cubicBezTo>
                    <a:cubicBezTo>
                      <a:pt x="630" y="51"/>
                      <a:pt x="632" y="61"/>
                      <a:pt x="635" y="74"/>
                    </a:cubicBezTo>
                    <a:cubicBezTo>
                      <a:pt x="635" y="76"/>
                      <a:pt x="635" y="76"/>
                      <a:pt x="635" y="76"/>
                    </a:cubicBezTo>
                    <a:cubicBezTo>
                      <a:pt x="636" y="77"/>
                      <a:pt x="636" y="77"/>
                      <a:pt x="636" y="77"/>
                    </a:cubicBezTo>
                    <a:cubicBezTo>
                      <a:pt x="635" y="77"/>
                      <a:pt x="635" y="77"/>
                      <a:pt x="635" y="77"/>
                    </a:cubicBezTo>
                    <a:cubicBezTo>
                      <a:pt x="624" y="103"/>
                      <a:pt x="624" y="103"/>
                      <a:pt x="624" y="103"/>
                    </a:cubicBezTo>
                    <a:cubicBezTo>
                      <a:pt x="608" y="109"/>
                      <a:pt x="608" y="109"/>
                      <a:pt x="608" y="109"/>
                    </a:cubicBezTo>
                    <a:cubicBezTo>
                      <a:pt x="605" y="110"/>
                      <a:pt x="605" y="110"/>
                      <a:pt x="605" y="110"/>
                    </a:cubicBezTo>
                    <a:cubicBezTo>
                      <a:pt x="604" y="110"/>
                      <a:pt x="604" y="110"/>
                      <a:pt x="604" y="110"/>
                    </a:cubicBezTo>
                    <a:cubicBezTo>
                      <a:pt x="576" y="98"/>
                      <a:pt x="576" y="98"/>
                      <a:pt x="576" y="98"/>
                    </a:cubicBezTo>
                    <a:cubicBezTo>
                      <a:pt x="575" y="98"/>
                      <a:pt x="575" y="98"/>
                      <a:pt x="575" y="98"/>
                    </a:cubicBezTo>
                    <a:cubicBezTo>
                      <a:pt x="575" y="97"/>
                      <a:pt x="575" y="97"/>
                      <a:pt x="575" y="97"/>
                    </a:cubicBezTo>
                    <a:cubicBezTo>
                      <a:pt x="523" y="49"/>
                      <a:pt x="523" y="49"/>
                      <a:pt x="523" y="49"/>
                    </a:cubicBezTo>
                    <a:cubicBezTo>
                      <a:pt x="503" y="38"/>
                      <a:pt x="503" y="38"/>
                      <a:pt x="503" y="38"/>
                    </a:cubicBezTo>
                    <a:cubicBezTo>
                      <a:pt x="472" y="26"/>
                      <a:pt x="472" y="26"/>
                      <a:pt x="472" y="26"/>
                    </a:cubicBezTo>
                    <a:cubicBezTo>
                      <a:pt x="472" y="25"/>
                      <a:pt x="472" y="25"/>
                      <a:pt x="472" y="25"/>
                    </a:cubicBezTo>
                    <a:cubicBezTo>
                      <a:pt x="472" y="25"/>
                      <a:pt x="472" y="25"/>
                      <a:pt x="472" y="25"/>
                    </a:cubicBezTo>
                    <a:cubicBezTo>
                      <a:pt x="471" y="25"/>
                      <a:pt x="471" y="25"/>
                      <a:pt x="471" y="25"/>
                    </a:cubicBezTo>
                    <a:cubicBezTo>
                      <a:pt x="471" y="25"/>
                      <a:pt x="471" y="25"/>
                      <a:pt x="471" y="25"/>
                    </a:cubicBezTo>
                    <a:cubicBezTo>
                      <a:pt x="456" y="14"/>
                      <a:pt x="456" y="14"/>
                      <a:pt x="456" y="14"/>
                    </a:cubicBezTo>
                    <a:cubicBezTo>
                      <a:pt x="429" y="6"/>
                      <a:pt x="429" y="6"/>
                      <a:pt x="429" y="6"/>
                    </a:cubicBezTo>
                    <a:cubicBezTo>
                      <a:pt x="415" y="7"/>
                      <a:pt x="415" y="7"/>
                      <a:pt x="415" y="7"/>
                    </a:cubicBezTo>
                    <a:cubicBezTo>
                      <a:pt x="414" y="7"/>
                      <a:pt x="414" y="7"/>
                      <a:pt x="414" y="7"/>
                    </a:cubicBezTo>
                    <a:cubicBezTo>
                      <a:pt x="380" y="5"/>
                      <a:pt x="380" y="5"/>
                      <a:pt x="380" y="5"/>
                    </a:cubicBezTo>
                    <a:cubicBezTo>
                      <a:pt x="379" y="5"/>
                      <a:pt x="379" y="5"/>
                      <a:pt x="379" y="5"/>
                    </a:cubicBezTo>
                    <a:cubicBezTo>
                      <a:pt x="354" y="0"/>
                      <a:pt x="354" y="0"/>
                      <a:pt x="354" y="0"/>
                    </a:cubicBezTo>
                    <a:cubicBezTo>
                      <a:pt x="340" y="0"/>
                      <a:pt x="340" y="0"/>
                      <a:pt x="340" y="0"/>
                    </a:cubicBezTo>
                    <a:cubicBezTo>
                      <a:pt x="328" y="8"/>
                      <a:pt x="328" y="8"/>
                      <a:pt x="328" y="8"/>
                    </a:cubicBezTo>
                    <a:cubicBezTo>
                      <a:pt x="322" y="11"/>
                      <a:pt x="313" y="12"/>
                      <a:pt x="303" y="14"/>
                    </a:cubicBezTo>
                    <a:cubicBezTo>
                      <a:pt x="281" y="19"/>
                      <a:pt x="281" y="19"/>
                      <a:pt x="281" y="19"/>
                    </a:cubicBezTo>
                    <a:cubicBezTo>
                      <a:pt x="262" y="25"/>
                      <a:pt x="262" y="25"/>
                      <a:pt x="262" y="25"/>
                    </a:cubicBezTo>
                    <a:cubicBezTo>
                      <a:pt x="261" y="26"/>
                      <a:pt x="261" y="26"/>
                      <a:pt x="261" y="26"/>
                    </a:cubicBezTo>
                    <a:cubicBezTo>
                      <a:pt x="261" y="27"/>
                      <a:pt x="261" y="27"/>
                      <a:pt x="261" y="27"/>
                    </a:cubicBezTo>
                    <a:cubicBezTo>
                      <a:pt x="261" y="26"/>
                      <a:pt x="261" y="26"/>
                      <a:pt x="261" y="26"/>
                    </a:cubicBezTo>
                    <a:cubicBezTo>
                      <a:pt x="237" y="28"/>
                      <a:pt x="237" y="28"/>
                      <a:pt x="237" y="28"/>
                    </a:cubicBezTo>
                    <a:cubicBezTo>
                      <a:pt x="213" y="38"/>
                      <a:pt x="213" y="38"/>
                      <a:pt x="213" y="38"/>
                    </a:cubicBezTo>
                    <a:cubicBezTo>
                      <a:pt x="213" y="38"/>
                      <a:pt x="213" y="38"/>
                      <a:pt x="213" y="38"/>
                    </a:cubicBezTo>
                    <a:cubicBezTo>
                      <a:pt x="210" y="38"/>
                      <a:pt x="210" y="38"/>
                      <a:pt x="210" y="38"/>
                    </a:cubicBezTo>
                    <a:cubicBezTo>
                      <a:pt x="190" y="35"/>
                      <a:pt x="190" y="35"/>
                      <a:pt x="190" y="35"/>
                    </a:cubicBezTo>
                    <a:cubicBezTo>
                      <a:pt x="159" y="40"/>
                      <a:pt x="159" y="40"/>
                      <a:pt x="159" y="40"/>
                    </a:cubicBezTo>
                    <a:cubicBezTo>
                      <a:pt x="134" y="40"/>
                      <a:pt x="134" y="40"/>
                      <a:pt x="134" y="40"/>
                    </a:cubicBezTo>
                    <a:cubicBezTo>
                      <a:pt x="123" y="50"/>
                      <a:pt x="123" y="50"/>
                      <a:pt x="123" y="50"/>
                    </a:cubicBezTo>
                    <a:cubicBezTo>
                      <a:pt x="122" y="50"/>
                      <a:pt x="122" y="50"/>
                      <a:pt x="122" y="50"/>
                    </a:cubicBezTo>
                    <a:cubicBezTo>
                      <a:pt x="110" y="53"/>
                      <a:pt x="110" y="53"/>
                      <a:pt x="110" y="53"/>
                    </a:cubicBezTo>
                    <a:cubicBezTo>
                      <a:pt x="115" y="66"/>
                      <a:pt x="115" y="66"/>
                      <a:pt x="115" y="66"/>
                    </a:cubicBezTo>
                    <a:cubicBezTo>
                      <a:pt x="115" y="86"/>
                      <a:pt x="115" y="86"/>
                      <a:pt x="115" y="86"/>
                    </a:cubicBezTo>
                    <a:cubicBezTo>
                      <a:pt x="112" y="104"/>
                      <a:pt x="112" y="104"/>
                      <a:pt x="112" y="104"/>
                    </a:cubicBezTo>
                    <a:cubicBezTo>
                      <a:pt x="130" y="119"/>
                      <a:pt x="130" y="119"/>
                      <a:pt x="130" y="119"/>
                    </a:cubicBezTo>
                    <a:cubicBezTo>
                      <a:pt x="131" y="119"/>
                      <a:pt x="131" y="119"/>
                      <a:pt x="131" y="119"/>
                    </a:cubicBezTo>
                    <a:cubicBezTo>
                      <a:pt x="131" y="119"/>
                      <a:pt x="131" y="119"/>
                      <a:pt x="131" y="119"/>
                    </a:cubicBezTo>
                    <a:cubicBezTo>
                      <a:pt x="131" y="119"/>
                      <a:pt x="131" y="119"/>
                      <a:pt x="131" y="119"/>
                    </a:cubicBezTo>
                    <a:cubicBezTo>
                      <a:pt x="146" y="136"/>
                      <a:pt x="146" y="136"/>
                      <a:pt x="146" y="136"/>
                    </a:cubicBezTo>
                    <a:cubicBezTo>
                      <a:pt x="155" y="143"/>
                      <a:pt x="159" y="148"/>
                      <a:pt x="159" y="155"/>
                    </a:cubicBezTo>
                    <a:cubicBezTo>
                      <a:pt x="164" y="171"/>
                      <a:pt x="164" y="171"/>
                      <a:pt x="164" y="171"/>
                    </a:cubicBezTo>
                    <a:cubicBezTo>
                      <a:pt x="172" y="186"/>
                      <a:pt x="172" y="186"/>
                      <a:pt x="172" y="186"/>
                    </a:cubicBezTo>
                    <a:cubicBezTo>
                      <a:pt x="171" y="186"/>
                      <a:pt x="171" y="187"/>
                      <a:pt x="170" y="187"/>
                    </a:cubicBezTo>
                    <a:cubicBezTo>
                      <a:pt x="150" y="202"/>
                      <a:pt x="150" y="202"/>
                      <a:pt x="150" y="202"/>
                    </a:cubicBezTo>
                    <a:cubicBezTo>
                      <a:pt x="136" y="220"/>
                      <a:pt x="136" y="220"/>
                      <a:pt x="136" y="220"/>
                    </a:cubicBezTo>
                    <a:cubicBezTo>
                      <a:pt x="139" y="236"/>
                      <a:pt x="139" y="236"/>
                      <a:pt x="139" y="236"/>
                    </a:cubicBezTo>
                    <a:cubicBezTo>
                      <a:pt x="149" y="258"/>
                      <a:pt x="149" y="258"/>
                      <a:pt x="149" y="258"/>
                    </a:cubicBezTo>
                    <a:cubicBezTo>
                      <a:pt x="150" y="260"/>
                      <a:pt x="150" y="260"/>
                      <a:pt x="150" y="260"/>
                    </a:cubicBezTo>
                    <a:cubicBezTo>
                      <a:pt x="150" y="260"/>
                      <a:pt x="150" y="260"/>
                      <a:pt x="150" y="260"/>
                    </a:cubicBezTo>
                    <a:cubicBezTo>
                      <a:pt x="150" y="261"/>
                      <a:pt x="150" y="261"/>
                      <a:pt x="150" y="261"/>
                    </a:cubicBezTo>
                    <a:cubicBezTo>
                      <a:pt x="148" y="270"/>
                      <a:pt x="148" y="270"/>
                      <a:pt x="148" y="270"/>
                    </a:cubicBezTo>
                    <a:cubicBezTo>
                      <a:pt x="146" y="275"/>
                      <a:pt x="143" y="279"/>
                      <a:pt x="140" y="281"/>
                    </a:cubicBezTo>
                    <a:cubicBezTo>
                      <a:pt x="134" y="287"/>
                      <a:pt x="123" y="287"/>
                      <a:pt x="106" y="281"/>
                    </a:cubicBezTo>
                    <a:cubicBezTo>
                      <a:pt x="80" y="276"/>
                      <a:pt x="80" y="276"/>
                      <a:pt x="80" y="276"/>
                    </a:cubicBezTo>
                    <a:cubicBezTo>
                      <a:pt x="79" y="276"/>
                      <a:pt x="79" y="276"/>
                      <a:pt x="79" y="276"/>
                    </a:cubicBezTo>
                    <a:cubicBezTo>
                      <a:pt x="79" y="276"/>
                      <a:pt x="79" y="276"/>
                      <a:pt x="79" y="276"/>
                    </a:cubicBezTo>
                    <a:cubicBezTo>
                      <a:pt x="78" y="276"/>
                      <a:pt x="78" y="276"/>
                      <a:pt x="78" y="276"/>
                    </a:cubicBezTo>
                    <a:cubicBezTo>
                      <a:pt x="59" y="267"/>
                      <a:pt x="59" y="267"/>
                      <a:pt x="59" y="267"/>
                    </a:cubicBezTo>
                    <a:cubicBezTo>
                      <a:pt x="28" y="265"/>
                      <a:pt x="28" y="265"/>
                      <a:pt x="28" y="265"/>
                    </a:cubicBezTo>
                    <a:cubicBezTo>
                      <a:pt x="29" y="267"/>
                      <a:pt x="29" y="267"/>
                      <a:pt x="29" y="267"/>
                    </a:cubicBezTo>
                    <a:cubicBezTo>
                      <a:pt x="26" y="319"/>
                      <a:pt x="26" y="319"/>
                      <a:pt x="26" y="319"/>
                    </a:cubicBezTo>
                    <a:cubicBezTo>
                      <a:pt x="25" y="327"/>
                      <a:pt x="20" y="330"/>
                      <a:pt x="13" y="331"/>
                    </a:cubicBezTo>
                    <a:cubicBezTo>
                      <a:pt x="9" y="332"/>
                      <a:pt x="7" y="336"/>
                      <a:pt x="8" y="345"/>
                    </a:cubicBezTo>
                    <a:cubicBezTo>
                      <a:pt x="8" y="346"/>
                      <a:pt x="8" y="346"/>
                      <a:pt x="8" y="346"/>
                    </a:cubicBezTo>
                    <a:cubicBezTo>
                      <a:pt x="7" y="346"/>
                      <a:pt x="7" y="346"/>
                      <a:pt x="7" y="346"/>
                    </a:cubicBezTo>
                    <a:cubicBezTo>
                      <a:pt x="5" y="359"/>
                      <a:pt x="5" y="359"/>
                      <a:pt x="5" y="359"/>
                    </a:cubicBezTo>
                    <a:cubicBezTo>
                      <a:pt x="13" y="366"/>
                      <a:pt x="18" y="371"/>
                      <a:pt x="20" y="375"/>
                    </a:cubicBezTo>
                    <a:cubicBezTo>
                      <a:pt x="25" y="401"/>
                      <a:pt x="25" y="401"/>
                      <a:pt x="25" y="401"/>
                    </a:cubicBezTo>
                    <a:cubicBezTo>
                      <a:pt x="25" y="410"/>
                      <a:pt x="25" y="410"/>
                      <a:pt x="25" y="410"/>
                    </a:cubicBezTo>
                    <a:cubicBezTo>
                      <a:pt x="24" y="415"/>
                      <a:pt x="23" y="420"/>
                      <a:pt x="21" y="424"/>
                    </a:cubicBezTo>
                    <a:cubicBezTo>
                      <a:pt x="14" y="445"/>
                      <a:pt x="14" y="445"/>
                      <a:pt x="14" y="445"/>
                    </a:cubicBezTo>
                    <a:cubicBezTo>
                      <a:pt x="0" y="471"/>
                      <a:pt x="0" y="471"/>
                      <a:pt x="0" y="471"/>
                    </a:cubicBezTo>
                    <a:cubicBezTo>
                      <a:pt x="0" y="477"/>
                      <a:pt x="0" y="477"/>
                      <a:pt x="0" y="477"/>
                    </a:cubicBezTo>
                    <a:cubicBezTo>
                      <a:pt x="2" y="489"/>
                      <a:pt x="2" y="489"/>
                      <a:pt x="2" y="489"/>
                    </a:cubicBezTo>
                    <a:cubicBezTo>
                      <a:pt x="16" y="507"/>
                      <a:pt x="16" y="507"/>
                      <a:pt x="16" y="507"/>
                    </a:cubicBezTo>
                    <a:cubicBezTo>
                      <a:pt x="20" y="512"/>
                      <a:pt x="22" y="516"/>
                      <a:pt x="23" y="519"/>
                    </a:cubicBezTo>
                    <a:cubicBezTo>
                      <a:pt x="36" y="537"/>
                      <a:pt x="36" y="537"/>
                      <a:pt x="36" y="537"/>
                    </a:cubicBezTo>
                    <a:cubicBezTo>
                      <a:pt x="55" y="558"/>
                      <a:pt x="55" y="558"/>
                      <a:pt x="55" y="558"/>
                    </a:cubicBezTo>
                    <a:cubicBezTo>
                      <a:pt x="62" y="565"/>
                      <a:pt x="67" y="568"/>
                      <a:pt x="70" y="568"/>
                    </a:cubicBezTo>
                    <a:cubicBezTo>
                      <a:pt x="90" y="556"/>
                      <a:pt x="90" y="556"/>
                      <a:pt x="90" y="556"/>
                    </a:cubicBezTo>
                    <a:cubicBezTo>
                      <a:pt x="94" y="553"/>
                      <a:pt x="97" y="550"/>
                      <a:pt x="102" y="550"/>
                    </a:cubicBezTo>
                    <a:cubicBezTo>
                      <a:pt x="106" y="550"/>
                      <a:pt x="113" y="554"/>
                      <a:pt x="122" y="560"/>
                    </a:cubicBezTo>
                    <a:cubicBezTo>
                      <a:pt x="122" y="560"/>
                      <a:pt x="122" y="560"/>
                      <a:pt x="122" y="560"/>
                    </a:cubicBezTo>
                    <a:cubicBezTo>
                      <a:pt x="123" y="560"/>
                      <a:pt x="123" y="560"/>
                      <a:pt x="123" y="560"/>
                    </a:cubicBezTo>
                    <a:cubicBezTo>
                      <a:pt x="123" y="561"/>
                      <a:pt x="123" y="561"/>
                      <a:pt x="123" y="561"/>
                    </a:cubicBezTo>
                    <a:cubicBezTo>
                      <a:pt x="134" y="574"/>
                      <a:pt x="134" y="574"/>
                      <a:pt x="134" y="574"/>
                    </a:cubicBezTo>
                    <a:cubicBezTo>
                      <a:pt x="139" y="586"/>
                      <a:pt x="139" y="586"/>
                      <a:pt x="139" y="586"/>
                    </a:cubicBezTo>
                    <a:cubicBezTo>
                      <a:pt x="143" y="592"/>
                      <a:pt x="143" y="592"/>
                      <a:pt x="143" y="592"/>
                    </a:cubicBezTo>
                    <a:cubicBezTo>
                      <a:pt x="147" y="594"/>
                      <a:pt x="147" y="594"/>
                      <a:pt x="147" y="594"/>
                    </a:cubicBezTo>
                    <a:cubicBezTo>
                      <a:pt x="160" y="603"/>
                      <a:pt x="160" y="603"/>
                      <a:pt x="160" y="603"/>
                    </a:cubicBezTo>
                    <a:cubicBezTo>
                      <a:pt x="168" y="604"/>
                      <a:pt x="168" y="604"/>
                      <a:pt x="168" y="604"/>
                    </a:cubicBezTo>
                    <a:cubicBezTo>
                      <a:pt x="172" y="605"/>
                      <a:pt x="176" y="609"/>
                      <a:pt x="179" y="613"/>
                    </a:cubicBezTo>
                    <a:cubicBezTo>
                      <a:pt x="181" y="616"/>
                      <a:pt x="193" y="620"/>
                      <a:pt x="213" y="625"/>
                    </a:cubicBezTo>
                    <a:cubicBezTo>
                      <a:pt x="214" y="625"/>
                      <a:pt x="214" y="625"/>
                      <a:pt x="214" y="625"/>
                    </a:cubicBezTo>
                    <a:cubicBezTo>
                      <a:pt x="246" y="637"/>
                      <a:pt x="246" y="637"/>
                      <a:pt x="246" y="637"/>
                    </a:cubicBezTo>
                    <a:cubicBezTo>
                      <a:pt x="247" y="637"/>
                      <a:pt x="247" y="637"/>
                      <a:pt x="247" y="637"/>
                    </a:cubicBezTo>
                    <a:cubicBezTo>
                      <a:pt x="248" y="637"/>
                      <a:pt x="248" y="637"/>
                      <a:pt x="248" y="637"/>
                    </a:cubicBezTo>
                    <a:cubicBezTo>
                      <a:pt x="270" y="648"/>
                      <a:pt x="270" y="648"/>
                      <a:pt x="270" y="648"/>
                    </a:cubicBezTo>
                    <a:cubicBezTo>
                      <a:pt x="308" y="657"/>
                      <a:pt x="308" y="657"/>
                      <a:pt x="308" y="657"/>
                    </a:cubicBezTo>
                    <a:cubicBezTo>
                      <a:pt x="309" y="658"/>
                      <a:pt x="309" y="658"/>
                      <a:pt x="309" y="658"/>
                    </a:cubicBezTo>
                    <a:cubicBezTo>
                      <a:pt x="359" y="660"/>
                      <a:pt x="359" y="660"/>
                      <a:pt x="359" y="660"/>
                    </a:cubicBezTo>
                    <a:cubicBezTo>
                      <a:pt x="381" y="652"/>
                      <a:pt x="381" y="652"/>
                      <a:pt x="381" y="652"/>
                    </a:cubicBezTo>
                    <a:cubicBezTo>
                      <a:pt x="401" y="652"/>
                      <a:pt x="401" y="652"/>
                      <a:pt x="401" y="652"/>
                    </a:cubicBezTo>
                    <a:cubicBezTo>
                      <a:pt x="401" y="653"/>
                      <a:pt x="401" y="653"/>
                      <a:pt x="401" y="653"/>
                    </a:cubicBezTo>
                    <a:cubicBezTo>
                      <a:pt x="402" y="654"/>
                      <a:pt x="402" y="654"/>
                      <a:pt x="402" y="654"/>
                    </a:cubicBezTo>
                    <a:cubicBezTo>
                      <a:pt x="419" y="675"/>
                      <a:pt x="419" y="675"/>
                      <a:pt x="419" y="675"/>
                    </a:cubicBezTo>
                    <a:cubicBezTo>
                      <a:pt x="419" y="675"/>
                      <a:pt x="419" y="675"/>
                      <a:pt x="419" y="675"/>
                    </a:cubicBezTo>
                    <a:cubicBezTo>
                      <a:pt x="419" y="676"/>
                      <a:pt x="419" y="676"/>
                      <a:pt x="419" y="676"/>
                    </a:cubicBezTo>
                    <a:cubicBezTo>
                      <a:pt x="429" y="693"/>
                      <a:pt x="429" y="693"/>
                      <a:pt x="429" y="693"/>
                    </a:cubicBezTo>
                    <a:cubicBezTo>
                      <a:pt x="438" y="702"/>
                      <a:pt x="438" y="702"/>
                      <a:pt x="438" y="702"/>
                    </a:cubicBezTo>
                    <a:cubicBezTo>
                      <a:pt x="449" y="708"/>
                      <a:pt x="449" y="708"/>
                      <a:pt x="449" y="708"/>
                    </a:cubicBezTo>
                    <a:cubicBezTo>
                      <a:pt x="451" y="709"/>
                      <a:pt x="451" y="709"/>
                      <a:pt x="451" y="709"/>
                    </a:cubicBezTo>
                    <a:cubicBezTo>
                      <a:pt x="451" y="709"/>
                      <a:pt x="451" y="709"/>
                      <a:pt x="451" y="709"/>
                    </a:cubicBezTo>
                    <a:cubicBezTo>
                      <a:pt x="452" y="710"/>
                      <a:pt x="452" y="710"/>
                      <a:pt x="452" y="710"/>
                    </a:cubicBezTo>
                    <a:cubicBezTo>
                      <a:pt x="461" y="731"/>
                      <a:pt x="461" y="731"/>
                      <a:pt x="461" y="731"/>
                    </a:cubicBezTo>
                    <a:cubicBezTo>
                      <a:pt x="461" y="732"/>
                      <a:pt x="461" y="732"/>
                      <a:pt x="461" y="732"/>
                    </a:cubicBezTo>
                    <a:cubicBezTo>
                      <a:pt x="462" y="732"/>
                      <a:pt x="462" y="732"/>
                      <a:pt x="462" y="732"/>
                    </a:cubicBezTo>
                    <a:cubicBezTo>
                      <a:pt x="462" y="733"/>
                      <a:pt x="462" y="733"/>
                      <a:pt x="462" y="733"/>
                    </a:cubicBezTo>
                    <a:cubicBezTo>
                      <a:pt x="467" y="756"/>
                      <a:pt x="467" y="756"/>
                      <a:pt x="467" y="756"/>
                    </a:cubicBezTo>
                    <a:cubicBezTo>
                      <a:pt x="482" y="762"/>
                      <a:pt x="482" y="762"/>
                      <a:pt x="482" y="762"/>
                    </a:cubicBezTo>
                    <a:cubicBezTo>
                      <a:pt x="483" y="762"/>
                      <a:pt x="483" y="762"/>
                      <a:pt x="483" y="762"/>
                    </a:cubicBezTo>
                    <a:cubicBezTo>
                      <a:pt x="484" y="762"/>
                      <a:pt x="484" y="762"/>
                      <a:pt x="484" y="762"/>
                    </a:cubicBezTo>
                    <a:cubicBezTo>
                      <a:pt x="484" y="762"/>
                      <a:pt x="484" y="762"/>
                      <a:pt x="484" y="762"/>
                    </a:cubicBezTo>
                    <a:cubicBezTo>
                      <a:pt x="496" y="769"/>
                      <a:pt x="496" y="769"/>
                      <a:pt x="496" y="769"/>
                    </a:cubicBezTo>
                    <a:cubicBezTo>
                      <a:pt x="512" y="766"/>
                      <a:pt x="512" y="766"/>
                      <a:pt x="512" y="766"/>
                    </a:cubicBezTo>
                    <a:cubicBezTo>
                      <a:pt x="516" y="750"/>
                      <a:pt x="516" y="750"/>
                      <a:pt x="516" y="750"/>
                    </a:cubicBezTo>
                    <a:cubicBezTo>
                      <a:pt x="516" y="749"/>
                      <a:pt x="516" y="749"/>
                      <a:pt x="516" y="749"/>
                    </a:cubicBezTo>
                    <a:cubicBezTo>
                      <a:pt x="517" y="748"/>
                      <a:pt x="517" y="748"/>
                      <a:pt x="517" y="748"/>
                    </a:cubicBezTo>
                    <a:cubicBezTo>
                      <a:pt x="535" y="730"/>
                      <a:pt x="535" y="730"/>
                      <a:pt x="535" y="730"/>
                    </a:cubicBezTo>
                    <a:cubicBezTo>
                      <a:pt x="555" y="735"/>
                      <a:pt x="555" y="735"/>
                      <a:pt x="555" y="735"/>
                    </a:cubicBezTo>
                    <a:cubicBezTo>
                      <a:pt x="555" y="737"/>
                      <a:pt x="555" y="737"/>
                      <a:pt x="555" y="737"/>
                    </a:cubicBezTo>
                    <a:cubicBezTo>
                      <a:pt x="565" y="758"/>
                      <a:pt x="565" y="758"/>
                      <a:pt x="565" y="758"/>
                    </a:cubicBezTo>
                    <a:cubicBezTo>
                      <a:pt x="585" y="751"/>
                      <a:pt x="585" y="751"/>
                      <a:pt x="585" y="751"/>
                    </a:cubicBezTo>
                    <a:cubicBezTo>
                      <a:pt x="587" y="731"/>
                      <a:pt x="587" y="731"/>
                      <a:pt x="587" y="731"/>
                    </a:cubicBezTo>
                    <a:cubicBezTo>
                      <a:pt x="587" y="730"/>
                      <a:pt x="587" y="730"/>
                      <a:pt x="587" y="730"/>
                    </a:cubicBezTo>
                    <a:cubicBezTo>
                      <a:pt x="587" y="729"/>
                      <a:pt x="587" y="729"/>
                      <a:pt x="587" y="729"/>
                    </a:cubicBezTo>
                    <a:cubicBezTo>
                      <a:pt x="588" y="728"/>
                      <a:pt x="588" y="728"/>
                      <a:pt x="588" y="728"/>
                    </a:cubicBezTo>
                    <a:cubicBezTo>
                      <a:pt x="601" y="720"/>
                      <a:pt x="601" y="720"/>
                      <a:pt x="601" y="720"/>
                    </a:cubicBezTo>
                    <a:cubicBezTo>
                      <a:pt x="598" y="691"/>
                      <a:pt x="598" y="691"/>
                      <a:pt x="598" y="691"/>
                    </a:cubicBezTo>
                    <a:cubicBezTo>
                      <a:pt x="598" y="689"/>
                      <a:pt x="598" y="689"/>
                      <a:pt x="598" y="689"/>
                    </a:cubicBezTo>
                    <a:cubicBezTo>
                      <a:pt x="598" y="688"/>
                      <a:pt x="598" y="688"/>
                      <a:pt x="598" y="688"/>
                    </a:cubicBezTo>
                    <a:cubicBezTo>
                      <a:pt x="598" y="688"/>
                      <a:pt x="598" y="688"/>
                      <a:pt x="598" y="688"/>
                    </a:cubicBezTo>
                    <a:cubicBezTo>
                      <a:pt x="614" y="655"/>
                      <a:pt x="614" y="655"/>
                      <a:pt x="614" y="655"/>
                    </a:cubicBezTo>
                    <a:cubicBezTo>
                      <a:pt x="630" y="649"/>
                      <a:pt x="630" y="649"/>
                      <a:pt x="630" y="649"/>
                    </a:cubicBezTo>
                    <a:cubicBezTo>
                      <a:pt x="624" y="619"/>
                      <a:pt x="624" y="619"/>
                      <a:pt x="624" y="619"/>
                    </a:cubicBezTo>
                    <a:cubicBezTo>
                      <a:pt x="639" y="619"/>
                      <a:pt x="639" y="619"/>
                      <a:pt x="639" y="619"/>
                    </a:cubicBezTo>
                    <a:cubicBezTo>
                      <a:pt x="638" y="605"/>
                      <a:pt x="638" y="605"/>
                      <a:pt x="638" y="605"/>
                    </a:cubicBezTo>
                    <a:cubicBezTo>
                      <a:pt x="630" y="577"/>
                      <a:pt x="630" y="577"/>
                      <a:pt x="630" y="577"/>
                    </a:cubicBezTo>
                    <a:cubicBezTo>
                      <a:pt x="630" y="577"/>
                      <a:pt x="630" y="577"/>
                      <a:pt x="630" y="577"/>
                    </a:cubicBezTo>
                    <a:cubicBezTo>
                      <a:pt x="630" y="575"/>
                      <a:pt x="630" y="575"/>
                      <a:pt x="630" y="575"/>
                    </a:cubicBezTo>
                    <a:cubicBezTo>
                      <a:pt x="632" y="555"/>
                      <a:pt x="632" y="555"/>
                      <a:pt x="632" y="555"/>
                    </a:cubicBezTo>
                    <a:cubicBezTo>
                      <a:pt x="632" y="552"/>
                      <a:pt x="632" y="552"/>
                      <a:pt x="632" y="552"/>
                    </a:cubicBezTo>
                    <a:cubicBezTo>
                      <a:pt x="634" y="550"/>
                      <a:pt x="634" y="550"/>
                      <a:pt x="634" y="550"/>
                    </a:cubicBezTo>
                    <a:cubicBezTo>
                      <a:pt x="645" y="537"/>
                      <a:pt x="645" y="537"/>
                      <a:pt x="645" y="537"/>
                    </a:cubicBezTo>
                    <a:cubicBezTo>
                      <a:pt x="647" y="535"/>
                      <a:pt x="647" y="535"/>
                      <a:pt x="647" y="535"/>
                    </a:cubicBezTo>
                    <a:cubicBezTo>
                      <a:pt x="650" y="535"/>
                      <a:pt x="650" y="535"/>
                      <a:pt x="650" y="535"/>
                    </a:cubicBezTo>
                    <a:cubicBezTo>
                      <a:pt x="678" y="540"/>
                      <a:pt x="678" y="540"/>
                      <a:pt x="678" y="540"/>
                    </a:cubicBezTo>
                    <a:cubicBezTo>
                      <a:pt x="680" y="540"/>
                      <a:pt x="680" y="540"/>
                      <a:pt x="680" y="540"/>
                    </a:cubicBezTo>
                    <a:cubicBezTo>
                      <a:pt x="703" y="546"/>
                      <a:pt x="703" y="546"/>
                      <a:pt x="703" y="546"/>
                    </a:cubicBezTo>
                    <a:cubicBezTo>
                      <a:pt x="723" y="540"/>
                      <a:pt x="723" y="540"/>
                      <a:pt x="723" y="540"/>
                    </a:cubicBezTo>
                    <a:cubicBezTo>
                      <a:pt x="734" y="563"/>
                      <a:pt x="734" y="563"/>
                      <a:pt x="734" y="563"/>
                    </a:cubicBezTo>
                    <a:cubicBezTo>
                      <a:pt x="735" y="564"/>
                      <a:pt x="735" y="564"/>
                      <a:pt x="735" y="564"/>
                    </a:cubicBezTo>
                    <a:cubicBezTo>
                      <a:pt x="735" y="581"/>
                      <a:pt x="735" y="581"/>
                      <a:pt x="735" y="581"/>
                    </a:cubicBezTo>
                    <a:cubicBezTo>
                      <a:pt x="739" y="597"/>
                      <a:pt x="739" y="597"/>
                      <a:pt x="739" y="597"/>
                    </a:cubicBezTo>
                    <a:cubicBezTo>
                      <a:pt x="741" y="603"/>
                      <a:pt x="745" y="607"/>
                      <a:pt x="749" y="609"/>
                    </a:cubicBezTo>
                    <a:cubicBezTo>
                      <a:pt x="751" y="609"/>
                      <a:pt x="751" y="609"/>
                      <a:pt x="751" y="609"/>
                    </a:cubicBezTo>
                    <a:cubicBezTo>
                      <a:pt x="761" y="611"/>
                      <a:pt x="766" y="615"/>
                      <a:pt x="767" y="621"/>
                    </a:cubicBezTo>
                    <a:cubicBezTo>
                      <a:pt x="768" y="626"/>
                      <a:pt x="772" y="634"/>
                      <a:pt x="780" y="642"/>
                    </a:cubicBezTo>
                    <a:cubicBezTo>
                      <a:pt x="789" y="656"/>
                      <a:pt x="789" y="656"/>
                      <a:pt x="789" y="656"/>
                    </a:cubicBezTo>
                    <a:cubicBezTo>
                      <a:pt x="789" y="656"/>
                      <a:pt x="789" y="656"/>
                      <a:pt x="789" y="656"/>
                    </a:cubicBezTo>
                    <a:cubicBezTo>
                      <a:pt x="789" y="657"/>
                      <a:pt x="789" y="657"/>
                      <a:pt x="789" y="657"/>
                    </a:cubicBezTo>
                    <a:cubicBezTo>
                      <a:pt x="796" y="669"/>
                      <a:pt x="796" y="669"/>
                      <a:pt x="796" y="669"/>
                    </a:cubicBezTo>
                    <a:cubicBezTo>
                      <a:pt x="805" y="668"/>
                      <a:pt x="805" y="668"/>
                      <a:pt x="805" y="668"/>
                    </a:cubicBezTo>
                    <a:cubicBezTo>
                      <a:pt x="823" y="652"/>
                      <a:pt x="823" y="652"/>
                      <a:pt x="823" y="652"/>
                    </a:cubicBezTo>
                    <a:cubicBezTo>
                      <a:pt x="835" y="676"/>
                      <a:pt x="835" y="676"/>
                      <a:pt x="835" y="676"/>
                    </a:cubicBezTo>
                    <a:cubicBezTo>
                      <a:pt x="858" y="683"/>
                      <a:pt x="858" y="683"/>
                      <a:pt x="858" y="683"/>
                    </a:cubicBezTo>
                    <a:cubicBezTo>
                      <a:pt x="859" y="683"/>
                      <a:pt x="859" y="683"/>
                      <a:pt x="859" y="683"/>
                    </a:cubicBezTo>
                    <a:cubicBezTo>
                      <a:pt x="860" y="684"/>
                      <a:pt x="860" y="684"/>
                      <a:pt x="860" y="684"/>
                    </a:cubicBezTo>
                    <a:cubicBezTo>
                      <a:pt x="872" y="706"/>
                      <a:pt x="872" y="706"/>
                      <a:pt x="872" y="706"/>
                    </a:cubicBezTo>
                    <a:cubicBezTo>
                      <a:pt x="877" y="709"/>
                      <a:pt x="877" y="709"/>
                      <a:pt x="877" y="709"/>
                    </a:cubicBezTo>
                    <a:cubicBezTo>
                      <a:pt x="878" y="689"/>
                      <a:pt x="878" y="689"/>
                      <a:pt x="878" y="689"/>
                    </a:cubicBezTo>
                    <a:cubicBezTo>
                      <a:pt x="878" y="688"/>
                      <a:pt x="878" y="688"/>
                      <a:pt x="878" y="688"/>
                    </a:cubicBezTo>
                    <a:cubicBezTo>
                      <a:pt x="878" y="684"/>
                      <a:pt x="878" y="684"/>
                      <a:pt x="878" y="684"/>
                    </a:cubicBezTo>
                    <a:cubicBezTo>
                      <a:pt x="924" y="683"/>
                      <a:pt x="924" y="683"/>
                      <a:pt x="924" y="683"/>
                    </a:cubicBezTo>
                    <a:cubicBezTo>
                      <a:pt x="925" y="679"/>
                      <a:pt x="925" y="679"/>
                      <a:pt x="925" y="679"/>
                    </a:cubicBezTo>
                    <a:cubicBezTo>
                      <a:pt x="927" y="677"/>
                      <a:pt x="927" y="673"/>
                      <a:pt x="924" y="670"/>
                    </a:cubicBezTo>
                    <a:cubicBezTo>
                      <a:pt x="921" y="663"/>
                      <a:pt x="920" y="658"/>
                      <a:pt x="919" y="651"/>
                    </a:cubicBezTo>
                    <a:cubicBezTo>
                      <a:pt x="918" y="642"/>
                      <a:pt x="919" y="636"/>
                      <a:pt x="921" y="634"/>
                    </a:cubicBezTo>
                    <a:cubicBezTo>
                      <a:pt x="924" y="630"/>
                      <a:pt x="927" y="630"/>
                      <a:pt x="932" y="631"/>
                    </a:cubicBezTo>
                    <a:cubicBezTo>
                      <a:pt x="951" y="637"/>
                      <a:pt x="951" y="637"/>
                      <a:pt x="951" y="637"/>
                    </a:cubicBezTo>
                    <a:cubicBezTo>
                      <a:pt x="953" y="623"/>
                      <a:pt x="953" y="623"/>
                      <a:pt x="953" y="623"/>
                    </a:cubicBezTo>
                    <a:cubicBezTo>
                      <a:pt x="918" y="607"/>
                      <a:pt x="918" y="607"/>
                      <a:pt x="918" y="607"/>
                    </a:cubicBezTo>
                    <a:cubicBezTo>
                      <a:pt x="916" y="607"/>
                      <a:pt x="916" y="607"/>
                      <a:pt x="916" y="607"/>
                    </a:cubicBezTo>
                    <a:cubicBezTo>
                      <a:pt x="915" y="605"/>
                      <a:pt x="915" y="605"/>
                      <a:pt x="915" y="605"/>
                    </a:cubicBezTo>
                    <a:cubicBezTo>
                      <a:pt x="915" y="604"/>
                      <a:pt x="915" y="604"/>
                      <a:pt x="915" y="604"/>
                    </a:cubicBezTo>
                    <a:cubicBezTo>
                      <a:pt x="915" y="603"/>
                      <a:pt x="915" y="603"/>
                      <a:pt x="915" y="603"/>
                    </a:cubicBezTo>
                    <a:cubicBezTo>
                      <a:pt x="910" y="561"/>
                      <a:pt x="910" y="561"/>
                      <a:pt x="910" y="561"/>
                    </a:cubicBezTo>
                    <a:cubicBezTo>
                      <a:pt x="911" y="535"/>
                      <a:pt x="911" y="535"/>
                      <a:pt x="911" y="535"/>
                    </a:cubicBezTo>
                    <a:cubicBezTo>
                      <a:pt x="911" y="531"/>
                      <a:pt x="911" y="531"/>
                      <a:pt x="911" y="531"/>
                    </a:cubicBezTo>
                    <a:cubicBezTo>
                      <a:pt x="911" y="529"/>
                      <a:pt x="911" y="529"/>
                      <a:pt x="911" y="529"/>
                    </a:cubicBezTo>
                    <a:cubicBezTo>
                      <a:pt x="969" y="537"/>
                      <a:pt x="969" y="537"/>
                      <a:pt x="969" y="537"/>
                    </a:cubicBezTo>
                    <a:cubicBezTo>
                      <a:pt x="983" y="523"/>
                      <a:pt x="983" y="523"/>
                      <a:pt x="983" y="523"/>
                    </a:cubicBezTo>
                    <a:cubicBezTo>
                      <a:pt x="987" y="518"/>
                      <a:pt x="986" y="514"/>
                      <a:pt x="983" y="512"/>
                    </a:cubicBezTo>
                    <a:cubicBezTo>
                      <a:pt x="969" y="507"/>
                      <a:pt x="961" y="501"/>
                      <a:pt x="961" y="495"/>
                    </a:cubicBezTo>
                    <a:cubicBezTo>
                      <a:pt x="961" y="491"/>
                      <a:pt x="962" y="487"/>
                      <a:pt x="968" y="485"/>
                    </a:cubicBezTo>
                    <a:cubicBezTo>
                      <a:pt x="992" y="461"/>
                      <a:pt x="992" y="461"/>
                      <a:pt x="992" y="461"/>
                    </a:cubicBezTo>
                    <a:cubicBezTo>
                      <a:pt x="1018" y="460"/>
                      <a:pt x="1018" y="460"/>
                      <a:pt x="1018" y="460"/>
                    </a:cubicBezTo>
                    <a:cubicBezTo>
                      <a:pt x="1032" y="436"/>
                      <a:pt x="1032" y="436"/>
                      <a:pt x="1032" y="436"/>
                    </a:cubicBezTo>
                    <a:cubicBezTo>
                      <a:pt x="1032" y="414"/>
                      <a:pt x="1032" y="414"/>
                      <a:pt x="1032" y="414"/>
                    </a:cubicBezTo>
                    <a:cubicBezTo>
                      <a:pt x="1052" y="410"/>
                      <a:pt x="1052" y="410"/>
                      <a:pt x="1052" y="410"/>
                    </a:cubicBezTo>
                    <a:cubicBezTo>
                      <a:pt x="1057" y="394"/>
                      <a:pt x="1061" y="386"/>
                      <a:pt x="1063" y="383"/>
                    </a:cubicBezTo>
                    <a:cubicBezTo>
                      <a:pt x="1071" y="365"/>
                      <a:pt x="1071" y="365"/>
                      <a:pt x="1071" y="365"/>
                    </a:cubicBezTo>
                    <a:cubicBezTo>
                      <a:pt x="1056" y="338"/>
                      <a:pt x="1056" y="338"/>
                      <a:pt x="1056" y="338"/>
                    </a:cubicBezTo>
                    <a:cubicBezTo>
                      <a:pt x="1056" y="337"/>
                      <a:pt x="1056" y="337"/>
                      <a:pt x="1056" y="337"/>
                    </a:cubicBezTo>
                    <a:cubicBezTo>
                      <a:pt x="1056" y="337"/>
                      <a:pt x="1056" y="337"/>
                      <a:pt x="1056" y="337"/>
                    </a:cubicBezTo>
                    <a:cubicBezTo>
                      <a:pt x="1056" y="336"/>
                      <a:pt x="1056" y="336"/>
                      <a:pt x="1056" y="336"/>
                    </a:cubicBezTo>
                    <a:cubicBezTo>
                      <a:pt x="1047" y="300"/>
                      <a:pt x="1047" y="300"/>
                      <a:pt x="1047" y="300"/>
                    </a:cubicBezTo>
                    <a:cubicBezTo>
                      <a:pt x="1047" y="299"/>
                      <a:pt x="1047" y="299"/>
                      <a:pt x="1047" y="299"/>
                    </a:cubicBezTo>
                    <a:cubicBezTo>
                      <a:pt x="1040" y="262"/>
                      <a:pt x="1040" y="262"/>
                      <a:pt x="1040" y="262"/>
                    </a:cubicBezTo>
                    <a:cubicBezTo>
                      <a:pt x="1028" y="241"/>
                      <a:pt x="1028" y="241"/>
                      <a:pt x="1028" y="241"/>
                    </a:cubicBezTo>
                    <a:cubicBezTo>
                      <a:pt x="1009" y="222"/>
                      <a:pt x="1009" y="222"/>
                      <a:pt x="1009" y="222"/>
                    </a:cubicBezTo>
                    <a:cubicBezTo>
                      <a:pt x="1009" y="221"/>
                      <a:pt x="1009" y="221"/>
                      <a:pt x="1009" y="221"/>
                    </a:cubicBezTo>
                    <a:cubicBezTo>
                      <a:pt x="1009" y="220"/>
                      <a:pt x="1009" y="220"/>
                      <a:pt x="1009" y="220"/>
                    </a:cubicBezTo>
                    <a:cubicBezTo>
                      <a:pt x="1008" y="219"/>
                      <a:pt x="1008" y="219"/>
                      <a:pt x="1008" y="219"/>
                    </a:cubicBezTo>
                    <a:cubicBezTo>
                      <a:pt x="1007" y="199"/>
                      <a:pt x="1007" y="199"/>
                      <a:pt x="1007" y="199"/>
                    </a:cubicBezTo>
                    <a:cubicBezTo>
                      <a:pt x="972" y="210"/>
                      <a:pt x="972" y="210"/>
                      <a:pt x="972" y="210"/>
                    </a:cubicBezTo>
                    <a:cubicBezTo>
                      <a:pt x="971" y="208"/>
                      <a:pt x="971" y="208"/>
                      <a:pt x="971" y="208"/>
                    </a:cubicBezTo>
                    <a:cubicBezTo>
                      <a:pt x="955" y="191"/>
                      <a:pt x="955" y="191"/>
                      <a:pt x="955" y="191"/>
                    </a:cubicBezTo>
                    <a:cubicBezTo>
                      <a:pt x="908" y="155"/>
                      <a:pt x="908" y="155"/>
                      <a:pt x="908" y="155"/>
                    </a:cubicBezTo>
                    <a:cubicBezTo>
                      <a:pt x="906" y="155"/>
                      <a:pt x="906" y="155"/>
                      <a:pt x="906" y="155"/>
                    </a:cubicBezTo>
                    <a:cubicBezTo>
                      <a:pt x="889" y="131"/>
                      <a:pt x="889" y="131"/>
                      <a:pt x="889" y="131"/>
                    </a:cubicBezTo>
                    <a:cubicBezTo>
                      <a:pt x="877" y="124"/>
                      <a:pt x="877" y="124"/>
                      <a:pt x="877" y="124"/>
                    </a:cubicBezTo>
                    <a:cubicBezTo>
                      <a:pt x="870" y="136"/>
                      <a:pt x="870" y="136"/>
                      <a:pt x="870" y="136"/>
                    </a:cubicBezTo>
                    <a:cubicBezTo>
                      <a:pt x="870" y="138"/>
                      <a:pt x="870" y="138"/>
                      <a:pt x="870" y="138"/>
                    </a:cubicBezTo>
                    <a:cubicBezTo>
                      <a:pt x="868" y="139"/>
                      <a:pt x="868" y="139"/>
                      <a:pt x="868" y="139"/>
                    </a:cubicBezTo>
                    <a:cubicBezTo>
                      <a:pt x="867" y="139"/>
                      <a:pt x="867" y="139"/>
                      <a:pt x="867" y="139"/>
                    </a:cubicBezTo>
                    <a:cubicBezTo>
                      <a:pt x="865" y="139"/>
                      <a:pt x="865" y="139"/>
                      <a:pt x="865" y="139"/>
                    </a:cubicBezTo>
                    <a:cubicBezTo>
                      <a:pt x="851" y="140"/>
                      <a:pt x="851" y="140"/>
                      <a:pt x="851" y="140"/>
                    </a:cubicBezTo>
                    <a:cubicBezTo>
                      <a:pt x="848" y="141"/>
                      <a:pt x="848" y="141"/>
                      <a:pt x="848" y="141"/>
                    </a:cubicBezTo>
                    <a:cubicBezTo>
                      <a:pt x="847" y="141"/>
                      <a:pt x="847" y="141"/>
                      <a:pt x="847" y="141"/>
                    </a:cubicBezTo>
                    <a:cubicBezTo>
                      <a:pt x="813" y="103"/>
                      <a:pt x="813" y="103"/>
                      <a:pt x="813" y="103"/>
                    </a:cubicBezTo>
                    <a:cubicBezTo>
                      <a:pt x="805" y="100"/>
                      <a:pt x="798" y="92"/>
                      <a:pt x="787" y="82"/>
                    </a:cubicBezTo>
                    <a:cubicBezTo>
                      <a:pt x="771" y="70"/>
                      <a:pt x="771" y="70"/>
                      <a:pt x="771" y="70"/>
                    </a:cubicBezTo>
                    <a:cubicBezTo>
                      <a:pt x="770" y="69"/>
                      <a:pt x="770" y="69"/>
                      <a:pt x="770" y="69"/>
                    </a:cubicBezTo>
                    <a:cubicBezTo>
                      <a:pt x="752" y="59"/>
                      <a:pt x="752" y="59"/>
                      <a:pt x="752" y="59"/>
                    </a:cubicBezTo>
                    <a:cubicBezTo>
                      <a:pt x="742" y="67"/>
                      <a:pt x="742" y="67"/>
                      <a:pt x="742" y="67"/>
                    </a:cubicBezTo>
                    <a:cubicBezTo>
                      <a:pt x="741" y="69"/>
                      <a:pt x="741" y="69"/>
                      <a:pt x="741" y="69"/>
                    </a:cubicBezTo>
                    <a:cubicBezTo>
                      <a:pt x="740" y="68"/>
                      <a:pt x="740" y="68"/>
                      <a:pt x="740" y="68"/>
                    </a:cubicBezTo>
                    <a:cubicBezTo>
                      <a:pt x="739" y="68"/>
                      <a:pt x="739" y="68"/>
                      <a:pt x="739" y="68"/>
                    </a:cubicBezTo>
                    <a:cubicBezTo>
                      <a:pt x="729" y="66"/>
                      <a:pt x="729" y="66"/>
                      <a:pt x="729" y="66"/>
                    </a:cubicBezTo>
                    <a:cubicBezTo>
                      <a:pt x="719" y="71"/>
                      <a:pt x="719" y="71"/>
                      <a:pt x="719" y="71"/>
                    </a:cubicBezTo>
                    <a:cubicBezTo>
                      <a:pt x="718" y="72"/>
                      <a:pt x="718" y="72"/>
                      <a:pt x="718" y="72"/>
                    </a:cubicBezTo>
                    <a:cubicBezTo>
                      <a:pt x="716" y="73"/>
                      <a:pt x="716" y="73"/>
                      <a:pt x="716" y="73"/>
                    </a:cubicBezTo>
                    <a:cubicBezTo>
                      <a:pt x="715" y="73"/>
                      <a:pt x="715" y="73"/>
                      <a:pt x="715" y="73"/>
                    </a:cubicBezTo>
                    <a:cubicBezTo>
                      <a:pt x="701" y="76"/>
                      <a:pt x="701" y="76"/>
                      <a:pt x="701" y="76"/>
                    </a:cubicBezTo>
                    <a:cubicBezTo>
                      <a:pt x="681" y="64"/>
                      <a:pt x="661" y="52"/>
                      <a:pt x="639"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0" name="Freeform 10"/>
              <p:cNvSpPr>
                <a:spLocks/>
              </p:cNvSpPr>
              <p:nvPr/>
            </p:nvSpPr>
            <p:spPr bwMode="auto">
              <a:xfrm>
                <a:off x="2991961" y="4044950"/>
                <a:ext cx="1400175" cy="1227138"/>
              </a:xfrm>
              <a:custGeom>
                <a:avLst/>
                <a:gdLst>
                  <a:gd name="T0" fmla="*/ 27 w 928"/>
                  <a:gd name="T1" fmla="*/ 37 h 814"/>
                  <a:gd name="T2" fmla="*/ 23 w 928"/>
                  <a:gd name="T3" fmla="*/ 93 h 814"/>
                  <a:gd name="T4" fmla="*/ 13 w 928"/>
                  <a:gd name="T5" fmla="*/ 151 h 814"/>
                  <a:gd name="T6" fmla="*/ 52 w 928"/>
                  <a:gd name="T7" fmla="*/ 182 h 814"/>
                  <a:gd name="T8" fmla="*/ 94 w 928"/>
                  <a:gd name="T9" fmla="*/ 255 h 814"/>
                  <a:gd name="T10" fmla="*/ 98 w 928"/>
                  <a:gd name="T11" fmla="*/ 323 h 814"/>
                  <a:gd name="T12" fmla="*/ 120 w 928"/>
                  <a:gd name="T13" fmla="*/ 378 h 814"/>
                  <a:gd name="T14" fmla="*/ 132 w 928"/>
                  <a:gd name="T15" fmla="*/ 461 h 814"/>
                  <a:gd name="T16" fmla="*/ 125 w 928"/>
                  <a:gd name="T17" fmla="*/ 576 h 814"/>
                  <a:gd name="T18" fmla="*/ 146 w 928"/>
                  <a:gd name="T19" fmla="*/ 609 h 814"/>
                  <a:gd name="T20" fmla="*/ 165 w 928"/>
                  <a:gd name="T21" fmla="*/ 561 h 814"/>
                  <a:gd name="T22" fmla="*/ 206 w 928"/>
                  <a:gd name="T23" fmla="*/ 581 h 814"/>
                  <a:gd name="T24" fmla="*/ 226 w 928"/>
                  <a:gd name="T25" fmla="*/ 625 h 814"/>
                  <a:gd name="T26" fmla="*/ 269 w 928"/>
                  <a:gd name="T27" fmla="*/ 630 h 814"/>
                  <a:gd name="T28" fmla="*/ 316 w 928"/>
                  <a:gd name="T29" fmla="*/ 735 h 814"/>
                  <a:gd name="T30" fmla="*/ 324 w 928"/>
                  <a:gd name="T31" fmla="*/ 788 h 814"/>
                  <a:gd name="T32" fmla="*/ 347 w 928"/>
                  <a:gd name="T33" fmla="*/ 812 h 814"/>
                  <a:gd name="T34" fmla="*/ 404 w 928"/>
                  <a:gd name="T35" fmla="*/ 773 h 814"/>
                  <a:gd name="T36" fmla="*/ 434 w 928"/>
                  <a:gd name="T37" fmla="*/ 707 h 814"/>
                  <a:gd name="T38" fmla="*/ 458 w 928"/>
                  <a:gd name="T39" fmla="*/ 672 h 814"/>
                  <a:gd name="T40" fmla="*/ 493 w 928"/>
                  <a:gd name="T41" fmla="*/ 620 h 814"/>
                  <a:gd name="T42" fmla="*/ 516 w 928"/>
                  <a:gd name="T43" fmla="*/ 576 h 814"/>
                  <a:gd name="T44" fmla="*/ 583 w 928"/>
                  <a:gd name="T45" fmla="*/ 595 h 814"/>
                  <a:gd name="T46" fmla="*/ 606 w 928"/>
                  <a:gd name="T47" fmla="*/ 622 h 814"/>
                  <a:gd name="T48" fmla="*/ 633 w 928"/>
                  <a:gd name="T49" fmla="*/ 614 h 814"/>
                  <a:gd name="T50" fmla="*/ 675 w 928"/>
                  <a:gd name="T51" fmla="*/ 657 h 814"/>
                  <a:gd name="T52" fmla="*/ 726 w 928"/>
                  <a:gd name="T53" fmla="*/ 615 h 814"/>
                  <a:gd name="T54" fmla="*/ 697 w 928"/>
                  <a:gd name="T55" fmla="*/ 603 h 814"/>
                  <a:gd name="T56" fmla="*/ 685 w 928"/>
                  <a:gd name="T57" fmla="*/ 555 h 814"/>
                  <a:gd name="T58" fmla="*/ 726 w 928"/>
                  <a:gd name="T59" fmla="*/ 553 h 814"/>
                  <a:gd name="T60" fmla="*/ 683 w 928"/>
                  <a:gd name="T61" fmla="*/ 493 h 814"/>
                  <a:gd name="T62" fmla="*/ 672 w 928"/>
                  <a:gd name="T63" fmla="*/ 429 h 814"/>
                  <a:gd name="T64" fmla="*/ 801 w 928"/>
                  <a:gd name="T65" fmla="*/ 378 h 814"/>
                  <a:gd name="T66" fmla="*/ 865 w 928"/>
                  <a:gd name="T67" fmla="*/ 320 h 814"/>
                  <a:gd name="T68" fmla="*/ 878 w 928"/>
                  <a:gd name="T69" fmla="*/ 294 h 814"/>
                  <a:gd name="T70" fmla="*/ 907 w 928"/>
                  <a:gd name="T71" fmla="*/ 226 h 814"/>
                  <a:gd name="T72" fmla="*/ 859 w 928"/>
                  <a:gd name="T73" fmla="*/ 207 h 814"/>
                  <a:gd name="T74" fmla="*/ 833 w 928"/>
                  <a:gd name="T75" fmla="*/ 180 h 814"/>
                  <a:gd name="T76" fmla="*/ 803 w 928"/>
                  <a:gd name="T77" fmla="*/ 192 h 814"/>
                  <a:gd name="T78" fmla="*/ 786 w 928"/>
                  <a:gd name="T79" fmla="*/ 165 h 814"/>
                  <a:gd name="T80" fmla="*/ 759 w 928"/>
                  <a:gd name="T81" fmla="*/ 163 h 814"/>
                  <a:gd name="T82" fmla="*/ 694 w 928"/>
                  <a:gd name="T83" fmla="*/ 153 h 814"/>
                  <a:gd name="T84" fmla="*/ 667 w 928"/>
                  <a:gd name="T85" fmla="*/ 157 h 814"/>
                  <a:gd name="T86" fmla="*/ 580 w 928"/>
                  <a:gd name="T87" fmla="*/ 146 h 814"/>
                  <a:gd name="T88" fmla="*/ 573 w 928"/>
                  <a:gd name="T89" fmla="*/ 102 h 814"/>
                  <a:gd name="T90" fmla="*/ 475 w 928"/>
                  <a:gd name="T91" fmla="*/ 43 h 814"/>
                  <a:gd name="T92" fmla="*/ 431 w 928"/>
                  <a:gd name="T93" fmla="*/ 15 h 814"/>
                  <a:gd name="T94" fmla="*/ 422 w 928"/>
                  <a:gd name="T95" fmla="*/ 81 h 814"/>
                  <a:gd name="T96" fmla="*/ 370 w 928"/>
                  <a:gd name="T97" fmla="*/ 86 h 814"/>
                  <a:gd name="T98" fmla="*/ 345 w 928"/>
                  <a:gd name="T99" fmla="*/ 110 h 814"/>
                  <a:gd name="T100" fmla="*/ 322 w 928"/>
                  <a:gd name="T101" fmla="*/ 145 h 814"/>
                  <a:gd name="T102" fmla="*/ 250 w 928"/>
                  <a:gd name="T103" fmla="*/ 178 h 814"/>
                  <a:gd name="T104" fmla="*/ 205 w 928"/>
                  <a:gd name="T105" fmla="*/ 133 h 814"/>
                  <a:gd name="T106" fmla="*/ 166 w 928"/>
                  <a:gd name="T107" fmla="*/ 124 h 814"/>
                  <a:gd name="T108" fmla="*/ 130 w 928"/>
                  <a:gd name="T109" fmla="*/ 81 h 814"/>
                  <a:gd name="T110" fmla="*/ 90 w 928"/>
                  <a:gd name="T111" fmla="*/ 20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8" h="814">
                    <a:moveTo>
                      <a:pt x="87" y="20"/>
                    </a:moveTo>
                    <a:cubicBezTo>
                      <a:pt x="62" y="12"/>
                      <a:pt x="62" y="12"/>
                      <a:pt x="62" y="12"/>
                    </a:cubicBezTo>
                    <a:cubicBezTo>
                      <a:pt x="37" y="9"/>
                      <a:pt x="37" y="9"/>
                      <a:pt x="37" y="9"/>
                    </a:cubicBezTo>
                    <a:cubicBezTo>
                      <a:pt x="29" y="19"/>
                      <a:pt x="29" y="19"/>
                      <a:pt x="29" y="19"/>
                    </a:cubicBezTo>
                    <a:cubicBezTo>
                      <a:pt x="27" y="37"/>
                      <a:pt x="27" y="37"/>
                      <a:pt x="27" y="37"/>
                    </a:cubicBezTo>
                    <a:cubicBezTo>
                      <a:pt x="28" y="38"/>
                      <a:pt x="28" y="38"/>
                      <a:pt x="28" y="38"/>
                    </a:cubicBezTo>
                    <a:cubicBezTo>
                      <a:pt x="35" y="65"/>
                      <a:pt x="35" y="65"/>
                      <a:pt x="35" y="65"/>
                    </a:cubicBezTo>
                    <a:cubicBezTo>
                      <a:pt x="36" y="86"/>
                      <a:pt x="36" y="86"/>
                      <a:pt x="36" y="86"/>
                    </a:cubicBezTo>
                    <a:cubicBezTo>
                      <a:pt x="36" y="93"/>
                      <a:pt x="36" y="93"/>
                      <a:pt x="36" y="93"/>
                    </a:cubicBezTo>
                    <a:cubicBezTo>
                      <a:pt x="23" y="93"/>
                      <a:pt x="23" y="93"/>
                      <a:pt x="23" y="93"/>
                    </a:cubicBezTo>
                    <a:cubicBezTo>
                      <a:pt x="29" y="118"/>
                      <a:pt x="29" y="118"/>
                      <a:pt x="29" y="118"/>
                    </a:cubicBezTo>
                    <a:cubicBezTo>
                      <a:pt x="9" y="125"/>
                      <a:pt x="9" y="125"/>
                      <a:pt x="9" y="125"/>
                    </a:cubicBezTo>
                    <a:cubicBezTo>
                      <a:pt x="0" y="141"/>
                      <a:pt x="0" y="141"/>
                      <a:pt x="0" y="141"/>
                    </a:cubicBezTo>
                    <a:cubicBezTo>
                      <a:pt x="11" y="150"/>
                      <a:pt x="11" y="150"/>
                      <a:pt x="11" y="150"/>
                    </a:cubicBezTo>
                    <a:cubicBezTo>
                      <a:pt x="13" y="151"/>
                      <a:pt x="13" y="151"/>
                      <a:pt x="13" y="151"/>
                    </a:cubicBezTo>
                    <a:cubicBezTo>
                      <a:pt x="13" y="151"/>
                      <a:pt x="13" y="151"/>
                      <a:pt x="13" y="151"/>
                    </a:cubicBezTo>
                    <a:cubicBezTo>
                      <a:pt x="50" y="180"/>
                      <a:pt x="50" y="180"/>
                      <a:pt x="50" y="180"/>
                    </a:cubicBezTo>
                    <a:cubicBezTo>
                      <a:pt x="51" y="181"/>
                      <a:pt x="51" y="181"/>
                      <a:pt x="51" y="181"/>
                    </a:cubicBezTo>
                    <a:cubicBezTo>
                      <a:pt x="52" y="181"/>
                      <a:pt x="52" y="181"/>
                      <a:pt x="52" y="181"/>
                    </a:cubicBezTo>
                    <a:cubicBezTo>
                      <a:pt x="52" y="182"/>
                      <a:pt x="52" y="182"/>
                      <a:pt x="52" y="182"/>
                    </a:cubicBezTo>
                    <a:cubicBezTo>
                      <a:pt x="52" y="183"/>
                      <a:pt x="52" y="183"/>
                      <a:pt x="52" y="183"/>
                    </a:cubicBezTo>
                    <a:cubicBezTo>
                      <a:pt x="57" y="210"/>
                      <a:pt x="57" y="210"/>
                      <a:pt x="57" y="210"/>
                    </a:cubicBezTo>
                    <a:cubicBezTo>
                      <a:pt x="74" y="234"/>
                      <a:pt x="74" y="234"/>
                      <a:pt x="74" y="234"/>
                    </a:cubicBezTo>
                    <a:cubicBezTo>
                      <a:pt x="78" y="240"/>
                      <a:pt x="84" y="247"/>
                      <a:pt x="93" y="255"/>
                    </a:cubicBezTo>
                    <a:cubicBezTo>
                      <a:pt x="94" y="255"/>
                      <a:pt x="94" y="255"/>
                      <a:pt x="94" y="255"/>
                    </a:cubicBezTo>
                    <a:cubicBezTo>
                      <a:pt x="95" y="256"/>
                      <a:pt x="95" y="256"/>
                      <a:pt x="95" y="256"/>
                    </a:cubicBezTo>
                    <a:cubicBezTo>
                      <a:pt x="95" y="257"/>
                      <a:pt x="95" y="257"/>
                      <a:pt x="95" y="257"/>
                    </a:cubicBezTo>
                    <a:cubicBezTo>
                      <a:pt x="94" y="259"/>
                      <a:pt x="94" y="259"/>
                      <a:pt x="94" y="259"/>
                    </a:cubicBezTo>
                    <a:cubicBezTo>
                      <a:pt x="94" y="283"/>
                      <a:pt x="94" y="283"/>
                      <a:pt x="94" y="283"/>
                    </a:cubicBezTo>
                    <a:cubicBezTo>
                      <a:pt x="97" y="289"/>
                      <a:pt x="98" y="303"/>
                      <a:pt x="98" y="323"/>
                    </a:cubicBezTo>
                    <a:cubicBezTo>
                      <a:pt x="108" y="336"/>
                      <a:pt x="112" y="346"/>
                      <a:pt x="112" y="352"/>
                    </a:cubicBezTo>
                    <a:cubicBezTo>
                      <a:pt x="112" y="357"/>
                      <a:pt x="115" y="365"/>
                      <a:pt x="120" y="377"/>
                    </a:cubicBezTo>
                    <a:cubicBezTo>
                      <a:pt x="120" y="377"/>
                      <a:pt x="120" y="377"/>
                      <a:pt x="120" y="377"/>
                    </a:cubicBezTo>
                    <a:cubicBezTo>
                      <a:pt x="120" y="378"/>
                      <a:pt x="120" y="378"/>
                      <a:pt x="120" y="378"/>
                    </a:cubicBezTo>
                    <a:cubicBezTo>
                      <a:pt x="120" y="378"/>
                      <a:pt x="120" y="378"/>
                      <a:pt x="120" y="378"/>
                    </a:cubicBezTo>
                    <a:cubicBezTo>
                      <a:pt x="123" y="392"/>
                      <a:pt x="122" y="405"/>
                      <a:pt x="118" y="416"/>
                    </a:cubicBezTo>
                    <a:cubicBezTo>
                      <a:pt x="115" y="423"/>
                      <a:pt x="119" y="437"/>
                      <a:pt x="131" y="456"/>
                    </a:cubicBezTo>
                    <a:cubicBezTo>
                      <a:pt x="132" y="457"/>
                      <a:pt x="132" y="457"/>
                      <a:pt x="132" y="457"/>
                    </a:cubicBezTo>
                    <a:cubicBezTo>
                      <a:pt x="133" y="459"/>
                      <a:pt x="133" y="459"/>
                      <a:pt x="133" y="459"/>
                    </a:cubicBezTo>
                    <a:cubicBezTo>
                      <a:pt x="132" y="461"/>
                      <a:pt x="132" y="461"/>
                      <a:pt x="132" y="461"/>
                    </a:cubicBezTo>
                    <a:cubicBezTo>
                      <a:pt x="115" y="498"/>
                      <a:pt x="115" y="498"/>
                      <a:pt x="115" y="498"/>
                    </a:cubicBezTo>
                    <a:cubicBezTo>
                      <a:pt x="118" y="506"/>
                      <a:pt x="119" y="513"/>
                      <a:pt x="119" y="517"/>
                    </a:cubicBezTo>
                    <a:cubicBezTo>
                      <a:pt x="115" y="552"/>
                      <a:pt x="115" y="552"/>
                      <a:pt x="115" y="552"/>
                    </a:cubicBezTo>
                    <a:cubicBezTo>
                      <a:pt x="113" y="563"/>
                      <a:pt x="113" y="570"/>
                      <a:pt x="118" y="572"/>
                    </a:cubicBezTo>
                    <a:cubicBezTo>
                      <a:pt x="125" y="576"/>
                      <a:pt x="125" y="576"/>
                      <a:pt x="125" y="576"/>
                    </a:cubicBezTo>
                    <a:cubicBezTo>
                      <a:pt x="134" y="580"/>
                      <a:pt x="137" y="586"/>
                      <a:pt x="137" y="591"/>
                    </a:cubicBezTo>
                    <a:cubicBezTo>
                      <a:pt x="136" y="609"/>
                      <a:pt x="136" y="609"/>
                      <a:pt x="136" y="609"/>
                    </a:cubicBezTo>
                    <a:cubicBezTo>
                      <a:pt x="142" y="611"/>
                      <a:pt x="142" y="611"/>
                      <a:pt x="142" y="611"/>
                    </a:cubicBezTo>
                    <a:cubicBezTo>
                      <a:pt x="143" y="612"/>
                      <a:pt x="143" y="612"/>
                      <a:pt x="143" y="612"/>
                    </a:cubicBezTo>
                    <a:cubicBezTo>
                      <a:pt x="146" y="609"/>
                      <a:pt x="146" y="609"/>
                      <a:pt x="146" y="609"/>
                    </a:cubicBezTo>
                    <a:cubicBezTo>
                      <a:pt x="149" y="606"/>
                      <a:pt x="152" y="601"/>
                      <a:pt x="153" y="596"/>
                    </a:cubicBezTo>
                    <a:cubicBezTo>
                      <a:pt x="155" y="593"/>
                      <a:pt x="155" y="593"/>
                      <a:pt x="155" y="593"/>
                    </a:cubicBezTo>
                    <a:cubicBezTo>
                      <a:pt x="156" y="591"/>
                      <a:pt x="156" y="591"/>
                      <a:pt x="156" y="591"/>
                    </a:cubicBezTo>
                    <a:cubicBezTo>
                      <a:pt x="161" y="589"/>
                      <a:pt x="163" y="586"/>
                      <a:pt x="166" y="581"/>
                    </a:cubicBezTo>
                    <a:cubicBezTo>
                      <a:pt x="167" y="575"/>
                      <a:pt x="167" y="569"/>
                      <a:pt x="165" y="561"/>
                    </a:cubicBezTo>
                    <a:cubicBezTo>
                      <a:pt x="163" y="556"/>
                      <a:pt x="163" y="556"/>
                      <a:pt x="163" y="556"/>
                    </a:cubicBezTo>
                    <a:cubicBezTo>
                      <a:pt x="168" y="555"/>
                      <a:pt x="168" y="555"/>
                      <a:pt x="168" y="555"/>
                    </a:cubicBezTo>
                    <a:cubicBezTo>
                      <a:pt x="185" y="551"/>
                      <a:pt x="194" y="552"/>
                      <a:pt x="198" y="559"/>
                    </a:cubicBezTo>
                    <a:cubicBezTo>
                      <a:pt x="206" y="580"/>
                      <a:pt x="206" y="580"/>
                      <a:pt x="206" y="580"/>
                    </a:cubicBezTo>
                    <a:cubicBezTo>
                      <a:pt x="206" y="581"/>
                      <a:pt x="206" y="581"/>
                      <a:pt x="206" y="581"/>
                    </a:cubicBezTo>
                    <a:cubicBezTo>
                      <a:pt x="206" y="582"/>
                      <a:pt x="206" y="582"/>
                      <a:pt x="206" y="582"/>
                    </a:cubicBezTo>
                    <a:cubicBezTo>
                      <a:pt x="210" y="617"/>
                      <a:pt x="210" y="617"/>
                      <a:pt x="210" y="617"/>
                    </a:cubicBezTo>
                    <a:cubicBezTo>
                      <a:pt x="224" y="625"/>
                      <a:pt x="224" y="625"/>
                      <a:pt x="224" y="625"/>
                    </a:cubicBezTo>
                    <a:cubicBezTo>
                      <a:pt x="225" y="625"/>
                      <a:pt x="225" y="625"/>
                      <a:pt x="225" y="625"/>
                    </a:cubicBezTo>
                    <a:cubicBezTo>
                      <a:pt x="226" y="625"/>
                      <a:pt x="226" y="625"/>
                      <a:pt x="226" y="625"/>
                    </a:cubicBezTo>
                    <a:cubicBezTo>
                      <a:pt x="234" y="632"/>
                      <a:pt x="234" y="632"/>
                      <a:pt x="234" y="632"/>
                    </a:cubicBezTo>
                    <a:cubicBezTo>
                      <a:pt x="243" y="622"/>
                      <a:pt x="243" y="622"/>
                      <a:pt x="243" y="622"/>
                    </a:cubicBezTo>
                    <a:cubicBezTo>
                      <a:pt x="252" y="615"/>
                      <a:pt x="252" y="615"/>
                      <a:pt x="252" y="615"/>
                    </a:cubicBezTo>
                    <a:cubicBezTo>
                      <a:pt x="256" y="615"/>
                      <a:pt x="256" y="615"/>
                      <a:pt x="256" y="615"/>
                    </a:cubicBezTo>
                    <a:cubicBezTo>
                      <a:pt x="263" y="617"/>
                      <a:pt x="267" y="622"/>
                      <a:pt x="269" y="630"/>
                    </a:cubicBezTo>
                    <a:cubicBezTo>
                      <a:pt x="274" y="657"/>
                      <a:pt x="274" y="657"/>
                      <a:pt x="274" y="657"/>
                    </a:cubicBezTo>
                    <a:cubicBezTo>
                      <a:pt x="275" y="662"/>
                      <a:pt x="275" y="662"/>
                      <a:pt x="275" y="662"/>
                    </a:cubicBezTo>
                    <a:cubicBezTo>
                      <a:pt x="303" y="723"/>
                      <a:pt x="303" y="723"/>
                      <a:pt x="303" y="723"/>
                    </a:cubicBezTo>
                    <a:cubicBezTo>
                      <a:pt x="315" y="734"/>
                      <a:pt x="315" y="734"/>
                      <a:pt x="315" y="734"/>
                    </a:cubicBezTo>
                    <a:cubicBezTo>
                      <a:pt x="316" y="735"/>
                      <a:pt x="316" y="735"/>
                      <a:pt x="316" y="735"/>
                    </a:cubicBezTo>
                    <a:cubicBezTo>
                      <a:pt x="316" y="736"/>
                      <a:pt x="316" y="736"/>
                      <a:pt x="316" y="736"/>
                    </a:cubicBezTo>
                    <a:cubicBezTo>
                      <a:pt x="321" y="762"/>
                      <a:pt x="321" y="762"/>
                      <a:pt x="321" y="762"/>
                    </a:cubicBezTo>
                    <a:cubicBezTo>
                      <a:pt x="321" y="762"/>
                      <a:pt x="321" y="762"/>
                      <a:pt x="321" y="762"/>
                    </a:cubicBezTo>
                    <a:cubicBezTo>
                      <a:pt x="323" y="786"/>
                      <a:pt x="323" y="786"/>
                      <a:pt x="323" y="786"/>
                    </a:cubicBezTo>
                    <a:cubicBezTo>
                      <a:pt x="324" y="788"/>
                      <a:pt x="324" y="788"/>
                      <a:pt x="324" y="788"/>
                    </a:cubicBezTo>
                    <a:cubicBezTo>
                      <a:pt x="332" y="778"/>
                      <a:pt x="338" y="772"/>
                      <a:pt x="342" y="774"/>
                    </a:cubicBezTo>
                    <a:cubicBezTo>
                      <a:pt x="346" y="776"/>
                      <a:pt x="347" y="778"/>
                      <a:pt x="347" y="782"/>
                    </a:cubicBezTo>
                    <a:cubicBezTo>
                      <a:pt x="347" y="788"/>
                      <a:pt x="347" y="788"/>
                      <a:pt x="347" y="788"/>
                    </a:cubicBezTo>
                    <a:cubicBezTo>
                      <a:pt x="347" y="807"/>
                      <a:pt x="347" y="807"/>
                      <a:pt x="347" y="807"/>
                    </a:cubicBezTo>
                    <a:cubicBezTo>
                      <a:pt x="347" y="812"/>
                      <a:pt x="347" y="812"/>
                      <a:pt x="347" y="812"/>
                    </a:cubicBezTo>
                    <a:cubicBezTo>
                      <a:pt x="353" y="814"/>
                      <a:pt x="357" y="812"/>
                      <a:pt x="358" y="809"/>
                    </a:cubicBezTo>
                    <a:cubicBezTo>
                      <a:pt x="368" y="795"/>
                      <a:pt x="368" y="795"/>
                      <a:pt x="368" y="795"/>
                    </a:cubicBezTo>
                    <a:cubicBezTo>
                      <a:pt x="380" y="783"/>
                      <a:pt x="380" y="783"/>
                      <a:pt x="380" y="783"/>
                    </a:cubicBezTo>
                    <a:cubicBezTo>
                      <a:pt x="388" y="778"/>
                      <a:pt x="395" y="773"/>
                      <a:pt x="403" y="773"/>
                    </a:cubicBezTo>
                    <a:cubicBezTo>
                      <a:pt x="404" y="773"/>
                      <a:pt x="404" y="773"/>
                      <a:pt x="404" y="773"/>
                    </a:cubicBezTo>
                    <a:cubicBezTo>
                      <a:pt x="427" y="779"/>
                      <a:pt x="427" y="779"/>
                      <a:pt x="427" y="779"/>
                    </a:cubicBezTo>
                    <a:cubicBezTo>
                      <a:pt x="433" y="776"/>
                      <a:pt x="433" y="776"/>
                      <a:pt x="433" y="776"/>
                    </a:cubicBezTo>
                    <a:cubicBezTo>
                      <a:pt x="444" y="761"/>
                      <a:pt x="444" y="761"/>
                      <a:pt x="444" y="761"/>
                    </a:cubicBezTo>
                    <a:cubicBezTo>
                      <a:pt x="442" y="738"/>
                      <a:pt x="442" y="738"/>
                      <a:pt x="442" y="738"/>
                    </a:cubicBezTo>
                    <a:cubicBezTo>
                      <a:pt x="435" y="725"/>
                      <a:pt x="432" y="714"/>
                      <a:pt x="434" y="707"/>
                    </a:cubicBezTo>
                    <a:cubicBezTo>
                      <a:pt x="437" y="688"/>
                      <a:pt x="437" y="688"/>
                      <a:pt x="437" y="688"/>
                    </a:cubicBezTo>
                    <a:cubicBezTo>
                      <a:pt x="437" y="686"/>
                      <a:pt x="437" y="686"/>
                      <a:pt x="437" y="686"/>
                    </a:cubicBezTo>
                    <a:cubicBezTo>
                      <a:pt x="438" y="684"/>
                      <a:pt x="438" y="684"/>
                      <a:pt x="438" y="684"/>
                    </a:cubicBezTo>
                    <a:cubicBezTo>
                      <a:pt x="438" y="684"/>
                      <a:pt x="438" y="684"/>
                      <a:pt x="438" y="684"/>
                    </a:cubicBezTo>
                    <a:cubicBezTo>
                      <a:pt x="458" y="672"/>
                      <a:pt x="458" y="672"/>
                      <a:pt x="458" y="672"/>
                    </a:cubicBezTo>
                    <a:cubicBezTo>
                      <a:pt x="459" y="672"/>
                      <a:pt x="459" y="672"/>
                      <a:pt x="459" y="672"/>
                    </a:cubicBezTo>
                    <a:cubicBezTo>
                      <a:pt x="459" y="672"/>
                      <a:pt x="459" y="672"/>
                      <a:pt x="459" y="672"/>
                    </a:cubicBezTo>
                    <a:cubicBezTo>
                      <a:pt x="474" y="663"/>
                      <a:pt x="474" y="663"/>
                      <a:pt x="474" y="663"/>
                    </a:cubicBezTo>
                    <a:cubicBezTo>
                      <a:pt x="491" y="638"/>
                      <a:pt x="491" y="638"/>
                      <a:pt x="491" y="638"/>
                    </a:cubicBezTo>
                    <a:cubicBezTo>
                      <a:pt x="493" y="620"/>
                      <a:pt x="493" y="620"/>
                      <a:pt x="493" y="620"/>
                    </a:cubicBezTo>
                    <a:cubicBezTo>
                      <a:pt x="474" y="576"/>
                      <a:pt x="474" y="576"/>
                      <a:pt x="474" y="576"/>
                    </a:cubicBezTo>
                    <a:cubicBezTo>
                      <a:pt x="516" y="595"/>
                      <a:pt x="516" y="595"/>
                      <a:pt x="516" y="595"/>
                    </a:cubicBezTo>
                    <a:cubicBezTo>
                      <a:pt x="516" y="577"/>
                      <a:pt x="516" y="577"/>
                      <a:pt x="516" y="577"/>
                    </a:cubicBezTo>
                    <a:cubicBezTo>
                      <a:pt x="516" y="577"/>
                      <a:pt x="516" y="577"/>
                      <a:pt x="516" y="577"/>
                    </a:cubicBezTo>
                    <a:cubicBezTo>
                      <a:pt x="516" y="576"/>
                      <a:pt x="516" y="576"/>
                      <a:pt x="516" y="576"/>
                    </a:cubicBezTo>
                    <a:cubicBezTo>
                      <a:pt x="532" y="562"/>
                      <a:pt x="532" y="562"/>
                      <a:pt x="532" y="562"/>
                    </a:cubicBezTo>
                    <a:cubicBezTo>
                      <a:pt x="563" y="554"/>
                      <a:pt x="563" y="554"/>
                      <a:pt x="563" y="554"/>
                    </a:cubicBezTo>
                    <a:cubicBezTo>
                      <a:pt x="565" y="554"/>
                      <a:pt x="565" y="554"/>
                      <a:pt x="565" y="554"/>
                    </a:cubicBezTo>
                    <a:cubicBezTo>
                      <a:pt x="583" y="593"/>
                      <a:pt x="583" y="593"/>
                      <a:pt x="583" y="593"/>
                    </a:cubicBezTo>
                    <a:cubicBezTo>
                      <a:pt x="583" y="595"/>
                      <a:pt x="583" y="595"/>
                      <a:pt x="583" y="595"/>
                    </a:cubicBezTo>
                    <a:cubicBezTo>
                      <a:pt x="581" y="610"/>
                      <a:pt x="581" y="610"/>
                      <a:pt x="581" y="610"/>
                    </a:cubicBezTo>
                    <a:cubicBezTo>
                      <a:pt x="583" y="624"/>
                      <a:pt x="583" y="624"/>
                      <a:pt x="583" y="624"/>
                    </a:cubicBezTo>
                    <a:cubicBezTo>
                      <a:pt x="585" y="630"/>
                      <a:pt x="589" y="633"/>
                      <a:pt x="592" y="633"/>
                    </a:cubicBezTo>
                    <a:cubicBezTo>
                      <a:pt x="596" y="633"/>
                      <a:pt x="601" y="630"/>
                      <a:pt x="605" y="625"/>
                    </a:cubicBezTo>
                    <a:cubicBezTo>
                      <a:pt x="606" y="622"/>
                      <a:pt x="606" y="622"/>
                      <a:pt x="606" y="622"/>
                    </a:cubicBezTo>
                    <a:cubicBezTo>
                      <a:pt x="606" y="622"/>
                      <a:pt x="606" y="622"/>
                      <a:pt x="606" y="622"/>
                    </a:cubicBezTo>
                    <a:cubicBezTo>
                      <a:pt x="607" y="622"/>
                      <a:pt x="607" y="622"/>
                      <a:pt x="607" y="622"/>
                    </a:cubicBezTo>
                    <a:cubicBezTo>
                      <a:pt x="632" y="614"/>
                      <a:pt x="632" y="614"/>
                      <a:pt x="632" y="614"/>
                    </a:cubicBezTo>
                    <a:cubicBezTo>
                      <a:pt x="632" y="614"/>
                      <a:pt x="632" y="614"/>
                      <a:pt x="632" y="614"/>
                    </a:cubicBezTo>
                    <a:cubicBezTo>
                      <a:pt x="633" y="614"/>
                      <a:pt x="633" y="614"/>
                      <a:pt x="633" y="614"/>
                    </a:cubicBezTo>
                    <a:cubicBezTo>
                      <a:pt x="647" y="614"/>
                      <a:pt x="653" y="617"/>
                      <a:pt x="657" y="624"/>
                    </a:cubicBezTo>
                    <a:cubicBezTo>
                      <a:pt x="659" y="652"/>
                      <a:pt x="659" y="652"/>
                      <a:pt x="659" y="652"/>
                    </a:cubicBezTo>
                    <a:cubicBezTo>
                      <a:pt x="659" y="653"/>
                      <a:pt x="659" y="653"/>
                      <a:pt x="659" y="653"/>
                    </a:cubicBezTo>
                    <a:cubicBezTo>
                      <a:pt x="664" y="654"/>
                      <a:pt x="664" y="654"/>
                      <a:pt x="664" y="654"/>
                    </a:cubicBezTo>
                    <a:cubicBezTo>
                      <a:pt x="675" y="657"/>
                      <a:pt x="675" y="657"/>
                      <a:pt x="675" y="657"/>
                    </a:cubicBezTo>
                    <a:cubicBezTo>
                      <a:pt x="690" y="656"/>
                      <a:pt x="690" y="656"/>
                      <a:pt x="690" y="656"/>
                    </a:cubicBezTo>
                    <a:cubicBezTo>
                      <a:pt x="717" y="649"/>
                      <a:pt x="717" y="649"/>
                      <a:pt x="717" y="649"/>
                    </a:cubicBezTo>
                    <a:cubicBezTo>
                      <a:pt x="733" y="635"/>
                      <a:pt x="733" y="635"/>
                      <a:pt x="733" y="635"/>
                    </a:cubicBezTo>
                    <a:cubicBezTo>
                      <a:pt x="734" y="624"/>
                      <a:pt x="734" y="624"/>
                      <a:pt x="734" y="624"/>
                    </a:cubicBezTo>
                    <a:cubicBezTo>
                      <a:pt x="726" y="615"/>
                      <a:pt x="726" y="615"/>
                      <a:pt x="726" y="615"/>
                    </a:cubicBezTo>
                    <a:cubicBezTo>
                      <a:pt x="699" y="606"/>
                      <a:pt x="699" y="606"/>
                      <a:pt x="699" y="606"/>
                    </a:cubicBezTo>
                    <a:cubicBezTo>
                      <a:pt x="699" y="606"/>
                      <a:pt x="699" y="606"/>
                      <a:pt x="699" y="606"/>
                    </a:cubicBezTo>
                    <a:cubicBezTo>
                      <a:pt x="697" y="605"/>
                      <a:pt x="697" y="605"/>
                      <a:pt x="697" y="605"/>
                    </a:cubicBezTo>
                    <a:cubicBezTo>
                      <a:pt x="697" y="605"/>
                      <a:pt x="697" y="605"/>
                      <a:pt x="697" y="605"/>
                    </a:cubicBezTo>
                    <a:cubicBezTo>
                      <a:pt x="697" y="603"/>
                      <a:pt x="697" y="603"/>
                      <a:pt x="697" y="603"/>
                    </a:cubicBezTo>
                    <a:cubicBezTo>
                      <a:pt x="665" y="572"/>
                      <a:pt x="665" y="572"/>
                      <a:pt x="665" y="572"/>
                    </a:cubicBezTo>
                    <a:cubicBezTo>
                      <a:pt x="668" y="570"/>
                      <a:pt x="668" y="570"/>
                      <a:pt x="668" y="570"/>
                    </a:cubicBezTo>
                    <a:cubicBezTo>
                      <a:pt x="684" y="556"/>
                      <a:pt x="684" y="556"/>
                      <a:pt x="684" y="556"/>
                    </a:cubicBezTo>
                    <a:cubicBezTo>
                      <a:pt x="685" y="555"/>
                      <a:pt x="685" y="555"/>
                      <a:pt x="685" y="555"/>
                    </a:cubicBezTo>
                    <a:cubicBezTo>
                      <a:pt x="685" y="555"/>
                      <a:pt x="685" y="555"/>
                      <a:pt x="685" y="555"/>
                    </a:cubicBezTo>
                    <a:cubicBezTo>
                      <a:pt x="701" y="549"/>
                      <a:pt x="701" y="549"/>
                      <a:pt x="701" y="549"/>
                    </a:cubicBezTo>
                    <a:cubicBezTo>
                      <a:pt x="701" y="549"/>
                      <a:pt x="701" y="549"/>
                      <a:pt x="701" y="549"/>
                    </a:cubicBezTo>
                    <a:cubicBezTo>
                      <a:pt x="704" y="549"/>
                      <a:pt x="704" y="549"/>
                      <a:pt x="704" y="549"/>
                    </a:cubicBezTo>
                    <a:cubicBezTo>
                      <a:pt x="725" y="553"/>
                      <a:pt x="725" y="553"/>
                      <a:pt x="725" y="553"/>
                    </a:cubicBezTo>
                    <a:cubicBezTo>
                      <a:pt x="726" y="553"/>
                      <a:pt x="726" y="553"/>
                      <a:pt x="726" y="553"/>
                    </a:cubicBezTo>
                    <a:cubicBezTo>
                      <a:pt x="727" y="554"/>
                      <a:pt x="727" y="554"/>
                      <a:pt x="727" y="554"/>
                    </a:cubicBezTo>
                    <a:cubicBezTo>
                      <a:pt x="727" y="545"/>
                      <a:pt x="727" y="545"/>
                      <a:pt x="727" y="545"/>
                    </a:cubicBezTo>
                    <a:cubicBezTo>
                      <a:pt x="718" y="530"/>
                      <a:pt x="718" y="530"/>
                      <a:pt x="718" y="530"/>
                    </a:cubicBezTo>
                    <a:cubicBezTo>
                      <a:pt x="703" y="522"/>
                      <a:pt x="703" y="522"/>
                      <a:pt x="703" y="522"/>
                    </a:cubicBezTo>
                    <a:cubicBezTo>
                      <a:pt x="683" y="493"/>
                      <a:pt x="683" y="493"/>
                      <a:pt x="683" y="493"/>
                    </a:cubicBezTo>
                    <a:cubicBezTo>
                      <a:pt x="683" y="493"/>
                      <a:pt x="683" y="493"/>
                      <a:pt x="683" y="493"/>
                    </a:cubicBezTo>
                    <a:cubicBezTo>
                      <a:pt x="682" y="492"/>
                      <a:pt x="682" y="492"/>
                      <a:pt x="682" y="492"/>
                    </a:cubicBezTo>
                    <a:cubicBezTo>
                      <a:pt x="682" y="491"/>
                      <a:pt x="682" y="491"/>
                      <a:pt x="682" y="491"/>
                    </a:cubicBezTo>
                    <a:cubicBezTo>
                      <a:pt x="672" y="456"/>
                      <a:pt x="672" y="456"/>
                      <a:pt x="672" y="456"/>
                    </a:cubicBezTo>
                    <a:cubicBezTo>
                      <a:pt x="672" y="429"/>
                      <a:pt x="672" y="429"/>
                      <a:pt x="672" y="429"/>
                    </a:cubicBezTo>
                    <a:cubicBezTo>
                      <a:pt x="689" y="414"/>
                      <a:pt x="689" y="414"/>
                      <a:pt x="689" y="414"/>
                    </a:cubicBezTo>
                    <a:cubicBezTo>
                      <a:pt x="715" y="414"/>
                      <a:pt x="715" y="414"/>
                      <a:pt x="715" y="414"/>
                    </a:cubicBezTo>
                    <a:cubicBezTo>
                      <a:pt x="774" y="419"/>
                      <a:pt x="774" y="419"/>
                      <a:pt x="774" y="419"/>
                    </a:cubicBezTo>
                    <a:cubicBezTo>
                      <a:pt x="801" y="380"/>
                      <a:pt x="801" y="380"/>
                      <a:pt x="801" y="380"/>
                    </a:cubicBezTo>
                    <a:cubicBezTo>
                      <a:pt x="801" y="378"/>
                      <a:pt x="801" y="378"/>
                      <a:pt x="801" y="378"/>
                    </a:cubicBezTo>
                    <a:cubicBezTo>
                      <a:pt x="803" y="378"/>
                      <a:pt x="803" y="378"/>
                      <a:pt x="803" y="378"/>
                    </a:cubicBezTo>
                    <a:cubicBezTo>
                      <a:pt x="825" y="366"/>
                      <a:pt x="825" y="366"/>
                      <a:pt x="825" y="366"/>
                    </a:cubicBezTo>
                    <a:cubicBezTo>
                      <a:pt x="837" y="343"/>
                      <a:pt x="837" y="343"/>
                      <a:pt x="837" y="343"/>
                    </a:cubicBezTo>
                    <a:cubicBezTo>
                      <a:pt x="838" y="342"/>
                      <a:pt x="838" y="342"/>
                      <a:pt x="838" y="342"/>
                    </a:cubicBezTo>
                    <a:cubicBezTo>
                      <a:pt x="865" y="320"/>
                      <a:pt x="865" y="320"/>
                      <a:pt x="865" y="320"/>
                    </a:cubicBezTo>
                    <a:cubicBezTo>
                      <a:pt x="877" y="296"/>
                      <a:pt x="877" y="296"/>
                      <a:pt x="877" y="296"/>
                    </a:cubicBezTo>
                    <a:cubicBezTo>
                      <a:pt x="877" y="295"/>
                      <a:pt x="877" y="295"/>
                      <a:pt x="877" y="295"/>
                    </a:cubicBezTo>
                    <a:cubicBezTo>
                      <a:pt x="878" y="295"/>
                      <a:pt x="878" y="295"/>
                      <a:pt x="878" y="295"/>
                    </a:cubicBezTo>
                    <a:cubicBezTo>
                      <a:pt x="878" y="294"/>
                      <a:pt x="878" y="294"/>
                      <a:pt x="878" y="294"/>
                    </a:cubicBezTo>
                    <a:cubicBezTo>
                      <a:pt x="878" y="294"/>
                      <a:pt x="878" y="294"/>
                      <a:pt x="878" y="294"/>
                    </a:cubicBezTo>
                    <a:cubicBezTo>
                      <a:pt x="889" y="284"/>
                      <a:pt x="889" y="284"/>
                      <a:pt x="889" y="284"/>
                    </a:cubicBezTo>
                    <a:cubicBezTo>
                      <a:pt x="901" y="263"/>
                      <a:pt x="901" y="263"/>
                      <a:pt x="901" y="263"/>
                    </a:cubicBezTo>
                    <a:cubicBezTo>
                      <a:pt x="906" y="230"/>
                      <a:pt x="906" y="230"/>
                      <a:pt x="906" y="230"/>
                    </a:cubicBezTo>
                    <a:cubicBezTo>
                      <a:pt x="906" y="227"/>
                      <a:pt x="906" y="227"/>
                      <a:pt x="906" y="227"/>
                    </a:cubicBezTo>
                    <a:cubicBezTo>
                      <a:pt x="907" y="226"/>
                      <a:pt x="907" y="226"/>
                      <a:pt x="907" y="226"/>
                    </a:cubicBezTo>
                    <a:cubicBezTo>
                      <a:pt x="924" y="214"/>
                      <a:pt x="924" y="214"/>
                      <a:pt x="924" y="214"/>
                    </a:cubicBezTo>
                    <a:cubicBezTo>
                      <a:pt x="928" y="210"/>
                      <a:pt x="928" y="210"/>
                      <a:pt x="928" y="210"/>
                    </a:cubicBezTo>
                    <a:cubicBezTo>
                      <a:pt x="903" y="206"/>
                      <a:pt x="903" y="206"/>
                      <a:pt x="903" y="206"/>
                    </a:cubicBezTo>
                    <a:cubicBezTo>
                      <a:pt x="860" y="208"/>
                      <a:pt x="860" y="208"/>
                      <a:pt x="860" y="208"/>
                    </a:cubicBezTo>
                    <a:cubicBezTo>
                      <a:pt x="859" y="207"/>
                      <a:pt x="859" y="207"/>
                      <a:pt x="859" y="207"/>
                    </a:cubicBezTo>
                    <a:cubicBezTo>
                      <a:pt x="843" y="194"/>
                      <a:pt x="843" y="194"/>
                      <a:pt x="843" y="194"/>
                    </a:cubicBezTo>
                    <a:cubicBezTo>
                      <a:pt x="841" y="194"/>
                      <a:pt x="841" y="194"/>
                      <a:pt x="841" y="194"/>
                    </a:cubicBezTo>
                    <a:cubicBezTo>
                      <a:pt x="841" y="193"/>
                      <a:pt x="841" y="193"/>
                      <a:pt x="841" y="193"/>
                    </a:cubicBezTo>
                    <a:cubicBezTo>
                      <a:pt x="841" y="193"/>
                      <a:pt x="841" y="193"/>
                      <a:pt x="841" y="193"/>
                    </a:cubicBezTo>
                    <a:cubicBezTo>
                      <a:pt x="833" y="180"/>
                      <a:pt x="833" y="180"/>
                      <a:pt x="833" y="180"/>
                    </a:cubicBezTo>
                    <a:cubicBezTo>
                      <a:pt x="831" y="181"/>
                      <a:pt x="831" y="181"/>
                      <a:pt x="831" y="181"/>
                    </a:cubicBezTo>
                    <a:cubicBezTo>
                      <a:pt x="830" y="183"/>
                      <a:pt x="830" y="183"/>
                      <a:pt x="830" y="183"/>
                    </a:cubicBezTo>
                    <a:cubicBezTo>
                      <a:pt x="828" y="187"/>
                      <a:pt x="822" y="188"/>
                      <a:pt x="816" y="188"/>
                    </a:cubicBezTo>
                    <a:cubicBezTo>
                      <a:pt x="810" y="191"/>
                      <a:pt x="810" y="191"/>
                      <a:pt x="810" y="191"/>
                    </a:cubicBezTo>
                    <a:cubicBezTo>
                      <a:pt x="808" y="192"/>
                      <a:pt x="806" y="193"/>
                      <a:pt x="803" y="192"/>
                    </a:cubicBezTo>
                    <a:cubicBezTo>
                      <a:pt x="801" y="192"/>
                      <a:pt x="800" y="189"/>
                      <a:pt x="798" y="183"/>
                    </a:cubicBezTo>
                    <a:cubicBezTo>
                      <a:pt x="797" y="178"/>
                      <a:pt x="795" y="173"/>
                      <a:pt x="789" y="168"/>
                    </a:cubicBezTo>
                    <a:cubicBezTo>
                      <a:pt x="787" y="167"/>
                      <a:pt x="787" y="167"/>
                      <a:pt x="787" y="167"/>
                    </a:cubicBezTo>
                    <a:cubicBezTo>
                      <a:pt x="787" y="165"/>
                      <a:pt x="787" y="165"/>
                      <a:pt x="787" y="165"/>
                    </a:cubicBezTo>
                    <a:cubicBezTo>
                      <a:pt x="786" y="165"/>
                      <a:pt x="786" y="165"/>
                      <a:pt x="786" y="165"/>
                    </a:cubicBezTo>
                    <a:cubicBezTo>
                      <a:pt x="781" y="152"/>
                      <a:pt x="781" y="152"/>
                      <a:pt x="781" y="152"/>
                    </a:cubicBezTo>
                    <a:cubicBezTo>
                      <a:pt x="777" y="152"/>
                      <a:pt x="777" y="152"/>
                      <a:pt x="777" y="152"/>
                    </a:cubicBezTo>
                    <a:cubicBezTo>
                      <a:pt x="761" y="162"/>
                      <a:pt x="761" y="162"/>
                      <a:pt x="761" y="162"/>
                    </a:cubicBezTo>
                    <a:cubicBezTo>
                      <a:pt x="760" y="163"/>
                      <a:pt x="760" y="163"/>
                      <a:pt x="760" y="163"/>
                    </a:cubicBezTo>
                    <a:cubicBezTo>
                      <a:pt x="759" y="163"/>
                      <a:pt x="759" y="163"/>
                      <a:pt x="759" y="163"/>
                    </a:cubicBezTo>
                    <a:cubicBezTo>
                      <a:pt x="722" y="171"/>
                      <a:pt x="722" y="171"/>
                      <a:pt x="722" y="171"/>
                    </a:cubicBezTo>
                    <a:cubicBezTo>
                      <a:pt x="720" y="171"/>
                      <a:pt x="720" y="171"/>
                      <a:pt x="720" y="171"/>
                    </a:cubicBezTo>
                    <a:cubicBezTo>
                      <a:pt x="718" y="170"/>
                      <a:pt x="718" y="170"/>
                      <a:pt x="718" y="170"/>
                    </a:cubicBezTo>
                    <a:cubicBezTo>
                      <a:pt x="694" y="153"/>
                      <a:pt x="694" y="153"/>
                      <a:pt x="694" y="153"/>
                    </a:cubicBezTo>
                    <a:cubicBezTo>
                      <a:pt x="694" y="153"/>
                      <a:pt x="694" y="153"/>
                      <a:pt x="694" y="153"/>
                    </a:cubicBezTo>
                    <a:cubicBezTo>
                      <a:pt x="693" y="152"/>
                      <a:pt x="693" y="152"/>
                      <a:pt x="693" y="152"/>
                    </a:cubicBezTo>
                    <a:cubicBezTo>
                      <a:pt x="693" y="151"/>
                      <a:pt x="693" y="151"/>
                      <a:pt x="693" y="151"/>
                    </a:cubicBezTo>
                    <a:cubicBezTo>
                      <a:pt x="691" y="151"/>
                      <a:pt x="691" y="151"/>
                      <a:pt x="691" y="151"/>
                    </a:cubicBezTo>
                    <a:cubicBezTo>
                      <a:pt x="685" y="138"/>
                      <a:pt x="685" y="138"/>
                      <a:pt x="685" y="138"/>
                    </a:cubicBezTo>
                    <a:cubicBezTo>
                      <a:pt x="667" y="157"/>
                      <a:pt x="667" y="157"/>
                      <a:pt x="667" y="157"/>
                    </a:cubicBezTo>
                    <a:cubicBezTo>
                      <a:pt x="655" y="172"/>
                      <a:pt x="645" y="176"/>
                      <a:pt x="639" y="172"/>
                    </a:cubicBezTo>
                    <a:cubicBezTo>
                      <a:pt x="614" y="159"/>
                      <a:pt x="614" y="159"/>
                      <a:pt x="614" y="159"/>
                    </a:cubicBezTo>
                    <a:cubicBezTo>
                      <a:pt x="598" y="157"/>
                      <a:pt x="598" y="157"/>
                      <a:pt x="598" y="157"/>
                    </a:cubicBezTo>
                    <a:cubicBezTo>
                      <a:pt x="595" y="158"/>
                      <a:pt x="595" y="158"/>
                      <a:pt x="595" y="158"/>
                    </a:cubicBezTo>
                    <a:cubicBezTo>
                      <a:pt x="580" y="146"/>
                      <a:pt x="580" y="146"/>
                      <a:pt x="580" y="146"/>
                    </a:cubicBezTo>
                    <a:cubicBezTo>
                      <a:pt x="579" y="145"/>
                      <a:pt x="579" y="145"/>
                      <a:pt x="579" y="145"/>
                    </a:cubicBezTo>
                    <a:cubicBezTo>
                      <a:pt x="575" y="144"/>
                      <a:pt x="575" y="144"/>
                      <a:pt x="575" y="144"/>
                    </a:cubicBezTo>
                    <a:cubicBezTo>
                      <a:pt x="583" y="116"/>
                      <a:pt x="583" y="116"/>
                      <a:pt x="583" y="116"/>
                    </a:cubicBezTo>
                    <a:cubicBezTo>
                      <a:pt x="583" y="106"/>
                      <a:pt x="583" y="106"/>
                      <a:pt x="583" y="106"/>
                    </a:cubicBezTo>
                    <a:cubicBezTo>
                      <a:pt x="573" y="102"/>
                      <a:pt x="573" y="102"/>
                      <a:pt x="573" y="102"/>
                    </a:cubicBezTo>
                    <a:cubicBezTo>
                      <a:pt x="572" y="102"/>
                      <a:pt x="572" y="102"/>
                      <a:pt x="572" y="102"/>
                    </a:cubicBezTo>
                    <a:cubicBezTo>
                      <a:pt x="550" y="78"/>
                      <a:pt x="550" y="78"/>
                      <a:pt x="550" y="78"/>
                    </a:cubicBezTo>
                    <a:cubicBezTo>
                      <a:pt x="551" y="60"/>
                      <a:pt x="551" y="60"/>
                      <a:pt x="551" y="60"/>
                    </a:cubicBezTo>
                    <a:cubicBezTo>
                      <a:pt x="496" y="55"/>
                      <a:pt x="496" y="55"/>
                      <a:pt x="496" y="55"/>
                    </a:cubicBezTo>
                    <a:cubicBezTo>
                      <a:pt x="475" y="43"/>
                      <a:pt x="475" y="43"/>
                      <a:pt x="475" y="43"/>
                    </a:cubicBezTo>
                    <a:cubicBezTo>
                      <a:pt x="470" y="40"/>
                      <a:pt x="466" y="34"/>
                      <a:pt x="462" y="23"/>
                    </a:cubicBezTo>
                    <a:cubicBezTo>
                      <a:pt x="459" y="16"/>
                      <a:pt x="459" y="16"/>
                      <a:pt x="459" y="16"/>
                    </a:cubicBezTo>
                    <a:cubicBezTo>
                      <a:pt x="455" y="0"/>
                      <a:pt x="455" y="0"/>
                      <a:pt x="455" y="0"/>
                    </a:cubicBezTo>
                    <a:cubicBezTo>
                      <a:pt x="448" y="1"/>
                      <a:pt x="448" y="1"/>
                      <a:pt x="448" y="1"/>
                    </a:cubicBezTo>
                    <a:cubicBezTo>
                      <a:pt x="431" y="15"/>
                      <a:pt x="431" y="15"/>
                      <a:pt x="431" y="15"/>
                    </a:cubicBezTo>
                    <a:cubicBezTo>
                      <a:pt x="411" y="39"/>
                      <a:pt x="411" y="39"/>
                      <a:pt x="411" y="39"/>
                    </a:cubicBezTo>
                    <a:cubicBezTo>
                      <a:pt x="415" y="57"/>
                      <a:pt x="415" y="57"/>
                      <a:pt x="415" y="57"/>
                    </a:cubicBezTo>
                    <a:cubicBezTo>
                      <a:pt x="421" y="80"/>
                      <a:pt x="421" y="80"/>
                      <a:pt x="421" y="80"/>
                    </a:cubicBezTo>
                    <a:cubicBezTo>
                      <a:pt x="421" y="81"/>
                      <a:pt x="421" y="81"/>
                      <a:pt x="421" y="81"/>
                    </a:cubicBezTo>
                    <a:cubicBezTo>
                      <a:pt x="422" y="81"/>
                      <a:pt x="422" y="81"/>
                      <a:pt x="422" y="81"/>
                    </a:cubicBezTo>
                    <a:cubicBezTo>
                      <a:pt x="421" y="82"/>
                      <a:pt x="421" y="82"/>
                      <a:pt x="421" y="82"/>
                    </a:cubicBezTo>
                    <a:cubicBezTo>
                      <a:pt x="421" y="83"/>
                      <a:pt x="421" y="83"/>
                      <a:pt x="421" y="83"/>
                    </a:cubicBezTo>
                    <a:cubicBezTo>
                      <a:pt x="419" y="89"/>
                      <a:pt x="413" y="93"/>
                      <a:pt x="403" y="93"/>
                    </a:cubicBezTo>
                    <a:cubicBezTo>
                      <a:pt x="382" y="93"/>
                      <a:pt x="382" y="93"/>
                      <a:pt x="382" y="93"/>
                    </a:cubicBezTo>
                    <a:cubicBezTo>
                      <a:pt x="370" y="86"/>
                      <a:pt x="370" y="86"/>
                      <a:pt x="370" y="86"/>
                    </a:cubicBezTo>
                    <a:cubicBezTo>
                      <a:pt x="354" y="93"/>
                      <a:pt x="354" y="93"/>
                      <a:pt x="354" y="93"/>
                    </a:cubicBezTo>
                    <a:cubicBezTo>
                      <a:pt x="351" y="94"/>
                      <a:pt x="351" y="94"/>
                      <a:pt x="351" y="94"/>
                    </a:cubicBezTo>
                    <a:cubicBezTo>
                      <a:pt x="348" y="93"/>
                      <a:pt x="348" y="93"/>
                      <a:pt x="348" y="93"/>
                    </a:cubicBezTo>
                    <a:cubicBezTo>
                      <a:pt x="346" y="107"/>
                      <a:pt x="346" y="107"/>
                      <a:pt x="346" y="107"/>
                    </a:cubicBezTo>
                    <a:cubicBezTo>
                      <a:pt x="345" y="110"/>
                      <a:pt x="345" y="110"/>
                      <a:pt x="345" y="110"/>
                    </a:cubicBezTo>
                    <a:cubicBezTo>
                      <a:pt x="345" y="113"/>
                      <a:pt x="345" y="113"/>
                      <a:pt x="345" y="113"/>
                    </a:cubicBezTo>
                    <a:cubicBezTo>
                      <a:pt x="342" y="113"/>
                      <a:pt x="342" y="113"/>
                      <a:pt x="342" y="113"/>
                    </a:cubicBezTo>
                    <a:cubicBezTo>
                      <a:pt x="316" y="104"/>
                      <a:pt x="316" y="104"/>
                      <a:pt x="316" y="104"/>
                    </a:cubicBezTo>
                    <a:cubicBezTo>
                      <a:pt x="316" y="113"/>
                      <a:pt x="317" y="119"/>
                      <a:pt x="321" y="126"/>
                    </a:cubicBezTo>
                    <a:cubicBezTo>
                      <a:pt x="324" y="134"/>
                      <a:pt x="325" y="139"/>
                      <a:pt x="322" y="145"/>
                    </a:cubicBezTo>
                    <a:cubicBezTo>
                      <a:pt x="319" y="154"/>
                      <a:pt x="319" y="154"/>
                      <a:pt x="319" y="154"/>
                    </a:cubicBezTo>
                    <a:cubicBezTo>
                      <a:pt x="316" y="157"/>
                      <a:pt x="306" y="158"/>
                      <a:pt x="293" y="157"/>
                    </a:cubicBezTo>
                    <a:cubicBezTo>
                      <a:pt x="275" y="157"/>
                      <a:pt x="275" y="157"/>
                      <a:pt x="275" y="157"/>
                    </a:cubicBezTo>
                    <a:cubicBezTo>
                      <a:pt x="274" y="187"/>
                      <a:pt x="274" y="187"/>
                      <a:pt x="274" y="187"/>
                    </a:cubicBezTo>
                    <a:cubicBezTo>
                      <a:pt x="250" y="178"/>
                      <a:pt x="250" y="178"/>
                      <a:pt x="250" y="178"/>
                    </a:cubicBezTo>
                    <a:cubicBezTo>
                      <a:pt x="249" y="178"/>
                      <a:pt x="249" y="178"/>
                      <a:pt x="249" y="178"/>
                    </a:cubicBezTo>
                    <a:cubicBezTo>
                      <a:pt x="248" y="177"/>
                      <a:pt x="248" y="177"/>
                      <a:pt x="248" y="177"/>
                    </a:cubicBezTo>
                    <a:cubicBezTo>
                      <a:pt x="237" y="155"/>
                      <a:pt x="237" y="155"/>
                      <a:pt x="237" y="155"/>
                    </a:cubicBezTo>
                    <a:cubicBezTo>
                      <a:pt x="211" y="146"/>
                      <a:pt x="211" y="146"/>
                      <a:pt x="211" y="146"/>
                    </a:cubicBezTo>
                    <a:cubicBezTo>
                      <a:pt x="205" y="133"/>
                      <a:pt x="205" y="133"/>
                      <a:pt x="205" y="133"/>
                    </a:cubicBezTo>
                    <a:cubicBezTo>
                      <a:pt x="195" y="140"/>
                      <a:pt x="195" y="140"/>
                      <a:pt x="195" y="140"/>
                    </a:cubicBezTo>
                    <a:cubicBezTo>
                      <a:pt x="194" y="140"/>
                      <a:pt x="194" y="140"/>
                      <a:pt x="194" y="140"/>
                    </a:cubicBezTo>
                    <a:cubicBezTo>
                      <a:pt x="179" y="143"/>
                      <a:pt x="179" y="143"/>
                      <a:pt x="179" y="143"/>
                    </a:cubicBezTo>
                    <a:cubicBezTo>
                      <a:pt x="174" y="143"/>
                      <a:pt x="174" y="143"/>
                      <a:pt x="174" y="143"/>
                    </a:cubicBezTo>
                    <a:cubicBezTo>
                      <a:pt x="166" y="124"/>
                      <a:pt x="166" y="124"/>
                      <a:pt x="166" y="124"/>
                    </a:cubicBezTo>
                    <a:cubicBezTo>
                      <a:pt x="157" y="113"/>
                      <a:pt x="157" y="113"/>
                      <a:pt x="157" y="113"/>
                    </a:cubicBezTo>
                    <a:cubicBezTo>
                      <a:pt x="156" y="112"/>
                      <a:pt x="156" y="112"/>
                      <a:pt x="156" y="112"/>
                    </a:cubicBezTo>
                    <a:cubicBezTo>
                      <a:pt x="148" y="101"/>
                      <a:pt x="144" y="92"/>
                      <a:pt x="142" y="86"/>
                    </a:cubicBezTo>
                    <a:cubicBezTo>
                      <a:pt x="142" y="85"/>
                      <a:pt x="139" y="83"/>
                      <a:pt x="134" y="82"/>
                    </a:cubicBezTo>
                    <a:cubicBezTo>
                      <a:pt x="130" y="81"/>
                      <a:pt x="130" y="81"/>
                      <a:pt x="130" y="81"/>
                    </a:cubicBezTo>
                    <a:cubicBezTo>
                      <a:pt x="123" y="78"/>
                      <a:pt x="117" y="72"/>
                      <a:pt x="114" y="62"/>
                    </a:cubicBezTo>
                    <a:cubicBezTo>
                      <a:pt x="110" y="44"/>
                      <a:pt x="110" y="44"/>
                      <a:pt x="110" y="44"/>
                    </a:cubicBezTo>
                    <a:cubicBezTo>
                      <a:pt x="110" y="29"/>
                      <a:pt x="110" y="29"/>
                      <a:pt x="110" y="29"/>
                    </a:cubicBezTo>
                    <a:cubicBezTo>
                      <a:pt x="103" y="16"/>
                      <a:pt x="103" y="16"/>
                      <a:pt x="103" y="16"/>
                    </a:cubicBezTo>
                    <a:cubicBezTo>
                      <a:pt x="90" y="20"/>
                      <a:pt x="90" y="20"/>
                      <a:pt x="90" y="20"/>
                    </a:cubicBezTo>
                    <a:cubicBezTo>
                      <a:pt x="89" y="20"/>
                      <a:pt x="89" y="20"/>
                      <a:pt x="89" y="20"/>
                    </a:cubicBezTo>
                    <a:cubicBezTo>
                      <a:pt x="88" y="20"/>
                      <a:pt x="88" y="20"/>
                      <a:pt x="88" y="20"/>
                    </a:cubicBezTo>
                    <a:lnTo>
                      <a:pt x="87"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11"/>
              <p:cNvSpPr>
                <a:spLocks/>
              </p:cNvSpPr>
              <p:nvPr/>
            </p:nvSpPr>
            <p:spPr bwMode="auto">
              <a:xfrm>
                <a:off x="667861" y="3549650"/>
                <a:ext cx="2505075" cy="1519238"/>
              </a:xfrm>
              <a:custGeom>
                <a:avLst/>
                <a:gdLst>
                  <a:gd name="T0" fmla="*/ 177 w 1661"/>
                  <a:gd name="T1" fmla="*/ 45 h 1007"/>
                  <a:gd name="T2" fmla="*/ 90 w 1661"/>
                  <a:gd name="T3" fmla="*/ 76 h 1007"/>
                  <a:gd name="T4" fmla="*/ 57 w 1661"/>
                  <a:gd name="T5" fmla="*/ 140 h 1007"/>
                  <a:gd name="T6" fmla="*/ 27 w 1661"/>
                  <a:gd name="T7" fmla="*/ 275 h 1007"/>
                  <a:gd name="T8" fmla="*/ 23 w 1661"/>
                  <a:gd name="T9" fmla="*/ 313 h 1007"/>
                  <a:gd name="T10" fmla="*/ 82 w 1661"/>
                  <a:gd name="T11" fmla="*/ 435 h 1007"/>
                  <a:gd name="T12" fmla="*/ 171 w 1661"/>
                  <a:gd name="T13" fmla="*/ 537 h 1007"/>
                  <a:gd name="T14" fmla="*/ 244 w 1661"/>
                  <a:gd name="T15" fmla="*/ 515 h 1007"/>
                  <a:gd name="T16" fmla="*/ 312 w 1661"/>
                  <a:gd name="T17" fmla="*/ 604 h 1007"/>
                  <a:gd name="T18" fmla="*/ 384 w 1661"/>
                  <a:gd name="T19" fmla="*/ 658 h 1007"/>
                  <a:gd name="T20" fmla="*/ 415 w 1661"/>
                  <a:gd name="T21" fmla="*/ 713 h 1007"/>
                  <a:gd name="T22" fmla="*/ 499 w 1661"/>
                  <a:gd name="T23" fmla="*/ 771 h 1007"/>
                  <a:gd name="T24" fmla="*/ 539 w 1661"/>
                  <a:gd name="T25" fmla="*/ 794 h 1007"/>
                  <a:gd name="T26" fmla="*/ 624 w 1661"/>
                  <a:gd name="T27" fmla="*/ 827 h 1007"/>
                  <a:gd name="T28" fmla="*/ 791 w 1661"/>
                  <a:gd name="T29" fmla="*/ 854 h 1007"/>
                  <a:gd name="T30" fmla="*/ 784 w 1661"/>
                  <a:gd name="T31" fmla="*/ 921 h 1007"/>
                  <a:gd name="T32" fmla="*/ 1022 w 1661"/>
                  <a:gd name="T33" fmla="*/ 893 h 1007"/>
                  <a:gd name="T34" fmla="*/ 1048 w 1661"/>
                  <a:gd name="T35" fmla="*/ 972 h 1007"/>
                  <a:gd name="T36" fmla="*/ 1265 w 1661"/>
                  <a:gd name="T37" fmla="*/ 941 h 1007"/>
                  <a:gd name="T38" fmla="*/ 1354 w 1661"/>
                  <a:gd name="T39" fmla="*/ 895 h 1007"/>
                  <a:gd name="T40" fmla="*/ 1503 w 1661"/>
                  <a:gd name="T41" fmla="*/ 947 h 1007"/>
                  <a:gd name="T42" fmla="*/ 1504 w 1661"/>
                  <a:gd name="T43" fmla="*/ 942 h 1007"/>
                  <a:gd name="T44" fmla="*/ 1575 w 1661"/>
                  <a:gd name="T45" fmla="*/ 918 h 1007"/>
                  <a:gd name="T46" fmla="*/ 1604 w 1661"/>
                  <a:gd name="T47" fmla="*/ 874 h 1007"/>
                  <a:gd name="T48" fmla="*/ 1648 w 1661"/>
                  <a:gd name="T49" fmla="*/ 739 h 1007"/>
                  <a:gd name="T50" fmla="*/ 1628 w 1661"/>
                  <a:gd name="T51" fmla="*/ 653 h 1007"/>
                  <a:gd name="T52" fmla="*/ 1588 w 1661"/>
                  <a:gd name="T53" fmla="*/ 545 h 1007"/>
                  <a:gd name="T54" fmla="*/ 1566 w 1661"/>
                  <a:gd name="T55" fmla="*/ 504 h 1007"/>
                  <a:gd name="T56" fmla="*/ 1540 w 1661"/>
                  <a:gd name="T57" fmla="*/ 519 h 1007"/>
                  <a:gd name="T58" fmla="*/ 1473 w 1661"/>
                  <a:gd name="T59" fmla="*/ 535 h 1007"/>
                  <a:gd name="T60" fmla="*/ 1405 w 1661"/>
                  <a:gd name="T61" fmla="*/ 562 h 1007"/>
                  <a:gd name="T62" fmla="*/ 1355 w 1661"/>
                  <a:gd name="T63" fmla="*/ 501 h 1007"/>
                  <a:gd name="T64" fmla="*/ 1309 w 1661"/>
                  <a:gd name="T65" fmla="*/ 453 h 1007"/>
                  <a:gd name="T66" fmla="*/ 1170 w 1661"/>
                  <a:gd name="T67" fmla="*/ 438 h 1007"/>
                  <a:gd name="T68" fmla="*/ 1065 w 1661"/>
                  <a:gd name="T69" fmla="*/ 393 h 1007"/>
                  <a:gd name="T70" fmla="*/ 1028 w 1661"/>
                  <a:gd name="T71" fmla="*/ 352 h 1007"/>
                  <a:gd name="T72" fmla="*/ 973 w 1661"/>
                  <a:gd name="T73" fmla="*/ 356 h 1007"/>
                  <a:gd name="T74" fmla="*/ 916 w 1661"/>
                  <a:gd name="T75" fmla="*/ 257 h 1007"/>
                  <a:gd name="T76" fmla="*/ 941 w 1661"/>
                  <a:gd name="T77" fmla="*/ 193 h 1007"/>
                  <a:gd name="T78" fmla="*/ 943 w 1661"/>
                  <a:gd name="T79" fmla="*/ 103 h 1007"/>
                  <a:gd name="T80" fmla="*/ 944 w 1661"/>
                  <a:gd name="T81" fmla="*/ 55 h 1007"/>
                  <a:gd name="T82" fmla="*/ 936 w 1661"/>
                  <a:gd name="T83" fmla="*/ 52 h 1007"/>
                  <a:gd name="T84" fmla="*/ 915 w 1661"/>
                  <a:gd name="T85" fmla="*/ 39 h 1007"/>
                  <a:gd name="T86" fmla="*/ 806 w 1661"/>
                  <a:gd name="T87" fmla="*/ 5 h 1007"/>
                  <a:gd name="T88" fmla="*/ 686 w 1661"/>
                  <a:gd name="T89" fmla="*/ 29 h 1007"/>
                  <a:gd name="T90" fmla="*/ 584 w 1661"/>
                  <a:gd name="T91" fmla="*/ 47 h 1007"/>
                  <a:gd name="T92" fmla="*/ 544 w 1661"/>
                  <a:gd name="T93" fmla="*/ 52 h 1007"/>
                  <a:gd name="T94" fmla="*/ 453 w 1661"/>
                  <a:gd name="T95" fmla="*/ 47 h 1007"/>
                  <a:gd name="T96" fmla="*/ 402 w 1661"/>
                  <a:gd name="T97" fmla="*/ 0 h 1007"/>
                  <a:gd name="T98" fmla="*/ 356 w 1661"/>
                  <a:gd name="T99" fmla="*/ 24 h 1007"/>
                  <a:gd name="T100" fmla="*/ 244 w 1661"/>
                  <a:gd name="T101" fmla="*/ 14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1" h="1007">
                    <a:moveTo>
                      <a:pt x="205" y="3"/>
                    </a:moveTo>
                    <a:cubicBezTo>
                      <a:pt x="205" y="4"/>
                      <a:pt x="205" y="4"/>
                      <a:pt x="205" y="4"/>
                    </a:cubicBezTo>
                    <a:cubicBezTo>
                      <a:pt x="201" y="13"/>
                      <a:pt x="193" y="20"/>
                      <a:pt x="185" y="27"/>
                    </a:cubicBezTo>
                    <a:cubicBezTo>
                      <a:pt x="179" y="30"/>
                      <a:pt x="177" y="35"/>
                      <a:pt x="177" y="42"/>
                    </a:cubicBezTo>
                    <a:cubicBezTo>
                      <a:pt x="177" y="45"/>
                      <a:pt x="177" y="45"/>
                      <a:pt x="177" y="45"/>
                    </a:cubicBezTo>
                    <a:cubicBezTo>
                      <a:pt x="177" y="50"/>
                      <a:pt x="173" y="59"/>
                      <a:pt x="165" y="71"/>
                    </a:cubicBezTo>
                    <a:cubicBezTo>
                      <a:pt x="164" y="77"/>
                      <a:pt x="164" y="77"/>
                      <a:pt x="164" y="77"/>
                    </a:cubicBezTo>
                    <a:cubicBezTo>
                      <a:pt x="162" y="80"/>
                      <a:pt x="158" y="82"/>
                      <a:pt x="150" y="82"/>
                    </a:cubicBezTo>
                    <a:cubicBezTo>
                      <a:pt x="90" y="74"/>
                      <a:pt x="90" y="74"/>
                      <a:pt x="90" y="74"/>
                    </a:cubicBezTo>
                    <a:cubicBezTo>
                      <a:pt x="90" y="76"/>
                      <a:pt x="90" y="76"/>
                      <a:pt x="90" y="76"/>
                    </a:cubicBezTo>
                    <a:cubicBezTo>
                      <a:pt x="86" y="89"/>
                      <a:pt x="86" y="89"/>
                      <a:pt x="86" y="89"/>
                    </a:cubicBezTo>
                    <a:cubicBezTo>
                      <a:pt x="86" y="90"/>
                      <a:pt x="86" y="90"/>
                      <a:pt x="86" y="90"/>
                    </a:cubicBezTo>
                    <a:cubicBezTo>
                      <a:pt x="85" y="91"/>
                      <a:pt x="85" y="91"/>
                      <a:pt x="85" y="91"/>
                    </a:cubicBezTo>
                    <a:cubicBezTo>
                      <a:pt x="85" y="91"/>
                      <a:pt x="85" y="91"/>
                      <a:pt x="85" y="91"/>
                    </a:cubicBezTo>
                    <a:cubicBezTo>
                      <a:pt x="69" y="114"/>
                      <a:pt x="58" y="129"/>
                      <a:pt x="57" y="140"/>
                    </a:cubicBezTo>
                    <a:cubicBezTo>
                      <a:pt x="56" y="145"/>
                      <a:pt x="63" y="164"/>
                      <a:pt x="76" y="197"/>
                    </a:cubicBezTo>
                    <a:cubicBezTo>
                      <a:pt x="86" y="219"/>
                      <a:pt x="86" y="219"/>
                      <a:pt x="86" y="219"/>
                    </a:cubicBezTo>
                    <a:cubicBezTo>
                      <a:pt x="90" y="230"/>
                      <a:pt x="87" y="242"/>
                      <a:pt x="77" y="256"/>
                    </a:cubicBezTo>
                    <a:cubicBezTo>
                      <a:pt x="58" y="275"/>
                      <a:pt x="58" y="275"/>
                      <a:pt x="58" y="275"/>
                    </a:cubicBezTo>
                    <a:cubicBezTo>
                      <a:pt x="27" y="275"/>
                      <a:pt x="27" y="275"/>
                      <a:pt x="27" y="275"/>
                    </a:cubicBezTo>
                    <a:cubicBezTo>
                      <a:pt x="20" y="240"/>
                      <a:pt x="20" y="240"/>
                      <a:pt x="20" y="240"/>
                    </a:cubicBezTo>
                    <a:cubicBezTo>
                      <a:pt x="12" y="283"/>
                      <a:pt x="12" y="283"/>
                      <a:pt x="12" y="283"/>
                    </a:cubicBezTo>
                    <a:cubicBezTo>
                      <a:pt x="26" y="305"/>
                      <a:pt x="26" y="305"/>
                      <a:pt x="26" y="305"/>
                    </a:cubicBezTo>
                    <a:cubicBezTo>
                      <a:pt x="27" y="308"/>
                      <a:pt x="27" y="310"/>
                      <a:pt x="26" y="311"/>
                    </a:cubicBezTo>
                    <a:cubicBezTo>
                      <a:pt x="23" y="313"/>
                      <a:pt x="23" y="313"/>
                      <a:pt x="23" y="313"/>
                    </a:cubicBezTo>
                    <a:cubicBezTo>
                      <a:pt x="19" y="316"/>
                      <a:pt x="13" y="327"/>
                      <a:pt x="7" y="345"/>
                    </a:cubicBezTo>
                    <a:cubicBezTo>
                      <a:pt x="0" y="360"/>
                      <a:pt x="3" y="376"/>
                      <a:pt x="16" y="393"/>
                    </a:cubicBezTo>
                    <a:cubicBezTo>
                      <a:pt x="41" y="393"/>
                      <a:pt x="41" y="393"/>
                      <a:pt x="41" y="393"/>
                    </a:cubicBezTo>
                    <a:cubicBezTo>
                      <a:pt x="50" y="395"/>
                      <a:pt x="63" y="409"/>
                      <a:pt x="80" y="433"/>
                    </a:cubicBezTo>
                    <a:cubicBezTo>
                      <a:pt x="82" y="435"/>
                      <a:pt x="82" y="435"/>
                      <a:pt x="82" y="435"/>
                    </a:cubicBezTo>
                    <a:cubicBezTo>
                      <a:pt x="82" y="435"/>
                      <a:pt x="82" y="435"/>
                      <a:pt x="82" y="435"/>
                    </a:cubicBezTo>
                    <a:cubicBezTo>
                      <a:pt x="82" y="443"/>
                      <a:pt x="85" y="448"/>
                      <a:pt x="90" y="452"/>
                    </a:cubicBezTo>
                    <a:cubicBezTo>
                      <a:pt x="146" y="504"/>
                      <a:pt x="146" y="504"/>
                      <a:pt x="146" y="504"/>
                    </a:cubicBezTo>
                    <a:cubicBezTo>
                      <a:pt x="146" y="505"/>
                      <a:pt x="146" y="505"/>
                      <a:pt x="146" y="505"/>
                    </a:cubicBezTo>
                    <a:cubicBezTo>
                      <a:pt x="171" y="537"/>
                      <a:pt x="171" y="537"/>
                      <a:pt x="171" y="537"/>
                    </a:cubicBezTo>
                    <a:cubicBezTo>
                      <a:pt x="186" y="537"/>
                      <a:pt x="186" y="537"/>
                      <a:pt x="186" y="537"/>
                    </a:cubicBezTo>
                    <a:cubicBezTo>
                      <a:pt x="202" y="508"/>
                      <a:pt x="202" y="508"/>
                      <a:pt x="202" y="508"/>
                    </a:cubicBezTo>
                    <a:cubicBezTo>
                      <a:pt x="204" y="506"/>
                      <a:pt x="204" y="506"/>
                      <a:pt x="204" y="506"/>
                    </a:cubicBezTo>
                    <a:cubicBezTo>
                      <a:pt x="205" y="505"/>
                      <a:pt x="205" y="505"/>
                      <a:pt x="205" y="505"/>
                    </a:cubicBezTo>
                    <a:cubicBezTo>
                      <a:pt x="244" y="515"/>
                      <a:pt x="244" y="515"/>
                      <a:pt x="244" y="515"/>
                    </a:cubicBezTo>
                    <a:cubicBezTo>
                      <a:pt x="244" y="516"/>
                      <a:pt x="244" y="516"/>
                      <a:pt x="244" y="516"/>
                    </a:cubicBezTo>
                    <a:cubicBezTo>
                      <a:pt x="244" y="518"/>
                      <a:pt x="244" y="518"/>
                      <a:pt x="244" y="518"/>
                    </a:cubicBezTo>
                    <a:cubicBezTo>
                      <a:pt x="249" y="544"/>
                      <a:pt x="249" y="544"/>
                      <a:pt x="249" y="544"/>
                    </a:cubicBezTo>
                    <a:cubicBezTo>
                      <a:pt x="296" y="598"/>
                      <a:pt x="296" y="598"/>
                      <a:pt x="296" y="598"/>
                    </a:cubicBezTo>
                    <a:cubicBezTo>
                      <a:pt x="312" y="604"/>
                      <a:pt x="312" y="604"/>
                      <a:pt x="312" y="604"/>
                    </a:cubicBezTo>
                    <a:cubicBezTo>
                      <a:pt x="313" y="605"/>
                      <a:pt x="313" y="605"/>
                      <a:pt x="313" y="605"/>
                    </a:cubicBezTo>
                    <a:cubicBezTo>
                      <a:pt x="320" y="610"/>
                      <a:pt x="320" y="610"/>
                      <a:pt x="320" y="610"/>
                    </a:cubicBezTo>
                    <a:cubicBezTo>
                      <a:pt x="321" y="611"/>
                      <a:pt x="321" y="611"/>
                      <a:pt x="321" y="611"/>
                    </a:cubicBezTo>
                    <a:cubicBezTo>
                      <a:pt x="356" y="662"/>
                      <a:pt x="356" y="662"/>
                      <a:pt x="356" y="662"/>
                    </a:cubicBezTo>
                    <a:cubicBezTo>
                      <a:pt x="384" y="658"/>
                      <a:pt x="384" y="658"/>
                      <a:pt x="384" y="658"/>
                    </a:cubicBezTo>
                    <a:cubicBezTo>
                      <a:pt x="387" y="658"/>
                      <a:pt x="387" y="658"/>
                      <a:pt x="387" y="658"/>
                    </a:cubicBezTo>
                    <a:cubicBezTo>
                      <a:pt x="388" y="658"/>
                      <a:pt x="388" y="658"/>
                      <a:pt x="388" y="658"/>
                    </a:cubicBezTo>
                    <a:cubicBezTo>
                      <a:pt x="390" y="660"/>
                      <a:pt x="390" y="660"/>
                      <a:pt x="390" y="660"/>
                    </a:cubicBezTo>
                    <a:cubicBezTo>
                      <a:pt x="391" y="662"/>
                      <a:pt x="391" y="662"/>
                      <a:pt x="391" y="662"/>
                    </a:cubicBezTo>
                    <a:cubicBezTo>
                      <a:pt x="415" y="713"/>
                      <a:pt x="415" y="713"/>
                      <a:pt x="415" y="713"/>
                    </a:cubicBezTo>
                    <a:cubicBezTo>
                      <a:pt x="445" y="731"/>
                      <a:pt x="445" y="731"/>
                      <a:pt x="445" y="731"/>
                    </a:cubicBezTo>
                    <a:cubicBezTo>
                      <a:pt x="469" y="737"/>
                      <a:pt x="469" y="737"/>
                      <a:pt x="469" y="737"/>
                    </a:cubicBezTo>
                    <a:cubicBezTo>
                      <a:pt x="480" y="770"/>
                      <a:pt x="480" y="770"/>
                      <a:pt x="480" y="770"/>
                    </a:cubicBezTo>
                    <a:cubicBezTo>
                      <a:pt x="498" y="770"/>
                      <a:pt x="498" y="770"/>
                      <a:pt x="498" y="770"/>
                    </a:cubicBezTo>
                    <a:cubicBezTo>
                      <a:pt x="499" y="771"/>
                      <a:pt x="499" y="771"/>
                      <a:pt x="499" y="771"/>
                    </a:cubicBezTo>
                    <a:cubicBezTo>
                      <a:pt x="499" y="771"/>
                      <a:pt x="499" y="771"/>
                      <a:pt x="499" y="771"/>
                    </a:cubicBezTo>
                    <a:cubicBezTo>
                      <a:pt x="537" y="792"/>
                      <a:pt x="537" y="792"/>
                      <a:pt x="537" y="792"/>
                    </a:cubicBezTo>
                    <a:cubicBezTo>
                      <a:pt x="537" y="793"/>
                      <a:pt x="537" y="793"/>
                      <a:pt x="537" y="793"/>
                    </a:cubicBezTo>
                    <a:cubicBezTo>
                      <a:pt x="537" y="793"/>
                      <a:pt x="537" y="793"/>
                      <a:pt x="537" y="793"/>
                    </a:cubicBezTo>
                    <a:cubicBezTo>
                      <a:pt x="539" y="794"/>
                      <a:pt x="539" y="794"/>
                      <a:pt x="539" y="794"/>
                    </a:cubicBezTo>
                    <a:cubicBezTo>
                      <a:pt x="566" y="828"/>
                      <a:pt x="566" y="828"/>
                      <a:pt x="566" y="828"/>
                    </a:cubicBezTo>
                    <a:cubicBezTo>
                      <a:pt x="606" y="821"/>
                      <a:pt x="606" y="821"/>
                      <a:pt x="606" y="821"/>
                    </a:cubicBezTo>
                    <a:cubicBezTo>
                      <a:pt x="608" y="821"/>
                      <a:pt x="608" y="821"/>
                      <a:pt x="608" y="821"/>
                    </a:cubicBezTo>
                    <a:cubicBezTo>
                      <a:pt x="623" y="827"/>
                      <a:pt x="623" y="827"/>
                      <a:pt x="623" y="827"/>
                    </a:cubicBezTo>
                    <a:cubicBezTo>
                      <a:pt x="624" y="827"/>
                      <a:pt x="624" y="827"/>
                      <a:pt x="624" y="827"/>
                    </a:cubicBezTo>
                    <a:cubicBezTo>
                      <a:pt x="649" y="849"/>
                      <a:pt x="649" y="849"/>
                      <a:pt x="649" y="849"/>
                    </a:cubicBezTo>
                    <a:cubicBezTo>
                      <a:pt x="695" y="852"/>
                      <a:pt x="695" y="852"/>
                      <a:pt x="695" y="852"/>
                    </a:cubicBezTo>
                    <a:cubicBezTo>
                      <a:pt x="722" y="848"/>
                      <a:pt x="722" y="848"/>
                      <a:pt x="722" y="848"/>
                    </a:cubicBezTo>
                    <a:cubicBezTo>
                      <a:pt x="722" y="848"/>
                      <a:pt x="722" y="848"/>
                      <a:pt x="722" y="848"/>
                    </a:cubicBezTo>
                    <a:cubicBezTo>
                      <a:pt x="759" y="842"/>
                      <a:pt x="782" y="845"/>
                      <a:pt x="791" y="854"/>
                    </a:cubicBezTo>
                    <a:cubicBezTo>
                      <a:pt x="796" y="863"/>
                      <a:pt x="793" y="871"/>
                      <a:pt x="780" y="882"/>
                    </a:cubicBezTo>
                    <a:cubicBezTo>
                      <a:pt x="770" y="892"/>
                      <a:pt x="770" y="892"/>
                      <a:pt x="770" y="892"/>
                    </a:cubicBezTo>
                    <a:cubicBezTo>
                      <a:pt x="766" y="898"/>
                      <a:pt x="771" y="906"/>
                      <a:pt x="784" y="919"/>
                    </a:cubicBezTo>
                    <a:cubicBezTo>
                      <a:pt x="785" y="921"/>
                      <a:pt x="785" y="921"/>
                      <a:pt x="785" y="921"/>
                    </a:cubicBezTo>
                    <a:cubicBezTo>
                      <a:pt x="784" y="921"/>
                      <a:pt x="784" y="921"/>
                      <a:pt x="784" y="921"/>
                    </a:cubicBezTo>
                    <a:cubicBezTo>
                      <a:pt x="793" y="927"/>
                      <a:pt x="793" y="927"/>
                      <a:pt x="793" y="927"/>
                    </a:cubicBezTo>
                    <a:cubicBezTo>
                      <a:pt x="796" y="924"/>
                      <a:pt x="796" y="924"/>
                      <a:pt x="796" y="924"/>
                    </a:cubicBezTo>
                    <a:cubicBezTo>
                      <a:pt x="822" y="874"/>
                      <a:pt x="844" y="847"/>
                      <a:pt x="858" y="842"/>
                    </a:cubicBezTo>
                    <a:cubicBezTo>
                      <a:pt x="874" y="836"/>
                      <a:pt x="907" y="850"/>
                      <a:pt x="959" y="882"/>
                    </a:cubicBezTo>
                    <a:cubicBezTo>
                      <a:pt x="1022" y="893"/>
                      <a:pt x="1022" y="893"/>
                      <a:pt x="1022" y="893"/>
                    </a:cubicBezTo>
                    <a:cubicBezTo>
                      <a:pt x="1021" y="896"/>
                      <a:pt x="1021" y="896"/>
                      <a:pt x="1021" y="896"/>
                    </a:cubicBezTo>
                    <a:cubicBezTo>
                      <a:pt x="1021" y="898"/>
                      <a:pt x="1021" y="898"/>
                      <a:pt x="1021" y="898"/>
                    </a:cubicBezTo>
                    <a:cubicBezTo>
                      <a:pt x="1018" y="927"/>
                      <a:pt x="1018" y="927"/>
                      <a:pt x="1018" y="927"/>
                    </a:cubicBezTo>
                    <a:cubicBezTo>
                      <a:pt x="1049" y="931"/>
                      <a:pt x="1049" y="931"/>
                      <a:pt x="1049" y="931"/>
                    </a:cubicBezTo>
                    <a:cubicBezTo>
                      <a:pt x="1048" y="972"/>
                      <a:pt x="1048" y="972"/>
                      <a:pt x="1048" y="972"/>
                    </a:cubicBezTo>
                    <a:cubicBezTo>
                      <a:pt x="1058" y="990"/>
                      <a:pt x="1065" y="1000"/>
                      <a:pt x="1069" y="1003"/>
                    </a:cubicBezTo>
                    <a:cubicBezTo>
                      <a:pt x="1076" y="1007"/>
                      <a:pt x="1107" y="1007"/>
                      <a:pt x="1163" y="1003"/>
                    </a:cubicBezTo>
                    <a:cubicBezTo>
                      <a:pt x="1196" y="986"/>
                      <a:pt x="1196" y="986"/>
                      <a:pt x="1196" y="986"/>
                    </a:cubicBezTo>
                    <a:cubicBezTo>
                      <a:pt x="1228" y="942"/>
                      <a:pt x="1228" y="942"/>
                      <a:pt x="1228" y="942"/>
                    </a:cubicBezTo>
                    <a:cubicBezTo>
                      <a:pt x="1265" y="941"/>
                      <a:pt x="1265" y="941"/>
                      <a:pt x="1265" y="941"/>
                    </a:cubicBezTo>
                    <a:cubicBezTo>
                      <a:pt x="1283" y="936"/>
                      <a:pt x="1283" y="936"/>
                      <a:pt x="1283" y="936"/>
                    </a:cubicBezTo>
                    <a:cubicBezTo>
                      <a:pt x="1352" y="896"/>
                      <a:pt x="1352" y="896"/>
                      <a:pt x="1352" y="896"/>
                    </a:cubicBezTo>
                    <a:cubicBezTo>
                      <a:pt x="1353" y="896"/>
                      <a:pt x="1353" y="896"/>
                      <a:pt x="1353" y="896"/>
                    </a:cubicBezTo>
                    <a:cubicBezTo>
                      <a:pt x="1354" y="895"/>
                      <a:pt x="1354" y="895"/>
                      <a:pt x="1354" y="895"/>
                    </a:cubicBezTo>
                    <a:cubicBezTo>
                      <a:pt x="1354" y="895"/>
                      <a:pt x="1354" y="895"/>
                      <a:pt x="1354" y="895"/>
                    </a:cubicBezTo>
                    <a:cubicBezTo>
                      <a:pt x="1394" y="890"/>
                      <a:pt x="1418" y="889"/>
                      <a:pt x="1424" y="895"/>
                    </a:cubicBezTo>
                    <a:cubicBezTo>
                      <a:pt x="1469" y="933"/>
                      <a:pt x="1469" y="933"/>
                      <a:pt x="1469" y="933"/>
                    </a:cubicBezTo>
                    <a:cubicBezTo>
                      <a:pt x="1483" y="938"/>
                      <a:pt x="1483" y="938"/>
                      <a:pt x="1483" y="938"/>
                    </a:cubicBezTo>
                    <a:cubicBezTo>
                      <a:pt x="1485" y="940"/>
                      <a:pt x="1485" y="940"/>
                      <a:pt x="1485" y="940"/>
                    </a:cubicBezTo>
                    <a:cubicBezTo>
                      <a:pt x="1503" y="947"/>
                      <a:pt x="1503" y="947"/>
                      <a:pt x="1503" y="947"/>
                    </a:cubicBezTo>
                    <a:cubicBezTo>
                      <a:pt x="1504" y="948"/>
                      <a:pt x="1504" y="948"/>
                      <a:pt x="1504" y="948"/>
                    </a:cubicBezTo>
                    <a:cubicBezTo>
                      <a:pt x="1504" y="945"/>
                      <a:pt x="1504" y="945"/>
                      <a:pt x="1504" y="945"/>
                    </a:cubicBezTo>
                    <a:cubicBezTo>
                      <a:pt x="1504" y="944"/>
                      <a:pt x="1504" y="944"/>
                      <a:pt x="1504" y="944"/>
                    </a:cubicBezTo>
                    <a:cubicBezTo>
                      <a:pt x="1504" y="943"/>
                      <a:pt x="1504" y="943"/>
                      <a:pt x="1504" y="943"/>
                    </a:cubicBezTo>
                    <a:cubicBezTo>
                      <a:pt x="1504" y="942"/>
                      <a:pt x="1504" y="942"/>
                      <a:pt x="1504" y="942"/>
                    </a:cubicBezTo>
                    <a:cubicBezTo>
                      <a:pt x="1512" y="910"/>
                      <a:pt x="1512" y="910"/>
                      <a:pt x="1512" y="910"/>
                    </a:cubicBezTo>
                    <a:cubicBezTo>
                      <a:pt x="1508" y="901"/>
                      <a:pt x="1508" y="893"/>
                      <a:pt x="1512" y="887"/>
                    </a:cubicBezTo>
                    <a:cubicBezTo>
                      <a:pt x="1514" y="882"/>
                      <a:pt x="1519" y="879"/>
                      <a:pt x="1527" y="877"/>
                    </a:cubicBezTo>
                    <a:cubicBezTo>
                      <a:pt x="1543" y="873"/>
                      <a:pt x="1558" y="887"/>
                      <a:pt x="1573" y="917"/>
                    </a:cubicBezTo>
                    <a:cubicBezTo>
                      <a:pt x="1575" y="918"/>
                      <a:pt x="1575" y="918"/>
                      <a:pt x="1575" y="918"/>
                    </a:cubicBezTo>
                    <a:cubicBezTo>
                      <a:pt x="1576" y="918"/>
                      <a:pt x="1576" y="918"/>
                      <a:pt x="1576" y="918"/>
                    </a:cubicBezTo>
                    <a:cubicBezTo>
                      <a:pt x="1602" y="906"/>
                      <a:pt x="1602" y="906"/>
                      <a:pt x="1602" y="906"/>
                    </a:cubicBezTo>
                    <a:cubicBezTo>
                      <a:pt x="1608" y="905"/>
                      <a:pt x="1610" y="900"/>
                      <a:pt x="1610" y="895"/>
                    </a:cubicBezTo>
                    <a:cubicBezTo>
                      <a:pt x="1604" y="876"/>
                      <a:pt x="1604" y="876"/>
                      <a:pt x="1604" y="876"/>
                    </a:cubicBezTo>
                    <a:cubicBezTo>
                      <a:pt x="1604" y="874"/>
                      <a:pt x="1604" y="874"/>
                      <a:pt x="1604" y="874"/>
                    </a:cubicBezTo>
                    <a:cubicBezTo>
                      <a:pt x="1602" y="866"/>
                      <a:pt x="1604" y="859"/>
                      <a:pt x="1613" y="855"/>
                    </a:cubicBezTo>
                    <a:cubicBezTo>
                      <a:pt x="1622" y="848"/>
                      <a:pt x="1622" y="848"/>
                      <a:pt x="1622" y="848"/>
                    </a:cubicBezTo>
                    <a:cubicBezTo>
                      <a:pt x="1646" y="823"/>
                      <a:pt x="1646" y="823"/>
                      <a:pt x="1646" y="823"/>
                    </a:cubicBezTo>
                    <a:cubicBezTo>
                      <a:pt x="1661" y="788"/>
                      <a:pt x="1661" y="788"/>
                      <a:pt x="1661" y="788"/>
                    </a:cubicBezTo>
                    <a:cubicBezTo>
                      <a:pt x="1648" y="766"/>
                      <a:pt x="1644" y="750"/>
                      <a:pt x="1648" y="739"/>
                    </a:cubicBezTo>
                    <a:cubicBezTo>
                      <a:pt x="1651" y="710"/>
                      <a:pt x="1651" y="710"/>
                      <a:pt x="1651" y="710"/>
                    </a:cubicBezTo>
                    <a:cubicBezTo>
                      <a:pt x="1645" y="697"/>
                      <a:pt x="1641" y="689"/>
                      <a:pt x="1641" y="681"/>
                    </a:cubicBezTo>
                    <a:cubicBezTo>
                      <a:pt x="1641" y="678"/>
                      <a:pt x="1637" y="669"/>
                      <a:pt x="1629" y="656"/>
                    </a:cubicBezTo>
                    <a:cubicBezTo>
                      <a:pt x="1628" y="656"/>
                      <a:pt x="1628" y="656"/>
                      <a:pt x="1628" y="656"/>
                    </a:cubicBezTo>
                    <a:cubicBezTo>
                      <a:pt x="1628" y="653"/>
                      <a:pt x="1628" y="653"/>
                      <a:pt x="1628" y="653"/>
                    </a:cubicBezTo>
                    <a:cubicBezTo>
                      <a:pt x="1625" y="615"/>
                      <a:pt x="1625" y="615"/>
                      <a:pt x="1625" y="615"/>
                    </a:cubicBezTo>
                    <a:cubicBezTo>
                      <a:pt x="1623" y="609"/>
                      <a:pt x="1622" y="600"/>
                      <a:pt x="1625" y="590"/>
                    </a:cubicBezTo>
                    <a:cubicBezTo>
                      <a:pt x="1615" y="582"/>
                      <a:pt x="1609" y="575"/>
                      <a:pt x="1604" y="567"/>
                    </a:cubicBezTo>
                    <a:cubicBezTo>
                      <a:pt x="1589" y="546"/>
                      <a:pt x="1589" y="546"/>
                      <a:pt x="1589" y="546"/>
                    </a:cubicBezTo>
                    <a:cubicBezTo>
                      <a:pt x="1588" y="545"/>
                      <a:pt x="1588" y="545"/>
                      <a:pt x="1588" y="545"/>
                    </a:cubicBezTo>
                    <a:cubicBezTo>
                      <a:pt x="1588" y="543"/>
                      <a:pt x="1588" y="543"/>
                      <a:pt x="1588" y="543"/>
                    </a:cubicBezTo>
                    <a:cubicBezTo>
                      <a:pt x="1588" y="542"/>
                      <a:pt x="1588" y="542"/>
                      <a:pt x="1588" y="542"/>
                    </a:cubicBezTo>
                    <a:cubicBezTo>
                      <a:pt x="1582" y="516"/>
                      <a:pt x="1582" y="516"/>
                      <a:pt x="1582" y="516"/>
                    </a:cubicBezTo>
                    <a:cubicBezTo>
                      <a:pt x="1566" y="503"/>
                      <a:pt x="1566" y="503"/>
                      <a:pt x="1566" y="503"/>
                    </a:cubicBezTo>
                    <a:cubicBezTo>
                      <a:pt x="1566" y="504"/>
                      <a:pt x="1566" y="504"/>
                      <a:pt x="1566" y="504"/>
                    </a:cubicBezTo>
                    <a:cubicBezTo>
                      <a:pt x="1536" y="480"/>
                      <a:pt x="1536" y="480"/>
                      <a:pt x="1536" y="480"/>
                    </a:cubicBezTo>
                    <a:cubicBezTo>
                      <a:pt x="1536" y="482"/>
                      <a:pt x="1536" y="482"/>
                      <a:pt x="1536" y="482"/>
                    </a:cubicBezTo>
                    <a:cubicBezTo>
                      <a:pt x="1540" y="515"/>
                      <a:pt x="1540" y="515"/>
                      <a:pt x="1540" y="515"/>
                    </a:cubicBezTo>
                    <a:cubicBezTo>
                      <a:pt x="1540" y="516"/>
                      <a:pt x="1540" y="516"/>
                      <a:pt x="1540" y="516"/>
                    </a:cubicBezTo>
                    <a:cubicBezTo>
                      <a:pt x="1540" y="519"/>
                      <a:pt x="1540" y="519"/>
                      <a:pt x="1540" y="519"/>
                    </a:cubicBezTo>
                    <a:cubicBezTo>
                      <a:pt x="1524" y="526"/>
                      <a:pt x="1524" y="526"/>
                      <a:pt x="1524" y="526"/>
                    </a:cubicBezTo>
                    <a:cubicBezTo>
                      <a:pt x="1522" y="546"/>
                      <a:pt x="1522" y="546"/>
                      <a:pt x="1522" y="546"/>
                    </a:cubicBezTo>
                    <a:cubicBezTo>
                      <a:pt x="1522" y="549"/>
                      <a:pt x="1522" y="549"/>
                      <a:pt x="1522" y="549"/>
                    </a:cubicBezTo>
                    <a:cubicBezTo>
                      <a:pt x="1485" y="564"/>
                      <a:pt x="1485" y="564"/>
                      <a:pt x="1485" y="564"/>
                    </a:cubicBezTo>
                    <a:cubicBezTo>
                      <a:pt x="1473" y="535"/>
                      <a:pt x="1473" y="535"/>
                      <a:pt x="1473" y="535"/>
                    </a:cubicBezTo>
                    <a:cubicBezTo>
                      <a:pt x="1465" y="533"/>
                      <a:pt x="1465" y="533"/>
                      <a:pt x="1465" y="533"/>
                    </a:cubicBezTo>
                    <a:cubicBezTo>
                      <a:pt x="1454" y="544"/>
                      <a:pt x="1454" y="544"/>
                      <a:pt x="1454" y="544"/>
                    </a:cubicBezTo>
                    <a:cubicBezTo>
                      <a:pt x="1446" y="565"/>
                      <a:pt x="1446" y="565"/>
                      <a:pt x="1446" y="565"/>
                    </a:cubicBezTo>
                    <a:cubicBezTo>
                      <a:pt x="1420" y="573"/>
                      <a:pt x="1420" y="573"/>
                      <a:pt x="1420" y="573"/>
                    </a:cubicBezTo>
                    <a:cubicBezTo>
                      <a:pt x="1405" y="562"/>
                      <a:pt x="1405" y="562"/>
                      <a:pt x="1405" y="562"/>
                    </a:cubicBezTo>
                    <a:cubicBezTo>
                      <a:pt x="1384" y="556"/>
                      <a:pt x="1384" y="556"/>
                      <a:pt x="1384" y="556"/>
                    </a:cubicBezTo>
                    <a:cubicBezTo>
                      <a:pt x="1378" y="526"/>
                      <a:pt x="1378" y="526"/>
                      <a:pt x="1378" y="526"/>
                    </a:cubicBezTo>
                    <a:cubicBezTo>
                      <a:pt x="1369" y="508"/>
                      <a:pt x="1369" y="508"/>
                      <a:pt x="1369" y="508"/>
                    </a:cubicBezTo>
                    <a:cubicBezTo>
                      <a:pt x="1356" y="503"/>
                      <a:pt x="1356" y="503"/>
                      <a:pt x="1356" y="503"/>
                    </a:cubicBezTo>
                    <a:cubicBezTo>
                      <a:pt x="1355" y="501"/>
                      <a:pt x="1355" y="501"/>
                      <a:pt x="1355" y="501"/>
                    </a:cubicBezTo>
                    <a:cubicBezTo>
                      <a:pt x="1346" y="489"/>
                      <a:pt x="1346" y="489"/>
                      <a:pt x="1346" y="489"/>
                    </a:cubicBezTo>
                    <a:cubicBezTo>
                      <a:pt x="1346" y="489"/>
                      <a:pt x="1346" y="489"/>
                      <a:pt x="1346" y="489"/>
                    </a:cubicBezTo>
                    <a:cubicBezTo>
                      <a:pt x="1336" y="472"/>
                      <a:pt x="1336" y="472"/>
                      <a:pt x="1336" y="472"/>
                    </a:cubicBezTo>
                    <a:cubicBezTo>
                      <a:pt x="1322" y="453"/>
                      <a:pt x="1322" y="453"/>
                      <a:pt x="1322" y="453"/>
                    </a:cubicBezTo>
                    <a:cubicBezTo>
                      <a:pt x="1309" y="453"/>
                      <a:pt x="1309" y="453"/>
                      <a:pt x="1309" y="453"/>
                    </a:cubicBezTo>
                    <a:cubicBezTo>
                      <a:pt x="1288" y="461"/>
                      <a:pt x="1288" y="461"/>
                      <a:pt x="1288" y="461"/>
                    </a:cubicBezTo>
                    <a:cubicBezTo>
                      <a:pt x="1287" y="462"/>
                      <a:pt x="1287" y="462"/>
                      <a:pt x="1287" y="462"/>
                    </a:cubicBezTo>
                    <a:cubicBezTo>
                      <a:pt x="1233" y="459"/>
                      <a:pt x="1233" y="459"/>
                      <a:pt x="1233" y="459"/>
                    </a:cubicBezTo>
                    <a:cubicBezTo>
                      <a:pt x="1192" y="450"/>
                      <a:pt x="1192" y="450"/>
                      <a:pt x="1192" y="450"/>
                    </a:cubicBezTo>
                    <a:cubicBezTo>
                      <a:pt x="1189" y="448"/>
                      <a:pt x="1181" y="445"/>
                      <a:pt x="1170" y="438"/>
                    </a:cubicBezTo>
                    <a:cubicBezTo>
                      <a:pt x="1138" y="427"/>
                      <a:pt x="1138" y="427"/>
                      <a:pt x="1138" y="427"/>
                    </a:cubicBezTo>
                    <a:cubicBezTo>
                      <a:pt x="1114" y="421"/>
                      <a:pt x="1100" y="415"/>
                      <a:pt x="1097" y="409"/>
                    </a:cubicBezTo>
                    <a:cubicBezTo>
                      <a:pt x="1092" y="406"/>
                      <a:pt x="1092" y="406"/>
                      <a:pt x="1092" y="406"/>
                    </a:cubicBezTo>
                    <a:cubicBezTo>
                      <a:pt x="1084" y="404"/>
                      <a:pt x="1084" y="404"/>
                      <a:pt x="1084" y="404"/>
                    </a:cubicBezTo>
                    <a:cubicBezTo>
                      <a:pt x="1065" y="393"/>
                      <a:pt x="1065" y="393"/>
                      <a:pt x="1065" y="393"/>
                    </a:cubicBezTo>
                    <a:cubicBezTo>
                      <a:pt x="1063" y="392"/>
                      <a:pt x="1063" y="392"/>
                      <a:pt x="1063" y="392"/>
                    </a:cubicBezTo>
                    <a:cubicBezTo>
                      <a:pt x="1060" y="388"/>
                      <a:pt x="1057" y="385"/>
                      <a:pt x="1055" y="381"/>
                    </a:cubicBezTo>
                    <a:cubicBezTo>
                      <a:pt x="1050" y="371"/>
                      <a:pt x="1050" y="371"/>
                      <a:pt x="1050" y="371"/>
                    </a:cubicBezTo>
                    <a:cubicBezTo>
                      <a:pt x="1042" y="358"/>
                      <a:pt x="1042" y="358"/>
                      <a:pt x="1042" y="358"/>
                    </a:cubicBezTo>
                    <a:cubicBezTo>
                      <a:pt x="1028" y="352"/>
                      <a:pt x="1028" y="352"/>
                      <a:pt x="1028" y="352"/>
                    </a:cubicBezTo>
                    <a:cubicBezTo>
                      <a:pt x="1023" y="355"/>
                      <a:pt x="1023" y="355"/>
                      <a:pt x="1023" y="355"/>
                    </a:cubicBezTo>
                    <a:cubicBezTo>
                      <a:pt x="1018" y="359"/>
                      <a:pt x="1018" y="359"/>
                      <a:pt x="1018" y="359"/>
                    </a:cubicBezTo>
                    <a:cubicBezTo>
                      <a:pt x="1015" y="362"/>
                      <a:pt x="1015" y="362"/>
                      <a:pt x="1015" y="362"/>
                    </a:cubicBezTo>
                    <a:cubicBezTo>
                      <a:pt x="1009" y="366"/>
                      <a:pt x="1004" y="368"/>
                      <a:pt x="1000" y="369"/>
                    </a:cubicBezTo>
                    <a:cubicBezTo>
                      <a:pt x="991" y="371"/>
                      <a:pt x="983" y="367"/>
                      <a:pt x="973" y="356"/>
                    </a:cubicBezTo>
                    <a:cubicBezTo>
                      <a:pt x="953" y="335"/>
                      <a:pt x="953" y="335"/>
                      <a:pt x="953" y="335"/>
                    </a:cubicBezTo>
                    <a:cubicBezTo>
                      <a:pt x="946" y="326"/>
                      <a:pt x="941" y="318"/>
                      <a:pt x="939" y="313"/>
                    </a:cubicBezTo>
                    <a:cubicBezTo>
                      <a:pt x="933" y="305"/>
                      <a:pt x="933" y="305"/>
                      <a:pt x="933" y="305"/>
                    </a:cubicBezTo>
                    <a:cubicBezTo>
                      <a:pt x="926" y="297"/>
                      <a:pt x="921" y="290"/>
                      <a:pt x="917" y="283"/>
                    </a:cubicBezTo>
                    <a:cubicBezTo>
                      <a:pt x="914" y="274"/>
                      <a:pt x="913" y="266"/>
                      <a:pt x="916" y="257"/>
                    </a:cubicBezTo>
                    <a:cubicBezTo>
                      <a:pt x="916" y="256"/>
                      <a:pt x="916" y="256"/>
                      <a:pt x="916" y="256"/>
                    </a:cubicBezTo>
                    <a:cubicBezTo>
                      <a:pt x="916" y="256"/>
                      <a:pt x="916" y="256"/>
                      <a:pt x="916" y="256"/>
                    </a:cubicBezTo>
                    <a:cubicBezTo>
                      <a:pt x="930" y="233"/>
                      <a:pt x="930" y="233"/>
                      <a:pt x="930" y="233"/>
                    </a:cubicBezTo>
                    <a:cubicBezTo>
                      <a:pt x="937" y="209"/>
                      <a:pt x="937" y="209"/>
                      <a:pt x="937" y="209"/>
                    </a:cubicBezTo>
                    <a:cubicBezTo>
                      <a:pt x="941" y="193"/>
                      <a:pt x="941" y="193"/>
                      <a:pt x="941" y="193"/>
                    </a:cubicBezTo>
                    <a:cubicBezTo>
                      <a:pt x="935" y="168"/>
                      <a:pt x="935" y="168"/>
                      <a:pt x="935" y="168"/>
                    </a:cubicBezTo>
                    <a:cubicBezTo>
                      <a:pt x="920" y="155"/>
                      <a:pt x="920" y="155"/>
                      <a:pt x="920" y="155"/>
                    </a:cubicBezTo>
                    <a:cubicBezTo>
                      <a:pt x="923" y="135"/>
                      <a:pt x="923" y="135"/>
                      <a:pt x="923" y="135"/>
                    </a:cubicBezTo>
                    <a:cubicBezTo>
                      <a:pt x="923" y="120"/>
                      <a:pt x="928" y="112"/>
                      <a:pt x="939" y="110"/>
                    </a:cubicBezTo>
                    <a:cubicBezTo>
                      <a:pt x="942" y="109"/>
                      <a:pt x="944" y="107"/>
                      <a:pt x="943" y="103"/>
                    </a:cubicBezTo>
                    <a:cubicBezTo>
                      <a:pt x="943" y="102"/>
                      <a:pt x="943" y="102"/>
                      <a:pt x="943" y="102"/>
                    </a:cubicBezTo>
                    <a:cubicBezTo>
                      <a:pt x="944" y="81"/>
                      <a:pt x="944" y="81"/>
                      <a:pt x="944" y="81"/>
                    </a:cubicBezTo>
                    <a:cubicBezTo>
                      <a:pt x="944" y="80"/>
                      <a:pt x="944" y="80"/>
                      <a:pt x="944" y="80"/>
                    </a:cubicBezTo>
                    <a:cubicBezTo>
                      <a:pt x="944" y="80"/>
                      <a:pt x="944" y="80"/>
                      <a:pt x="944" y="80"/>
                    </a:cubicBezTo>
                    <a:cubicBezTo>
                      <a:pt x="944" y="55"/>
                      <a:pt x="944" y="55"/>
                      <a:pt x="944" y="55"/>
                    </a:cubicBezTo>
                    <a:cubicBezTo>
                      <a:pt x="942" y="55"/>
                      <a:pt x="942" y="55"/>
                      <a:pt x="942" y="55"/>
                    </a:cubicBezTo>
                    <a:cubicBezTo>
                      <a:pt x="941" y="54"/>
                      <a:pt x="941" y="54"/>
                      <a:pt x="941" y="54"/>
                    </a:cubicBezTo>
                    <a:cubicBezTo>
                      <a:pt x="941" y="54"/>
                      <a:pt x="941" y="54"/>
                      <a:pt x="941" y="54"/>
                    </a:cubicBezTo>
                    <a:cubicBezTo>
                      <a:pt x="941" y="54"/>
                      <a:pt x="941" y="54"/>
                      <a:pt x="941" y="54"/>
                    </a:cubicBezTo>
                    <a:cubicBezTo>
                      <a:pt x="936" y="52"/>
                      <a:pt x="936" y="52"/>
                      <a:pt x="936" y="52"/>
                    </a:cubicBezTo>
                    <a:cubicBezTo>
                      <a:pt x="936" y="51"/>
                      <a:pt x="936" y="51"/>
                      <a:pt x="936" y="51"/>
                    </a:cubicBezTo>
                    <a:cubicBezTo>
                      <a:pt x="935" y="51"/>
                      <a:pt x="935" y="51"/>
                      <a:pt x="935" y="51"/>
                    </a:cubicBezTo>
                    <a:cubicBezTo>
                      <a:pt x="916" y="39"/>
                      <a:pt x="916" y="39"/>
                      <a:pt x="916" y="39"/>
                    </a:cubicBezTo>
                    <a:cubicBezTo>
                      <a:pt x="916" y="39"/>
                      <a:pt x="916" y="39"/>
                      <a:pt x="916" y="39"/>
                    </a:cubicBezTo>
                    <a:cubicBezTo>
                      <a:pt x="915" y="39"/>
                      <a:pt x="915" y="39"/>
                      <a:pt x="915" y="39"/>
                    </a:cubicBezTo>
                    <a:cubicBezTo>
                      <a:pt x="901" y="26"/>
                      <a:pt x="901" y="26"/>
                      <a:pt x="901" y="26"/>
                    </a:cubicBezTo>
                    <a:cubicBezTo>
                      <a:pt x="851" y="16"/>
                      <a:pt x="851" y="16"/>
                      <a:pt x="851" y="16"/>
                    </a:cubicBezTo>
                    <a:cubicBezTo>
                      <a:pt x="851" y="16"/>
                      <a:pt x="851" y="16"/>
                      <a:pt x="851" y="16"/>
                    </a:cubicBezTo>
                    <a:cubicBezTo>
                      <a:pt x="835" y="5"/>
                      <a:pt x="835" y="5"/>
                      <a:pt x="835" y="5"/>
                    </a:cubicBezTo>
                    <a:cubicBezTo>
                      <a:pt x="806" y="5"/>
                      <a:pt x="806" y="5"/>
                      <a:pt x="806" y="5"/>
                    </a:cubicBezTo>
                    <a:cubicBezTo>
                      <a:pt x="801" y="5"/>
                      <a:pt x="796" y="8"/>
                      <a:pt x="789" y="12"/>
                    </a:cubicBezTo>
                    <a:cubicBezTo>
                      <a:pt x="788" y="12"/>
                      <a:pt x="788" y="12"/>
                      <a:pt x="788" y="12"/>
                    </a:cubicBezTo>
                    <a:cubicBezTo>
                      <a:pt x="764" y="21"/>
                      <a:pt x="764" y="21"/>
                      <a:pt x="764" y="21"/>
                    </a:cubicBezTo>
                    <a:cubicBezTo>
                      <a:pt x="706" y="21"/>
                      <a:pt x="706" y="21"/>
                      <a:pt x="706" y="21"/>
                    </a:cubicBezTo>
                    <a:cubicBezTo>
                      <a:pt x="698" y="23"/>
                      <a:pt x="690" y="25"/>
                      <a:pt x="686" y="29"/>
                    </a:cubicBezTo>
                    <a:cubicBezTo>
                      <a:pt x="680" y="34"/>
                      <a:pt x="668" y="39"/>
                      <a:pt x="653" y="44"/>
                    </a:cubicBezTo>
                    <a:cubicBezTo>
                      <a:pt x="625" y="50"/>
                      <a:pt x="625" y="50"/>
                      <a:pt x="625" y="50"/>
                    </a:cubicBezTo>
                    <a:cubicBezTo>
                      <a:pt x="625" y="51"/>
                      <a:pt x="625" y="51"/>
                      <a:pt x="625" y="51"/>
                    </a:cubicBezTo>
                    <a:cubicBezTo>
                      <a:pt x="623" y="51"/>
                      <a:pt x="623" y="51"/>
                      <a:pt x="623" y="51"/>
                    </a:cubicBezTo>
                    <a:cubicBezTo>
                      <a:pt x="584" y="47"/>
                      <a:pt x="584" y="47"/>
                      <a:pt x="584" y="47"/>
                    </a:cubicBezTo>
                    <a:cubicBezTo>
                      <a:pt x="581" y="46"/>
                      <a:pt x="581" y="46"/>
                      <a:pt x="581" y="46"/>
                    </a:cubicBezTo>
                    <a:cubicBezTo>
                      <a:pt x="582" y="47"/>
                      <a:pt x="582" y="47"/>
                      <a:pt x="582" y="47"/>
                    </a:cubicBezTo>
                    <a:cubicBezTo>
                      <a:pt x="581" y="46"/>
                      <a:pt x="581" y="46"/>
                      <a:pt x="581" y="46"/>
                    </a:cubicBezTo>
                    <a:cubicBezTo>
                      <a:pt x="567" y="45"/>
                      <a:pt x="567" y="45"/>
                      <a:pt x="567" y="45"/>
                    </a:cubicBezTo>
                    <a:cubicBezTo>
                      <a:pt x="544" y="52"/>
                      <a:pt x="544" y="52"/>
                      <a:pt x="544" y="52"/>
                    </a:cubicBezTo>
                    <a:cubicBezTo>
                      <a:pt x="497" y="57"/>
                      <a:pt x="497" y="57"/>
                      <a:pt x="497" y="57"/>
                    </a:cubicBezTo>
                    <a:cubicBezTo>
                      <a:pt x="496" y="57"/>
                      <a:pt x="496" y="57"/>
                      <a:pt x="496" y="57"/>
                    </a:cubicBezTo>
                    <a:cubicBezTo>
                      <a:pt x="495" y="55"/>
                      <a:pt x="495" y="55"/>
                      <a:pt x="495" y="55"/>
                    </a:cubicBezTo>
                    <a:cubicBezTo>
                      <a:pt x="472" y="47"/>
                      <a:pt x="472" y="47"/>
                      <a:pt x="472" y="47"/>
                    </a:cubicBezTo>
                    <a:cubicBezTo>
                      <a:pt x="453" y="47"/>
                      <a:pt x="453" y="47"/>
                      <a:pt x="453" y="47"/>
                    </a:cubicBezTo>
                    <a:cubicBezTo>
                      <a:pt x="445" y="45"/>
                      <a:pt x="435" y="39"/>
                      <a:pt x="425" y="26"/>
                    </a:cubicBezTo>
                    <a:cubicBezTo>
                      <a:pt x="423" y="24"/>
                      <a:pt x="423" y="24"/>
                      <a:pt x="423" y="24"/>
                    </a:cubicBezTo>
                    <a:cubicBezTo>
                      <a:pt x="421" y="14"/>
                      <a:pt x="418" y="10"/>
                      <a:pt x="417" y="8"/>
                    </a:cubicBezTo>
                    <a:cubicBezTo>
                      <a:pt x="412" y="5"/>
                      <a:pt x="412" y="5"/>
                      <a:pt x="412" y="5"/>
                    </a:cubicBezTo>
                    <a:cubicBezTo>
                      <a:pt x="402" y="0"/>
                      <a:pt x="402" y="0"/>
                      <a:pt x="402" y="0"/>
                    </a:cubicBezTo>
                    <a:cubicBezTo>
                      <a:pt x="394" y="8"/>
                      <a:pt x="394" y="8"/>
                      <a:pt x="394" y="8"/>
                    </a:cubicBezTo>
                    <a:cubicBezTo>
                      <a:pt x="393" y="10"/>
                      <a:pt x="393" y="10"/>
                      <a:pt x="393" y="10"/>
                    </a:cubicBezTo>
                    <a:cubicBezTo>
                      <a:pt x="359" y="24"/>
                      <a:pt x="359" y="24"/>
                      <a:pt x="359" y="24"/>
                    </a:cubicBezTo>
                    <a:cubicBezTo>
                      <a:pt x="358" y="24"/>
                      <a:pt x="358" y="24"/>
                      <a:pt x="358" y="24"/>
                    </a:cubicBezTo>
                    <a:cubicBezTo>
                      <a:pt x="356" y="24"/>
                      <a:pt x="356" y="24"/>
                      <a:pt x="356" y="24"/>
                    </a:cubicBezTo>
                    <a:cubicBezTo>
                      <a:pt x="315" y="28"/>
                      <a:pt x="315" y="28"/>
                      <a:pt x="315" y="28"/>
                    </a:cubicBezTo>
                    <a:cubicBezTo>
                      <a:pt x="308" y="28"/>
                      <a:pt x="297" y="25"/>
                      <a:pt x="281" y="21"/>
                    </a:cubicBezTo>
                    <a:cubicBezTo>
                      <a:pt x="245" y="14"/>
                      <a:pt x="245" y="14"/>
                      <a:pt x="245" y="14"/>
                    </a:cubicBezTo>
                    <a:cubicBezTo>
                      <a:pt x="244" y="14"/>
                      <a:pt x="244" y="14"/>
                      <a:pt x="244" y="14"/>
                    </a:cubicBezTo>
                    <a:cubicBezTo>
                      <a:pt x="244" y="14"/>
                      <a:pt x="244" y="14"/>
                      <a:pt x="244" y="14"/>
                    </a:cubicBezTo>
                    <a:cubicBezTo>
                      <a:pt x="223" y="3"/>
                      <a:pt x="223" y="3"/>
                      <a:pt x="223" y="3"/>
                    </a:cubicBezTo>
                    <a:lnTo>
                      <a:pt x="20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12"/>
              <p:cNvSpPr>
                <a:spLocks/>
              </p:cNvSpPr>
              <p:nvPr/>
            </p:nvSpPr>
            <p:spPr bwMode="auto">
              <a:xfrm>
                <a:off x="2952273" y="4813300"/>
                <a:ext cx="1128713" cy="1181100"/>
              </a:xfrm>
              <a:custGeom>
                <a:avLst/>
                <a:gdLst>
                  <a:gd name="T0" fmla="*/ 24 w 749"/>
                  <a:gd name="T1" fmla="*/ 481 h 782"/>
                  <a:gd name="T2" fmla="*/ 106 w 749"/>
                  <a:gd name="T3" fmla="*/ 477 h 782"/>
                  <a:gd name="T4" fmla="*/ 111 w 749"/>
                  <a:gd name="T5" fmla="*/ 514 h 782"/>
                  <a:gd name="T6" fmla="*/ 177 w 749"/>
                  <a:gd name="T7" fmla="*/ 583 h 782"/>
                  <a:gd name="T8" fmla="*/ 189 w 749"/>
                  <a:gd name="T9" fmla="*/ 686 h 782"/>
                  <a:gd name="T10" fmla="*/ 290 w 749"/>
                  <a:gd name="T11" fmla="*/ 713 h 782"/>
                  <a:gd name="T12" fmla="*/ 310 w 749"/>
                  <a:gd name="T13" fmla="*/ 744 h 782"/>
                  <a:gd name="T14" fmla="*/ 356 w 749"/>
                  <a:gd name="T15" fmla="*/ 782 h 782"/>
                  <a:gd name="T16" fmla="*/ 358 w 749"/>
                  <a:gd name="T17" fmla="*/ 750 h 782"/>
                  <a:gd name="T18" fmla="*/ 354 w 749"/>
                  <a:gd name="T19" fmla="*/ 643 h 782"/>
                  <a:gd name="T20" fmla="*/ 425 w 749"/>
                  <a:gd name="T21" fmla="*/ 621 h 782"/>
                  <a:gd name="T22" fmla="*/ 500 w 749"/>
                  <a:gd name="T23" fmla="*/ 621 h 782"/>
                  <a:gd name="T24" fmla="*/ 578 w 749"/>
                  <a:gd name="T25" fmla="*/ 614 h 782"/>
                  <a:gd name="T26" fmla="*/ 674 w 749"/>
                  <a:gd name="T27" fmla="*/ 556 h 782"/>
                  <a:gd name="T28" fmla="*/ 698 w 749"/>
                  <a:gd name="T29" fmla="*/ 564 h 782"/>
                  <a:gd name="T30" fmla="*/ 711 w 749"/>
                  <a:gd name="T31" fmla="*/ 568 h 782"/>
                  <a:gd name="T32" fmla="*/ 749 w 749"/>
                  <a:gd name="T33" fmla="*/ 541 h 782"/>
                  <a:gd name="T34" fmla="*/ 722 w 749"/>
                  <a:gd name="T35" fmla="*/ 512 h 782"/>
                  <a:gd name="T36" fmla="*/ 663 w 749"/>
                  <a:gd name="T37" fmla="*/ 476 h 782"/>
                  <a:gd name="T38" fmla="*/ 621 w 749"/>
                  <a:gd name="T39" fmla="*/ 479 h 782"/>
                  <a:gd name="T40" fmla="*/ 607 w 749"/>
                  <a:gd name="T41" fmla="*/ 448 h 782"/>
                  <a:gd name="T42" fmla="*/ 616 w 749"/>
                  <a:gd name="T43" fmla="*/ 408 h 782"/>
                  <a:gd name="T44" fmla="*/ 595 w 749"/>
                  <a:gd name="T45" fmla="*/ 359 h 782"/>
                  <a:gd name="T46" fmla="*/ 612 w 749"/>
                  <a:gd name="T47" fmla="*/ 278 h 782"/>
                  <a:gd name="T48" fmla="*/ 569 w 749"/>
                  <a:gd name="T49" fmla="*/ 269 h 782"/>
                  <a:gd name="T50" fmla="*/ 527 w 749"/>
                  <a:gd name="T51" fmla="*/ 220 h 782"/>
                  <a:gd name="T52" fmla="*/ 522 w 749"/>
                  <a:gd name="T53" fmla="*/ 196 h 782"/>
                  <a:gd name="T54" fmla="*/ 542 w 749"/>
                  <a:gd name="T55" fmla="*/ 173 h 782"/>
                  <a:gd name="T56" fmla="*/ 620 w 749"/>
                  <a:gd name="T57" fmla="*/ 165 h 782"/>
                  <a:gd name="T58" fmla="*/ 639 w 749"/>
                  <a:gd name="T59" fmla="*/ 173 h 782"/>
                  <a:gd name="T60" fmla="*/ 674 w 749"/>
                  <a:gd name="T61" fmla="*/ 141 h 782"/>
                  <a:gd name="T62" fmla="*/ 618 w 749"/>
                  <a:gd name="T63" fmla="*/ 136 h 782"/>
                  <a:gd name="T64" fmla="*/ 597 w 749"/>
                  <a:gd name="T65" fmla="*/ 117 h 782"/>
                  <a:gd name="T66" fmla="*/ 585 w 749"/>
                  <a:gd name="T67" fmla="*/ 58 h 782"/>
                  <a:gd name="T68" fmla="*/ 522 w 749"/>
                  <a:gd name="T69" fmla="*/ 88 h 782"/>
                  <a:gd name="T70" fmla="*/ 528 w 749"/>
                  <a:gd name="T71" fmla="*/ 131 h 782"/>
                  <a:gd name="T72" fmla="*/ 507 w 749"/>
                  <a:gd name="T73" fmla="*/ 162 h 782"/>
                  <a:gd name="T74" fmla="*/ 481 w 749"/>
                  <a:gd name="T75" fmla="*/ 224 h 782"/>
                  <a:gd name="T76" fmla="*/ 482 w 749"/>
                  <a:gd name="T77" fmla="*/ 257 h 782"/>
                  <a:gd name="T78" fmla="*/ 467 w 749"/>
                  <a:gd name="T79" fmla="*/ 275 h 782"/>
                  <a:gd name="T80" fmla="*/ 455 w 749"/>
                  <a:gd name="T81" fmla="*/ 281 h 782"/>
                  <a:gd name="T82" fmla="*/ 404 w 749"/>
                  <a:gd name="T83" fmla="*/ 294 h 782"/>
                  <a:gd name="T84" fmla="*/ 364 w 749"/>
                  <a:gd name="T85" fmla="*/ 289 h 782"/>
                  <a:gd name="T86" fmla="*/ 339 w 749"/>
                  <a:gd name="T87" fmla="*/ 279 h 782"/>
                  <a:gd name="T88" fmla="*/ 321 w 749"/>
                  <a:gd name="T89" fmla="*/ 220 h 782"/>
                  <a:gd name="T90" fmla="*/ 296 w 749"/>
                  <a:gd name="T91" fmla="*/ 167 h 782"/>
                  <a:gd name="T92" fmla="*/ 289 w 749"/>
                  <a:gd name="T93" fmla="*/ 150 h 782"/>
                  <a:gd name="T94" fmla="*/ 263 w 749"/>
                  <a:gd name="T95" fmla="*/ 136 h 782"/>
                  <a:gd name="T96" fmla="*/ 227 w 749"/>
                  <a:gd name="T97" fmla="*/ 116 h 782"/>
                  <a:gd name="T98" fmla="*/ 225 w 749"/>
                  <a:gd name="T99" fmla="*/ 91 h 782"/>
                  <a:gd name="T100" fmla="*/ 202 w 749"/>
                  <a:gd name="T101" fmla="*/ 76 h 782"/>
                  <a:gd name="T102" fmla="*/ 159 w 749"/>
                  <a:gd name="T103" fmla="*/ 109 h 782"/>
                  <a:gd name="T104" fmla="*/ 130 w 749"/>
                  <a:gd name="T105" fmla="*/ 54 h 782"/>
                  <a:gd name="T106" fmla="*/ 104 w 749"/>
                  <a:gd name="T107" fmla="*/ 27 h 782"/>
                  <a:gd name="T108" fmla="*/ 74 w 749"/>
                  <a:gd name="T109" fmla="*/ 86 h 782"/>
                  <a:gd name="T110" fmla="*/ 73 w 749"/>
                  <a:gd name="T111" fmla="*/ 141 h 782"/>
                  <a:gd name="T112" fmla="*/ 119 w 749"/>
                  <a:gd name="T113" fmla="*/ 183 h 782"/>
                  <a:gd name="T114" fmla="*/ 81 w 749"/>
                  <a:gd name="T115" fmla="*/ 336 h 782"/>
                  <a:gd name="T116" fmla="*/ 3 w 749"/>
                  <a:gd name="T117" fmla="*/ 458 h 782"/>
                  <a:gd name="T118" fmla="*/ 4 w 749"/>
                  <a:gd name="T119" fmla="*/ 479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9" h="782">
                    <a:moveTo>
                      <a:pt x="4" y="479"/>
                    </a:moveTo>
                    <a:cubicBezTo>
                      <a:pt x="0" y="492"/>
                      <a:pt x="0" y="492"/>
                      <a:pt x="0" y="492"/>
                    </a:cubicBezTo>
                    <a:cubicBezTo>
                      <a:pt x="6" y="492"/>
                      <a:pt x="14" y="488"/>
                      <a:pt x="23" y="482"/>
                    </a:cubicBezTo>
                    <a:cubicBezTo>
                      <a:pt x="24" y="481"/>
                      <a:pt x="24" y="481"/>
                      <a:pt x="24" y="481"/>
                    </a:cubicBezTo>
                    <a:cubicBezTo>
                      <a:pt x="26" y="481"/>
                      <a:pt x="26" y="481"/>
                      <a:pt x="26" y="481"/>
                    </a:cubicBezTo>
                    <a:cubicBezTo>
                      <a:pt x="68" y="476"/>
                      <a:pt x="68" y="476"/>
                      <a:pt x="68" y="476"/>
                    </a:cubicBezTo>
                    <a:cubicBezTo>
                      <a:pt x="96" y="462"/>
                      <a:pt x="96" y="462"/>
                      <a:pt x="96" y="462"/>
                    </a:cubicBezTo>
                    <a:cubicBezTo>
                      <a:pt x="106" y="477"/>
                      <a:pt x="106" y="477"/>
                      <a:pt x="106" y="477"/>
                    </a:cubicBezTo>
                    <a:cubicBezTo>
                      <a:pt x="108" y="478"/>
                      <a:pt x="108" y="478"/>
                      <a:pt x="108" y="478"/>
                    </a:cubicBezTo>
                    <a:cubicBezTo>
                      <a:pt x="96" y="498"/>
                      <a:pt x="96" y="498"/>
                      <a:pt x="96" y="498"/>
                    </a:cubicBezTo>
                    <a:cubicBezTo>
                      <a:pt x="111" y="512"/>
                      <a:pt x="111" y="512"/>
                      <a:pt x="111" y="512"/>
                    </a:cubicBezTo>
                    <a:cubicBezTo>
                      <a:pt x="111" y="514"/>
                      <a:pt x="111" y="514"/>
                      <a:pt x="111" y="514"/>
                    </a:cubicBezTo>
                    <a:cubicBezTo>
                      <a:pt x="111" y="517"/>
                      <a:pt x="111" y="517"/>
                      <a:pt x="111" y="517"/>
                    </a:cubicBezTo>
                    <a:cubicBezTo>
                      <a:pt x="100" y="561"/>
                      <a:pt x="100" y="561"/>
                      <a:pt x="100" y="561"/>
                    </a:cubicBezTo>
                    <a:cubicBezTo>
                      <a:pt x="127" y="581"/>
                      <a:pt x="127" y="581"/>
                      <a:pt x="127" y="581"/>
                    </a:cubicBezTo>
                    <a:cubicBezTo>
                      <a:pt x="177" y="583"/>
                      <a:pt x="177" y="583"/>
                      <a:pt x="177" y="583"/>
                    </a:cubicBezTo>
                    <a:cubicBezTo>
                      <a:pt x="170" y="593"/>
                      <a:pt x="170" y="593"/>
                      <a:pt x="170" y="593"/>
                    </a:cubicBezTo>
                    <a:cubicBezTo>
                      <a:pt x="138" y="632"/>
                      <a:pt x="123" y="655"/>
                      <a:pt x="124" y="662"/>
                    </a:cubicBezTo>
                    <a:cubicBezTo>
                      <a:pt x="143" y="667"/>
                      <a:pt x="143" y="667"/>
                      <a:pt x="143" y="667"/>
                    </a:cubicBezTo>
                    <a:cubicBezTo>
                      <a:pt x="169" y="669"/>
                      <a:pt x="183" y="676"/>
                      <a:pt x="189" y="686"/>
                    </a:cubicBezTo>
                    <a:cubicBezTo>
                      <a:pt x="195" y="698"/>
                      <a:pt x="201" y="711"/>
                      <a:pt x="207" y="726"/>
                    </a:cubicBezTo>
                    <a:cubicBezTo>
                      <a:pt x="235" y="741"/>
                      <a:pt x="235" y="741"/>
                      <a:pt x="235" y="741"/>
                    </a:cubicBezTo>
                    <a:cubicBezTo>
                      <a:pt x="253" y="745"/>
                      <a:pt x="253" y="745"/>
                      <a:pt x="253" y="745"/>
                    </a:cubicBezTo>
                    <a:cubicBezTo>
                      <a:pt x="290" y="713"/>
                      <a:pt x="290" y="713"/>
                      <a:pt x="290" y="713"/>
                    </a:cubicBezTo>
                    <a:cubicBezTo>
                      <a:pt x="309" y="741"/>
                      <a:pt x="309" y="741"/>
                      <a:pt x="309" y="741"/>
                    </a:cubicBezTo>
                    <a:cubicBezTo>
                      <a:pt x="309" y="743"/>
                      <a:pt x="309" y="743"/>
                      <a:pt x="309" y="743"/>
                    </a:cubicBezTo>
                    <a:cubicBezTo>
                      <a:pt x="309" y="743"/>
                      <a:pt x="309" y="743"/>
                      <a:pt x="309" y="743"/>
                    </a:cubicBezTo>
                    <a:cubicBezTo>
                      <a:pt x="310" y="744"/>
                      <a:pt x="310" y="744"/>
                      <a:pt x="310" y="744"/>
                    </a:cubicBezTo>
                    <a:cubicBezTo>
                      <a:pt x="316" y="770"/>
                      <a:pt x="316" y="770"/>
                      <a:pt x="316" y="770"/>
                    </a:cubicBezTo>
                    <a:cubicBezTo>
                      <a:pt x="332" y="773"/>
                      <a:pt x="332" y="773"/>
                      <a:pt x="332" y="773"/>
                    </a:cubicBezTo>
                    <a:cubicBezTo>
                      <a:pt x="332" y="773"/>
                      <a:pt x="332" y="773"/>
                      <a:pt x="332" y="773"/>
                    </a:cubicBezTo>
                    <a:cubicBezTo>
                      <a:pt x="356" y="782"/>
                      <a:pt x="356" y="782"/>
                      <a:pt x="356" y="782"/>
                    </a:cubicBezTo>
                    <a:cubicBezTo>
                      <a:pt x="363" y="779"/>
                      <a:pt x="363" y="779"/>
                      <a:pt x="363" y="779"/>
                    </a:cubicBezTo>
                    <a:cubicBezTo>
                      <a:pt x="363" y="778"/>
                      <a:pt x="363" y="778"/>
                      <a:pt x="363" y="778"/>
                    </a:cubicBezTo>
                    <a:cubicBezTo>
                      <a:pt x="359" y="751"/>
                      <a:pt x="359" y="751"/>
                      <a:pt x="359" y="751"/>
                    </a:cubicBezTo>
                    <a:cubicBezTo>
                      <a:pt x="358" y="750"/>
                      <a:pt x="358" y="750"/>
                      <a:pt x="358" y="750"/>
                    </a:cubicBezTo>
                    <a:cubicBezTo>
                      <a:pt x="344" y="688"/>
                      <a:pt x="344" y="688"/>
                      <a:pt x="344" y="688"/>
                    </a:cubicBezTo>
                    <a:cubicBezTo>
                      <a:pt x="344" y="686"/>
                      <a:pt x="344" y="686"/>
                      <a:pt x="344" y="686"/>
                    </a:cubicBezTo>
                    <a:cubicBezTo>
                      <a:pt x="352" y="642"/>
                      <a:pt x="352" y="642"/>
                      <a:pt x="352" y="642"/>
                    </a:cubicBezTo>
                    <a:cubicBezTo>
                      <a:pt x="354" y="643"/>
                      <a:pt x="354" y="643"/>
                      <a:pt x="354" y="643"/>
                    </a:cubicBezTo>
                    <a:cubicBezTo>
                      <a:pt x="358" y="643"/>
                      <a:pt x="358" y="643"/>
                      <a:pt x="358" y="643"/>
                    </a:cubicBezTo>
                    <a:cubicBezTo>
                      <a:pt x="386" y="645"/>
                      <a:pt x="386" y="645"/>
                      <a:pt x="386" y="645"/>
                    </a:cubicBezTo>
                    <a:cubicBezTo>
                      <a:pt x="422" y="619"/>
                      <a:pt x="422" y="619"/>
                      <a:pt x="422" y="619"/>
                    </a:cubicBezTo>
                    <a:cubicBezTo>
                      <a:pt x="425" y="621"/>
                      <a:pt x="425" y="621"/>
                      <a:pt x="425" y="621"/>
                    </a:cubicBezTo>
                    <a:cubicBezTo>
                      <a:pt x="444" y="636"/>
                      <a:pt x="457" y="648"/>
                      <a:pt x="463" y="656"/>
                    </a:cubicBezTo>
                    <a:cubicBezTo>
                      <a:pt x="469" y="654"/>
                      <a:pt x="481" y="642"/>
                      <a:pt x="497" y="624"/>
                    </a:cubicBezTo>
                    <a:cubicBezTo>
                      <a:pt x="498" y="623"/>
                      <a:pt x="498" y="623"/>
                      <a:pt x="498" y="623"/>
                    </a:cubicBezTo>
                    <a:cubicBezTo>
                      <a:pt x="500" y="621"/>
                      <a:pt x="500" y="621"/>
                      <a:pt x="500" y="621"/>
                    </a:cubicBezTo>
                    <a:cubicBezTo>
                      <a:pt x="553" y="635"/>
                      <a:pt x="553" y="635"/>
                      <a:pt x="553" y="635"/>
                    </a:cubicBezTo>
                    <a:cubicBezTo>
                      <a:pt x="576" y="616"/>
                      <a:pt x="576" y="616"/>
                      <a:pt x="576" y="616"/>
                    </a:cubicBezTo>
                    <a:cubicBezTo>
                      <a:pt x="577" y="615"/>
                      <a:pt x="577" y="615"/>
                      <a:pt x="577" y="615"/>
                    </a:cubicBezTo>
                    <a:cubicBezTo>
                      <a:pt x="578" y="614"/>
                      <a:pt x="578" y="614"/>
                      <a:pt x="578" y="614"/>
                    </a:cubicBezTo>
                    <a:cubicBezTo>
                      <a:pt x="579" y="614"/>
                      <a:pt x="579" y="614"/>
                      <a:pt x="579" y="614"/>
                    </a:cubicBezTo>
                    <a:cubicBezTo>
                      <a:pt x="580" y="615"/>
                      <a:pt x="580" y="615"/>
                      <a:pt x="580" y="615"/>
                    </a:cubicBezTo>
                    <a:cubicBezTo>
                      <a:pt x="602" y="619"/>
                      <a:pt x="602" y="619"/>
                      <a:pt x="602" y="619"/>
                    </a:cubicBezTo>
                    <a:cubicBezTo>
                      <a:pt x="674" y="556"/>
                      <a:pt x="674" y="556"/>
                      <a:pt x="674" y="556"/>
                    </a:cubicBezTo>
                    <a:cubicBezTo>
                      <a:pt x="696" y="562"/>
                      <a:pt x="696" y="562"/>
                      <a:pt x="696" y="562"/>
                    </a:cubicBezTo>
                    <a:cubicBezTo>
                      <a:pt x="696" y="562"/>
                      <a:pt x="696" y="562"/>
                      <a:pt x="696" y="562"/>
                    </a:cubicBezTo>
                    <a:cubicBezTo>
                      <a:pt x="697" y="563"/>
                      <a:pt x="697" y="563"/>
                      <a:pt x="697" y="563"/>
                    </a:cubicBezTo>
                    <a:cubicBezTo>
                      <a:pt x="698" y="564"/>
                      <a:pt x="698" y="564"/>
                      <a:pt x="698" y="564"/>
                    </a:cubicBezTo>
                    <a:cubicBezTo>
                      <a:pt x="699" y="565"/>
                      <a:pt x="699" y="565"/>
                      <a:pt x="699" y="565"/>
                    </a:cubicBezTo>
                    <a:cubicBezTo>
                      <a:pt x="705" y="575"/>
                      <a:pt x="705" y="575"/>
                      <a:pt x="705" y="575"/>
                    </a:cubicBezTo>
                    <a:cubicBezTo>
                      <a:pt x="710" y="568"/>
                      <a:pt x="710" y="568"/>
                      <a:pt x="710" y="568"/>
                    </a:cubicBezTo>
                    <a:cubicBezTo>
                      <a:pt x="711" y="568"/>
                      <a:pt x="711" y="568"/>
                      <a:pt x="711" y="568"/>
                    </a:cubicBezTo>
                    <a:cubicBezTo>
                      <a:pt x="711" y="567"/>
                      <a:pt x="711" y="567"/>
                      <a:pt x="711" y="567"/>
                    </a:cubicBezTo>
                    <a:cubicBezTo>
                      <a:pt x="712" y="567"/>
                      <a:pt x="712" y="567"/>
                      <a:pt x="712" y="567"/>
                    </a:cubicBezTo>
                    <a:cubicBezTo>
                      <a:pt x="733" y="556"/>
                      <a:pt x="733" y="556"/>
                      <a:pt x="733" y="556"/>
                    </a:cubicBezTo>
                    <a:cubicBezTo>
                      <a:pt x="749" y="541"/>
                      <a:pt x="749" y="541"/>
                      <a:pt x="749" y="541"/>
                    </a:cubicBezTo>
                    <a:cubicBezTo>
                      <a:pt x="745" y="508"/>
                      <a:pt x="745" y="508"/>
                      <a:pt x="745" y="508"/>
                    </a:cubicBezTo>
                    <a:cubicBezTo>
                      <a:pt x="742" y="504"/>
                      <a:pt x="742" y="504"/>
                      <a:pt x="742" y="504"/>
                    </a:cubicBezTo>
                    <a:cubicBezTo>
                      <a:pt x="722" y="512"/>
                      <a:pt x="722" y="512"/>
                      <a:pt x="722" y="512"/>
                    </a:cubicBezTo>
                    <a:cubicBezTo>
                      <a:pt x="722" y="512"/>
                      <a:pt x="722" y="512"/>
                      <a:pt x="722" y="512"/>
                    </a:cubicBezTo>
                    <a:cubicBezTo>
                      <a:pt x="715" y="515"/>
                      <a:pt x="710" y="517"/>
                      <a:pt x="703" y="517"/>
                    </a:cubicBezTo>
                    <a:cubicBezTo>
                      <a:pt x="679" y="517"/>
                      <a:pt x="679" y="517"/>
                      <a:pt x="679" y="517"/>
                    </a:cubicBezTo>
                    <a:cubicBezTo>
                      <a:pt x="672" y="516"/>
                      <a:pt x="668" y="514"/>
                      <a:pt x="665" y="509"/>
                    </a:cubicBezTo>
                    <a:cubicBezTo>
                      <a:pt x="663" y="476"/>
                      <a:pt x="663" y="476"/>
                      <a:pt x="663" y="476"/>
                    </a:cubicBezTo>
                    <a:cubicBezTo>
                      <a:pt x="655" y="471"/>
                      <a:pt x="652" y="469"/>
                      <a:pt x="649" y="469"/>
                    </a:cubicBezTo>
                    <a:cubicBezTo>
                      <a:pt x="644" y="471"/>
                      <a:pt x="644" y="471"/>
                      <a:pt x="644" y="471"/>
                    </a:cubicBezTo>
                    <a:cubicBezTo>
                      <a:pt x="636" y="476"/>
                      <a:pt x="636" y="476"/>
                      <a:pt x="636" y="476"/>
                    </a:cubicBezTo>
                    <a:cubicBezTo>
                      <a:pt x="621" y="479"/>
                      <a:pt x="621" y="479"/>
                      <a:pt x="621" y="479"/>
                    </a:cubicBezTo>
                    <a:cubicBezTo>
                      <a:pt x="617" y="479"/>
                      <a:pt x="617" y="479"/>
                      <a:pt x="617" y="479"/>
                    </a:cubicBezTo>
                    <a:cubicBezTo>
                      <a:pt x="616" y="477"/>
                      <a:pt x="616" y="477"/>
                      <a:pt x="616" y="477"/>
                    </a:cubicBezTo>
                    <a:cubicBezTo>
                      <a:pt x="608" y="462"/>
                      <a:pt x="608" y="462"/>
                      <a:pt x="608" y="462"/>
                    </a:cubicBezTo>
                    <a:cubicBezTo>
                      <a:pt x="607" y="448"/>
                      <a:pt x="607" y="448"/>
                      <a:pt x="607" y="448"/>
                    </a:cubicBezTo>
                    <a:cubicBezTo>
                      <a:pt x="607" y="448"/>
                      <a:pt x="607" y="448"/>
                      <a:pt x="607" y="448"/>
                    </a:cubicBezTo>
                    <a:cubicBezTo>
                      <a:pt x="615" y="408"/>
                      <a:pt x="615" y="408"/>
                      <a:pt x="615" y="408"/>
                    </a:cubicBezTo>
                    <a:cubicBezTo>
                      <a:pt x="615" y="408"/>
                      <a:pt x="615" y="408"/>
                      <a:pt x="615" y="408"/>
                    </a:cubicBezTo>
                    <a:cubicBezTo>
                      <a:pt x="616" y="408"/>
                      <a:pt x="616" y="408"/>
                      <a:pt x="616" y="408"/>
                    </a:cubicBezTo>
                    <a:cubicBezTo>
                      <a:pt x="616" y="407"/>
                      <a:pt x="616" y="407"/>
                      <a:pt x="616" y="407"/>
                    </a:cubicBezTo>
                    <a:cubicBezTo>
                      <a:pt x="626" y="387"/>
                      <a:pt x="626" y="387"/>
                      <a:pt x="626" y="387"/>
                    </a:cubicBezTo>
                    <a:cubicBezTo>
                      <a:pt x="596" y="360"/>
                      <a:pt x="596" y="360"/>
                      <a:pt x="596" y="360"/>
                    </a:cubicBezTo>
                    <a:cubicBezTo>
                      <a:pt x="595" y="359"/>
                      <a:pt x="595" y="359"/>
                      <a:pt x="595" y="359"/>
                    </a:cubicBezTo>
                    <a:cubicBezTo>
                      <a:pt x="594" y="358"/>
                      <a:pt x="594" y="358"/>
                      <a:pt x="594" y="358"/>
                    </a:cubicBezTo>
                    <a:cubicBezTo>
                      <a:pt x="594" y="328"/>
                      <a:pt x="594" y="328"/>
                      <a:pt x="594" y="328"/>
                    </a:cubicBezTo>
                    <a:cubicBezTo>
                      <a:pt x="595" y="327"/>
                      <a:pt x="595" y="327"/>
                      <a:pt x="595" y="327"/>
                    </a:cubicBezTo>
                    <a:cubicBezTo>
                      <a:pt x="612" y="278"/>
                      <a:pt x="612" y="278"/>
                      <a:pt x="612" y="278"/>
                    </a:cubicBezTo>
                    <a:cubicBezTo>
                      <a:pt x="601" y="252"/>
                      <a:pt x="601" y="252"/>
                      <a:pt x="601" y="252"/>
                    </a:cubicBezTo>
                    <a:cubicBezTo>
                      <a:pt x="592" y="250"/>
                      <a:pt x="592" y="250"/>
                      <a:pt x="592" y="250"/>
                    </a:cubicBezTo>
                    <a:cubicBezTo>
                      <a:pt x="580" y="251"/>
                      <a:pt x="580" y="251"/>
                      <a:pt x="580" y="251"/>
                    </a:cubicBezTo>
                    <a:cubicBezTo>
                      <a:pt x="569" y="269"/>
                      <a:pt x="569" y="269"/>
                      <a:pt x="569" y="269"/>
                    </a:cubicBezTo>
                    <a:cubicBezTo>
                      <a:pt x="554" y="258"/>
                      <a:pt x="554" y="258"/>
                      <a:pt x="554" y="258"/>
                    </a:cubicBezTo>
                    <a:cubicBezTo>
                      <a:pt x="539" y="250"/>
                      <a:pt x="539" y="250"/>
                      <a:pt x="539" y="250"/>
                    </a:cubicBezTo>
                    <a:cubicBezTo>
                      <a:pt x="527" y="220"/>
                      <a:pt x="527" y="220"/>
                      <a:pt x="527" y="220"/>
                    </a:cubicBezTo>
                    <a:cubicBezTo>
                      <a:pt x="527" y="220"/>
                      <a:pt x="527" y="220"/>
                      <a:pt x="527" y="220"/>
                    </a:cubicBezTo>
                    <a:cubicBezTo>
                      <a:pt x="527" y="220"/>
                      <a:pt x="527" y="220"/>
                      <a:pt x="527" y="220"/>
                    </a:cubicBezTo>
                    <a:cubicBezTo>
                      <a:pt x="523" y="199"/>
                      <a:pt x="523" y="199"/>
                      <a:pt x="523" y="199"/>
                    </a:cubicBezTo>
                    <a:cubicBezTo>
                      <a:pt x="523" y="197"/>
                      <a:pt x="523" y="197"/>
                      <a:pt x="523" y="197"/>
                    </a:cubicBezTo>
                    <a:cubicBezTo>
                      <a:pt x="522" y="196"/>
                      <a:pt x="522" y="196"/>
                      <a:pt x="522" y="196"/>
                    </a:cubicBezTo>
                    <a:cubicBezTo>
                      <a:pt x="525" y="194"/>
                      <a:pt x="525" y="194"/>
                      <a:pt x="525" y="194"/>
                    </a:cubicBezTo>
                    <a:cubicBezTo>
                      <a:pt x="539" y="175"/>
                      <a:pt x="539" y="175"/>
                      <a:pt x="539" y="175"/>
                    </a:cubicBezTo>
                    <a:cubicBezTo>
                      <a:pt x="542" y="173"/>
                      <a:pt x="542" y="173"/>
                      <a:pt x="542" y="173"/>
                    </a:cubicBezTo>
                    <a:cubicBezTo>
                      <a:pt x="542" y="173"/>
                      <a:pt x="542" y="173"/>
                      <a:pt x="542" y="173"/>
                    </a:cubicBezTo>
                    <a:cubicBezTo>
                      <a:pt x="543" y="173"/>
                      <a:pt x="543" y="173"/>
                      <a:pt x="543" y="173"/>
                    </a:cubicBezTo>
                    <a:cubicBezTo>
                      <a:pt x="554" y="171"/>
                      <a:pt x="554" y="171"/>
                      <a:pt x="554" y="171"/>
                    </a:cubicBezTo>
                    <a:cubicBezTo>
                      <a:pt x="565" y="167"/>
                      <a:pt x="565" y="167"/>
                      <a:pt x="565" y="167"/>
                    </a:cubicBezTo>
                    <a:cubicBezTo>
                      <a:pt x="620" y="165"/>
                      <a:pt x="620" y="165"/>
                      <a:pt x="620" y="165"/>
                    </a:cubicBezTo>
                    <a:cubicBezTo>
                      <a:pt x="621" y="165"/>
                      <a:pt x="621" y="165"/>
                      <a:pt x="621" y="165"/>
                    </a:cubicBezTo>
                    <a:cubicBezTo>
                      <a:pt x="629" y="168"/>
                      <a:pt x="629" y="168"/>
                      <a:pt x="629" y="168"/>
                    </a:cubicBezTo>
                    <a:cubicBezTo>
                      <a:pt x="631" y="169"/>
                      <a:pt x="631" y="169"/>
                      <a:pt x="631" y="169"/>
                    </a:cubicBezTo>
                    <a:cubicBezTo>
                      <a:pt x="639" y="173"/>
                      <a:pt x="639" y="173"/>
                      <a:pt x="639" y="173"/>
                    </a:cubicBezTo>
                    <a:cubicBezTo>
                      <a:pt x="654" y="166"/>
                      <a:pt x="654" y="166"/>
                      <a:pt x="654" y="166"/>
                    </a:cubicBezTo>
                    <a:cubicBezTo>
                      <a:pt x="667" y="157"/>
                      <a:pt x="667" y="157"/>
                      <a:pt x="667" y="157"/>
                    </a:cubicBezTo>
                    <a:cubicBezTo>
                      <a:pt x="673" y="146"/>
                      <a:pt x="673" y="146"/>
                      <a:pt x="673" y="146"/>
                    </a:cubicBezTo>
                    <a:cubicBezTo>
                      <a:pt x="674" y="141"/>
                      <a:pt x="674" y="141"/>
                      <a:pt x="674" y="141"/>
                    </a:cubicBezTo>
                    <a:cubicBezTo>
                      <a:pt x="673" y="118"/>
                      <a:pt x="673" y="118"/>
                      <a:pt x="673" y="118"/>
                    </a:cubicBezTo>
                    <a:cubicBezTo>
                      <a:pt x="661" y="116"/>
                      <a:pt x="661" y="116"/>
                      <a:pt x="661" y="116"/>
                    </a:cubicBezTo>
                    <a:cubicBezTo>
                      <a:pt x="639" y="123"/>
                      <a:pt x="639" y="123"/>
                      <a:pt x="639" y="123"/>
                    </a:cubicBezTo>
                    <a:cubicBezTo>
                      <a:pt x="633" y="130"/>
                      <a:pt x="626" y="136"/>
                      <a:pt x="618" y="136"/>
                    </a:cubicBezTo>
                    <a:cubicBezTo>
                      <a:pt x="611" y="136"/>
                      <a:pt x="604" y="129"/>
                      <a:pt x="598" y="118"/>
                    </a:cubicBezTo>
                    <a:cubicBezTo>
                      <a:pt x="598" y="118"/>
                      <a:pt x="598" y="118"/>
                      <a:pt x="598" y="118"/>
                    </a:cubicBezTo>
                    <a:cubicBezTo>
                      <a:pt x="597" y="118"/>
                      <a:pt x="597" y="118"/>
                      <a:pt x="597" y="118"/>
                    </a:cubicBezTo>
                    <a:cubicBezTo>
                      <a:pt x="597" y="117"/>
                      <a:pt x="597" y="117"/>
                      <a:pt x="597" y="117"/>
                    </a:cubicBezTo>
                    <a:cubicBezTo>
                      <a:pt x="596" y="102"/>
                      <a:pt x="596" y="102"/>
                      <a:pt x="596" y="102"/>
                    </a:cubicBezTo>
                    <a:cubicBezTo>
                      <a:pt x="596" y="100"/>
                      <a:pt x="596" y="100"/>
                      <a:pt x="596" y="100"/>
                    </a:cubicBezTo>
                    <a:cubicBezTo>
                      <a:pt x="597" y="86"/>
                      <a:pt x="597" y="86"/>
                      <a:pt x="597" y="86"/>
                    </a:cubicBezTo>
                    <a:cubicBezTo>
                      <a:pt x="585" y="58"/>
                      <a:pt x="585" y="58"/>
                      <a:pt x="585" y="58"/>
                    </a:cubicBezTo>
                    <a:cubicBezTo>
                      <a:pt x="563" y="64"/>
                      <a:pt x="563" y="64"/>
                      <a:pt x="563" y="64"/>
                    </a:cubicBezTo>
                    <a:cubicBezTo>
                      <a:pt x="554" y="72"/>
                      <a:pt x="554" y="72"/>
                      <a:pt x="554" y="72"/>
                    </a:cubicBezTo>
                    <a:cubicBezTo>
                      <a:pt x="557" y="104"/>
                      <a:pt x="557" y="104"/>
                      <a:pt x="557" y="104"/>
                    </a:cubicBezTo>
                    <a:cubicBezTo>
                      <a:pt x="522" y="88"/>
                      <a:pt x="522" y="88"/>
                      <a:pt x="522" y="88"/>
                    </a:cubicBezTo>
                    <a:cubicBezTo>
                      <a:pt x="531" y="107"/>
                      <a:pt x="531" y="107"/>
                      <a:pt x="531" y="107"/>
                    </a:cubicBezTo>
                    <a:cubicBezTo>
                      <a:pt x="532" y="108"/>
                      <a:pt x="532" y="108"/>
                      <a:pt x="532" y="108"/>
                    </a:cubicBezTo>
                    <a:cubicBezTo>
                      <a:pt x="532" y="110"/>
                      <a:pt x="532" y="110"/>
                      <a:pt x="532" y="110"/>
                    </a:cubicBezTo>
                    <a:cubicBezTo>
                      <a:pt x="528" y="131"/>
                      <a:pt x="528" y="131"/>
                      <a:pt x="528" y="131"/>
                    </a:cubicBezTo>
                    <a:cubicBezTo>
                      <a:pt x="528" y="134"/>
                      <a:pt x="528" y="134"/>
                      <a:pt x="528" y="134"/>
                    </a:cubicBezTo>
                    <a:cubicBezTo>
                      <a:pt x="527" y="134"/>
                      <a:pt x="527" y="134"/>
                      <a:pt x="527" y="134"/>
                    </a:cubicBezTo>
                    <a:cubicBezTo>
                      <a:pt x="507" y="162"/>
                      <a:pt x="507" y="162"/>
                      <a:pt x="507" y="162"/>
                    </a:cubicBezTo>
                    <a:cubicBezTo>
                      <a:pt x="507" y="162"/>
                      <a:pt x="507" y="162"/>
                      <a:pt x="507" y="162"/>
                    </a:cubicBezTo>
                    <a:cubicBezTo>
                      <a:pt x="475" y="182"/>
                      <a:pt x="475" y="182"/>
                      <a:pt x="475" y="182"/>
                    </a:cubicBezTo>
                    <a:cubicBezTo>
                      <a:pt x="471" y="201"/>
                      <a:pt x="471" y="201"/>
                      <a:pt x="471" y="201"/>
                    </a:cubicBezTo>
                    <a:cubicBezTo>
                      <a:pt x="470" y="204"/>
                      <a:pt x="475" y="213"/>
                      <a:pt x="480" y="223"/>
                    </a:cubicBezTo>
                    <a:cubicBezTo>
                      <a:pt x="481" y="224"/>
                      <a:pt x="481" y="224"/>
                      <a:pt x="481" y="224"/>
                    </a:cubicBezTo>
                    <a:cubicBezTo>
                      <a:pt x="481" y="225"/>
                      <a:pt x="481" y="225"/>
                      <a:pt x="481" y="225"/>
                    </a:cubicBezTo>
                    <a:cubicBezTo>
                      <a:pt x="483" y="253"/>
                      <a:pt x="483" y="253"/>
                      <a:pt x="483" y="253"/>
                    </a:cubicBezTo>
                    <a:cubicBezTo>
                      <a:pt x="483" y="256"/>
                      <a:pt x="483" y="256"/>
                      <a:pt x="483" y="256"/>
                    </a:cubicBezTo>
                    <a:cubicBezTo>
                      <a:pt x="482" y="257"/>
                      <a:pt x="482" y="257"/>
                      <a:pt x="482" y="257"/>
                    </a:cubicBezTo>
                    <a:cubicBezTo>
                      <a:pt x="469" y="274"/>
                      <a:pt x="469" y="274"/>
                      <a:pt x="469" y="274"/>
                    </a:cubicBezTo>
                    <a:cubicBezTo>
                      <a:pt x="469" y="274"/>
                      <a:pt x="469" y="274"/>
                      <a:pt x="469" y="274"/>
                    </a:cubicBezTo>
                    <a:cubicBezTo>
                      <a:pt x="468" y="275"/>
                      <a:pt x="468" y="275"/>
                      <a:pt x="468" y="275"/>
                    </a:cubicBezTo>
                    <a:cubicBezTo>
                      <a:pt x="467" y="275"/>
                      <a:pt x="467" y="275"/>
                      <a:pt x="467" y="275"/>
                    </a:cubicBezTo>
                    <a:cubicBezTo>
                      <a:pt x="458" y="281"/>
                      <a:pt x="458" y="281"/>
                      <a:pt x="458" y="281"/>
                    </a:cubicBezTo>
                    <a:cubicBezTo>
                      <a:pt x="457" y="281"/>
                      <a:pt x="457" y="281"/>
                      <a:pt x="457" y="281"/>
                    </a:cubicBezTo>
                    <a:cubicBezTo>
                      <a:pt x="456" y="281"/>
                      <a:pt x="456" y="281"/>
                      <a:pt x="456" y="281"/>
                    </a:cubicBezTo>
                    <a:cubicBezTo>
                      <a:pt x="455" y="281"/>
                      <a:pt x="455" y="281"/>
                      <a:pt x="455" y="281"/>
                    </a:cubicBezTo>
                    <a:cubicBezTo>
                      <a:pt x="454" y="281"/>
                      <a:pt x="454" y="281"/>
                      <a:pt x="454" y="281"/>
                    </a:cubicBezTo>
                    <a:cubicBezTo>
                      <a:pt x="429" y="276"/>
                      <a:pt x="429" y="276"/>
                      <a:pt x="429" y="276"/>
                    </a:cubicBezTo>
                    <a:cubicBezTo>
                      <a:pt x="425" y="276"/>
                      <a:pt x="420" y="278"/>
                      <a:pt x="415" y="282"/>
                    </a:cubicBezTo>
                    <a:cubicBezTo>
                      <a:pt x="404" y="294"/>
                      <a:pt x="404" y="294"/>
                      <a:pt x="404" y="294"/>
                    </a:cubicBezTo>
                    <a:cubicBezTo>
                      <a:pt x="395" y="305"/>
                      <a:pt x="395" y="305"/>
                      <a:pt x="395" y="305"/>
                    </a:cubicBezTo>
                    <a:cubicBezTo>
                      <a:pt x="390" y="314"/>
                      <a:pt x="383" y="316"/>
                      <a:pt x="371" y="314"/>
                    </a:cubicBezTo>
                    <a:cubicBezTo>
                      <a:pt x="364" y="313"/>
                      <a:pt x="362" y="306"/>
                      <a:pt x="364" y="296"/>
                    </a:cubicBezTo>
                    <a:cubicBezTo>
                      <a:pt x="364" y="289"/>
                      <a:pt x="364" y="289"/>
                      <a:pt x="364" y="289"/>
                    </a:cubicBezTo>
                    <a:cubicBezTo>
                      <a:pt x="363" y="281"/>
                      <a:pt x="363" y="281"/>
                      <a:pt x="363" y="281"/>
                    </a:cubicBezTo>
                    <a:cubicBezTo>
                      <a:pt x="359" y="287"/>
                      <a:pt x="359" y="287"/>
                      <a:pt x="359" y="287"/>
                    </a:cubicBezTo>
                    <a:cubicBezTo>
                      <a:pt x="355" y="291"/>
                      <a:pt x="352" y="292"/>
                      <a:pt x="348" y="292"/>
                    </a:cubicBezTo>
                    <a:cubicBezTo>
                      <a:pt x="344" y="291"/>
                      <a:pt x="341" y="287"/>
                      <a:pt x="339" y="279"/>
                    </a:cubicBezTo>
                    <a:cubicBezTo>
                      <a:pt x="339" y="278"/>
                      <a:pt x="339" y="278"/>
                      <a:pt x="339" y="278"/>
                    </a:cubicBezTo>
                    <a:cubicBezTo>
                      <a:pt x="336" y="254"/>
                      <a:pt x="336" y="254"/>
                      <a:pt x="336" y="254"/>
                    </a:cubicBezTo>
                    <a:cubicBezTo>
                      <a:pt x="331" y="231"/>
                      <a:pt x="331" y="231"/>
                      <a:pt x="331" y="231"/>
                    </a:cubicBezTo>
                    <a:cubicBezTo>
                      <a:pt x="321" y="220"/>
                      <a:pt x="321" y="220"/>
                      <a:pt x="321" y="220"/>
                    </a:cubicBezTo>
                    <a:cubicBezTo>
                      <a:pt x="321" y="220"/>
                      <a:pt x="321" y="220"/>
                      <a:pt x="321" y="220"/>
                    </a:cubicBezTo>
                    <a:cubicBezTo>
                      <a:pt x="320" y="219"/>
                      <a:pt x="320" y="219"/>
                      <a:pt x="320" y="219"/>
                    </a:cubicBezTo>
                    <a:cubicBezTo>
                      <a:pt x="297" y="168"/>
                      <a:pt x="297" y="168"/>
                      <a:pt x="297" y="168"/>
                    </a:cubicBezTo>
                    <a:cubicBezTo>
                      <a:pt x="296" y="167"/>
                      <a:pt x="296" y="167"/>
                      <a:pt x="296" y="167"/>
                    </a:cubicBezTo>
                    <a:cubicBezTo>
                      <a:pt x="290" y="153"/>
                      <a:pt x="290" y="153"/>
                      <a:pt x="290" y="153"/>
                    </a:cubicBezTo>
                    <a:cubicBezTo>
                      <a:pt x="290" y="152"/>
                      <a:pt x="290" y="152"/>
                      <a:pt x="290" y="152"/>
                    </a:cubicBezTo>
                    <a:cubicBezTo>
                      <a:pt x="289" y="152"/>
                      <a:pt x="289" y="152"/>
                      <a:pt x="289" y="152"/>
                    </a:cubicBezTo>
                    <a:cubicBezTo>
                      <a:pt x="289" y="150"/>
                      <a:pt x="289" y="150"/>
                      <a:pt x="289" y="150"/>
                    </a:cubicBezTo>
                    <a:cubicBezTo>
                      <a:pt x="285" y="123"/>
                      <a:pt x="285" y="123"/>
                      <a:pt x="285" y="123"/>
                    </a:cubicBezTo>
                    <a:cubicBezTo>
                      <a:pt x="282" y="119"/>
                      <a:pt x="282" y="119"/>
                      <a:pt x="282" y="119"/>
                    </a:cubicBezTo>
                    <a:cubicBezTo>
                      <a:pt x="277" y="122"/>
                      <a:pt x="277" y="122"/>
                      <a:pt x="277" y="122"/>
                    </a:cubicBezTo>
                    <a:cubicBezTo>
                      <a:pt x="270" y="130"/>
                      <a:pt x="265" y="136"/>
                      <a:pt x="263" y="136"/>
                    </a:cubicBezTo>
                    <a:cubicBezTo>
                      <a:pt x="259" y="136"/>
                      <a:pt x="254" y="131"/>
                      <a:pt x="246" y="125"/>
                    </a:cubicBezTo>
                    <a:cubicBezTo>
                      <a:pt x="230" y="118"/>
                      <a:pt x="230" y="118"/>
                      <a:pt x="230" y="118"/>
                    </a:cubicBezTo>
                    <a:cubicBezTo>
                      <a:pt x="228" y="117"/>
                      <a:pt x="228" y="117"/>
                      <a:pt x="228" y="117"/>
                    </a:cubicBezTo>
                    <a:cubicBezTo>
                      <a:pt x="227" y="116"/>
                      <a:pt x="227" y="116"/>
                      <a:pt x="227" y="116"/>
                    </a:cubicBezTo>
                    <a:cubicBezTo>
                      <a:pt x="227" y="115"/>
                      <a:pt x="227" y="115"/>
                      <a:pt x="227" y="115"/>
                    </a:cubicBezTo>
                    <a:cubicBezTo>
                      <a:pt x="226" y="112"/>
                      <a:pt x="226" y="112"/>
                      <a:pt x="226" y="112"/>
                    </a:cubicBezTo>
                    <a:cubicBezTo>
                      <a:pt x="225" y="91"/>
                      <a:pt x="225" y="91"/>
                      <a:pt x="225" y="91"/>
                    </a:cubicBezTo>
                    <a:cubicBezTo>
                      <a:pt x="225" y="91"/>
                      <a:pt x="225" y="91"/>
                      <a:pt x="225" y="91"/>
                    </a:cubicBezTo>
                    <a:cubicBezTo>
                      <a:pt x="221" y="76"/>
                      <a:pt x="221" y="76"/>
                      <a:pt x="221" y="76"/>
                    </a:cubicBezTo>
                    <a:cubicBezTo>
                      <a:pt x="213" y="54"/>
                      <a:pt x="213" y="54"/>
                      <a:pt x="213" y="54"/>
                    </a:cubicBezTo>
                    <a:cubicBezTo>
                      <a:pt x="204" y="54"/>
                      <a:pt x="204" y="54"/>
                      <a:pt x="204" y="54"/>
                    </a:cubicBezTo>
                    <a:cubicBezTo>
                      <a:pt x="206" y="63"/>
                      <a:pt x="204" y="70"/>
                      <a:pt x="202" y="76"/>
                    </a:cubicBezTo>
                    <a:cubicBezTo>
                      <a:pt x="200" y="82"/>
                      <a:pt x="196" y="86"/>
                      <a:pt x="190" y="91"/>
                    </a:cubicBezTo>
                    <a:cubicBezTo>
                      <a:pt x="188" y="99"/>
                      <a:pt x="184" y="104"/>
                      <a:pt x="180" y="108"/>
                    </a:cubicBezTo>
                    <a:cubicBezTo>
                      <a:pt x="174" y="115"/>
                      <a:pt x="169" y="115"/>
                      <a:pt x="162" y="110"/>
                    </a:cubicBezTo>
                    <a:cubicBezTo>
                      <a:pt x="159" y="109"/>
                      <a:pt x="159" y="109"/>
                      <a:pt x="159" y="109"/>
                    </a:cubicBezTo>
                    <a:cubicBezTo>
                      <a:pt x="153" y="107"/>
                      <a:pt x="152" y="100"/>
                      <a:pt x="153" y="86"/>
                    </a:cubicBezTo>
                    <a:cubicBezTo>
                      <a:pt x="153" y="81"/>
                      <a:pt x="153" y="81"/>
                      <a:pt x="153" y="81"/>
                    </a:cubicBezTo>
                    <a:cubicBezTo>
                      <a:pt x="139" y="72"/>
                      <a:pt x="139" y="72"/>
                      <a:pt x="139" y="72"/>
                    </a:cubicBezTo>
                    <a:cubicBezTo>
                      <a:pt x="134" y="70"/>
                      <a:pt x="131" y="64"/>
                      <a:pt x="130" y="54"/>
                    </a:cubicBezTo>
                    <a:cubicBezTo>
                      <a:pt x="135" y="7"/>
                      <a:pt x="135" y="7"/>
                      <a:pt x="135" y="7"/>
                    </a:cubicBezTo>
                    <a:cubicBezTo>
                      <a:pt x="133" y="0"/>
                      <a:pt x="133" y="0"/>
                      <a:pt x="133" y="0"/>
                    </a:cubicBezTo>
                    <a:cubicBezTo>
                      <a:pt x="116" y="19"/>
                      <a:pt x="116" y="19"/>
                      <a:pt x="116" y="19"/>
                    </a:cubicBezTo>
                    <a:cubicBezTo>
                      <a:pt x="104" y="27"/>
                      <a:pt x="104" y="27"/>
                      <a:pt x="104" y="27"/>
                    </a:cubicBezTo>
                    <a:cubicBezTo>
                      <a:pt x="101" y="34"/>
                      <a:pt x="101" y="34"/>
                      <a:pt x="101" y="34"/>
                    </a:cubicBezTo>
                    <a:cubicBezTo>
                      <a:pt x="105" y="44"/>
                      <a:pt x="107" y="51"/>
                      <a:pt x="107" y="57"/>
                    </a:cubicBezTo>
                    <a:cubicBezTo>
                      <a:pt x="107" y="67"/>
                      <a:pt x="102" y="76"/>
                      <a:pt x="93" y="79"/>
                    </a:cubicBezTo>
                    <a:cubicBezTo>
                      <a:pt x="74" y="86"/>
                      <a:pt x="74" y="86"/>
                      <a:pt x="74" y="86"/>
                    </a:cubicBezTo>
                    <a:cubicBezTo>
                      <a:pt x="68" y="89"/>
                      <a:pt x="68" y="89"/>
                      <a:pt x="68" y="89"/>
                    </a:cubicBezTo>
                    <a:cubicBezTo>
                      <a:pt x="67" y="97"/>
                      <a:pt x="67" y="97"/>
                      <a:pt x="67" y="97"/>
                    </a:cubicBezTo>
                    <a:cubicBezTo>
                      <a:pt x="67" y="126"/>
                      <a:pt x="67" y="126"/>
                      <a:pt x="67" y="126"/>
                    </a:cubicBezTo>
                    <a:cubicBezTo>
                      <a:pt x="68" y="136"/>
                      <a:pt x="69" y="141"/>
                      <a:pt x="73" y="141"/>
                    </a:cubicBezTo>
                    <a:cubicBezTo>
                      <a:pt x="79" y="144"/>
                      <a:pt x="86" y="144"/>
                      <a:pt x="93" y="139"/>
                    </a:cubicBezTo>
                    <a:cubicBezTo>
                      <a:pt x="99" y="136"/>
                      <a:pt x="99" y="136"/>
                      <a:pt x="99" y="136"/>
                    </a:cubicBezTo>
                    <a:cubicBezTo>
                      <a:pt x="119" y="182"/>
                      <a:pt x="119" y="182"/>
                      <a:pt x="119" y="182"/>
                    </a:cubicBezTo>
                    <a:cubicBezTo>
                      <a:pt x="119" y="183"/>
                      <a:pt x="119" y="183"/>
                      <a:pt x="119" y="183"/>
                    </a:cubicBezTo>
                    <a:cubicBezTo>
                      <a:pt x="119" y="183"/>
                      <a:pt x="119" y="183"/>
                      <a:pt x="119" y="183"/>
                    </a:cubicBezTo>
                    <a:cubicBezTo>
                      <a:pt x="119" y="185"/>
                      <a:pt x="119" y="185"/>
                      <a:pt x="119" y="185"/>
                    </a:cubicBezTo>
                    <a:cubicBezTo>
                      <a:pt x="112" y="269"/>
                      <a:pt x="104" y="316"/>
                      <a:pt x="95" y="329"/>
                    </a:cubicBezTo>
                    <a:cubicBezTo>
                      <a:pt x="90" y="333"/>
                      <a:pt x="87" y="335"/>
                      <a:pt x="81" y="336"/>
                    </a:cubicBezTo>
                    <a:cubicBezTo>
                      <a:pt x="74" y="336"/>
                      <a:pt x="68" y="335"/>
                      <a:pt x="61" y="331"/>
                    </a:cubicBezTo>
                    <a:cubicBezTo>
                      <a:pt x="34" y="386"/>
                      <a:pt x="16" y="414"/>
                      <a:pt x="7" y="419"/>
                    </a:cubicBezTo>
                    <a:cubicBezTo>
                      <a:pt x="8" y="419"/>
                      <a:pt x="8" y="419"/>
                      <a:pt x="8" y="419"/>
                    </a:cubicBezTo>
                    <a:cubicBezTo>
                      <a:pt x="4" y="420"/>
                      <a:pt x="2" y="433"/>
                      <a:pt x="3" y="458"/>
                    </a:cubicBezTo>
                    <a:cubicBezTo>
                      <a:pt x="9" y="463"/>
                      <a:pt x="9" y="463"/>
                      <a:pt x="9" y="463"/>
                    </a:cubicBezTo>
                    <a:cubicBezTo>
                      <a:pt x="11" y="465"/>
                      <a:pt x="11" y="465"/>
                      <a:pt x="11" y="465"/>
                    </a:cubicBezTo>
                    <a:cubicBezTo>
                      <a:pt x="13" y="467"/>
                      <a:pt x="13" y="467"/>
                      <a:pt x="13" y="467"/>
                    </a:cubicBezTo>
                    <a:lnTo>
                      <a:pt x="4" y="4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3" name="Freeform 13"/>
              <p:cNvSpPr>
                <a:spLocks/>
              </p:cNvSpPr>
              <p:nvPr/>
            </p:nvSpPr>
            <p:spPr bwMode="auto">
              <a:xfrm>
                <a:off x="3760311" y="4795838"/>
                <a:ext cx="763588" cy="660400"/>
              </a:xfrm>
              <a:custGeom>
                <a:avLst/>
                <a:gdLst>
                  <a:gd name="T0" fmla="*/ 377 w 506"/>
                  <a:gd name="T1" fmla="*/ 20 h 438"/>
                  <a:gd name="T2" fmla="*/ 346 w 506"/>
                  <a:gd name="T3" fmla="*/ 26 h 438"/>
                  <a:gd name="T4" fmla="*/ 342 w 506"/>
                  <a:gd name="T5" fmla="*/ 1 h 438"/>
                  <a:gd name="T6" fmla="*/ 331 w 506"/>
                  <a:gd name="T7" fmla="*/ 26 h 438"/>
                  <a:gd name="T8" fmla="*/ 314 w 506"/>
                  <a:gd name="T9" fmla="*/ 47 h 438"/>
                  <a:gd name="T10" fmla="*/ 285 w 506"/>
                  <a:gd name="T11" fmla="*/ 46 h 438"/>
                  <a:gd name="T12" fmla="*/ 280 w 506"/>
                  <a:gd name="T13" fmla="*/ 66 h 438"/>
                  <a:gd name="T14" fmla="*/ 250 w 506"/>
                  <a:gd name="T15" fmla="*/ 74 h 438"/>
                  <a:gd name="T16" fmla="*/ 239 w 506"/>
                  <a:gd name="T17" fmla="*/ 80 h 438"/>
                  <a:gd name="T18" fmla="*/ 212 w 506"/>
                  <a:gd name="T19" fmla="*/ 70 h 438"/>
                  <a:gd name="T20" fmla="*/ 194 w 506"/>
                  <a:gd name="T21" fmla="*/ 63 h 438"/>
                  <a:gd name="T22" fmla="*/ 223 w 506"/>
                  <a:gd name="T23" fmla="*/ 107 h 438"/>
                  <a:gd name="T24" fmla="*/ 238 w 506"/>
                  <a:gd name="T25" fmla="*/ 121 h 438"/>
                  <a:gd name="T26" fmla="*/ 232 w 506"/>
                  <a:gd name="T27" fmla="*/ 146 h 438"/>
                  <a:gd name="T28" fmla="*/ 184 w 506"/>
                  <a:gd name="T29" fmla="*/ 170 h 438"/>
                  <a:gd name="T30" fmla="*/ 165 w 506"/>
                  <a:gd name="T31" fmla="*/ 172 h 438"/>
                  <a:gd name="T32" fmla="*/ 146 w 506"/>
                  <a:gd name="T33" fmla="*/ 167 h 438"/>
                  <a:gd name="T34" fmla="*/ 124 w 506"/>
                  <a:gd name="T35" fmla="*/ 188 h 438"/>
                  <a:gd name="T36" fmla="*/ 103 w 506"/>
                  <a:gd name="T37" fmla="*/ 196 h 438"/>
                  <a:gd name="T38" fmla="*/ 21 w 506"/>
                  <a:gd name="T39" fmla="*/ 195 h 438"/>
                  <a:gd name="T40" fmla="*/ 13 w 506"/>
                  <a:gd name="T41" fmla="*/ 253 h 438"/>
                  <a:gd name="T42" fmla="*/ 29 w 506"/>
                  <a:gd name="T43" fmla="*/ 264 h 438"/>
                  <a:gd name="T44" fmla="*/ 40 w 506"/>
                  <a:gd name="T45" fmla="*/ 251 h 438"/>
                  <a:gd name="T46" fmla="*/ 74 w 506"/>
                  <a:gd name="T47" fmla="*/ 254 h 438"/>
                  <a:gd name="T48" fmla="*/ 82 w 506"/>
                  <a:gd name="T49" fmla="*/ 311 h 438"/>
                  <a:gd name="T50" fmla="*/ 70 w 506"/>
                  <a:gd name="T51" fmla="*/ 343 h 438"/>
                  <a:gd name="T52" fmla="*/ 100 w 506"/>
                  <a:gd name="T53" fmla="*/ 393 h 438"/>
                  <a:gd name="T54" fmla="*/ 87 w 506"/>
                  <a:gd name="T55" fmla="*/ 438 h 438"/>
                  <a:gd name="T56" fmla="*/ 122 w 506"/>
                  <a:gd name="T57" fmla="*/ 421 h 438"/>
                  <a:gd name="T58" fmla="*/ 146 w 506"/>
                  <a:gd name="T59" fmla="*/ 424 h 438"/>
                  <a:gd name="T60" fmla="*/ 223 w 506"/>
                  <a:gd name="T61" fmla="*/ 423 h 438"/>
                  <a:gd name="T62" fmla="*/ 261 w 506"/>
                  <a:gd name="T63" fmla="*/ 398 h 438"/>
                  <a:gd name="T64" fmla="*/ 303 w 506"/>
                  <a:gd name="T65" fmla="*/ 362 h 438"/>
                  <a:gd name="T66" fmla="*/ 329 w 506"/>
                  <a:gd name="T67" fmla="*/ 374 h 438"/>
                  <a:gd name="T68" fmla="*/ 363 w 506"/>
                  <a:gd name="T69" fmla="*/ 387 h 438"/>
                  <a:gd name="T70" fmla="*/ 387 w 506"/>
                  <a:gd name="T71" fmla="*/ 395 h 438"/>
                  <a:gd name="T72" fmla="*/ 391 w 506"/>
                  <a:gd name="T73" fmla="*/ 382 h 438"/>
                  <a:gd name="T74" fmla="*/ 400 w 506"/>
                  <a:gd name="T75" fmla="*/ 375 h 438"/>
                  <a:gd name="T76" fmla="*/ 416 w 506"/>
                  <a:gd name="T77" fmla="*/ 364 h 438"/>
                  <a:gd name="T78" fmla="*/ 458 w 506"/>
                  <a:gd name="T79" fmla="*/ 335 h 438"/>
                  <a:gd name="T80" fmla="*/ 464 w 506"/>
                  <a:gd name="T81" fmla="*/ 327 h 438"/>
                  <a:gd name="T82" fmla="*/ 484 w 506"/>
                  <a:gd name="T83" fmla="*/ 322 h 438"/>
                  <a:gd name="T84" fmla="*/ 501 w 506"/>
                  <a:gd name="T85" fmla="*/ 312 h 438"/>
                  <a:gd name="T86" fmla="*/ 491 w 506"/>
                  <a:gd name="T87" fmla="*/ 272 h 438"/>
                  <a:gd name="T88" fmla="*/ 496 w 506"/>
                  <a:gd name="T89" fmla="*/ 248 h 438"/>
                  <a:gd name="T90" fmla="*/ 459 w 506"/>
                  <a:gd name="T91" fmla="*/ 219 h 438"/>
                  <a:gd name="T92" fmla="*/ 493 w 506"/>
                  <a:gd name="T93" fmla="*/ 91 h 438"/>
                  <a:gd name="T94" fmla="*/ 472 w 506"/>
                  <a:gd name="T95" fmla="*/ 100 h 438"/>
                  <a:gd name="T96" fmla="*/ 445 w 506"/>
                  <a:gd name="T97" fmla="*/ 101 h 438"/>
                  <a:gd name="T98" fmla="*/ 441 w 506"/>
                  <a:gd name="T99" fmla="*/ 91 h 438"/>
                  <a:gd name="T100" fmla="*/ 438 w 506"/>
                  <a:gd name="T101" fmla="*/ 84 h 438"/>
                  <a:gd name="T102" fmla="*/ 414 w 506"/>
                  <a:gd name="T103" fmla="*/ 53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6" h="438">
                    <a:moveTo>
                      <a:pt x="398" y="8"/>
                    </a:moveTo>
                    <a:cubicBezTo>
                      <a:pt x="390" y="5"/>
                      <a:pt x="390" y="5"/>
                      <a:pt x="390" y="5"/>
                    </a:cubicBezTo>
                    <a:cubicBezTo>
                      <a:pt x="382" y="10"/>
                      <a:pt x="382" y="10"/>
                      <a:pt x="382" y="10"/>
                    </a:cubicBezTo>
                    <a:cubicBezTo>
                      <a:pt x="377" y="20"/>
                      <a:pt x="377" y="20"/>
                      <a:pt x="377" y="20"/>
                    </a:cubicBezTo>
                    <a:cubicBezTo>
                      <a:pt x="372" y="29"/>
                      <a:pt x="368" y="35"/>
                      <a:pt x="361" y="35"/>
                    </a:cubicBezTo>
                    <a:cubicBezTo>
                      <a:pt x="357" y="35"/>
                      <a:pt x="351" y="32"/>
                      <a:pt x="348" y="28"/>
                    </a:cubicBezTo>
                    <a:cubicBezTo>
                      <a:pt x="347" y="27"/>
                      <a:pt x="347" y="27"/>
                      <a:pt x="347" y="27"/>
                    </a:cubicBezTo>
                    <a:cubicBezTo>
                      <a:pt x="346" y="26"/>
                      <a:pt x="346" y="26"/>
                      <a:pt x="346" y="26"/>
                    </a:cubicBezTo>
                    <a:cubicBezTo>
                      <a:pt x="346" y="26"/>
                      <a:pt x="346" y="26"/>
                      <a:pt x="346" y="26"/>
                    </a:cubicBezTo>
                    <a:cubicBezTo>
                      <a:pt x="343" y="16"/>
                      <a:pt x="343" y="16"/>
                      <a:pt x="343" y="16"/>
                    </a:cubicBezTo>
                    <a:cubicBezTo>
                      <a:pt x="343" y="15"/>
                      <a:pt x="343" y="15"/>
                      <a:pt x="343" y="15"/>
                    </a:cubicBezTo>
                    <a:cubicBezTo>
                      <a:pt x="342" y="1"/>
                      <a:pt x="342" y="1"/>
                      <a:pt x="342" y="1"/>
                    </a:cubicBezTo>
                    <a:cubicBezTo>
                      <a:pt x="335" y="0"/>
                      <a:pt x="335" y="0"/>
                      <a:pt x="335" y="0"/>
                    </a:cubicBezTo>
                    <a:cubicBezTo>
                      <a:pt x="334" y="1"/>
                      <a:pt x="334" y="1"/>
                      <a:pt x="334" y="1"/>
                    </a:cubicBezTo>
                    <a:cubicBezTo>
                      <a:pt x="331" y="12"/>
                      <a:pt x="331" y="12"/>
                      <a:pt x="331" y="12"/>
                    </a:cubicBezTo>
                    <a:cubicBezTo>
                      <a:pt x="331" y="26"/>
                      <a:pt x="331" y="26"/>
                      <a:pt x="331" y="26"/>
                    </a:cubicBezTo>
                    <a:cubicBezTo>
                      <a:pt x="330" y="27"/>
                      <a:pt x="330" y="27"/>
                      <a:pt x="330" y="27"/>
                    </a:cubicBezTo>
                    <a:cubicBezTo>
                      <a:pt x="329" y="28"/>
                      <a:pt x="329" y="28"/>
                      <a:pt x="329" y="28"/>
                    </a:cubicBezTo>
                    <a:cubicBezTo>
                      <a:pt x="316" y="45"/>
                      <a:pt x="316" y="45"/>
                      <a:pt x="316" y="45"/>
                    </a:cubicBezTo>
                    <a:cubicBezTo>
                      <a:pt x="314" y="47"/>
                      <a:pt x="314" y="47"/>
                      <a:pt x="314" y="47"/>
                    </a:cubicBezTo>
                    <a:cubicBezTo>
                      <a:pt x="312" y="47"/>
                      <a:pt x="312" y="47"/>
                      <a:pt x="312" y="47"/>
                    </a:cubicBezTo>
                    <a:cubicBezTo>
                      <a:pt x="287" y="45"/>
                      <a:pt x="287" y="45"/>
                      <a:pt x="287" y="45"/>
                    </a:cubicBezTo>
                    <a:cubicBezTo>
                      <a:pt x="285" y="45"/>
                      <a:pt x="285" y="45"/>
                      <a:pt x="285" y="45"/>
                    </a:cubicBezTo>
                    <a:cubicBezTo>
                      <a:pt x="285" y="46"/>
                      <a:pt x="285" y="46"/>
                      <a:pt x="285" y="46"/>
                    </a:cubicBezTo>
                    <a:cubicBezTo>
                      <a:pt x="285" y="46"/>
                      <a:pt x="285" y="46"/>
                      <a:pt x="285" y="46"/>
                    </a:cubicBezTo>
                    <a:cubicBezTo>
                      <a:pt x="285" y="47"/>
                      <a:pt x="285" y="47"/>
                      <a:pt x="285" y="47"/>
                    </a:cubicBezTo>
                    <a:cubicBezTo>
                      <a:pt x="276" y="59"/>
                      <a:pt x="276" y="59"/>
                      <a:pt x="276" y="59"/>
                    </a:cubicBezTo>
                    <a:cubicBezTo>
                      <a:pt x="280" y="66"/>
                      <a:pt x="280" y="66"/>
                      <a:pt x="280" y="66"/>
                    </a:cubicBezTo>
                    <a:cubicBezTo>
                      <a:pt x="281" y="66"/>
                      <a:pt x="281" y="66"/>
                      <a:pt x="281" y="66"/>
                    </a:cubicBezTo>
                    <a:cubicBezTo>
                      <a:pt x="273" y="78"/>
                      <a:pt x="273" y="78"/>
                      <a:pt x="273" y="78"/>
                    </a:cubicBezTo>
                    <a:cubicBezTo>
                      <a:pt x="250" y="78"/>
                      <a:pt x="250" y="78"/>
                      <a:pt x="250" y="78"/>
                    </a:cubicBezTo>
                    <a:cubicBezTo>
                      <a:pt x="250" y="74"/>
                      <a:pt x="250" y="74"/>
                      <a:pt x="250" y="74"/>
                    </a:cubicBezTo>
                    <a:cubicBezTo>
                      <a:pt x="248" y="72"/>
                      <a:pt x="248" y="72"/>
                      <a:pt x="248" y="72"/>
                    </a:cubicBezTo>
                    <a:cubicBezTo>
                      <a:pt x="245" y="70"/>
                      <a:pt x="245" y="70"/>
                      <a:pt x="245" y="70"/>
                    </a:cubicBezTo>
                    <a:cubicBezTo>
                      <a:pt x="241" y="77"/>
                      <a:pt x="241" y="77"/>
                      <a:pt x="241" y="77"/>
                    </a:cubicBezTo>
                    <a:cubicBezTo>
                      <a:pt x="239" y="80"/>
                      <a:pt x="239" y="80"/>
                      <a:pt x="239" y="80"/>
                    </a:cubicBezTo>
                    <a:cubicBezTo>
                      <a:pt x="224" y="80"/>
                      <a:pt x="224" y="80"/>
                      <a:pt x="224" y="80"/>
                    </a:cubicBezTo>
                    <a:cubicBezTo>
                      <a:pt x="223" y="79"/>
                      <a:pt x="223" y="79"/>
                      <a:pt x="223" y="79"/>
                    </a:cubicBezTo>
                    <a:cubicBezTo>
                      <a:pt x="213" y="72"/>
                      <a:pt x="213" y="72"/>
                      <a:pt x="213" y="72"/>
                    </a:cubicBezTo>
                    <a:cubicBezTo>
                      <a:pt x="212" y="70"/>
                      <a:pt x="212" y="70"/>
                      <a:pt x="212" y="70"/>
                    </a:cubicBezTo>
                    <a:cubicBezTo>
                      <a:pt x="212" y="69"/>
                      <a:pt x="212" y="69"/>
                      <a:pt x="212" y="69"/>
                    </a:cubicBezTo>
                    <a:cubicBezTo>
                      <a:pt x="211" y="69"/>
                      <a:pt x="211" y="69"/>
                      <a:pt x="211" y="69"/>
                    </a:cubicBezTo>
                    <a:cubicBezTo>
                      <a:pt x="211" y="66"/>
                      <a:pt x="211" y="66"/>
                      <a:pt x="211" y="66"/>
                    </a:cubicBezTo>
                    <a:cubicBezTo>
                      <a:pt x="194" y="63"/>
                      <a:pt x="194" y="63"/>
                      <a:pt x="194" y="63"/>
                    </a:cubicBezTo>
                    <a:cubicBezTo>
                      <a:pt x="181" y="69"/>
                      <a:pt x="181" y="69"/>
                      <a:pt x="181" y="69"/>
                    </a:cubicBezTo>
                    <a:cubicBezTo>
                      <a:pt x="174" y="74"/>
                      <a:pt x="174" y="74"/>
                      <a:pt x="174" y="74"/>
                    </a:cubicBezTo>
                    <a:cubicBezTo>
                      <a:pt x="195" y="98"/>
                      <a:pt x="195" y="98"/>
                      <a:pt x="195" y="98"/>
                    </a:cubicBezTo>
                    <a:cubicBezTo>
                      <a:pt x="223" y="107"/>
                      <a:pt x="223" y="107"/>
                      <a:pt x="223" y="107"/>
                    </a:cubicBezTo>
                    <a:cubicBezTo>
                      <a:pt x="224" y="108"/>
                      <a:pt x="224" y="108"/>
                      <a:pt x="224" y="108"/>
                    </a:cubicBezTo>
                    <a:cubicBezTo>
                      <a:pt x="224" y="108"/>
                      <a:pt x="224" y="108"/>
                      <a:pt x="224" y="108"/>
                    </a:cubicBezTo>
                    <a:cubicBezTo>
                      <a:pt x="225" y="109"/>
                      <a:pt x="225" y="109"/>
                      <a:pt x="225" y="109"/>
                    </a:cubicBezTo>
                    <a:cubicBezTo>
                      <a:pt x="238" y="121"/>
                      <a:pt x="238" y="121"/>
                      <a:pt x="238" y="121"/>
                    </a:cubicBezTo>
                    <a:cubicBezTo>
                      <a:pt x="233" y="142"/>
                      <a:pt x="233" y="142"/>
                      <a:pt x="233" y="142"/>
                    </a:cubicBezTo>
                    <a:cubicBezTo>
                      <a:pt x="233" y="142"/>
                      <a:pt x="233" y="142"/>
                      <a:pt x="233" y="142"/>
                    </a:cubicBezTo>
                    <a:cubicBezTo>
                      <a:pt x="233" y="146"/>
                      <a:pt x="233" y="146"/>
                      <a:pt x="233" y="146"/>
                    </a:cubicBezTo>
                    <a:cubicBezTo>
                      <a:pt x="232" y="146"/>
                      <a:pt x="232" y="146"/>
                      <a:pt x="232" y="146"/>
                    </a:cubicBezTo>
                    <a:cubicBezTo>
                      <a:pt x="214" y="160"/>
                      <a:pt x="214" y="160"/>
                      <a:pt x="214" y="160"/>
                    </a:cubicBezTo>
                    <a:cubicBezTo>
                      <a:pt x="214" y="161"/>
                      <a:pt x="214" y="161"/>
                      <a:pt x="214" y="161"/>
                    </a:cubicBezTo>
                    <a:cubicBezTo>
                      <a:pt x="213" y="161"/>
                      <a:pt x="213" y="161"/>
                      <a:pt x="213" y="161"/>
                    </a:cubicBezTo>
                    <a:cubicBezTo>
                      <a:pt x="184" y="170"/>
                      <a:pt x="184" y="170"/>
                      <a:pt x="184" y="170"/>
                    </a:cubicBezTo>
                    <a:cubicBezTo>
                      <a:pt x="182" y="170"/>
                      <a:pt x="182" y="170"/>
                      <a:pt x="182" y="170"/>
                    </a:cubicBezTo>
                    <a:cubicBezTo>
                      <a:pt x="166" y="172"/>
                      <a:pt x="166" y="172"/>
                      <a:pt x="166" y="172"/>
                    </a:cubicBezTo>
                    <a:cubicBezTo>
                      <a:pt x="166" y="172"/>
                      <a:pt x="166" y="172"/>
                      <a:pt x="166" y="172"/>
                    </a:cubicBezTo>
                    <a:cubicBezTo>
                      <a:pt x="165" y="172"/>
                      <a:pt x="165" y="172"/>
                      <a:pt x="165" y="172"/>
                    </a:cubicBezTo>
                    <a:cubicBezTo>
                      <a:pt x="165" y="172"/>
                      <a:pt x="165" y="172"/>
                      <a:pt x="165" y="172"/>
                    </a:cubicBezTo>
                    <a:cubicBezTo>
                      <a:pt x="163" y="172"/>
                      <a:pt x="163" y="172"/>
                      <a:pt x="163" y="172"/>
                    </a:cubicBezTo>
                    <a:cubicBezTo>
                      <a:pt x="152" y="168"/>
                      <a:pt x="152" y="168"/>
                      <a:pt x="152" y="168"/>
                    </a:cubicBezTo>
                    <a:cubicBezTo>
                      <a:pt x="146" y="167"/>
                      <a:pt x="146" y="167"/>
                      <a:pt x="146" y="167"/>
                    </a:cubicBezTo>
                    <a:cubicBezTo>
                      <a:pt x="139" y="177"/>
                      <a:pt x="139" y="177"/>
                      <a:pt x="139" y="177"/>
                    </a:cubicBezTo>
                    <a:cubicBezTo>
                      <a:pt x="138" y="177"/>
                      <a:pt x="138" y="177"/>
                      <a:pt x="138" y="177"/>
                    </a:cubicBezTo>
                    <a:cubicBezTo>
                      <a:pt x="138" y="178"/>
                      <a:pt x="138" y="178"/>
                      <a:pt x="138" y="178"/>
                    </a:cubicBezTo>
                    <a:cubicBezTo>
                      <a:pt x="124" y="188"/>
                      <a:pt x="124" y="188"/>
                      <a:pt x="124" y="188"/>
                    </a:cubicBezTo>
                    <a:cubicBezTo>
                      <a:pt x="123" y="188"/>
                      <a:pt x="123" y="188"/>
                      <a:pt x="123" y="188"/>
                    </a:cubicBezTo>
                    <a:cubicBezTo>
                      <a:pt x="123" y="188"/>
                      <a:pt x="123" y="188"/>
                      <a:pt x="123" y="188"/>
                    </a:cubicBezTo>
                    <a:cubicBezTo>
                      <a:pt x="104" y="196"/>
                      <a:pt x="104" y="196"/>
                      <a:pt x="104" y="196"/>
                    </a:cubicBezTo>
                    <a:cubicBezTo>
                      <a:pt x="103" y="196"/>
                      <a:pt x="103" y="196"/>
                      <a:pt x="103" y="196"/>
                    </a:cubicBezTo>
                    <a:cubicBezTo>
                      <a:pt x="81" y="189"/>
                      <a:pt x="81" y="189"/>
                      <a:pt x="81" y="189"/>
                    </a:cubicBezTo>
                    <a:cubicBezTo>
                      <a:pt x="33" y="191"/>
                      <a:pt x="33" y="191"/>
                      <a:pt x="33" y="191"/>
                    </a:cubicBezTo>
                    <a:cubicBezTo>
                      <a:pt x="22" y="194"/>
                      <a:pt x="22" y="194"/>
                      <a:pt x="22" y="194"/>
                    </a:cubicBezTo>
                    <a:cubicBezTo>
                      <a:pt x="21" y="195"/>
                      <a:pt x="21" y="195"/>
                      <a:pt x="21" y="195"/>
                    </a:cubicBezTo>
                    <a:cubicBezTo>
                      <a:pt x="11" y="195"/>
                      <a:pt x="11" y="195"/>
                      <a:pt x="11" y="195"/>
                    </a:cubicBezTo>
                    <a:cubicBezTo>
                      <a:pt x="0" y="211"/>
                      <a:pt x="0" y="211"/>
                      <a:pt x="0" y="211"/>
                    </a:cubicBezTo>
                    <a:cubicBezTo>
                      <a:pt x="2" y="229"/>
                      <a:pt x="2" y="229"/>
                      <a:pt x="2" y="229"/>
                    </a:cubicBezTo>
                    <a:cubicBezTo>
                      <a:pt x="13" y="253"/>
                      <a:pt x="13" y="253"/>
                      <a:pt x="13" y="253"/>
                    </a:cubicBezTo>
                    <a:cubicBezTo>
                      <a:pt x="24" y="260"/>
                      <a:pt x="24" y="260"/>
                      <a:pt x="24" y="260"/>
                    </a:cubicBezTo>
                    <a:cubicBezTo>
                      <a:pt x="25" y="260"/>
                      <a:pt x="25" y="260"/>
                      <a:pt x="25" y="260"/>
                    </a:cubicBezTo>
                    <a:cubicBezTo>
                      <a:pt x="25" y="261"/>
                      <a:pt x="25" y="261"/>
                      <a:pt x="25" y="261"/>
                    </a:cubicBezTo>
                    <a:cubicBezTo>
                      <a:pt x="29" y="264"/>
                      <a:pt x="29" y="264"/>
                      <a:pt x="29" y="264"/>
                    </a:cubicBezTo>
                    <a:cubicBezTo>
                      <a:pt x="37" y="253"/>
                      <a:pt x="37" y="253"/>
                      <a:pt x="37" y="253"/>
                    </a:cubicBezTo>
                    <a:cubicBezTo>
                      <a:pt x="38" y="252"/>
                      <a:pt x="38" y="252"/>
                      <a:pt x="38" y="252"/>
                    </a:cubicBezTo>
                    <a:cubicBezTo>
                      <a:pt x="39" y="251"/>
                      <a:pt x="39" y="251"/>
                      <a:pt x="39" y="251"/>
                    </a:cubicBezTo>
                    <a:cubicBezTo>
                      <a:pt x="40" y="251"/>
                      <a:pt x="40" y="251"/>
                      <a:pt x="40" y="251"/>
                    </a:cubicBezTo>
                    <a:cubicBezTo>
                      <a:pt x="56" y="249"/>
                      <a:pt x="56" y="249"/>
                      <a:pt x="56" y="249"/>
                    </a:cubicBezTo>
                    <a:cubicBezTo>
                      <a:pt x="58" y="249"/>
                      <a:pt x="58" y="249"/>
                      <a:pt x="58" y="249"/>
                    </a:cubicBezTo>
                    <a:cubicBezTo>
                      <a:pt x="58" y="250"/>
                      <a:pt x="58" y="250"/>
                      <a:pt x="58" y="250"/>
                    </a:cubicBezTo>
                    <a:cubicBezTo>
                      <a:pt x="74" y="254"/>
                      <a:pt x="74" y="254"/>
                      <a:pt x="74" y="254"/>
                    </a:cubicBezTo>
                    <a:cubicBezTo>
                      <a:pt x="90" y="290"/>
                      <a:pt x="90" y="290"/>
                      <a:pt x="90" y="290"/>
                    </a:cubicBezTo>
                    <a:cubicBezTo>
                      <a:pt x="89" y="290"/>
                      <a:pt x="89" y="290"/>
                      <a:pt x="89" y="290"/>
                    </a:cubicBezTo>
                    <a:cubicBezTo>
                      <a:pt x="89" y="291"/>
                      <a:pt x="89" y="291"/>
                      <a:pt x="89" y="291"/>
                    </a:cubicBezTo>
                    <a:cubicBezTo>
                      <a:pt x="82" y="311"/>
                      <a:pt x="82" y="311"/>
                      <a:pt x="82" y="311"/>
                    </a:cubicBezTo>
                    <a:cubicBezTo>
                      <a:pt x="82" y="311"/>
                      <a:pt x="82" y="311"/>
                      <a:pt x="82" y="311"/>
                    </a:cubicBezTo>
                    <a:cubicBezTo>
                      <a:pt x="77" y="324"/>
                      <a:pt x="77" y="324"/>
                      <a:pt x="77" y="324"/>
                    </a:cubicBezTo>
                    <a:cubicBezTo>
                      <a:pt x="77" y="325"/>
                      <a:pt x="77" y="325"/>
                      <a:pt x="77" y="325"/>
                    </a:cubicBezTo>
                    <a:cubicBezTo>
                      <a:pt x="70" y="343"/>
                      <a:pt x="70" y="343"/>
                      <a:pt x="70" y="343"/>
                    </a:cubicBezTo>
                    <a:cubicBezTo>
                      <a:pt x="70" y="365"/>
                      <a:pt x="70" y="365"/>
                      <a:pt x="70" y="365"/>
                    </a:cubicBezTo>
                    <a:cubicBezTo>
                      <a:pt x="82" y="378"/>
                      <a:pt x="82" y="378"/>
                      <a:pt x="82" y="378"/>
                    </a:cubicBezTo>
                    <a:cubicBezTo>
                      <a:pt x="83" y="378"/>
                      <a:pt x="83" y="378"/>
                      <a:pt x="83" y="378"/>
                    </a:cubicBezTo>
                    <a:cubicBezTo>
                      <a:pt x="100" y="393"/>
                      <a:pt x="100" y="393"/>
                      <a:pt x="100" y="393"/>
                    </a:cubicBezTo>
                    <a:cubicBezTo>
                      <a:pt x="102" y="394"/>
                      <a:pt x="102" y="394"/>
                      <a:pt x="102" y="394"/>
                    </a:cubicBezTo>
                    <a:cubicBezTo>
                      <a:pt x="103" y="395"/>
                      <a:pt x="103" y="395"/>
                      <a:pt x="103" y="395"/>
                    </a:cubicBezTo>
                    <a:cubicBezTo>
                      <a:pt x="91" y="424"/>
                      <a:pt x="91" y="424"/>
                      <a:pt x="91" y="424"/>
                    </a:cubicBezTo>
                    <a:cubicBezTo>
                      <a:pt x="87" y="438"/>
                      <a:pt x="87" y="438"/>
                      <a:pt x="87" y="438"/>
                    </a:cubicBezTo>
                    <a:cubicBezTo>
                      <a:pt x="92" y="436"/>
                      <a:pt x="92" y="436"/>
                      <a:pt x="92" y="436"/>
                    </a:cubicBezTo>
                    <a:cubicBezTo>
                      <a:pt x="93" y="436"/>
                      <a:pt x="93" y="436"/>
                      <a:pt x="93" y="436"/>
                    </a:cubicBezTo>
                    <a:cubicBezTo>
                      <a:pt x="103" y="432"/>
                      <a:pt x="103" y="432"/>
                      <a:pt x="103" y="432"/>
                    </a:cubicBezTo>
                    <a:cubicBezTo>
                      <a:pt x="122" y="421"/>
                      <a:pt x="122" y="421"/>
                      <a:pt x="122" y="421"/>
                    </a:cubicBezTo>
                    <a:cubicBezTo>
                      <a:pt x="123" y="421"/>
                      <a:pt x="123" y="421"/>
                      <a:pt x="123" y="421"/>
                    </a:cubicBezTo>
                    <a:cubicBezTo>
                      <a:pt x="144" y="424"/>
                      <a:pt x="144" y="424"/>
                      <a:pt x="144" y="424"/>
                    </a:cubicBezTo>
                    <a:cubicBezTo>
                      <a:pt x="146" y="424"/>
                      <a:pt x="146" y="424"/>
                      <a:pt x="146" y="424"/>
                    </a:cubicBezTo>
                    <a:cubicBezTo>
                      <a:pt x="146" y="424"/>
                      <a:pt x="146" y="424"/>
                      <a:pt x="146" y="424"/>
                    </a:cubicBezTo>
                    <a:cubicBezTo>
                      <a:pt x="177" y="437"/>
                      <a:pt x="177" y="437"/>
                      <a:pt x="177" y="437"/>
                    </a:cubicBezTo>
                    <a:cubicBezTo>
                      <a:pt x="212" y="437"/>
                      <a:pt x="212" y="437"/>
                      <a:pt x="212" y="437"/>
                    </a:cubicBezTo>
                    <a:cubicBezTo>
                      <a:pt x="222" y="424"/>
                      <a:pt x="222" y="424"/>
                      <a:pt x="222" y="424"/>
                    </a:cubicBezTo>
                    <a:cubicBezTo>
                      <a:pt x="223" y="423"/>
                      <a:pt x="223" y="423"/>
                      <a:pt x="223" y="423"/>
                    </a:cubicBezTo>
                    <a:cubicBezTo>
                      <a:pt x="224" y="422"/>
                      <a:pt x="224" y="422"/>
                      <a:pt x="224" y="422"/>
                    </a:cubicBezTo>
                    <a:cubicBezTo>
                      <a:pt x="242" y="414"/>
                      <a:pt x="242" y="414"/>
                      <a:pt x="242" y="414"/>
                    </a:cubicBezTo>
                    <a:cubicBezTo>
                      <a:pt x="258" y="399"/>
                      <a:pt x="258" y="399"/>
                      <a:pt x="258" y="399"/>
                    </a:cubicBezTo>
                    <a:cubicBezTo>
                      <a:pt x="261" y="398"/>
                      <a:pt x="261" y="398"/>
                      <a:pt x="261" y="398"/>
                    </a:cubicBezTo>
                    <a:cubicBezTo>
                      <a:pt x="261" y="398"/>
                      <a:pt x="261" y="398"/>
                      <a:pt x="261" y="398"/>
                    </a:cubicBezTo>
                    <a:cubicBezTo>
                      <a:pt x="273" y="394"/>
                      <a:pt x="273" y="394"/>
                      <a:pt x="273" y="394"/>
                    </a:cubicBezTo>
                    <a:cubicBezTo>
                      <a:pt x="287" y="383"/>
                      <a:pt x="287" y="383"/>
                      <a:pt x="287" y="383"/>
                    </a:cubicBezTo>
                    <a:cubicBezTo>
                      <a:pt x="303" y="362"/>
                      <a:pt x="303" y="362"/>
                      <a:pt x="303" y="362"/>
                    </a:cubicBezTo>
                    <a:cubicBezTo>
                      <a:pt x="325" y="370"/>
                      <a:pt x="325" y="370"/>
                      <a:pt x="325" y="370"/>
                    </a:cubicBezTo>
                    <a:cubicBezTo>
                      <a:pt x="328" y="371"/>
                      <a:pt x="328" y="371"/>
                      <a:pt x="328" y="371"/>
                    </a:cubicBezTo>
                    <a:cubicBezTo>
                      <a:pt x="328" y="372"/>
                      <a:pt x="328" y="372"/>
                      <a:pt x="328" y="372"/>
                    </a:cubicBezTo>
                    <a:cubicBezTo>
                      <a:pt x="329" y="374"/>
                      <a:pt x="329" y="374"/>
                      <a:pt x="329" y="374"/>
                    </a:cubicBezTo>
                    <a:cubicBezTo>
                      <a:pt x="332" y="382"/>
                      <a:pt x="335" y="386"/>
                      <a:pt x="339" y="387"/>
                    </a:cubicBezTo>
                    <a:cubicBezTo>
                      <a:pt x="352" y="385"/>
                      <a:pt x="352" y="385"/>
                      <a:pt x="352" y="385"/>
                    </a:cubicBezTo>
                    <a:cubicBezTo>
                      <a:pt x="356" y="385"/>
                      <a:pt x="356" y="385"/>
                      <a:pt x="356" y="385"/>
                    </a:cubicBezTo>
                    <a:cubicBezTo>
                      <a:pt x="363" y="387"/>
                      <a:pt x="363" y="387"/>
                      <a:pt x="363" y="387"/>
                    </a:cubicBezTo>
                    <a:cubicBezTo>
                      <a:pt x="364" y="387"/>
                      <a:pt x="364" y="387"/>
                      <a:pt x="364" y="387"/>
                    </a:cubicBezTo>
                    <a:cubicBezTo>
                      <a:pt x="364" y="388"/>
                      <a:pt x="364" y="388"/>
                      <a:pt x="364" y="388"/>
                    </a:cubicBezTo>
                    <a:cubicBezTo>
                      <a:pt x="382" y="395"/>
                      <a:pt x="382" y="395"/>
                      <a:pt x="382" y="395"/>
                    </a:cubicBezTo>
                    <a:cubicBezTo>
                      <a:pt x="387" y="395"/>
                      <a:pt x="387" y="395"/>
                      <a:pt x="387" y="395"/>
                    </a:cubicBezTo>
                    <a:cubicBezTo>
                      <a:pt x="388" y="390"/>
                      <a:pt x="388" y="390"/>
                      <a:pt x="388" y="390"/>
                    </a:cubicBezTo>
                    <a:cubicBezTo>
                      <a:pt x="390" y="384"/>
                      <a:pt x="390" y="384"/>
                      <a:pt x="390" y="384"/>
                    </a:cubicBezTo>
                    <a:cubicBezTo>
                      <a:pt x="390" y="383"/>
                      <a:pt x="390" y="383"/>
                      <a:pt x="390" y="383"/>
                    </a:cubicBezTo>
                    <a:cubicBezTo>
                      <a:pt x="391" y="382"/>
                      <a:pt x="391" y="382"/>
                      <a:pt x="391" y="382"/>
                    </a:cubicBezTo>
                    <a:cubicBezTo>
                      <a:pt x="392" y="381"/>
                      <a:pt x="392" y="381"/>
                      <a:pt x="392" y="381"/>
                    </a:cubicBezTo>
                    <a:cubicBezTo>
                      <a:pt x="392" y="380"/>
                      <a:pt x="392" y="380"/>
                      <a:pt x="392" y="380"/>
                    </a:cubicBezTo>
                    <a:cubicBezTo>
                      <a:pt x="399" y="376"/>
                      <a:pt x="399" y="376"/>
                      <a:pt x="399" y="376"/>
                    </a:cubicBezTo>
                    <a:cubicBezTo>
                      <a:pt x="400" y="375"/>
                      <a:pt x="400" y="375"/>
                      <a:pt x="400" y="375"/>
                    </a:cubicBezTo>
                    <a:cubicBezTo>
                      <a:pt x="411" y="365"/>
                      <a:pt x="411" y="365"/>
                      <a:pt x="411" y="365"/>
                    </a:cubicBezTo>
                    <a:cubicBezTo>
                      <a:pt x="413" y="365"/>
                      <a:pt x="413" y="365"/>
                      <a:pt x="413" y="365"/>
                    </a:cubicBezTo>
                    <a:cubicBezTo>
                      <a:pt x="414" y="364"/>
                      <a:pt x="414" y="364"/>
                      <a:pt x="414" y="364"/>
                    </a:cubicBezTo>
                    <a:cubicBezTo>
                      <a:pt x="416" y="364"/>
                      <a:pt x="416" y="364"/>
                      <a:pt x="416" y="364"/>
                    </a:cubicBezTo>
                    <a:cubicBezTo>
                      <a:pt x="426" y="365"/>
                      <a:pt x="426" y="365"/>
                      <a:pt x="426" y="365"/>
                    </a:cubicBezTo>
                    <a:cubicBezTo>
                      <a:pt x="426" y="359"/>
                      <a:pt x="429" y="352"/>
                      <a:pt x="436" y="346"/>
                    </a:cubicBezTo>
                    <a:cubicBezTo>
                      <a:pt x="443" y="341"/>
                      <a:pt x="448" y="338"/>
                      <a:pt x="452" y="339"/>
                    </a:cubicBezTo>
                    <a:cubicBezTo>
                      <a:pt x="458" y="335"/>
                      <a:pt x="458" y="335"/>
                      <a:pt x="458" y="335"/>
                    </a:cubicBezTo>
                    <a:cubicBezTo>
                      <a:pt x="459" y="335"/>
                      <a:pt x="459" y="335"/>
                      <a:pt x="459" y="335"/>
                    </a:cubicBezTo>
                    <a:cubicBezTo>
                      <a:pt x="459" y="333"/>
                      <a:pt x="459" y="333"/>
                      <a:pt x="459" y="333"/>
                    </a:cubicBezTo>
                    <a:cubicBezTo>
                      <a:pt x="464" y="328"/>
                      <a:pt x="464" y="328"/>
                      <a:pt x="464" y="328"/>
                    </a:cubicBezTo>
                    <a:cubicBezTo>
                      <a:pt x="464" y="327"/>
                      <a:pt x="464" y="327"/>
                      <a:pt x="464" y="327"/>
                    </a:cubicBezTo>
                    <a:cubicBezTo>
                      <a:pt x="465" y="327"/>
                      <a:pt x="465" y="327"/>
                      <a:pt x="465" y="327"/>
                    </a:cubicBezTo>
                    <a:cubicBezTo>
                      <a:pt x="466" y="326"/>
                      <a:pt x="466" y="326"/>
                      <a:pt x="466" y="326"/>
                    </a:cubicBezTo>
                    <a:cubicBezTo>
                      <a:pt x="467" y="326"/>
                      <a:pt x="467" y="326"/>
                      <a:pt x="467" y="326"/>
                    </a:cubicBezTo>
                    <a:cubicBezTo>
                      <a:pt x="484" y="322"/>
                      <a:pt x="484" y="322"/>
                      <a:pt x="484" y="322"/>
                    </a:cubicBezTo>
                    <a:cubicBezTo>
                      <a:pt x="494" y="322"/>
                      <a:pt x="494" y="322"/>
                      <a:pt x="494" y="322"/>
                    </a:cubicBezTo>
                    <a:cubicBezTo>
                      <a:pt x="498" y="319"/>
                      <a:pt x="498" y="319"/>
                      <a:pt x="498" y="319"/>
                    </a:cubicBezTo>
                    <a:cubicBezTo>
                      <a:pt x="501" y="312"/>
                      <a:pt x="501" y="312"/>
                      <a:pt x="501" y="312"/>
                    </a:cubicBezTo>
                    <a:cubicBezTo>
                      <a:pt x="501" y="312"/>
                      <a:pt x="501" y="312"/>
                      <a:pt x="501" y="312"/>
                    </a:cubicBezTo>
                    <a:cubicBezTo>
                      <a:pt x="506" y="302"/>
                      <a:pt x="506" y="302"/>
                      <a:pt x="506" y="302"/>
                    </a:cubicBezTo>
                    <a:cubicBezTo>
                      <a:pt x="504" y="301"/>
                      <a:pt x="504" y="301"/>
                      <a:pt x="504" y="301"/>
                    </a:cubicBezTo>
                    <a:cubicBezTo>
                      <a:pt x="498" y="293"/>
                      <a:pt x="494" y="285"/>
                      <a:pt x="492" y="273"/>
                    </a:cubicBezTo>
                    <a:cubicBezTo>
                      <a:pt x="491" y="272"/>
                      <a:pt x="491" y="272"/>
                      <a:pt x="491" y="272"/>
                    </a:cubicBezTo>
                    <a:cubicBezTo>
                      <a:pt x="491" y="272"/>
                      <a:pt x="491" y="272"/>
                      <a:pt x="491" y="272"/>
                    </a:cubicBezTo>
                    <a:cubicBezTo>
                      <a:pt x="492" y="272"/>
                      <a:pt x="492" y="272"/>
                      <a:pt x="492" y="272"/>
                    </a:cubicBezTo>
                    <a:cubicBezTo>
                      <a:pt x="492" y="271"/>
                      <a:pt x="492" y="271"/>
                      <a:pt x="492" y="271"/>
                    </a:cubicBezTo>
                    <a:cubicBezTo>
                      <a:pt x="496" y="248"/>
                      <a:pt x="496" y="248"/>
                      <a:pt x="496" y="248"/>
                    </a:cubicBezTo>
                    <a:cubicBezTo>
                      <a:pt x="496" y="241"/>
                      <a:pt x="498" y="235"/>
                      <a:pt x="503" y="230"/>
                    </a:cubicBezTo>
                    <a:cubicBezTo>
                      <a:pt x="501" y="211"/>
                      <a:pt x="501" y="211"/>
                      <a:pt x="501" y="211"/>
                    </a:cubicBezTo>
                    <a:cubicBezTo>
                      <a:pt x="500" y="209"/>
                      <a:pt x="498" y="207"/>
                      <a:pt x="493" y="206"/>
                    </a:cubicBezTo>
                    <a:cubicBezTo>
                      <a:pt x="459" y="219"/>
                      <a:pt x="459" y="219"/>
                      <a:pt x="459" y="219"/>
                    </a:cubicBezTo>
                    <a:cubicBezTo>
                      <a:pt x="461" y="185"/>
                      <a:pt x="461" y="185"/>
                      <a:pt x="461" y="185"/>
                    </a:cubicBezTo>
                    <a:cubicBezTo>
                      <a:pt x="462" y="179"/>
                      <a:pt x="473" y="170"/>
                      <a:pt x="493" y="158"/>
                    </a:cubicBezTo>
                    <a:cubicBezTo>
                      <a:pt x="483" y="121"/>
                      <a:pt x="483" y="121"/>
                      <a:pt x="483" y="121"/>
                    </a:cubicBezTo>
                    <a:cubicBezTo>
                      <a:pt x="481" y="109"/>
                      <a:pt x="484" y="99"/>
                      <a:pt x="493" y="91"/>
                    </a:cubicBezTo>
                    <a:cubicBezTo>
                      <a:pt x="491" y="84"/>
                      <a:pt x="491" y="84"/>
                      <a:pt x="491" y="84"/>
                    </a:cubicBezTo>
                    <a:cubicBezTo>
                      <a:pt x="480" y="84"/>
                      <a:pt x="480" y="84"/>
                      <a:pt x="480" y="84"/>
                    </a:cubicBezTo>
                    <a:cubicBezTo>
                      <a:pt x="477" y="85"/>
                      <a:pt x="477" y="85"/>
                      <a:pt x="477" y="85"/>
                    </a:cubicBezTo>
                    <a:cubicBezTo>
                      <a:pt x="472" y="100"/>
                      <a:pt x="472" y="100"/>
                      <a:pt x="472" y="100"/>
                    </a:cubicBezTo>
                    <a:cubicBezTo>
                      <a:pt x="467" y="105"/>
                      <a:pt x="463" y="109"/>
                      <a:pt x="459" y="109"/>
                    </a:cubicBezTo>
                    <a:cubicBezTo>
                      <a:pt x="457" y="109"/>
                      <a:pt x="457" y="109"/>
                      <a:pt x="457" y="109"/>
                    </a:cubicBezTo>
                    <a:cubicBezTo>
                      <a:pt x="446" y="101"/>
                      <a:pt x="446" y="101"/>
                      <a:pt x="446" y="101"/>
                    </a:cubicBezTo>
                    <a:cubicBezTo>
                      <a:pt x="445" y="101"/>
                      <a:pt x="445" y="101"/>
                      <a:pt x="445" y="101"/>
                    </a:cubicBezTo>
                    <a:cubicBezTo>
                      <a:pt x="444" y="101"/>
                      <a:pt x="444" y="101"/>
                      <a:pt x="444" y="101"/>
                    </a:cubicBezTo>
                    <a:cubicBezTo>
                      <a:pt x="444" y="100"/>
                      <a:pt x="444" y="100"/>
                      <a:pt x="444" y="100"/>
                    </a:cubicBezTo>
                    <a:cubicBezTo>
                      <a:pt x="444" y="98"/>
                      <a:pt x="444" y="98"/>
                      <a:pt x="444" y="98"/>
                    </a:cubicBezTo>
                    <a:cubicBezTo>
                      <a:pt x="441" y="91"/>
                      <a:pt x="441" y="91"/>
                      <a:pt x="441" y="91"/>
                    </a:cubicBezTo>
                    <a:cubicBezTo>
                      <a:pt x="440" y="80"/>
                      <a:pt x="440" y="80"/>
                      <a:pt x="440" y="80"/>
                    </a:cubicBezTo>
                    <a:cubicBezTo>
                      <a:pt x="440" y="79"/>
                      <a:pt x="440" y="79"/>
                      <a:pt x="440" y="79"/>
                    </a:cubicBezTo>
                    <a:cubicBezTo>
                      <a:pt x="439" y="81"/>
                      <a:pt x="439" y="81"/>
                      <a:pt x="439" y="81"/>
                    </a:cubicBezTo>
                    <a:cubicBezTo>
                      <a:pt x="438" y="84"/>
                      <a:pt x="438" y="84"/>
                      <a:pt x="438" y="84"/>
                    </a:cubicBezTo>
                    <a:cubicBezTo>
                      <a:pt x="419" y="84"/>
                      <a:pt x="419" y="84"/>
                      <a:pt x="419" y="84"/>
                    </a:cubicBezTo>
                    <a:cubicBezTo>
                      <a:pt x="417" y="80"/>
                      <a:pt x="417" y="80"/>
                      <a:pt x="417" y="80"/>
                    </a:cubicBezTo>
                    <a:cubicBezTo>
                      <a:pt x="414" y="69"/>
                      <a:pt x="414" y="69"/>
                      <a:pt x="414" y="69"/>
                    </a:cubicBezTo>
                    <a:cubicBezTo>
                      <a:pt x="414" y="53"/>
                      <a:pt x="414" y="53"/>
                      <a:pt x="414" y="53"/>
                    </a:cubicBezTo>
                    <a:cubicBezTo>
                      <a:pt x="402" y="33"/>
                      <a:pt x="402" y="33"/>
                      <a:pt x="402" y="33"/>
                    </a:cubicBezTo>
                    <a:cubicBezTo>
                      <a:pt x="402" y="16"/>
                      <a:pt x="402" y="16"/>
                      <a:pt x="402" y="16"/>
                    </a:cubicBezTo>
                    <a:lnTo>
                      <a:pt x="39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4" name="Freeform 14"/>
              <p:cNvSpPr>
                <a:spLocks/>
              </p:cNvSpPr>
              <p:nvPr/>
            </p:nvSpPr>
            <p:spPr bwMode="auto">
              <a:xfrm>
                <a:off x="3884136" y="5202238"/>
                <a:ext cx="998538" cy="763588"/>
              </a:xfrm>
              <a:custGeom>
                <a:avLst/>
                <a:gdLst>
                  <a:gd name="T0" fmla="*/ 533 w 662"/>
                  <a:gd name="T1" fmla="*/ 16 h 506"/>
                  <a:gd name="T2" fmla="*/ 496 w 662"/>
                  <a:gd name="T3" fmla="*/ 48 h 506"/>
                  <a:gd name="T4" fmla="*/ 454 w 662"/>
                  <a:gd name="T5" fmla="*/ 58 h 506"/>
                  <a:gd name="T6" fmla="*/ 426 w 662"/>
                  <a:gd name="T7" fmla="*/ 56 h 506"/>
                  <a:gd name="T8" fmla="*/ 424 w 662"/>
                  <a:gd name="T9" fmla="*/ 57 h 506"/>
                  <a:gd name="T10" fmla="*/ 390 w 662"/>
                  <a:gd name="T11" fmla="*/ 69 h 506"/>
                  <a:gd name="T12" fmla="*/ 361 w 662"/>
                  <a:gd name="T13" fmla="*/ 86 h 506"/>
                  <a:gd name="T14" fmla="*/ 335 w 662"/>
                  <a:gd name="T15" fmla="*/ 107 h 506"/>
                  <a:gd name="T16" fmla="*/ 317 w 662"/>
                  <a:gd name="T17" fmla="*/ 126 h 506"/>
                  <a:gd name="T18" fmla="*/ 312 w 662"/>
                  <a:gd name="T19" fmla="*/ 136 h 506"/>
                  <a:gd name="T20" fmla="*/ 271 w 662"/>
                  <a:gd name="T21" fmla="*/ 128 h 506"/>
                  <a:gd name="T22" fmla="*/ 224 w 662"/>
                  <a:gd name="T23" fmla="*/ 106 h 506"/>
                  <a:gd name="T24" fmla="*/ 212 w 662"/>
                  <a:gd name="T25" fmla="*/ 121 h 506"/>
                  <a:gd name="T26" fmla="*/ 196 w 662"/>
                  <a:gd name="T27" fmla="*/ 135 h 506"/>
                  <a:gd name="T28" fmla="*/ 166 w 662"/>
                  <a:gd name="T29" fmla="*/ 153 h 506"/>
                  <a:gd name="T30" fmla="*/ 135 w 662"/>
                  <a:gd name="T31" fmla="*/ 178 h 506"/>
                  <a:gd name="T32" fmla="*/ 60 w 662"/>
                  <a:gd name="T33" fmla="*/ 166 h 506"/>
                  <a:gd name="T34" fmla="*/ 26 w 662"/>
                  <a:gd name="T35" fmla="*/ 172 h 506"/>
                  <a:gd name="T36" fmla="*/ 2 w 662"/>
                  <a:gd name="T37" fmla="*/ 183 h 506"/>
                  <a:gd name="T38" fmla="*/ 5 w 662"/>
                  <a:gd name="T39" fmla="*/ 209 h 506"/>
                  <a:gd name="T40" fmla="*/ 55 w 662"/>
                  <a:gd name="T41" fmla="*/ 210 h 506"/>
                  <a:gd name="T42" fmla="*/ 62 w 662"/>
                  <a:gd name="T43" fmla="*/ 248 h 506"/>
                  <a:gd name="T44" fmla="*/ 100 w 662"/>
                  <a:gd name="T45" fmla="*/ 243 h 506"/>
                  <a:gd name="T46" fmla="*/ 132 w 662"/>
                  <a:gd name="T47" fmla="*/ 236 h 506"/>
                  <a:gd name="T48" fmla="*/ 142 w 662"/>
                  <a:gd name="T49" fmla="*/ 285 h 506"/>
                  <a:gd name="T50" fmla="*/ 122 w 662"/>
                  <a:gd name="T51" fmla="*/ 308 h 506"/>
                  <a:gd name="T52" fmla="*/ 92 w 662"/>
                  <a:gd name="T53" fmla="*/ 328 h 506"/>
                  <a:gd name="T54" fmla="*/ 142 w 662"/>
                  <a:gd name="T55" fmla="*/ 340 h 506"/>
                  <a:gd name="T56" fmla="*/ 161 w 662"/>
                  <a:gd name="T57" fmla="*/ 352 h 506"/>
                  <a:gd name="T58" fmla="*/ 203 w 662"/>
                  <a:gd name="T59" fmla="*/ 376 h 506"/>
                  <a:gd name="T60" fmla="*/ 186 w 662"/>
                  <a:gd name="T61" fmla="*/ 396 h 506"/>
                  <a:gd name="T62" fmla="*/ 258 w 662"/>
                  <a:gd name="T63" fmla="*/ 472 h 506"/>
                  <a:gd name="T64" fmla="*/ 284 w 662"/>
                  <a:gd name="T65" fmla="*/ 459 h 506"/>
                  <a:gd name="T66" fmla="*/ 324 w 662"/>
                  <a:gd name="T67" fmla="*/ 488 h 506"/>
                  <a:gd name="T68" fmla="*/ 336 w 662"/>
                  <a:gd name="T69" fmla="*/ 474 h 506"/>
                  <a:gd name="T70" fmla="*/ 358 w 662"/>
                  <a:gd name="T71" fmla="*/ 477 h 506"/>
                  <a:gd name="T72" fmla="*/ 409 w 662"/>
                  <a:gd name="T73" fmla="*/ 489 h 506"/>
                  <a:gd name="T74" fmla="*/ 414 w 662"/>
                  <a:gd name="T75" fmla="*/ 492 h 506"/>
                  <a:gd name="T76" fmla="*/ 457 w 662"/>
                  <a:gd name="T77" fmla="*/ 457 h 506"/>
                  <a:gd name="T78" fmla="*/ 472 w 662"/>
                  <a:gd name="T79" fmla="*/ 472 h 506"/>
                  <a:gd name="T80" fmla="*/ 483 w 662"/>
                  <a:gd name="T81" fmla="*/ 449 h 506"/>
                  <a:gd name="T82" fmla="*/ 523 w 662"/>
                  <a:gd name="T83" fmla="*/ 403 h 506"/>
                  <a:gd name="T84" fmla="*/ 548 w 662"/>
                  <a:gd name="T85" fmla="*/ 407 h 506"/>
                  <a:gd name="T86" fmla="*/ 543 w 662"/>
                  <a:gd name="T87" fmla="*/ 378 h 506"/>
                  <a:gd name="T88" fmla="*/ 548 w 662"/>
                  <a:gd name="T89" fmla="*/ 363 h 506"/>
                  <a:gd name="T90" fmla="*/ 604 w 662"/>
                  <a:gd name="T91" fmla="*/ 333 h 506"/>
                  <a:gd name="T92" fmla="*/ 602 w 662"/>
                  <a:gd name="T93" fmla="*/ 303 h 506"/>
                  <a:gd name="T94" fmla="*/ 614 w 662"/>
                  <a:gd name="T95" fmla="*/ 278 h 506"/>
                  <a:gd name="T96" fmla="*/ 632 w 662"/>
                  <a:gd name="T97" fmla="*/ 238 h 506"/>
                  <a:gd name="T98" fmla="*/ 655 w 662"/>
                  <a:gd name="T99" fmla="*/ 206 h 506"/>
                  <a:gd name="T100" fmla="*/ 656 w 662"/>
                  <a:gd name="T101" fmla="*/ 177 h 506"/>
                  <a:gd name="T102" fmla="*/ 655 w 662"/>
                  <a:gd name="T103" fmla="*/ 159 h 506"/>
                  <a:gd name="T104" fmla="*/ 599 w 662"/>
                  <a:gd name="T105" fmla="*/ 162 h 506"/>
                  <a:gd name="T106" fmla="*/ 584 w 662"/>
                  <a:gd name="T107" fmla="*/ 135 h 506"/>
                  <a:gd name="T108" fmla="*/ 556 w 662"/>
                  <a:gd name="T109" fmla="*/ 134 h 506"/>
                  <a:gd name="T110" fmla="*/ 586 w 662"/>
                  <a:gd name="T111" fmla="*/ 77 h 506"/>
                  <a:gd name="T112" fmla="*/ 583 w 662"/>
                  <a:gd name="T113" fmla="*/ 38 h 506"/>
                  <a:gd name="T114" fmla="*/ 574 w 662"/>
                  <a:gd name="T115" fmla="*/ 0 h 506"/>
                  <a:gd name="T116" fmla="*/ 549 w 662"/>
                  <a:gd name="T117" fmla="*/ 13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2" h="506">
                    <a:moveTo>
                      <a:pt x="530" y="13"/>
                    </a:moveTo>
                    <a:cubicBezTo>
                      <a:pt x="531" y="14"/>
                      <a:pt x="531" y="14"/>
                      <a:pt x="531" y="14"/>
                    </a:cubicBezTo>
                    <a:cubicBezTo>
                      <a:pt x="533" y="16"/>
                      <a:pt x="533" y="16"/>
                      <a:pt x="533" y="16"/>
                    </a:cubicBezTo>
                    <a:cubicBezTo>
                      <a:pt x="519" y="37"/>
                      <a:pt x="519" y="37"/>
                      <a:pt x="519" y="37"/>
                    </a:cubicBezTo>
                    <a:cubicBezTo>
                      <a:pt x="514" y="43"/>
                      <a:pt x="507" y="48"/>
                      <a:pt x="498" y="48"/>
                    </a:cubicBezTo>
                    <a:cubicBezTo>
                      <a:pt x="496" y="48"/>
                      <a:pt x="496" y="48"/>
                      <a:pt x="496" y="48"/>
                    </a:cubicBezTo>
                    <a:cubicBezTo>
                      <a:pt x="486" y="41"/>
                      <a:pt x="486" y="41"/>
                      <a:pt x="486" y="41"/>
                    </a:cubicBezTo>
                    <a:cubicBezTo>
                      <a:pt x="475" y="42"/>
                      <a:pt x="475" y="42"/>
                      <a:pt x="475" y="42"/>
                    </a:cubicBezTo>
                    <a:cubicBezTo>
                      <a:pt x="454" y="58"/>
                      <a:pt x="454" y="58"/>
                      <a:pt x="454" y="58"/>
                    </a:cubicBezTo>
                    <a:cubicBezTo>
                      <a:pt x="449" y="60"/>
                      <a:pt x="442" y="55"/>
                      <a:pt x="433" y="42"/>
                    </a:cubicBezTo>
                    <a:cubicBezTo>
                      <a:pt x="427" y="56"/>
                      <a:pt x="427" y="56"/>
                      <a:pt x="427" y="56"/>
                    </a:cubicBezTo>
                    <a:cubicBezTo>
                      <a:pt x="426" y="56"/>
                      <a:pt x="426" y="56"/>
                      <a:pt x="426" y="56"/>
                    </a:cubicBezTo>
                    <a:cubicBezTo>
                      <a:pt x="426" y="56"/>
                      <a:pt x="426" y="56"/>
                      <a:pt x="426" y="56"/>
                    </a:cubicBezTo>
                    <a:cubicBezTo>
                      <a:pt x="424" y="57"/>
                      <a:pt x="424" y="57"/>
                      <a:pt x="424" y="57"/>
                    </a:cubicBezTo>
                    <a:cubicBezTo>
                      <a:pt x="424" y="57"/>
                      <a:pt x="424" y="57"/>
                      <a:pt x="424" y="57"/>
                    </a:cubicBezTo>
                    <a:cubicBezTo>
                      <a:pt x="417" y="64"/>
                      <a:pt x="417" y="64"/>
                      <a:pt x="417" y="64"/>
                    </a:cubicBezTo>
                    <a:cubicBezTo>
                      <a:pt x="403" y="64"/>
                      <a:pt x="403" y="64"/>
                      <a:pt x="403" y="64"/>
                    </a:cubicBezTo>
                    <a:cubicBezTo>
                      <a:pt x="390" y="69"/>
                      <a:pt x="390" y="69"/>
                      <a:pt x="390" y="69"/>
                    </a:cubicBezTo>
                    <a:cubicBezTo>
                      <a:pt x="373" y="81"/>
                      <a:pt x="373" y="81"/>
                      <a:pt x="373" y="81"/>
                    </a:cubicBezTo>
                    <a:cubicBezTo>
                      <a:pt x="367" y="81"/>
                      <a:pt x="367" y="81"/>
                      <a:pt x="367" y="81"/>
                    </a:cubicBezTo>
                    <a:cubicBezTo>
                      <a:pt x="361" y="86"/>
                      <a:pt x="361" y="86"/>
                      <a:pt x="361" y="86"/>
                    </a:cubicBezTo>
                    <a:cubicBezTo>
                      <a:pt x="356" y="91"/>
                      <a:pt x="354" y="95"/>
                      <a:pt x="357" y="99"/>
                    </a:cubicBezTo>
                    <a:cubicBezTo>
                      <a:pt x="364" y="110"/>
                      <a:pt x="364" y="110"/>
                      <a:pt x="364" y="110"/>
                    </a:cubicBezTo>
                    <a:cubicBezTo>
                      <a:pt x="335" y="107"/>
                      <a:pt x="335" y="107"/>
                      <a:pt x="335" y="107"/>
                    </a:cubicBezTo>
                    <a:cubicBezTo>
                      <a:pt x="319" y="119"/>
                      <a:pt x="319" y="119"/>
                      <a:pt x="319" y="119"/>
                    </a:cubicBezTo>
                    <a:cubicBezTo>
                      <a:pt x="317" y="125"/>
                      <a:pt x="317" y="125"/>
                      <a:pt x="317" y="125"/>
                    </a:cubicBezTo>
                    <a:cubicBezTo>
                      <a:pt x="317" y="126"/>
                      <a:pt x="317" y="126"/>
                      <a:pt x="317" y="126"/>
                    </a:cubicBezTo>
                    <a:cubicBezTo>
                      <a:pt x="314" y="134"/>
                      <a:pt x="314" y="134"/>
                      <a:pt x="314" y="134"/>
                    </a:cubicBezTo>
                    <a:cubicBezTo>
                      <a:pt x="313" y="135"/>
                      <a:pt x="313" y="135"/>
                      <a:pt x="313" y="135"/>
                    </a:cubicBezTo>
                    <a:cubicBezTo>
                      <a:pt x="312" y="136"/>
                      <a:pt x="312" y="136"/>
                      <a:pt x="312" y="136"/>
                    </a:cubicBezTo>
                    <a:cubicBezTo>
                      <a:pt x="297" y="136"/>
                      <a:pt x="297" y="136"/>
                      <a:pt x="297" y="136"/>
                    </a:cubicBezTo>
                    <a:cubicBezTo>
                      <a:pt x="278" y="129"/>
                      <a:pt x="278" y="129"/>
                      <a:pt x="278" y="129"/>
                    </a:cubicBezTo>
                    <a:cubicBezTo>
                      <a:pt x="271" y="128"/>
                      <a:pt x="271" y="128"/>
                      <a:pt x="271" y="128"/>
                    </a:cubicBezTo>
                    <a:cubicBezTo>
                      <a:pt x="257" y="130"/>
                      <a:pt x="257" y="130"/>
                      <a:pt x="257" y="130"/>
                    </a:cubicBezTo>
                    <a:cubicBezTo>
                      <a:pt x="250" y="130"/>
                      <a:pt x="243" y="122"/>
                      <a:pt x="237" y="111"/>
                    </a:cubicBezTo>
                    <a:cubicBezTo>
                      <a:pt x="224" y="106"/>
                      <a:pt x="224" y="106"/>
                      <a:pt x="224" y="106"/>
                    </a:cubicBezTo>
                    <a:cubicBezTo>
                      <a:pt x="213" y="121"/>
                      <a:pt x="213" y="121"/>
                      <a:pt x="213" y="121"/>
                    </a:cubicBezTo>
                    <a:cubicBezTo>
                      <a:pt x="213" y="121"/>
                      <a:pt x="213" y="121"/>
                      <a:pt x="213" y="121"/>
                    </a:cubicBezTo>
                    <a:cubicBezTo>
                      <a:pt x="212" y="121"/>
                      <a:pt x="212" y="121"/>
                      <a:pt x="212" y="121"/>
                    </a:cubicBezTo>
                    <a:cubicBezTo>
                      <a:pt x="198" y="134"/>
                      <a:pt x="198" y="134"/>
                      <a:pt x="198" y="134"/>
                    </a:cubicBezTo>
                    <a:cubicBezTo>
                      <a:pt x="196" y="134"/>
                      <a:pt x="196" y="134"/>
                      <a:pt x="196" y="134"/>
                    </a:cubicBezTo>
                    <a:cubicBezTo>
                      <a:pt x="196" y="135"/>
                      <a:pt x="196" y="135"/>
                      <a:pt x="196" y="135"/>
                    </a:cubicBezTo>
                    <a:cubicBezTo>
                      <a:pt x="194" y="135"/>
                      <a:pt x="194" y="135"/>
                      <a:pt x="194" y="135"/>
                    </a:cubicBezTo>
                    <a:cubicBezTo>
                      <a:pt x="183" y="138"/>
                      <a:pt x="183" y="138"/>
                      <a:pt x="183" y="138"/>
                    </a:cubicBezTo>
                    <a:cubicBezTo>
                      <a:pt x="166" y="153"/>
                      <a:pt x="166" y="153"/>
                      <a:pt x="166" y="153"/>
                    </a:cubicBezTo>
                    <a:cubicBezTo>
                      <a:pt x="166" y="153"/>
                      <a:pt x="166" y="153"/>
                      <a:pt x="166" y="153"/>
                    </a:cubicBezTo>
                    <a:cubicBezTo>
                      <a:pt x="148" y="162"/>
                      <a:pt x="148" y="162"/>
                      <a:pt x="148" y="162"/>
                    </a:cubicBezTo>
                    <a:cubicBezTo>
                      <a:pt x="135" y="178"/>
                      <a:pt x="135" y="178"/>
                      <a:pt x="135" y="178"/>
                    </a:cubicBezTo>
                    <a:cubicBezTo>
                      <a:pt x="93" y="178"/>
                      <a:pt x="93" y="178"/>
                      <a:pt x="93" y="178"/>
                    </a:cubicBezTo>
                    <a:cubicBezTo>
                      <a:pt x="93" y="178"/>
                      <a:pt x="93" y="178"/>
                      <a:pt x="93" y="178"/>
                    </a:cubicBezTo>
                    <a:cubicBezTo>
                      <a:pt x="60" y="166"/>
                      <a:pt x="60" y="166"/>
                      <a:pt x="60" y="166"/>
                    </a:cubicBezTo>
                    <a:cubicBezTo>
                      <a:pt x="42" y="164"/>
                      <a:pt x="42" y="164"/>
                      <a:pt x="42" y="164"/>
                    </a:cubicBezTo>
                    <a:cubicBezTo>
                      <a:pt x="27" y="172"/>
                      <a:pt x="27" y="172"/>
                      <a:pt x="27" y="172"/>
                    </a:cubicBezTo>
                    <a:cubicBezTo>
                      <a:pt x="26" y="172"/>
                      <a:pt x="26" y="172"/>
                      <a:pt x="26" y="172"/>
                    </a:cubicBezTo>
                    <a:cubicBezTo>
                      <a:pt x="26" y="172"/>
                      <a:pt x="26" y="172"/>
                      <a:pt x="26" y="172"/>
                    </a:cubicBezTo>
                    <a:cubicBezTo>
                      <a:pt x="15" y="176"/>
                      <a:pt x="15" y="176"/>
                      <a:pt x="15" y="176"/>
                    </a:cubicBezTo>
                    <a:cubicBezTo>
                      <a:pt x="10" y="178"/>
                      <a:pt x="5" y="182"/>
                      <a:pt x="2" y="183"/>
                    </a:cubicBezTo>
                    <a:cubicBezTo>
                      <a:pt x="0" y="188"/>
                      <a:pt x="0" y="188"/>
                      <a:pt x="0" y="188"/>
                    </a:cubicBezTo>
                    <a:cubicBezTo>
                      <a:pt x="0" y="201"/>
                      <a:pt x="0" y="201"/>
                      <a:pt x="0" y="201"/>
                    </a:cubicBezTo>
                    <a:cubicBezTo>
                      <a:pt x="5" y="209"/>
                      <a:pt x="5" y="209"/>
                      <a:pt x="5" y="209"/>
                    </a:cubicBezTo>
                    <a:cubicBezTo>
                      <a:pt x="31" y="201"/>
                      <a:pt x="31" y="201"/>
                      <a:pt x="31" y="201"/>
                    </a:cubicBezTo>
                    <a:cubicBezTo>
                      <a:pt x="36" y="201"/>
                      <a:pt x="43" y="204"/>
                      <a:pt x="53" y="209"/>
                    </a:cubicBezTo>
                    <a:cubicBezTo>
                      <a:pt x="55" y="210"/>
                      <a:pt x="55" y="210"/>
                      <a:pt x="55" y="210"/>
                    </a:cubicBezTo>
                    <a:cubicBezTo>
                      <a:pt x="56" y="211"/>
                      <a:pt x="56" y="211"/>
                      <a:pt x="56" y="211"/>
                    </a:cubicBezTo>
                    <a:cubicBezTo>
                      <a:pt x="57" y="247"/>
                      <a:pt x="57" y="247"/>
                      <a:pt x="57" y="247"/>
                    </a:cubicBezTo>
                    <a:cubicBezTo>
                      <a:pt x="62" y="248"/>
                      <a:pt x="62" y="248"/>
                      <a:pt x="62" y="248"/>
                    </a:cubicBezTo>
                    <a:cubicBezTo>
                      <a:pt x="85" y="248"/>
                      <a:pt x="85" y="248"/>
                      <a:pt x="85" y="248"/>
                    </a:cubicBezTo>
                    <a:cubicBezTo>
                      <a:pt x="98" y="245"/>
                      <a:pt x="98" y="245"/>
                      <a:pt x="98" y="245"/>
                    </a:cubicBezTo>
                    <a:cubicBezTo>
                      <a:pt x="100" y="243"/>
                      <a:pt x="100" y="243"/>
                      <a:pt x="100" y="243"/>
                    </a:cubicBezTo>
                    <a:cubicBezTo>
                      <a:pt x="109" y="239"/>
                      <a:pt x="116" y="235"/>
                      <a:pt x="126" y="234"/>
                    </a:cubicBezTo>
                    <a:cubicBezTo>
                      <a:pt x="130" y="233"/>
                      <a:pt x="130" y="233"/>
                      <a:pt x="130" y="233"/>
                    </a:cubicBezTo>
                    <a:cubicBezTo>
                      <a:pt x="132" y="236"/>
                      <a:pt x="132" y="236"/>
                      <a:pt x="132" y="236"/>
                    </a:cubicBezTo>
                    <a:cubicBezTo>
                      <a:pt x="138" y="249"/>
                      <a:pt x="138" y="249"/>
                      <a:pt x="138" y="249"/>
                    </a:cubicBezTo>
                    <a:cubicBezTo>
                      <a:pt x="138" y="250"/>
                      <a:pt x="138" y="250"/>
                      <a:pt x="138" y="250"/>
                    </a:cubicBezTo>
                    <a:cubicBezTo>
                      <a:pt x="142" y="285"/>
                      <a:pt x="142" y="285"/>
                      <a:pt x="142" y="285"/>
                    </a:cubicBezTo>
                    <a:cubicBezTo>
                      <a:pt x="142" y="288"/>
                      <a:pt x="142" y="288"/>
                      <a:pt x="142" y="288"/>
                    </a:cubicBezTo>
                    <a:cubicBezTo>
                      <a:pt x="123" y="308"/>
                      <a:pt x="123" y="308"/>
                      <a:pt x="123" y="308"/>
                    </a:cubicBezTo>
                    <a:cubicBezTo>
                      <a:pt x="122" y="308"/>
                      <a:pt x="122" y="308"/>
                      <a:pt x="122" y="308"/>
                    </a:cubicBezTo>
                    <a:cubicBezTo>
                      <a:pt x="122" y="309"/>
                      <a:pt x="122" y="309"/>
                      <a:pt x="122" y="309"/>
                    </a:cubicBezTo>
                    <a:cubicBezTo>
                      <a:pt x="99" y="320"/>
                      <a:pt x="99" y="320"/>
                      <a:pt x="99" y="320"/>
                    </a:cubicBezTo>
                    <a:cubicBezTo>
                      <a:pt x="92" y="328"/>
                      <a:pt x="92" y="328"/>
                      <a:pt x="92" y="328"/>
                    </a:cubicBezTo>
                    <a:cubicBezTo>
                      <a:pt x="95" y="335"/>
                      <a:pt x="95" y="335"/>
                      <a:pt x="95" y="335"/>
                    </a:cubicBezTo>
                    <a:cubicBezTo>
                      <a:pt x="141" y="339"/>
                      <a:pt x="141" y="339"/>
                      <a:pt x="141" y="339"/>
                    </a:cubicBezTo>
                    <a:cubicBezTo>
                      <a:pt x="142" y="340"/>
                      <a:pt x="142" y="340"/>
                      <a:pt x="142" y="340"/>
                    </a:cubicBezTo>
                    <a:cubicBezTo>
                      <a:pt x="142" y="340"/>
                      <a:pt x="142" y="340"/>
                      <a:pt x="142" y="340"/>
                    </a:cubicBezTo>
                    <a:cubicBezTo>
                      <a:pt x="143" y="341"/>
                      <a:pt x="143" y="341"/>
                      <a:pt x="143" y="341"/>
                    </a:cubicBezTo>
                    <a:cubicBezTo>
                      <a:pt x="161" y="352"/>
                      <a:pt x="161" y="352"/>
                      <a:pt x="161" y="352"/>
                    </a:cubicBezTo>
                    <a:cubicBezTo>
                      <a:pt x="201" y="350"/>
                      <a:pt x="201" y="350"/>
                      <a:pt x="201" y="350"/>
                    </a:cubicBezTo>
                    <a:cubicBezTo>
                      <a:pt x="201" y="356"/>
                      <a:pt x="201" y="356"/>
                      <a:pt x="201" y="356"/>
                    </a:cubicBezTo>
                    <a:cubicBezTo>
                      <a:pt x="203" y="376"/>
                      <a:pt x="203" y="376"/>
                      <a:pt x="203" y="376"/>
                    </a:cubicBezTo>
                    <a:cubicBezTo>
                      <a:pt x="203" y="378"/>
                      <a:pt x="203" y="378"/>
                      <a:pt x="203" y="378"/>
                    </a:cubicBezTo>
                    <a:cubicBezTo>
                      <a:pt x="204" y="378"/>
                      <a:pt x="204" y="378"/>
                      <a:pt x="204" y="378"/>
                    </a:cubicBezTo>
                    <a:cubicBezTo>
                      <a:pt x="186" y="396"/>
                      <a:pt x="186" y="396"/>
                      <a:pt x="186" y="396"/>
                    </a:cubicBezTo>
                    <a:cubicBezTo>
                      <a:pt x="184" y="419"/>
                      <a:pt x="188" y="433"/>
                      <a:pt x="198" y="436"/>
                    </a:cubicBezTo>
                    <a:cubicBezTo>
                      <a:pt x="231" y="454"/>
                      <a:pt x="231" y="454"/>
                      <a:pt x="231" y="454"/>
                    </a:cubicBezTo>
                    <a:cubicBezTo>
                      <a:pt x="258" y="472"/>
                      <a:pt x="258" y="472"/>
                      <a:pt x="258" y="472"/>
                    </a:cubicBezTo>
                    <a:cubicBezTo>
                      <a:pt x="280" y="461"/>
                      <a:pt x="280" y="461"/>
                      <a:pt x="280" y="461"/>
                    </a:cubicBezTo>
                    <a:cubicBezTo>
                      <a:pt x="282" y="460"/>
                      <a:pt x="282" y="460"/>
                      <a:pt x="282" y="460"/>
                    </a:cubicBezTo>
                    <a:cubicBezTo>
                      <a:pt x="284" y="459"/>
                      <a:pt x="284" y="459"/>
                      <a:pt x="284" y="459"/>
                    </a:cubicBezTo>
                    <a:cubicBezTo>
                      <a:pt x="285" y="460"/>
                      <a:pt x="285" y="460"/>
                      <a:pt x="285" y="460"/>
                    </a:cubicBezTo>
                    <a:cubicBezTo>
                      <a:pt x="319" y="486"/>
                      <a:pt x="319" y="486"/>
                      <a:pt x="319" y="486"/>
                    </a:cubicBezTo>
                    <a:cubicBezTo>
                      <a:pt x="324" y="488"/>
                      <a:pt x="324" y="488"/>
                      <a:pt x="324" y="488"/>
                    </a:cubicBezTo>
                    <a:cubicBezTo>
                      <a:pt x="333" y="477"/>
                      <a:pt x="333" y="477"/>
                      <a:pt x="333" y="477"/>
                    </a:cubicBezTo>
                    <a:cubicBezTo>
                      <a:pt x="335" y="475"/>
                      <a:pt x="335" y="475"/>
                      <a:pt x="335" y="475"/>
                    </a:cubicBezTo>
                    <a:cubicBezTo>
                      <a:pt x="336" y="474"/>
                      <a:pt x="336" y="474"/>
                      <a:pt x="336" y="474"/>
                    </a:cubicBezTo>
                    <a:cubicBezTo>
                      <a:pt x="337" y="474"/>
                      <a:pt x="337" y="474"/>
                      <a:pt x="337" y="474"/>
                    </a:cubicBezTo>
                    <a:cubicBezTo>
                      <a:pt x="338" y="474"/>
                      <a:pt x="338" y="474"/>
                      <a:pt x="338" y="474"/>
                    </a:cubicBezTo>
                    <a:cubicBezTo>
                      <a:pt x="358" y="477"/>
                      <a:pt x="358" y="477"/>
                      <a:pt x="358" y="477"/>
                    </a:cubicBezTo>
                    <a:cubicBezTo>
                      <a:pt x="362" y="442"/>
                      <a:pt x="362" y="442"/>
                      <a:pt x="362" y="442"/>
                    </a:cubicBezTo>
                    <a:cubicBezTo>
                      <a:pt x="388" y="488"/>
                      <a:pt x="388" y="488"/>
                      <a:pt x="388" y="488"/>
                    </a:cubicBezTo>
                    <a:cubicBezTo>
                      <a:pt x="409" y="489"/>
                      <a:pt x="409" y="489"/>
                      <a:pt x="409" y="489"/>
                    </a:cubicBezTo>
                    <a:cubicBezTo>
                      <a:pt x="412" y="490"/>
                      <a:pt x="412" y="490"/>
                      <a:pt x="412" y="490"/>
                    </a:cubicBezTo>
                    <a:cubicBezTo>
                      <a:pt x="414" y="490"/>
                      <a:pt x="414" y="490"/>
                      <a:pt x="414" y="490"/>
                    </a:cubicBezTo>
                    <a:cubicBezTo>
                      <a:pt x="414" y="492"/>
                      <a:pt x="414" y="492"/>
                      <a:pt x="414" y="492"/>
                    </a:cubicBezTo>
                    <a:cubicBezTo>
                      <a:pt x="414" y="506"/>
                      <a:pt x="414" y="506"/>
                      <a:pt x="414" y="506"/>
                    </a:cubicBezTo>
                    <a:cubicBezTo>
                      <a:pt x="422" y="503"/>
                      <a:pt x="422" y="503"/>
                      <a:pt x="422" y="503"/>
                    </a:cubicBezTo>
                    <a:cubicBezTo>
                      <a:pt x="457" y="457"/>
                      <a:pt x="457" y="457"/>
                      <a:pt x="457" y="457"/>
                    </a:cubicBezTo>
                    <a:cubicBezTo>
                      <a:pt x="472" y="479"/>
                      <a:pt x="472" y="479"/>
                      <a:pt x="472" y="479"/>
                    </a:cubicBezTo>
                    <a:cubicBezTo>
                      <a:pt x="472" y="472"/>
                      <a:pt x="472" y="472"/>
                      <a:pt x="472" y="472"/>
                    </a:cubicBezTo>
                    <a:cubicBezTo>
                      <a:pt x="472" y="472"/>
                      <a:pt x="472" y="472"/>
                      <a:pt x="472" y="472"/>
                    </a:cubicBezTo>
                    <a:cubicBezTo>
                      <a:pt x="472" y="471"/>
                      <a:pt x="472" y="471"/>
                      <a:pt x="472" y="471"/>
                    </a:cubicBezTo>
                    <a:cubicBezTo>
                      <a:pt x="472" y="470"/>
                      <a:pt x="472" y="470"/>
                      <a:pt x="472" y="470"/>
                    </a:cubicBezTo>
                    <a:cubicBezTo>
                      <a:pt x="483" y="449"/>
                      <a:pt x="483" y="449"/>
                      <a:pt x="483" y="449"/>
                    </a:cubicBezTo>
                    <a:cubicBezTo>
                      <a:pt x="492" y="433"/>
                      <a:pt x="492" y="433"/>
                      <a:pt x="492" y="433"/>
                    </a:cubicBezTo>
                    <a:cubicBezTo>
                      <a:pt x="518" y="433"/>
                      <a:pt x="518" y="433"/>
                      <a:pt x="518" y="433"/>
                    </a:cubicBezTo>
                    <a:cubicBezTo>
                      <a:pt x="523" y="403"/>
                      <a:pt x="523" y="403"/>
                      <a:pt x="523" y="403"/>
                    </a:cubicBezTo>
                    <a:cubicBezTo>
                      <a:pt x="526" y="403"/>
                      <a:pt x="526" y="403"/>
                      <a:pt x="526" y="403"/>
                    </a:cubicBezTo>
                    <a:cubicBezTo>
                      <a:pt x="528" y="404"/>
                      <a:pt x="528" y="404"/>
                      <a:pt x="528" y="404"/>
                    </a:cubicBezTo>
                    <a:cubicBezTo>
                      <a:pt x="548" y="407"/>
                      <a:pt x="548" y="407"/>
                      <a:pt x="548" y="407"/>
                    </a:cubicBezTo>
                    <a:cubicBezTo>
                      <a:pt x="550" y="397"/>
                      <a:pt x="550" y="397"/>
                      <a:pt x="550" y="397"/>
                    </a:cubicBezTo>
                    <a:cubicBezTo>
                      <a:pt x="543" y="380"/>
                      <a:pt x="543" y="380"/>
                      <a:pt x="543" y="380"/>
                    </a:cubicBezTo>
                    <a:cubicBezTo>
                      <a:pt x="543" y="378"/>
                      <a:pt x="543" y="378"/>
                      <a:pt x="543" y="378"/>
                    </a:cubicBezTo>
                    <a:cubicBezTo>
                      <a:pt x="547" y="366"/>
                      <a:pt x="547" y="366"/>
                      <a:pt x="547" y="366"/>
                    </a:cubicBezTo>
                    <a:cubicBezTo>
                      <a:pt x="547" y="364"/>
                      <a:pt x="547" y="364"/>
                      <a:pt x="547" y="364"/>
                    </a:cubicBezTo>
                    <a:cubicBezTo>
                      <a:pt x="548" y="363"/>
                      <a:pt x="548" y="363"/>
                      <a:pt x="548" y="363"/>
                    </a:cubicBezTo>
                    <a:cubicBezTo>
                      <a:pt x="549" y="363"/>
                      <a:pt x="549" y="363"/>
                      <a:pt x="549" y="363"/>
                    </a:cubicBezTo>
                    <a:cubicBezTo>
                      <a:pt x="549" y="362"/>
                      <a:pt x="549" y="362"/>
                      <a:pt x="549" y="362"/>
                    </a:cubicBezTo>
                    <a:cubicBezTo>
                      <a:pt x="604" y="333"/>
                      <a:pt x="604" y="333"/>
                      <a:pt x="604" y="333"/>
                    </a:cubicBezTo>
                    <a:cubicBezTo>
                      <a:pt x="602" y="304"/>
                      <a:pt x="602" y="304"/>
                      <a:pt x="602" y="304"/>
                    </a:cubicBezTo>
                    <a:cubicBezTo>
                      <a:pt x="602" y="304"/>
                      <a:pt x="602" y="304"/>
                      <a:pt x="602" y="304"/>
                    </a:cubicBezTo>
                    <a:cubicBezTo>
                      <a:pt x="602" y="303"/>
                      <a:pt x="602" y="303"/>
                      <a:pt x="602" y="303"/>
                    </a:cubicBezTo>
                    <a:cubicBezTo>
                      <a:pt x="612" y="282"/>
                      <a:pt x="612" y="282"/>
                      <a:pt x="612" y="282"/>
                    </a:cubicBezTo>
                    <a:cubicBezTo>
                      <a:pt x="614" y="278"/>
                      <a:pt x="614" y="278"/>
                      <a:pt x="614" y="278"/>
                    </a:cubicBezTo>
                    <a:cubicBezTo>
                      <a:pt x="614" y="278"/>
                      <a:pt x="614" y="278"/>
                      <a:pt x="614" y="278"/>
                    </a:cubicBezTo>
                    <a:cubicBezTo>
                      <a:pt x="631" y="239"/>
                      <a:pt x="631" y="239"/>
                      <a:pt x="631" y="239"/>
                    </a:cubicBezTo>
                    <a:cubicBezTo>
                      <a:pt x="632" y="238"/>
                      <a:pt x="632" y="238"/>
                      <a:pt x="632" y="238"/>
                    </a:cubicBezTo>
                    <a:cubicBezTo>
                      <a:pt x="632" y="238"/>
                      <a:pt x="632" y="238"/>
                      <a:pt x="632" y="238"/>
                    </a:cubicBezTo>
                    <a:cubicBezTo>
                      <a:pt x="646" y="224"/>
                      <a:pt x="646" y="224"/>
                      <a:pt x="646" y="224"/>
                    </a:cubicBezTo>
                    <a:cubicBezTo>
                      <a:pt x="655" y="208"/>
                      <a:pt x="655" y="208"/>
                      <a:pt x="655" y="208"/>
                    </a:cubicBezTo>
                    <a:cubicBezTo>
                      <a:pt x="655" y="206"/>
                      <a:pt x="655" y="206"/>
                      <a:pt x="655" y="206"/>
                    </a:cubicBezTo>
                    <a:cubicBezTo>
                      <a:pt x="655" y="206"/>
                      <a:pt x="655" y="206"/>
                      <a:pt x="655" y="206"/>
                    </a:cubicBezTo>
                    <a:cubicBezTo>
                      <a:pt x="662" y="193"/>
                      <a:pt x="662" y="193"/>
                      <a:pt x="662" y="193"/>
                    </a:cubicBezTo>
                    <a:cubicBezTo>
                      <a:pt x="656" y="177"/>
                      <a:pt x="656" y="177"/>
                      <a:pt x="656" y="177"/>
                    </a:cubicBezTo>
                    <a:cubicBezTo>
                      <a:pt x="656" y="176"/>
                      <a:pt x="656" y="176"/>
                      <a:pt x="656" y="176"/>
                    </a:cubicBezTo>
                    <a:cubicBezTo>
                      <a:pt x="655" y="176"/>
                      <a:pt x="655" y="176"/>
                      <a:pt x="655" y="176"/>
                    </a:cubicBezTo>
                    <a:cubicBezTo>
                      <a:pt x="655" y="159"/>
                      <a:pt x="655" y="159"/>
                      <a:pt x="655" y="159"/>
                    </a:cubicBezTo>
                    <a:cubicBezTo>
                      <a:pt x="646" y="159"/>
                      <a:pt x="646" y="159"/>
                      <a:pt x="646" y="159"/>
                    </a:cubicBezTo>
                    <a:cubicBezTo>
                      <a:pt x="630" y="167"/>
                      <a:pt x="630" y="167"/>
                      <a:pt x="630" y="167"/>
                    </a:cubicBezTo>
                    <a:cubicBezTo>
                      <a:pt x="623" y="172"/>
                      <a:pt x="612" y="170"/>
                      <a:pt x="599" y="162"/>
                    </a:cubicBezTo>
                    <a:cubicBezTo>
                      <a:pt x="593" y="157"/>
                      <a:pt x="593" y="147"/>
                      <a:pt x="596" y="131"/>
                    </a:cubicBezTo>
                    <a:cubicBezTo>
                      <a:pt x="588" y="130"/>
                      <a:pt x="588" y="130"/>
                      <a:pt x="588" y="130"/>
                    </a:cubicBezTo>
                    <a:cubicBezTo>
                      <a:pt x="584" y="135"/>
                      <a:pt x="584" y="135"/>
                      <a:pt x="584" y="135"/>
                    </a:cubicBezTo>
                    <a:cubicBezTo>
                      <a:pt x="574" y="146"/>
                      <a:pt x="567" y="152"/>
                      <a:pt x="565" y="152"/>
                    </a:cubicBezTo>
                    <a:cubicBezTo>
                      <a:pt x="563" y="152"/>
                      <a:pt x="562" y="152"/>
                      <a:pt x="560" y="151"/>
                    </a:cubicBezTo>
                    <a:cubicBezTo>
                      <a:pt x="559" y="148"/>
                      <a:pt x="556" y="143"/>
                      <a:pt x="556" y="134"/>
                    </a:cubicBezTo>
                    <a:cubicBezTo>
                      <a:pt x="556" y="125"/>
                      <a:pt x="556" y="118"/>
                      <a:pt x="560" y="116"/>
                    </a:cubicBezTo>
                    <a:cubicBezTo>
                      <a:pt x="562" y="113"/>
                      <a:pt x="564" y="112"/>
                      <a:pt x="566" y="114"/>
                    </a:cubicBezTo>
                    <a:cubicBezTo>
                      <a:pt x="586" y="77"/>
                      <a:pt x="586" y="77"/>
                      <a:pt x="586" y="77"/>
                    </a:cubicBezTo>
                    <a:cubicBezTo>
                      <a:pt x="591" y="63"/>
                      <a:pt x="591" y="63"/>
                      <a:pt x="591" y="63"/>
                    </a:cubicBezTo>
                    <a:cubicBezTo>
                      <a:pt x="594" y="48"/>
                      <a:pt x="594" y="48"/>
                      <a:pt x="594" y="48"/>
                    </a:cubicBezTo>
                    <a:cubicBezTo>
                      <a:pt x="583" y="38"/>
                      <a:pt x="583" y="38"/>
                      <a:pt x="583" y="38"/>
                    </a:cubicBezTo>
                    <a:cubicBezTo>
                      <a:pt x="580" y="35"/>
                      <a:pt x="579" y="28"/>
                      <a:pt x="581" y="17"/>
                    </a:cubicBezTo>
                    <a:cubicBezTo>
                      <a:pt x="581" y="11"/>
                      <a:pt x="581" y="11"/>
                      <a:pt x="581" y="11"/>
                    </a:cubicBezTo>
                    <a:cubicBezTo>
                      <a:pt x="581" y="7"/>
                      <a:pt x="579" y="3"/>
                      <a:pt x="574" y="0"/>
                    </a:cubicBezTo>
                    <a:cubicBezTo>
                      <a:pt x="572" y="0"/>
                      <a:pt x="572" y="0"/>
                      <a:pt x="572" y="0"/>
                    </a:cubicBezTo>
                    <a:cubicBezTo>
                      <a:pt x="571" y="3"/>
                      <a:pt x="571" y="3"/>
                      <a:pt x="571" y="3"/>
                    </a:cubicBezTo>
                    <a:cubicBezTo>
                      <a:pt x="568" y="12"/>
                      <a:pt x="561" y="16"/>
                      <a:pt x="549" y="13"/>
                    </a:cubicBezTo>
                    <a:cubicBezTo>
                      <a:pt x="544" y="11"/>
                      <a:pt x="537" y="11"/>
                      <a:pt x="53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5" name="Freeform 15"/>
              <p:cNvSpPr>
                <a:spLocks/>
              </p:cNvSpPr>
              <p:nvPr/>
            </p:nvSpPr>
            <p:spPr bwMode="auto">
              <a:xfrm>
                <a:off x="4023836" y="4365625"/>
                <a:ext cx="565150" cy="574675"/>
              </a:xfrm>
              <a:custGeom>
                <a:avLst/>
                <a:gdLst>
                  <a:gd name="T0" fmla="*/ 355 w 374"/>
                  <a:gd name="T1" fmla="*/ 43 h 381"/>
                  <a:gd name="T2" fmla="*/ 341 w 374"/>
                  <a:gd name="T3" fmla="*/ 39 h 381"/>
                  <a:gd name="T4" fmla="*/ 329 w 374"/>
                  <a:gd name="T5" fmla="*/ 34 h 381"/>
                  <a:gd name="T6" fmla="*/ 309 w 374"/>
                  <a:gd name="T7" fmla="*/ 37 h 381"/>
                  <a:gd name="T8" fmla="*/ 292 w 374"/>
                  <a:gd name="T9" fmla="*/ 31 h 381"/>
                  <a:gd name="T10" fmla="*/ 291 w 374"/>
                  <a:gd name="T11" fmla="*/ 28 h 381"/>
                  <a:gd name="T12" fmla="*/ 269 w 374"/>
                  <a:gd name="T13" fmla="*/ 6 h 381"/>
                  <a:gd name="T14" fmla="*/ 232 w 374"/>
                  <a:gd name="T15" fmla="*/ 21 h 381"/>
                  <a:gd name="T16" fmla="*/ 228 w 374"/>
                  <a:gd name="T17" fmla="*/ 54 h 381"/>
                  <a:gd name="T18" fmla="*/ 213 w 374"/>
                  <a:gd name="T19" fmla="*/ 79 h 381"/>
                  <a:gd name="T20" fmla="*/ 190 w 374"/>
                  <a:gd name="T21" fmla="*/ 114 h 381"/>
                  <a:gd name="T22" fmla="*/ 152 w 374"/>
                  <a:gd name="T23" fmla="*/ 156 h 381"/>
                  <a:gd name="T24" fmla="*/ 115 w 374"/>
                  <a:gd name="T25" fmla="*/ 192 h 381"/>
                  <a:gd name="T26" fmla="*/ 96 w 374"/>
                  <a:gd name="T27" fmla="*/ 217 h 381"/>
                  <a:gd name="T28" fmla="*/ 0 w 374"/>
                  <a:gd name="T29" fmla="*/ 222 h 381"/>
                  <a:gd name="T30" fmla="*/ 26 w 374"/>
                  <a:gd name="T31" fmla="*/ 300 h 381"/>
                  <a:gd name="T32" fmla="*/ 42 w 374"/>
                  <a:gd name="T33" fmla="*/ 309 h 381"/>
                  <a:gd name="T34" fmla="*/ 55 w 374"/>
                  <a:gd name="T35" fmla="*/ 346 h 381"/>
                  <a:gd name="T36" fmla="*/ 57 w 374"/>
                  <a:gd name="T37" fmla="*/ 354 h 381"/>
                  <a:gd name="T38" fmla="*/ 82 w 374"/>
                  <a:gd name="T39" fmla="*/ 346 h 381"/>
                  <a:gd name="T40" fmla="*/ 92 w 374"/>
                  <a:gd name="T41" fmla="*/ 351 h 381"/>
                  <a:gd name="T42" fmla="*/ 100 w 374"/>
                  <a:gd name="T43" fmla="*/ 325 h 381"/>
                  <a:gd name="T44" fmla="*/ 145 w 374"/>
                  <a:gd name="T45" fmla="*/ 307 h 381"/>
                  <a:gd name="T46" fmla="*/ 149 w 374"/>
                  <a:gd name="T47" fmla="*/ 280 h 381"/>
                  <a:gd name="T48" fmla="*/ 158 w 374"/>
                  <a:gd name="T49" fmla="*/ 273 h 381"/>
                  <a:gd name="T50" fmla="*/ 160 w 374"/>
                  <a:gd name="T51" fmla="*/ 273 h 381"/>
                  <a:gd name="T52" fmla="*/ 179 w 374"/>
                  <a:gd name="T53" fmla="*/ 290 h 381"/>
                  <a:gd name="T54" fmla="*/ 186 w 374"/>
                  <a:gd name="T55" fmla="*/ 307 h 381"/>
                  <a:gd name="T56" fmla="*/ 200 w 374"/>
                  <a:gd name="T57" fmla="*/ 287 h 381"/>
                  <a:gd name="T58" fmla="*/ 213 w 374"/>
                  <a:gd name="T59" fmla="*/ 280 h 381"/>
                  <a:gd name="T60" fmla="*/ 229 w 374"/>
                  <a:gd name="T61" fmla="*/ 283 h 381"/>
                  <a:gd name="T62" fmla="*/ 239 w 374"/>
                  <a:gd name="T63" fmla="*/ 313 h 381"/>
                  <a:gd name="T64" fmla="*/ 249 w 374"/>
                  <a:gd name="T65" fmla="*/ 336 h 381"/>
                  <a:gd name="T66" fmla="*/ 255 w 374"/>
                  <a:gd name="T67" fmla="*/ 357 h 381"/>
                  <a:gd name="T68" fmla="*/ 273 w 374"/>
                  <a:gd name="T69" fmla="*/ 357 h 381"/>
                  <a:gd name="T70" fmla="*/ 276 w 374"/>
                  <a:gd name="T71" fmla="*/ 359 h 381"/>
                  <a:gd name="T72" fmla="*/ 285 w 374"/>
                  <a:gd name="T73" fmla="*/ 381 h 381"/>
                  <a:gd name="T74" fmla="*/ 291 w 374"/>
                  <a:gd name="T75" fmla="*/ 364 h 381"/>
                  <a:gd name="T76" fmla="*/ 295 w 374"/>
                  <a:gd name="T77" fmla="*/ 362 h 381"/>
                  <a:gd name="T78" fmla="*/ 303 w 374"/>
                  <a:gd name="T79" fmla="*/ 357 h 381"/>
                  <a:gd name="T80" fmla="*/ 310 w 374"/>
                  <a:gd name="T81" fmla="*/ 349 h 381"/>
                  <a:gd name="T82" fmla="*/ 247 w 374"/>
                  <a:gd name="T83" fmla="*/ 223 h 381"/>
                  <a:gd name="T84" fmla="*/ 231 w 374"/>
                  <a:gd name="T85" fmla="*/ 171 h 381"/>
                  <a:gd name="T86" fmla="*/ 230 w 374"/>
                  <a:gd name="T87" fmla="*/ 169 h 381"/>
                  <a:gd name="T88" fmla="*/ 240 w 374"/>
                  <a:gd name="T89" fmla="*/ 139 h 381"/>
                  <a:gd name="T90" fmla="*/ 344 w 374"/>
                  <a:gd name="T91" fmla="*/ 116 h 381"/>
                  <a:gd name="T92" fmla="*/ 368 w 374"/>
                  <a:gd name="T93" fmla="*/ 10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4" h="381">
                    <a:moveTo>
                      <a:pt x="374" y="77"/>
                    </a:moveTo>
                    <a:cubicBezTo>
                      <a:pt x="366" y="60"/>
                      <a:pt x="366" y="60"/>
                      <a:pt x="366" y="60"/>
                    </a:cubicBezTo>
                    <a:cubicBezTo>
                      <a:pt x="355" y="43"/>
                      <a:pt x="355" y="43"/>
                      <a:pt x="355" y="43"/>
                    </a:cubicBezTo>
                    <a:cubicBezTo>
                      <a:pt x="342" y="40"/>
                      <a:pt x="342" y="40"/>
                      <a:pt x="342" y="40"/>
                    </a:cubicBezTo>
                    <a:cubicBezTo>
                      <a:pt x="341" y="40"/>
                      <a:pt x="341" y="40"/>
                      <a:pt x="341" y="40"/>
                    </a:cubicBezTo>
                    <a:cubicBezTo>
                      <a:pt x="341" y="39"/>
                      <a:pt x="341" y="39"/>
                      <a:pt x="341" y="39"/>
                    </a:cubicBezTo>
                    <a:cubicBezTo>
                      <a:pt x="340" y="39"/>
                      <a:pt x="340" y="39"/>
                      <a:pt x="340" y="39"/>
                    </a:cubicBezTo>
                    <a:cubicBezTo>
                      <a:pt x="329" y="34"/>
                      <a:pt x="329" y="34"/>
                      <a:pt x="329" y="34"/>
                    </a:cubicBezTo>
                    <a:cubicBezTo>
                      <a:pt x="329" y="34"/>
                      <a:pt x="329" y="34"/>
                      <a:pt x="329" y="34"/>
                    </a:cubicBezTo>
                    <a:cubicBezTo>
                      <a:pt x="327" y="34"/>
                      <a:pt x="327" y="34"/>
                      <a:pt x="327" y="34"/>
                    </a:cubicBezTo>
                    <a:cubicBezTo>
                      <a:pt x="323" y="35"/>
                      <a:pt x="323" y="35"/>
                      <a:pt x="323" y="35"/>
                    </a:cubicBezTo>
                    <a:cubicBezTo>
                      <a:pt x="309" y="37"/>
                      <a:pt x="309" y="37"/>
                      <a:pt x="309" y="37"/>
                    </a:cubicBezTo>
                    <a:cubicBezTo>
                      <a:pt x="308" y="37"/>
                      <a:pt x="308" y="37"/>
                      <a:pt x="308" y="37"/>
                    </a:cubicBezTo>
                    <a:cubicBezTo>
                      <a:pt x="306" y="36"/>
                      <a:pt x="306" y="36"/>
                      <a:pt x="306" y="36"/>
                    </a:cubicBezTo>
                    <a:cubicBezTo>
                      <a:pt x="292" y="31"/>
                      <a:pt x="292" y="31"/>
                      <a:pt x="292" y="31"/>
                    </a:cubicBezTo>
                    <a:cubicBezTo>
                      <a:pt x="292" y="30"/>
                      <a:pt x="292" y="30"/>
                      <a:pt x="292" y="30"/>
                    </a:cubicBezTo>
                    <a:cubicBezTo>
                      <a:pt x="291" y="30"/>
                      <a:pt x="291" y="30"/>
                      <a:pt x="291" y="30"/>
                    </a:cubicBezTo>
                    <a:cubicBezTo>
                      <a:pt x="291" y="28"/>
                      <a:pt x="291" y="28"/>
                      <a:pt x="291" y="28"/>
                    </a:cubicBezTo>
                    <a:cubicBezTo>
                      <a:pt x="291" y="28"/>
                      <a:pt x="291" y="28"/>
                      <a:pt x="291" y="28"/>
                    </a:cubicBezTo>
                    <a:cubicBezTo>
                      <a:pt x="281" y="18"/>
                      <a:pt x="281" y="18"/>
                      <a:pt x="281" y="18"/>
                    </a:cubicBezTo>
                    <a:cubicBezTo>
                      <a:pt x="269" y="6"/>
                      <a:pt x="269" y="6"/>
                      <a:pt x="269" y="6"/>
                    </a:cubicBezTo>
                    <a:cubicBezTo>
                      <a:pt x="259" y="0"/>
                      <a:pt x="259" y="0"/>
                      <a:pt x="259" y="0"/>
                    </a:cubicBezTo>
                    <a:cubicBezTo>
                      <a:pt x="247" y="11"/>
                      <a:pt x="247" y="11"/>
                      <a:pt x="247" y="11"/>
                    </a:cubicBezTo>
                    <a:cubicBezTo>
                      <a:pt x="232" y="21"/>
                      <a:pt x="232" y="21"/>
                      <a:pt x="232" y="21"/>
                    </a:cubicBezTo>
                    <a:cubicBezTo>
                      <a:pt x="228" y="53"/>
                      <a:pt x="228" y="53"/>
                      <a:pt x="228" y="53"/>
                    </a:cubicBezTo>
                    <a:cubicBezTo>
                      <a:pt x="228" y="54"/>
                      <a:pt x="228" y="54"/>
                      <a:pt x="228" y="54"/>
                    </a:cubicBezTo>
                    <a:cubicBezTo>
                      <a:pt x="228" y="54"/>
                      <a:pt x="228" y="54"/>
                      <a:pt x="228" y="54"/>
                    </a:cubicBezTo>
                    <a:cubicBezTo>
                      <a:pt x="214" y="77"/>
                      <a:pt x="214" y="77"/>
                      <a:pt x="214" y="77"/>
                    </a:cubicBezTo>
                    <a:cubicBezTo>
                      <a:pt x="214" y="79"/>
                      <a:pt x="214" y="79"/>
                      <a:pt x="214" y="79"/>
                    </a:cubicBezTo>
                    <a:cubicBezTo>
                      <a:pt x="213" y="79"/>
                      <a:pt x="213" y="79"/>
                      <a:pt x="213" y="79"/>
                    </a:cubicBezTo>
                    <a:cubicBezTo>
                      <a:pt x="203" y="90"/>
                      <a:pt x="203" y="90"/>
                      <a:pt x="203" y="90"/>
                    </a:cubicBezTo>
                    <a:cubicBezTo>
                      <a:pt x="190" y="114"/>
                      <a:pt x="190" y="114"/>
                      <a:pt x="190" y="114"/>
                    </a:cubicBezTo>
                    <a:cubicBezTo>
                      <a:pt x="190" y="114"/>
                      <a:pt x="190" y="114"/>
                      <a:pt x="190" y="114"/>
                    </a:cubicBezTo>
                    <a:cubicBezTo>
                      <a:pt x="189" y="116"/>
                      <a:pt x="189" y="116"/>
                      <a:pt x="189" y="116"/>
                    </a:cubicBezTo>
                    <a:cubicBezTo>
                      <a:pt x="179" y="123"/>
                      <a:pt x="171" y="131"/>
                      <a:pt x="163" y="137"/>
                    </a:cubicBezTo>
                    <a:cubicBezTo>
                      <a:pt x="152" y="156"/>
                      <a:pt x="152" y="156"/>
                      <a:pt x="152" y="156"/>
                    </a:cubicBezTo>
                    <a:cubicBezTo>
                      <a:pt x="150" y="161"/>
                      <a:pt x="141" y="168"/>
                      <a:pt x="126" y="174"/>
                    </a:cubicBezTo>
                    <a:cubicBezTo>
                      <a:pt x="115" y="192"/>
                      <a:pt x="115" y="192"/>
                      <a:pt x="115" y="192"/>
                    </a:cubicBezTo>
                    <a:cubicBezTo>
                      <a:pt x="115" y="192"/>
                      <a:pt x="115" y="192"/>
                      <a:pt x="115" y="192"/>
                    </a:cubicBezTo>
                    <a:cubicBezTo>
                      <a:pt x="97" y="216"/>
                      <a:pt x="97" y="216"/>
                      <a:pt x="97" y="216"/>
                    </a:cubicBezTo>
                    <a:cubicBezTo>
                      <a:pt x="96" y="216"/>
                      <a:pt x="96" y="216"/>
                      <a:pt x="96" y="216"/>
                    </a:cubicBezTo>
                    <a:cubicBezTo>
                      <a:pt x="96" y="217"/>
                      <a:pt x="96" y="217"/>
                      <a:pt x="96" y="217"/>
                    </a:cubicBezTo>
                    <a:cubicBezTo>
                      <a:pt x="94" y="217"/>
                      <a:pt x="94" y="217"/>
                      <a:pt x="94" y="217"/>
                    </a:cubicBezTo>
                    <a:cubicBezTo>
                      <a:pt x="10" y="212"/>
                      <a:pt x="10" y="212"/>
                      <a:pt x="10" y="212"/>
                    </a:cubicBezTo>
                    <a:cubicBezTo>
                      <a:pt x="0" y="222"/>
                      <a:pt x="0" y="222"/>
                      <a:pt x="0" y="222"/>
                    </a:cubicBezTo>
                    <a:cubicBezTo>
                      <a:pt x="0" y="240"/>
                      <a:pt x="0" y="240"/>
                      <a:pt x="0" y="240"/>
                    </a:cubicBezTo>
                    <a:cubicBezTo>
                      <a:pt x="9" y="274"/>
                      <a:pt x="9" y="274"/>
                      <a:pt x="9" y="274"/>
                    </a:cubicBezTo>
                    <a:cubicBezTo>
                      <a:pt x="26" y="300"/>
                      <a:pt x="26" y="300"/>
                      <a:pt x="26" y="300"/>
                    </a:cubicBezTo>
                    <a:cubicBezTo>
                      <a:pt x="41" y="308"/>
                      <a:pt x="41" y="308"/>
                      <a:pt x="41" y="308"/>
                    </a:cubicBezTo>
                    <a:cubicBezTo>
                      <a:pt x="41" y="309"/>
                      <a:pt x="41" y="309"/>
                      <a:pt x="41" y="309"/>
                    </a:cubicBezTo>
                    <a:cubicBezTo>
                      <a:pt x="42" y="309"/>
                      <a:pt x="42" y="309"/>
                      <a:pt x="42" y="309"/>
                    </a:cubicBezTo>
                    <a:cubicBezTo>
                      <a:pt x="42" y="309"/>
                      <a:pt x="42" y="309"/>
                      <a:pt x="42" y="309"/>
                    </a:cubicBezTo>
                    <a:cubicBezTo>
                      <a:pt x="51" y="320"/>
                      <a:pt x="55" y="327"/>
                      <a:pt x="55" y="332"/>
                    </a:cubicBezTo>
                    <a:cubicBezTo>
                      <a:pt x="55" y="346"/>
                      <a:pt x="55" y="346"/>
                      <a:pt x="55" y="346"/>
                    </a:cubicBezTo>
                    <a:cubicBezTo>
                      <a:pt x="50" y="351"/>
                      <a:pt x="50" y="351"/>
                      <a:pt x="50" y="351"/>
                    </a:cubicBezTo>
                    <a:cubicBezTo>
                      <a:pt x="53" y="354"/>
                      <a:pt x="53" y="354"/>
                      <a:pt x="53" y="354"/>
                    </a:cubicBezTo>
                    <a:cubicBezTo>
                      <a:pt x="57" y="354"/>
                      <a:pt x="57" y="354"/>
                      <a:pt x="57" y="354"/>
                    </a:cubicBezTo>
                    <a:cubicBezTo>
                      <a:pt x="63" y="341"/>
                      <a:pt x="63" y="341"/>
                      <a:pt x="63" y="341"/>
                    </a:cubicBezTo>
                    <a:cubicBezTo>
                      <a:pt x="66" y="341"/>
                      <a:pt x="66" y="341"/>
                      <a:pt x="66" y="341"/>
                    </a:cubicBezTo>
                    <a:cubicBezTo>
                      <a:pt x="82" y="346"/>
                      <a:pt x="82" y="346"/>
                      <a:pt x="82" y="346"/>
                    </a:cubicBezTo>
                    <a:cubicBezTo>
                      <a:pt x="83" y="351"/>
                      <a:pt x="83" y="351"/>
                      <a:pt x="83" y="351"/>
                    </a:cubicBezTo>
                    <a:cubicBezTo>
                      <a:pt x="92" y="351"/>
                      <a:pt x="92" y="351"/>
                      <a:pt x="92" y="351"/>
                    </a:cubicBezTo>
                    <a:cubicBezTo>
                      <a:pt x="92" y="351"/>
                      <a:pt x="92" y="351"/>
                      <a:pt x="92" y="351"/>
                    </a:cubicBezTo>
                    <a:cubicBezTo>
                      <a:pt x="90" y="345"/>
                      <a:pt x="90" y="345"/>
                      <a:pt x="90" y="345"/>
                    </a:cubicBezTo>
                    <a:cubicBezTo>
                      <a:pt x="89" y="343"/>
                      <a:pt x="89" y="343"/>
                      <a:pt x="89" y="343"/>
                    </a:cubicBezTo>
                    <a:cubicBezTo>
                      <a:pt x="100" y="325"/>
                      <a:pt x="100" y="325"/>
                      <a:pt x="100" y="325"/>
                    </a:cubicBezTo>
                    <a:cubicBezTo>
                      <a:pt x="102" y="320"/>
                      <a:pt x="108" y="318"/>
                      <a:pt x="115" y="320"/>
                    </a:cubicBezTo>
                    <a:cubicBezTo>
                      <a:pt x="134" y="321"/>
                      <a:pt x="134" y="321"/>
                      <a:pt x="134" y="321"/>
                    </a:cubicBezTo>
                    <a:cubicBezTo>
                      <a:pt x="145" y="307"/>
                      <a:pt x="145" y="307"/>
                      <a:pt x="145" y="307"/>
                    </a:cubicBezTo>
                    <a:cubicBezTo>
                      <a:pt x="145" y="294"/>
                      <a:pt x="145" y="294"/>
                      <a:pt x="145" y="294"/>
                    </a:cubicBezTo>
                    <a:cubicBezTo>
                      <a:pt x="149" y="281"/>
                      <a:pt x="149" y="281"/>
                      <a:pt x="149" y="281"/>
                    </a:cubicBezTo>
                    <a:cubicBezTo>
                      <a:pt x="149" y="280"/>
                      <a:pt x="149" y="280"/>
                      <a:pt x="149" y="280"/>
                    </a:cubicBezTo>
                    <a:cubicBezTo>
                      <a:pt x="150" y="279"/>
                      <a:pt x="150" y="279"/>
                      <a:pt x="150" y="279"/>
                    </a:cubicBezTo>
                    <a:cubicBezTo>
                      <a:pt x="151" y="278"/>
                      <a:pt x="151" y="278"/>
                      <a:pt x="151" y="278"/>
                    </a:cubicBezTo>
                    <a:cubicBezTo>
                      <a:pt x="158" y="273"/>
                      <a:pt x="158" y="273"/>
                      <a:pt x="158" y="273"/>
                    </a:cubicBezTo>
                    <a:cubicBezTo>
                      <a:pt x="158" y="272"/>
                      <a:pt x="158" y="272"/>
                      <a:pt x="158" y="272"/>
                    </a:cubicBezTo>
                    <a:cubicBezTo>
                      <a:pt x="159" y="272"/>
                      <a:pt x="159" y="272"/>
                      <a:pt x="159" y="272"/>
                    </a:cubicBezTo>
                    <a:cubicBezTo>
                      <a:pt x="160" y="273"/>
                      <a:pt x="160" y="273"/>
                      <a:pt x="160" y="273"/>
                    </a:cubicBezTo>
                    <a:cubicBezTo>
                      <a:pt x="176" y="275"/>
                      <a:pt x="176" y="275"/>
                      <a:pt x="176" y="275"/>
                    </a:cubicBezTo>
                    <a:cubicBezTo>
                      <a:pt x="176" y="278"/>
                      <a:pt x="176" y="278"/>
                      <a:pt x="176" y="278"/>
                    </a:cubicBezTo>
                    <a:cubicBezTo>
                      <a:pt x="179" y="290"/>
                      <a:pt x="179" y="290"/>
                      <a:pt x="179" y="290"/>
                    </a:cubicBezTo>
                    <a:cubicBezTo>
                      <a:pt x="179" y="297"/>
                      <a:pt x="179" y="297"/>
                      <a:pt x="179" y="297"/>
                    </a:cubicBezTo>
                    <a:cubicBezTo>
                      <a:pt x="182" y="306"/>
                      <a:pt x="182" y="306"/>
                      <a:pt x="182" y="306"/>
                    </a:cubicBezTo>
                    <a:cubicBezTo>
                      <a:pt x="186" y="307"/>
                      <a:pt x="186" y="307"/>
                      <a:pt x="186" y="307"/>
                    </a:cubicBezTo>
                    <a:cubicBezTo>
                      <a:pt x="191" y="300"/>
                      <a:pt x="191" y="300"/>
                      <a:pt x="191" y="300"/>
                    </a:cubicBezTo>
                    <a:cubicBezTo>
                      <a:pt x="191" y="299"/>
                      <a:pt x="191" y="299"/>
                      <a:pt x="191" y="299"/>
                    </a:cubicBezTo>
                    <a:cubicBezTo>
                      <a:pt x="200" y="287"/>
                      <a:pt x="200" y="287"/>
                      <a:pt x="200" y="287"/>
                    </a:cubicBezTo>
                    <a:cubicBezTo>
                      <a:pt x="201" y="285"/>
                      <a:pt x="201" y="285"/>
                      <a:pt x="201" y="285"/>
                    </a:cubicBezTo>
                    <a:cubicBezTo>
                      <a:pt x="212" y="280"/>
                      <a:pt x="212" y="280"/>
                      <a:pt x="212" y="280"/>
                    </a:cubicBezTo>
                    <a:cubicBezTo>
                      <a:pt x="213" y="280"/>
                      <a:pt x="213" y="280"/>
                      <a:pt x="213" y="280"/>
                    </a:cubicBezTo>
                    <a:cubicBezTo>
                      <a:pt x="214" y="279"/>
                      <a:pt x="214" y="279"/>
                      <a:pt x="214" y="279"/>
                    </a:cubicBezTo>
                    <a:cubicBezTo>
                      <a:pt x="228" y="283"/>
                      <a:pt x="228" y="283"/>
                      <a:pt x="228" y="283"/>
                    </a:cubicBezTo>
                    <a:cubicBezTo>
                      <a:pt x="229" y="283"/>
                      <a:pt x="229" y="283"/>
                      <a:pt x="229" y="283"/>
                    </a:cubicBezTo>
                    <a:cubicBezTo>
                      <a:pt x="231" y="284"/>
                      <a:pt x="231" y="284"/>
                      <a:pt x="231" y="284"/>
                    </a:cubicBezTo>
                    <a:cubicBezTo>
                      <a:pt x="239" y="299"/>
                      <a:pt x="239" y="299"/>
                      <a:pt x="239" y="299"/>
                    </a:cubicBezTo>
                    <a:cubicBezTo>
                      <a:pt x="239" y="313"/>
                      <a:pt x="239" y="313"/>
                      <a:pt x="239" y="313"/>
                    </a:cubicBezTo>
                    <a:cubicBezTo>
                      <a:pt x="249" y="333"/>
                      <a:pt x="249" y="333"/>
                      <a:pt x="249" y="333"/>
                    </a:cubicBezTo>
                    <a:cubicBezTo>
                      <a:pt x="249" y="333"/>
                      <a:pt x="249" y="333"/>
                      <a:pt x="249" y="333"/>
                    </a:cubicBezTo>
                    <a:cubicBezTo>
                      <a:pt x="249" y="336"/>
                      <a:pt x="249" y="336"/>
                      <a:pt x="249" y="336"/>
                    </a:cubicBezTo>
                    <a:cubicBezTo>
                      <a:pt x="249" y="350"/>
                      <a:pt x="249" y="350"/>
                      <a:pt x="249" y="350"/>
                    </a:cubicBezTo>
                    <a:cubicBezTo>
                      <a:pt x="252" y="357"/>
                      <a:pt x="252" y="357"/>
                      <a:pt x="252" y="357"/>
                    </a:cubicBezTo>
                    <a:cubicBezTo>
                      <a:pt x="255" y="357"/>
                      <a:pt x="255" y="357"/>
                      <a:pt x="255" y="357"/>
                    </a:cubicBezTo>
                    <a:cubicBezTo>
                      <a:pt x="260" y="351"/>
                      <a:pt x="260" y="351"/>
                      <a:pt x="260" y="351"/>
                    </a:cubicBezTo>
                    <a:cubicBezTo>
                      <a:pt x="261" y="349"/>
                      <a:pt x="261" y="349"/>
                      <a:pt x="261" y="349"/>
                    </a:cubicBezTo>
                    <a:cubicBezTo>
                      <a:pt x="273" y="357"/>
                      <a:pt x="273" y="357"/>
                      <a:pt x="273" y="357"/>
                    </a:cubicBezTo>
                    <a:cubicBezTo>
                      <a:pt x="274" y="357"/>
                      <a:pt x="274" y="357"/>
                      <a:pt x="274" y="357"/>
                    </a:cubicBezTo>
                    <a:cubicBezTo>
                      <a:pt x="276" y="357"/>
                      <a:pt x="276" y="357"/>
                      <a:pt x="276" y="357"/>
                    </a:cubicBezTo>
                    <a:cubicBezTo>
                      <a:pt x="276" y="359"/>
                      <a:pt x="276" y="359"/>
                      <a:pt x="276" y="359"/>
                    </a:cubicBezTo>
                    <a:cubicBezTo>
                      <a:pt x="276" y="360"/>
                      <a:pt x="276" y="360"/>
                      <a:pt x="276" y="360"/>
                    </a:cubicBezTo>
                    <a:cubicBezTo>
                      <a:pt x="280" y="378"/>
                      <a:pt x="280" y="378"/>
                      <a:pt x="280" y="378"/>
                    </a:cubicBezTo>
                    <a:cubicBezTo>
                      <a:pt x="285" y="381"/>
                      <a:pt x="285" y="381"/>
                      <a:pt x="285" y="381"/>
                    </a:cubicBezTo>
                    <a:cubicBezTo>
                      <a:pt x="286" y="379"/>
                      <a:pt x="286" y="379"/>
                      <a:pt x="286" y="379"/>
                    </a:cubicBezTo>
                    <a:cubicBezTo>
                      <a:pt x="291" y="365"/>
                      <a:pt x="291" y="365"/>
                      <a:pt x="291" y="365"/>
                    </a:cubicBezTo>
                    <a:cubicBezTo>
                      <a:pt x="291" y="364"/>
                      <a:pt x="291" y="364"/>
                      <a:pt x="291" y="364"/>
                    </a:cubicBezTo>
                    <a:cubicBezTo>
                      <a:pt x="292" y="362"/>
                      <a:pt x="292" y="362"/>
                      <a:pt x="292" y="362"/>
                    </a:cubicBezTo>
                    <a:cubicBezTo>
                      <a:pt x="293" y="362"/>
                      <a:pt x="293" y="362"/>
                      <a:pt x="293" y="362"/>
                    </a:cubicBezTo>
                    <a:cubicBezTo>
                      <a:pt x="295" y="362"/>
                      <a:pt x="295" y="362"/>
                      <a:pt x="295" y="362"/>
                    </a:cubicBezTo>
                    <a:cubicBezTo>
                      <a:pt x="302" y="358"/>
                      <a:pt x="302" y="358"/>
                      <a:pt x="302" y="358"/>
                    </a:cubicBezTo>
                    <a:cubicBezTo>
                      <a:pt x="303" y="358"/>
                      <a:pt x="303" y="358"/>
                      <a:pt x="303" y="358"/>
                    </a:cubicBezTo>
                    <a:cubicBezTo>
                      <a:pt x="303" y="357"/>
                      <a:pt x="303" y="357"/>
                      <a:pt x="303" y="357"/>
                    </a:cubicBezTo>
                    <a:cubicBezTo>
                      <a:pt x="312" y="357"/>
                      <a:pt x="312" y="357"/>
                      <a:pt x="312" y="357"/>
                    </a:cubicBezTo>
                    <a:cubicBezTo>
                      <a:pt x="310" y="351"/>
                      <a:pt x="310" y="351"/>
                      <a:pt x="310" y="351"/>
                    </a:cubicBezTo>
                    <a:cubicBezTo>
                      <a:pt x="310" y="349"/>
                      <a:pt x="310" y="349"/>
                      <a:pt x="310" y="349"/>
                    </a:cubicBezTo>
                    <a:cubicBezTo>
                      <a:pt x="305" y="300"/>
                      <a:pt x="305" y="300"/>
                      <a:pt x="305" y="300"/>
                    </a:cubicBezTo>
                    <a:cubicBezTo>
                      <a:pt x="285" y="267"/>
                      <a:pt x="285" y="267"/>
                      <a:pt x="285" y="267"/>
                    </a:cubicBezTo>
                    <a:cubicBezTo>
                      <a:pt x="247" y="223"/>
                      <a:pt x="247" y="223"/>
                      <a:pt x="247" y="223"/>
                    </a:cubicBezTo>
                    <a:cubicBezTo>
                      <a:pt x="246" y="222"/>
                      <a:pt x="246" y="222"/>
                      <a:pt x="246" y="222"/>
                    </a:cubicBezTo>
                    <a:cubicBezTo>
                      <a:pt x="244" y="193"/>
                      <a:pt x="244" y="193"/>
                      <a:pt x="244" y="193"/>
                    </a:cubicBezTo>
                    <a:cubicBezTo>
                      <a:pt x="231" y="171"/>
                      <a:pt x="231" y="171"/>
                      <a:pt x="231" y="171"/>
                    </a:cubicBezTo>
                    <a:cubicBezTo>
                      <a:pt x="231" y="170"/>
                      <a:pt x="231" y="170"/>
                      <a:pt x="231" y="170"/>
                    </a:cubicBezTo>
                    <a:cubicBezTo>
                      <a:pt x="230" y="169"/>
                      <a:pt x="230" y="169"/>
                      <a:pt x="230" y="169"/>
                    </a:cubicBezTo>
                    <a:cubicBezTo>
                      <a:pt x="230" y="169"/>
                      <a:pt x="230" y="169"/>
                      <a:pt x="230" y="169"/>
                    </a:cubicBezTo>
                    <a:cubicBezTo>
                      <a:pt x="231" y="167"/>
                      <a:pt x="231" y="167"/>
                      <a:pt x="231" y="167"/>
                    </a:cubicBezTo>
                    <a:cubicBezTo>
                      <a:pt x="238" y="139"/>
                      <a:pt x="238" y="139"/>
                      <a:pt x="238" y="139"/>
                    </a:cubicBezTo>
                    <a:cubicBezTo>
                      <a:pt x="240" y="139"/>
                      <a:pt x="240" y="139"/>
                      <a:pt x="240" y="139"/>
                    </a:cubicBezTo>
                    <a:cubicBezTo>
                      <a:pt x="242" y="139"/>
                      <a:pt x="242" y="139"/>
                      <a:pt x="242" y="139"/>
                    </a:cubicBezTo>
                    <a:cubicBezTo>
                      <a:pt x="308" y="135"/>
                      <a:pt x="308" y="135"/>
                      <a:pt x="308" y="135"/>
                    </a:cubicBezTo>
                    <a:cubicBezTo>
                      <a:pt x="344" y="116"/>
                      <a:pt x="344" y="116"/>
                      <a:pt x="344" y="116"/>
                    </a:cubicBezTo>
                    <a:cubicBezTo>
                      <a:pt x="344" y="116"/>
                      <a:pt x="344" y="116"/>
                      <a:pt x="344" y="116"/>
                    </a:cubicBezTo>
                    <a:cubicBezTo>
                      <a:pt x="345" y="115"/>
                      <a:pt x="345" y="115"/>
                      <a:pt x="345" y="115"/>
                    </a:cubicBezTo>
                    <a:cubicBezTo>
                      <a:pt x="358" y="111"/>
                      <a:pt x="366" y="106"/>
                      <a:pt x="368" y="100"/>
                    </a:cubicBezTo>
                    <a:cubicBezTo>
                      <a:pt x="372" y="95"/>
                      <a:pt x="374" y="88"/>
                      <a:pt x="37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6" name="Freeform 16"/>
              <p:cNvSpPr>
                <a:spLocks/>
              </p:cNvSpPr>
              <p:nvPr/>
            </p:nvSpPr>
            <p:spPr bwMode="auto">
              <a:xfrm>
                <a:off x="4025423" y="3251200"/>
                <a:ext cx="641350" cy="1150938"/>
              </a:xfrm>
              <a:custGeom>
                <a:avLst/>
                <a:gdLst>
                  <a:gd name="T0" fmla="*/ 125 w 425"/>
                  <a:gd name="T1" fmla="*/ 238 h 763"/>
                  <a:gd name="T2" fmla="*/ 159 w 425"/>
                  <a:gd name="T3" fmla="*/ 266 h 763"/>
                  <a:gd name="T4" fmla="*/ 184 w 425"/>
                  <a:gd name="T5" fmla="*/ 285 h 763"/>
                  <a:gd name="T6" fmla="*/ 231 w 425"/>
                  <a:gd name="T7" fmla="*/ 303 h 763"/>
                  <a:gd name="T8" fmla="*/ 232 w 425"/>
                  <a:gd name="T9" fmla="*/ 305 h 763"/>
                  <a:gd name="T10" fmla="*/ 245 w 425"/>
                  <a:gd name="T11" fmla="*/ 326 h 763"/>
                  <a:gd name="T12" fmla="*/ 233 w 425"/>
                  <a:gd name="T13" fmla="*/ 359 h 763"/>
                  <a:gd name="T14" fmla="*/ 232 w 425"/>
                  <a:gd name="T15" fmla="*/ 380 h 763"/>
                  <a:gd name="T16" fmla="*/ 220 w 425"/>
                  <a:gd name="T17" fmla="*/ 417 h 763"/>
                  <a:gd name="T18" fmla="*/ 185 w 425"/>
                  <a:gd name="T19" fmla="*/ 414 h 763"/>
                  <a:gd name="T20" fmla="*/ 147 w 425"/>
                  <a:gd name="T21" fmla="*/ 438 h 763"/>
                  <a:gd name="T22" fmla="*/ 153 w 425"/>
                  <a:gd name="T23" fmla="*/ 468 h 763"/>
                  <a:gd name="T24" fmla="*/ 114 w 425"/>
                  <a:gd name="T25" fmla="*/ 459 h 763"/>
                  <a:gd name="T26" fmla="*/ 82 w 425"/>
                  <a:gd name="T27" fmla="*/ 447 h 763"/>
                  <a:gd name="T28" fmla="*/ 51 w 425"/>
                  <a:gd name="T29" fmla="*/ 519 h 763"/>
                  <a:gd name="T30" fmla="*/ 61 w 425"/>
                  <a:gd name="T31" fmla="*/ 538 h 763"/>
                  <a:gd name="T32" fmla="*/ 68 w 425"/>
                  <a:gd name="T33" fmla="*/ 557 h 763"/>
                  <a:gd name="T34" fmla="*/ 70 w 425"/>
                  <a:gd name="T35" fmla="*/ 587 h 763"/>
                  <a:gd name="T36" fmla="*/ 6 w 425"/>
                  <a:gd name="T37" fmla="*/ 600 h 763"/>
                  <a:gd name="T38" fmla="*/ 8 w 425"/>
                  <a:gd name="T39" fmla="*/ 643 h 763"/>
                  <a:gd name="T40" fmla="*/ 16 w 425"/>
                  <a:gd name="T41" fmla="*/ 670 h 763"/>
                  <a:gd name="T42" fmla="*/ 87 w 425"/>
                  <a:gd name="T43" fmla="*/ 667 h 763"/>
                  <a:gd name="T44" fmla="*/ 112 w 425"/>
                  <a:gd name="T45" fmla="*/ 686 h 763"/>
                  <a:gd name="T46" fmla="*/ 133 w 425"/>
                  <a:gd name="T47" fmla="*/ 702 h 763"/>
                  <a:gd name="T48" fmla="*/ 151 w 425"/>
                  <a:gd name="T49" fmla="*/ 688 h 763"/>
                  <a:gd name="T50" fmla="*/ 201 w 425"/>
                  <a:gd name="T51" fmla="*/ 722 h 763"/>
                  <a:gd name="T52" fmla="*/ 258 w 425"/>
                  <a:gd name="T53" fmla="*/ 725 h 763"/>
                  <a:gd name="T54" fmla="*/ 275 w 425"/>
                  <a:gd name="T55" fmla="*/ 736 h 763"/>
                  <a:gd name="T56" fmla="*/ 275 w 425"/>
                  <a:gd name="T57" fmla="*/ 737 h 763"/>
                  <a:gd name="T58" fmla="*/ 298 w 425"/>
                  <a:gd name="T59" fmla="*/ 759 h 763"/>
                  <a:gd name="T60" fmla="*/ 325 w 425"/>
                  <a:gd name="T61" fmla="*/ 739 h 763"/>
                  <a:gd name="T62" fmla="*/ 316 w 425"/>
                  <a:gd name="T63" fmla="*/ 723 h 763"/>
                  <a:gd name="T64" fmla="*/ 325 w 425"/>
                  <a:gd name="T65" fmla="*/ 680 h 763"/>
                  <a:gd name="T66" fmla="*/ 353 w 425"/>
                  <a:gd name="T67" fmla="*/ 678 h 763"/>
                  <a:gd name="T68" fmla="*/ 318 w 425"/>
                  <a:gd name="T69" fmla="*/ 641 h 763"/>
                  <a:gd name="T70" fmla="*/ 308 w 425"/>
                  <a:gd name="T71" fmla="*/ 627 h 763"/>
                  <a:gd name="T72" fmla="*/ 320 w 425"/>
                  <a:gd name="T73" fmla="*/ 611 h 763"/>
                  <a:gd name="T74" fmla="*/ 398 w 425"/>
                  <a:gd name="T75" fmla="*/ 615 h 763"/>
                  <a:gd name="T76" fmla="*/ 425 w 425"/>
                  <a:gd name="T77" fmla="*/ 611 h 763"/>
                  <a:gd name="T78" fmla="*/ 381 w 425"/>
                  <a:gd name="T79" fmla="*/ 495 h 763"/>
                  <a:gd name="T80" fmla="*/ 360 w 425"/>
                  <a:gd name="T81" fmla="*/ 486 h 763"/>
                  <a:gd name="T82" fmla="*/ 357 w 425"/>
                  <a:gd name="T83" fmla="*/ 455 h 763"/>
                  <a:gd name="T84" fmla="*/ 363 w 425"/>
                  <a:gd name="T85" fmla="*/ 252 h 763"/>
                  <a:gd name="T86" fmla="*/ 367 w 425"/>
                  <a:gd name="T87" fmla="*/ 213 h 763"/>
                  <a:gd name="T88" fmla="*/ 389 w 425"/>
                  <a:gd name="T89" fmla="*/ 181 h 763"/>
                  <a:gd name="T90" fmla="*/ 365 w 425"/>
                  <a:gd name="T91" fmla="*/ 147 h 763"/>
                  <a:gd name="T92" fmla="*/ 363 w 425"/>
                  <a:gd name="T93" fmla="*/ 117 h 763"/>
                  <a:gd name="T94" fmla="*/ 364 w 425"/>
                  <a:gd name="T95" fmla="*/ 114 h 763"/>
                  <a:gd name="T96" fmla="*/ 383 w 425"/>
                  <a:gd name="T97" fmla="*/ 49 h 763"/>
                  <a:gd name="T98" fmla="*/ 396 w 425"/>
                  <a:gd name="T99" fmla="*/ 29 h 763"/>
                  <a:gd name="T100" fmla="*/ 412 w 425"/>
                  <a:gd name="T101" fmla="*/ 16 h 763"/>
                  <a:gd name="T102" fmla="*/ 391 w 425"/>
                  <a:gd name="T103" fmla="*/ 0 h 763"/>
                  <a:gd name="T104" fmla="*/ 354 w 425"/>
                  <a:gd name="T105" fmla="*/ 14 h 763"/>
                  <a:gd name="T106" fmla="*/ 320 w 425"/>
                  <a:gd name="T107" fmla="*/ 45 h 763"/>
                  <a:gd name="T108" fmla="*/ 276 w 425"/>
                  <a:gd name="T109" fmla="*/ 76 h 763"/>
                  <a:gd name="T110" fmla="*/ 257 w 425"/>
                  <a:gd name="T111" fmla="*/ 93 h 763"/>
                  <a:gd name="T112" fmla="*/ 244 w 425"/>
                  <a:gd name="T113" fmla="*/ 156 h 763"/>
                  <a:gd name="T114" fmla="*/ 241 w 425"/>
                  <a:gd name="T115" fmla="*/ 174 h 763"/>
                  <a:gd name="T116" fmla="*/ 228 w 425"/>
                  <a:gd name="T117" fmla="*/ 191 h 763"/>
                  <a:gd name="T118" fmla="*/ 226 w 425"/>
                  <a:gd name="T119" fmla="*/ 193 h 763"/>
                  <a:gd name="T120" fmla="*/ 200 w 425"/>
                  <a:gd name="T121" fmla="*/ 196 h 763"/>
                  <a:gd name="T122" fmla="*/ 199 w 425"/>
                  <a:gd name="T123" fmla="*/ 196 h 763"/>
                  <a:gd name="T124" fmla="*/ 142 w 425"/>
                  <a:gd name="T125" fmla="*/ 174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5" h="763">
                    <a:moveTo>
                      <a:pt x="142" y="174"/>
                    </a:moveTo>
                    <a:cubicBezTo>
                      <a:pt x="135" y="173"/>
                      <a:pt x="135" y="173"/>
                      <a:pt x="135" y="173"/>
                    </a:cubicBezTo>
                    <a:cubicBezTo>
                      <a:pt x="125" y="238"/>
                      <a:pt x="125" y="238"/>
                      <a:pt x="125" y="238"/>
                    </a:cubicBezTo>
                    <a:cubicBezTo>
                      <a:pt x="143" y="259"/>
                      <a:pt x="143" y="259"/>
                      <a:pt x="143" y="259"/>
                    </a:cubicBezTo>
                    <a:cubicBezTo>
                      <a:pt x="159" y="266"/>
                      <a:pt x="159" y="266"/>
                      <a:pt x="159" y="266"/>
                    </a:cubicBezTo>
                    <a:cubicBezTo>
                      <a:pt x="159" y="266"/>
                      <a:pt x="159" y="266"/>
                      <a:pt x="159" y="266"/>
                    </a:cubicBezTo>
                    <a:cubicBezTo>
                      <a:pt x="161" y="266"/>
                      <a:pt x="161" y="266"/>
                      <a:pt x="161" y="266"/>
                    </a:cubicBezTo>
                    <a:cubicBezTo>
                      <a:pt x="162" y="267"/>
                      <a:pt x="162" y="267"/>
                      <a:pt x="162" y="267"/>
                    </a:cubicBezTo>
                    <a:cubicBezTo>
                      <a:pt x="184" y="285"/>
                      <a:pt x="184" y="285"/>
                      <a:pt x="184" y="285"/>
                    </a:cubicBezTo>
                    <a:cubicBezTo>
                      <a:pt x="214" y="293"/>
                      <a:pt x="214" y="293"/>
                      <a:pt x="214" y="293"/>
                    </a:cubicBezTo>
                    <a:cubicBezTo>
                      <a:pt x="215" y="293"/>
                      <a:pt x="215" y="293"/>
                      <a:pt x="215" y="293"/>
                    </a:cubicBezTo>
                    <a:cubicBezTo>
                      <a:pt x="231" y="303"/>
                      <a:pt x="231" y="303"/>
                      <a:pt x="231" y="303"/>
                    </a:cubicBezTo>
                    <a:cubicBezTo>
                      <a:pt x="232" y="303"/>
                      <a:pt x="232" y="303"/>
                      <a:pt x="232" y="303"/>
                    </a:cubicBezTo>
                    <a:cubicBezTo>
                      <a:pt x="232" y="303"/>
                      <a:pt x="232" y="303"/>
                      <a:pt x="232" y="303"/>
                    </a:cubicBezTo>
                    <a:cubicBezTo>
                      <a:pt x="232" y="305"/>
                      <a:pt x="232" y="305"/>
                      <a:pt x="232" y="305"/>
                    </a:cubicBezTo>
                    <a:cubicBezTo>
                      <a:pt x="244" y="322"/>
                      <a:pt x="244" y="322"/>
                      <a:pt x="244" y="322"/>
                    </a:cubicBezTo>
                    <a:cubicBezTo>
                      <a:pt x="246" y="324"/>
                      <a:pt x="246" y="324"/>
                      <a:pt x="246" y="324"/>
                    </a:cubicBezTo>
                    <a:cubicBezTo>
                      <a:pt x="245" y="326"/>
                      <a:pt x="245" y="326"/>
                      <a:pt x="245" y="326"/>
                    </a:cubicBezTo>
                    <a:cubicBezTo>
                      <a:pt x="234" y="343"/>
                      <a:pt x="234" y="343"/>
                      <a:pt x="234" y="343"/>
                    </a:cubicBezTo>
                    <a:cubicBezTo>
                      <a:pt x="232" y="345"/>
                      <a:pt x="232" y="351"/>
                      <a:pt x="232" y="359"/>
                    </a:cubicBezTo>
                    <a:cubicBezTo>
                      <a:pt x="233" y="359"/>
                      <a:pt x="233" y="359"/>
                      <a:pt x="233" y="359"/>
                    </a:cubicBezTo>
                    <a:cubicBezTo>
                      <a:pt x="233" y="379"/>
                      <a:pt x="233" y="379"/>
                      <a:pt x="233" y="379"/>
                    </a:cubicBezTo>
                    <a:cubicBezTo>
                      <a:pt x="232" y="380"/>
                      <a:pt x="232" y="380"/>
                      <a:pt x="232" y="380"/>
                    </a:cubicBezTo>
                    <a:cubicBezTo>
                      <a:pt x="232" y="380"/>
                      <a:pt x="232" y="380"/>
                      <a:pt x="232" y="380"/>
                    </a:cubicBezTo>
                    <a:cubicBezTo>
                      <a:pt x="223" y="412"/>
                      <a:pt x="223" y="412"/>
                      <a:pt x="223" y="412"/>
                    </a:cubicBezTo>
                    <a:cubicBezTo>
                      <a:pt x="222" y="417"/>
                      <a:pt x="222" y="417"/>
                      <a:pt x="222" y="417"/>
                    </a:cubicBezTo>
                    <a:cubicBezTo>
                      <a:pt x="220" y="417"/>
                      <a:pt x="220" y="417"/>
                      <a:pt x="220" y="417"/>
                    </a:cubicBezTo>
                    <a:cubicBezTo>
                      <a:pt x="216" y="416"/>
                      <a:pt x="216" y="416"/>
                      <a:pt x="216" y="416"/>
                    </a:cubicBezTo>
                    <a:cubicBezTo>
                      <a:pt x="203" y="413"/>
                      <a:pt x="203" y="413"/>
                      <a:pt x="203" y="413"/>
                    </a:cubicBezTo>
                    <a:cubicBezTo>
                      <a:pt x="185" y="414"/>
                      <a:pt x="185" y="414"/>
                      <a:pt x="185" y="414"/>
                    </a:cubicBezTo>
                    <a:cubicBezTo>
                      <a:pt x="169" y="419"/>
                      <a:pt x="169" y="419"/>
                      <a:pt x="169" y="419"/>
                    </a:cubicBezTo>
                    <a:cubicBezTo>
                      <a:pt x="151" y="434"/>
                      <a:pt x="151" y="434"/>
                      <a:pt x="151" y="434"/>
                    </a:cubicBezTo>
                    <a:cubicBezTo>
                      <a:pt x="147" y="438"/>
                      <a:pt x="147" y="438"/>
                      <a:pt x="147" y="438"/>
                    </a:cubicBezTo>
                    <a:cubicBezTo>
                      <a:pt x="170" y="450"/>
                      <a:pt x="170" y="450"/>
                      <a:pt x="170" y="450"/>
                    </a:cubicBezTo>
                    <a:cubicBezTo>
                      <a:pt x="168" y="454"/>
                      <a:pt x="168" y="454"/>
                      <a:pt x="168" y="454"/>
                    </a:cubicBezTo>
                    <a:cubicBezTo>
                      <a:pt x="167" y="459"/>
                      <a:pt x="162" y="465"/>
                      <a:pt x="153" y="468"/>
                    </a:cubicBezTo>
                    <a:cubicBezTo>
                      <a:pt x="138" y="469"/>
                      <a:pt x="138" y="469"/>
                      <a:pt x="138" y="469"/>
                    </a:cubicBezTo>
                    <a:cubicBezTo>
                      <a:pt x="114" y="459"/>
                      <a:pt x="114" y="459"/>
                      <a:pt x="114" y="459"/>
                    </a:cubicBezTo>
                    <a:cubicBezTo>
                      <a:pt x="114" y="459"/>
                      <a:pt x="114" y="459"/>
                      <a:pt x="114" y="459"/>
                    </a:cubicBezTo>
                    <a:cubicBezTo>
                      <a:pt x="114" y="459"/>
                      <a:pt x="114" y="459"/>
                      <a:pt x="114" y="459"/>
                    </a:cubicBezTo>
                    <a:cubicBezTo>
                      <a:pt x="92" y="447"/>
                      <a:pt x="92" y="447"/>
                      <a:pt x="92" y="447"/>
                    </a:cubicBezTo>
                    <a:cubicBezTo>
                      <a:pt x="82" y="447"/>
                      <a:pt x="82" y="447"/>
                      <a:pt x="82" y="447"/>
                    </a:cubicBezTo>
                    <a:cubicBezTo>
                      <a:pt x="56" y="485"/>
                      <a:pt x="56" y="485"/>
                      <a:pt x="56" y="485"/>
                    </a:cubicBezTo>
                    <a:cubicBezTo>
                      <a:pt x="51" y="497"/>
                      <a:pt x="51" y="497"/>
                      <a:pt x="51" y="497"/>
                    </a:cubicBezTo>
                    <a:cubicBezTo>
                      <a:pt x="51" y="519"/>
                      <a:pt x="51" y="519"/>
                      <a:pt x="51" y="519"/>
                    </a:cubicBezTo>
                    <a:cubicBezTo>
                      <a:pt x="61" y="537"/>
                      <a:pt x="61" y="537"/>
                      <a:pt x="61" y="537"/>
                    </a:cubicBezTo>
                    <a:cubicBezTo>
                      <a:pt x="61" y="538"/>
                      <a:pt x="61" y="538"/>
                      <a:pt x="61" y="538"/>
                    </a:cubicBezTo>
                    <a:cubicBezTo>
                      <a:pt x="61" y="538"/>
                      <a:pt x="61" y="538"/>
                      <a:pt x="61" y="538"/>
                    </a:cubicBezTo>
                    <a:cubicBezTo>
                      <a:pt x="61" y="538"/>
                      <a:pt x="61" y="538"/>
                      <a:pt x="61" y="538"/>
                    </a:cubicBezTo>
                    <a:cubicBezTo>
                      <a:pt x="68" y="555"/>
                      <a:pt x="68" y="555"/>
                      <a:pt x="68" y="555"/>
                    </a:cubicBezTo>
                    <a:cubicBezTo>
                      <a:pt x="68" y="557"/>
                      <a:pt x="68" y="557"/>
                      <a:pt x="68" y="557"/>
                    </a:cubicBezTo>
                    <a:cubicBezTo>
                      <a:pt x="69" y="582"/>
                      <a:pt x="69" y="582"/>
                      <a:pt x="69" y="582"/>
                    </a:cubicBezTo>
                    <a:cubicBezTo>
                      <a:pt x="69" y="585"/>
                      <a:pt x="69" y="585"/>
                      <a:pt x="69" y="585"/>
                    </a:cubicBezTo>
                    <a:cubicBezTo>
                      <a:pt x="70" y="587"/>
                      <a:pt x="70" y="587"/>
                      <a:pt x="70" y="587"/>
                    </a:cubicBezTo>
                    <a:cubicBezTo>
                      <a:pt x="53" y="590"/>
                      <a:pt x="53" y="590"/>
                      <a:pt x="53" y="590"/>
                    </a:cubicBezTo>
                    <a:cubicBezTo>
                      <a:pt x="21" y="590"/>
                      <a:pt x="21" y="590"/>
                      <a:pt x="21" y="590"/>
                    </a:cubicBezTo>
                    <a:cubicBezTo>
                      <a:pt x="6" y="600"/>
                      <a:pt x="6" y="600"/>
                      <a:pt x="6" y="600"/>
                    </a:cubicBezTo>
                    <a:cubicBezTo>
                      <a:pt x="0" y="610"/>
                      <a:pt x="0" y="610"/>
                      <a:pt x="0" y="610"/>
                    </a:cubicBezTo>
                    <a:cubicBezTo>
                      <a:pt x="1" y="611"/>
                      <a:pt x="1" y="611"/>
                      <a:pt x="1" y="611"/>
                    </a:cubicBezTo>
                    <a:cubicBezTo>
                      <a:pt x="8" y="643"/>
                      <a:pt x="8" y="643"/>
                      <a:pt x="8" y="643"/>
                    </a:cubicBezTo>
                    <a:cubicBezTo>
                      <a:pt x="9" y="643"/>
                      <a:pt x="9" y="643"/>
                      <a:pt x="9" y="643"/>
                    </a:cubicBezTo>
                    <a:cubicBezTo>
                      <a:pt x="9" y="656"/>
                      <a:pt x="9" y="656"/>
                      <a:pt x="9" y="656"/>
                    </a:cubicBezTo>
                    <a:cubicBezTo>
                      <a:pt x="16" y="670"/>
                      <a:pt x="16" y="670"/>
                      <a:pt x="16" y="670"/>
                    </a:cubicBezTo>
                    <a:cubicBezTo>
                      <a:pt x="38" y="685"/>
                      <a:pt x="38" y="685"/>
                      <a:pt x="38" y="685"/>
                    </a:cubicBezTo>
                    <a:cubicBezTo>
                      <a:pt x="71" y="678"/>
                      <a:pt x="71" y="678"/>
                      <a:pt x="71" y="678"/>
                    </a:cubicBezTo>
                    <a:cubicBezTo>
                      <a:pt x="87" y="667"/>
                      <a:pt x="87" y="667"/>
                      <a:pt x="87" y="667"/>
                    </a:cubicBezTo>
                    <a:cubicBezTo>
                      <a:pt x="89" y="666"/>
                      <a:pt x="89" y="666"/>
                      <a:pt x="89" y="666"/>
                    </a:cubicBezTo>
                    <a:cubicBezTo>
                      <a:pt x="104" y="666"/>
                      <a:pt x="104" y="666"/>
                      <a:pt x="104" y="666"/>
                    </a:cubicBezTo>
                    <a:cubicBezTo>
                      <a:pt x="112" y="686"/>
                      <a:pt x="112" y="686"/>
                      <a:pt x="112" y="686"/>
                    </a:cubicBezTo>
                    <a:cubicBezTo>
                      <a:pt x="117" y="691"/>
                      <a:pt x="121" y="697"/>
                      <a:pt x="124" y="703"/>
                    </a:cubicBezTo>
                    <a:cubicBezTo>
                      <a:pt x="131" y="702"/>
                      <a:pt x="131" y="702"/>
                      <a:pt x="131" y="702"/>
                    </a:cubicBezTo>
                    <a:cubicBezTo>
                      <a:pt x="133" y="702"/>
                      <a:pt x="133" y="702"/>
                      <a:pt x="133" y="702"/>
                    </a:cubicBezTo>
                    <a:cubicBezTo>
                      <a:pt x="135" y="702"/>
                      <a:pt x="135" y="702"/>
                      <a:pt x="135" y="702"/>
                    </a:cubicBezTo>
                    <a:cubicBezTo>
                      <a:pt x="136" y="700"/>
                      <a:pt x="136" y="700"/>
                      <a:pt x="136" y="700"/>
                    </a:cubicBezTo>
                    <a:cubicBezTo>
                      <a:pt x="151" y="688"/>
                      <a:pt x="151" y="688"/>
                      <a:pt x="151" y="688"/>
                    </a:cubicBezTo>
                    <a:cubicBezTo>
                      <a:pt x="165" y="713"/>
                      <a:pt x="165" y="713"/>
                      <a:pt x="165" y="713"/>
                    </a:cubicBezTo>
                    <a:cubicBezTo>
                      <a:pt x="180" y="722"/>
                      <a:pt x="180" y="722"/>
                      <a:pt x="180" y="722"/>
                    </a:cubicBezTo>
                    <a:cubicBezTo>
                      <a:pt x="201" y="722"/>
                      <a:pt x="201" y="722"/>
                      <a:pt x="201" y="722"/>
                    </a:cubicBezTo>
                    <a:cubicBezTo>
                      <a:pt x="216" y="720"/>
                      <a:pt x="216" y="720"/>
                      <a:pt x="216" y="720"/>
                    </a:cubicBezTo>
                    <a:cubicBezTo>
                      <a:pt x="220" y="720"/>
                      <a:pt x="220" y="720"/>
                      <a:pt x="220" y="720"/>
                    </a:cubicBezTo>
                    <a:cubicBezTo>
                      <a:pt x="258" y="725"/>
                      <a:pt x="258" y="725"/>
                      <a:pt x="258" y="725"/>
                    </a:cubicBezTo>
                    <a:cubicBezTo>
                      <a:pt x="259" y="725"/>
                      <a:pt x="259" y="725"/>
                      <a:pt x="259" y="725"/>
                    </a:cubicBezTo>
                    <a:cubicBezTo>
                      <a:pt x="259" y="726"/>
                      <a:pt x="259" y="726"/>
                      <a:pt x="259" y="726"/>
                    </a:cubicBezTo>
                    <a:cubicBezTo>
                      <a:pt x="275" y="736"/>
                      <a:pt x="275" y="736"/>
                      <a:pt x="275" y="736"/>
                    </a:cubicBezTo>
                    <a:cubicBezTo>
                      <a:pt x="275" y="736"/>
                      <a:pt x="275" y="736"/>
                      <a:pt x="275" y="736"/>
                    </a:cubicBezTo>
                    <a:cubicBezTo>
                      <a:pt x="275" y="736"/>
                      <a:pt x="275" y="736"/>
                      <a:pt x="275" y="736"/>
                    </a:cubicBezTo>
                    <a:cubicBezTo>
                      <a:pt x="275" y="737"/>
                      <a:pt x="275" y="737"/>
                      <a:pt x="275" y="737"/>
                    </a:cubicBezTo>
                    <a:cubicBezTo>
                      <a:pt x="288" y="747"/>
                      <a:pt x="288" y="747"/>
                      <a:pt x="288" y="747"/>
                    </a:cubicBezTo>
                    <a:cubicBezTo>
                      <a:pt x="288" y="748"/>
                      <a:pt x="288" y="748"/>
                      <a:pt x="288" y="748"/>
                    </a:cubicBezTo>
                    <a:cubicBezTo>
                      <a:pt x="298" y="759"/>
                      <a:pt x="298" y="759"/>
                      <a:pt x="298" y="759"/>
                    </a:cubicBezTo>
                    <a:cubicBezTo>
                      <a:pt x="308" y="763"/>
                      <a:pt x="308" y="763"/>
                      <a:pt x="308" y="763"/>
                    </a:cubicBezTo>
                    <a:cubicBezTo>
                      <a:pt x="325" y="761"/>
                      <a:pt x="325" y="761"/>
                      <a:pt x="325" y="761"/>
                    </a:cubicBezTo>
                    <a:cubicBezTo>
                      <a:pt x="325" y="739"/>
                      <a:pt x="325" y="739"/>
                      <a:pt x="325" y="739"/>
                    </a:cubicBezTo>
                    <a:cubicBezTo>
                      <a:pt x="317" y="724"/>
                      <a:pt x="317" y="724"/>
                      <a:pt x="317" y="724"/>
                    </a:cubicBezTo>
                    <a:cubicBezTo>
                      <a:pt x="316" y="724"/>
                      <a:pt x="316" y="724"/>
                      <a:pt x="316" y="724"/>
                    </a:cubicBezTo>
                    <a:cubicBezTo>
                      <a:pt x="316" y="723"/>
                      <a:pt x="316" y="723"/>
                      <a:pt x="316" y="723"/>
                    </a:cubicBezTo>
                    <a:cubicBezTo>
                      <a:pt x="309" y="696"/>
                      <a:pt x="309" y="696"/>
                      <a:pt x="309" y="696"/>
                    </a:cubicBezTo>
                    <a:cubicBezTo>
                      <a:pt x="324" y="681"/>
                      <a:pt x="324" y="681"/>
                      <a:pt x="324" y="681"/>
                    </a:cubicBezTo>
                    <a:cubicBezTo>
                      <a:pt x="325" y="680"/>
                      <a:pt x="325" y="680"/>
                      <a:pt x="325" y="680"/>
                    </a:cubicBezTo>
                    <a:cubicBezTo>
                      <a:pt x="326" y="680"/>
                      <a:pt x="326" y="680"/>
                      <a:pt x="326" y="680"/>
                    </a:cubicBezTo>
                    <a:cubicBezTo>
                      <a:pt x="339" y="678"/>
                      <a:pt x="339" y="678"/>
                      <a:pt x="339" y="678"/>
                    </a:cubicBezTo>
                    <a:cubicBezTo>
                      <a:pt x="353" y="678"/>
                      <a:pt x="353" y="678"/>
                      <a:pt x="353" y="678"/>
                    </a:cubicBezTo>
                    <a:cubicBezTo>
                      <a:pt x="357" y="672"/>
                      <a:pt x="357" y="672"/>
                      <a:pt x="357" y="672"/>
                    </a:cubicBezTo>
                    <a:cubicBezTo>
                      <a:pt x="348" y="661"/>
                      <a:pt x="348" y="661"/>
                      <a:pt x="348" y="661"/>
                    </a:cubicBezTo>
                    <a:cubicBezTo>
                      <a:pt x="318" y="641"/>
                      <a:pt x="318" y="641"/>
                      <a:pt x="318" y="641"/>
                    </a:cubicBezTo>
                    <a:cubicBezTo>
                      <a:pt x="310" y="629"/>
                      <a:pt x="310" y="629"/>
                      <a:pt x="310" y="629"/>
                    </a:cubicBezTo>
                    <a:cubicBezTo>
                      <a:pt x="309" y="628"/>
                      <a:pt x="309" y="628"/>
                      <a:pt x="309" y="628"/>
                    </a:cubicBezTo>
                    <a:cubicBezTo>
                      <a:pt x="308" y="627"/>
                      <a:pt x="308" y="627"/>
                      <a:pt x="308" y="627"/>
                    </a:cubicBezTo>
                    <a:cubicBezTo>
                      <a:pt x="309" y="625"/>
                      <a:pt x="309" y="625"/>
                      <a:pt x="309" y="625"/>
                    </a:cubicBezTo>
                    <a:cubicBezTo>
                      <a:pt x="318" y="609"/>
                      <a:pt x="318" y="609"/>
                      <a:pt x="318" y="609"/>
                    </a:cubicBezTo>
                    <a:cubicBezTo>
                      <a:pt x="320" y="611"/>
                      <a:pt x="320" y="611"/>
                      <a:pt x="320" y="611"/>
                    </a:cubicBezTo>
                    <a:cubicBezTo>
                      <a:pt x="341" y="617"/>
                      <a:pt x="341" y="617"/>
                      <a:pt x="341" y="617"/>
                    </a:cubicBezTo>
                    <a:cubicBezTo>
                      <a:pt x="397" y="614"/>
                      <a:pt x="397" y="614"/>
                      <a:pt x="397" y="614"/>
                    </a:cubicBezTo>
                    <a:cubicBezTo>
                      <a:pt x="398" y="615"/>
                      <a:pt x="398" y="615"/>
                      <a:pt x="398" y="615"/>
                    </a:cubicBezTo>
                    <a:cubicBezTo>
                      <a:pt x="399" y="615"/>
                      <a:pt x="399" y="615"/>
                      <a:pt x="399" y="615"/>
                    </a:cubicBezTo>
                    <a:cubicBezTo>
                      <a:pt x="415" y="621"/>
                      <a:pt x="415" y="621"/>
                      <a:pt x="415" y="621"/>
                    </a:cubicBezTo>
                    <a:cubicBezTo>
                      <a:pt x="425" y="611"/>
                      <a:pt x="425" y="611"/>
                      <a:pt x="425" y="611"/>
                    </a:cubicBezTo>
                    <a:cubicBezTo>
                      <a:pt x="420" y="579"/>
                      <a:pt x="420" y="579"/>
                      <a:pt x="420" y="579"/>
                    </a:cubicBezTo>
                    <a:cubicBezTo>
                      <a:pt x="400" y="566"/>
                      <a:pt x="400" y="566"/>
                      <a:pt x="400" y="566"/>
                    </a:cubicBezTo>
                    <a:cubicBezTo>
                      <a:pt x="383" y="556"/>
                      <a:pt x="378" y="533"/>
                      <a:pt x="381" y="495"/>
                    </a:cubicBezTo>
                    <a:cubicBezTo>
                      <a:pt x="364" y="487"/>
                      <a:pt x="364" y="487"/>
                      <a:pt x="364" y="487"/>
                    </a:cubicBezTo>
                    <a:cubicBezTo>
                      <a:pt x="362" y="486"/>
                      <a:pt x="362" y="486"/>
                      <a:pt x="362" y="486"/>
                    </a:cubicBezTo>
                    <a:cubicBezTo>
                      <a:pt x="360" y="486"/>
                      <a:pt x="360" y="486"/>
                      <a:pt x="360" y="486"/>
                    </a:cubicBezTo>
                    <a:cubicBezTo>
                      <a:pt x="360" y="484"/>
                      <a:pt x="360" y="484"/>
                      <a:pt x="360" y="484"/>
                    </a:cubicBezTo>
                    <a:cubicBezTo>
                      <a:pt x="360" y="483"/>
                      <a:pt x="360" y="483"/>
                      <a:pt x="360" y="483"/>
                    </a:cubicBezTo>
                    <a:cubicBezTo>
                      <a:pt x="357" y="455"/>
                      <a:pt x="357" y="455"/>
                      <a:pt x="357" y="455"/>
                    </a:cubicBezTo>
                    <a:cubicBezTo>
                      <a:pt x="380" y="347"/>
                      <a:pt x="380" y="347"/>
                      <a:pt x="380" y="347"/>
                    </a:cubicBezTo>
                    <a:cubicBezTo>
                      <a:pt x="371" y="316"/>
                      <a:pt x="365" y="295"/>
                      <a:pt x="365" y="284"/>
                    </a:cubicBezTo>
                    <a:cubicBezTo>
                      <a:pt x="363" y="252"/>
                      <a:pt x="363" y="252"/>
                      <a:pt x="363" y="252"/>
                    </a:cubicBezTo>
                    <a:cubicBezTo>
                      <a:pt x="365" y="218"/>
                      <a:pt x="365" y="218"/>
                      <a:pt x="365" y="218"/>
                    </a:cubicBezTo>
                    <a:cubicBezTo>
                      <a:pt x="365" y="215"/>
                      <a:pt x="365" y="215"/>
                      <a:pt x="365" y="215"/>
                    </a:cubicBezTo>
                    <a:cubicBezTo>
                      <a:pt x="367" y="213"/>
                      <a:pt x="367" y="213"/>
                      <a:pt x="367" y="213"/>
                    </a:cubicBezTo>
                    <a:cubicBezTo>
                      <a:pt x="367" y="213"/>
                      <a:pt x="367" y="213"/>
                      <a:pt x="367" y="213"/>
                    </a:cubicBezTo>
                    <a:cubicBezTo>
                      <a:pt x="389" y="198"/>
                      <a:pt x="389" y="198"/>
                      <a:pt x="389" y="198"/>
                    </a:cubicBezTo>
                    <a:cubicBezTo>
                      <a:pt x="389" y="181"/>
                      <a:pt x="389" y="181"/>
                      <a:pt x="389" y="181"/>
                    </a:cubicBezTo>
                    <a:cubicBezTo>
                      <a:pt x="389" y="176"/>
                      <a:pt x="386" y="170"/>
                      <a:pt x="381" y="162"/>
                    </a:cubicBezTo>
                    <a:cubicBezTo>
                      <a:pt x="367" y="147"/>
                      <a:pt x="367" y="147"/>
                      <a:pt x="367" y="147"/>
                    </a:cubicBezTo>
                    <a:cubicBezTo>
                      <a:pt x="365" y="147"/>
                      <a:pt x="365" y="147"/>
                      <a:pt x="365" y="147"/>
                    </a:cubicBezTo>
                    <a:cubicBezTo>
                      <a:pt x="365" y="144"/>
                      <a:pt x="365" y="144"/>
                      <a:pt x="365" y="144"/>
                    </a:cubicBezTo>
                    <a:cubicBezTo>
                      <a:pt x="363" y="118"/>
                      <a:pt x="363" y="118"/>
                      <a:pt x="363" y="118"/>
                    </a:cubicBezTo>
                    <a:cubicBezTo>
                      <a:pt x="363" y="117"/>
                      <a:pt x="363" y="117"/>
                      <a:pt x="363" y="117"/>
                    </a:cubicBezTo>
                    <a:cubicBezTo>
                      <a:pt x="362" y="116"/>
                      <a:pt x="362" y="116"/>
                      <a:pt x="362" y="116"/>
                    </a:cubicBezTo>
                    <a:cubicBezTo>
                      <a:pt x="364" y="115"/>
                      <a:pt x="364" y="115"/>
                      <a:pt x="364" y="115"/>
                    </a:cubicBezTo>
                    <a:cubicBezTo>
                      <a:pt x="364" y="114"/>
                      <a:pt x="364" y="114"/>
                      <a:pt x="364" y="114"/>
                    </a:cubicBezTo>
                    <a:cubicBezTo>
                      <a:pt x="392" y="79"/>
                      <a:pt x="392" y="79"/>
                      <a:pt x="392" y="79"/>
                    </a:cubicBezTo>
                    <a:cubicBezTo>
                      <a:pt x="392" y="65"/>
                      <a:pt x="392" y="65"/>
                      <a:pt x="392" y="65"/>
                    </a:cubicBezTo>
                    <a:cubicBezTo>
                      <a:pt x="383" y="49"/>
                      <a:pt x="383" y="49"/>
                      <a:pt x="383" y="49"/>
                    </a:cubicBezTo>
                    <a:cubicBezTo>
                      <a:pt x="383" y="48"/>
                      <a:pt x="383" y="48"/>
                      <a:pt x="383" y="48"/>
                    </a:cubicBezTo>
                    <a:cubicBezTo>
                      <a:pt x="382" y="46"/>
                      <a:pt x="382" y="46"/>
                      <a:pt x="382" y="46"/>
                    </a:cubicBezTo>
                    <a:cubicBezTo>
                      <a:pt x="396" y="29"/>
                      <a:pt x="396" y="29"/>
                      <a:pt x="396" y="29"/>
                    </a:cubicBezTo>
                    <a:cubicBezTo>
                      <a:pt x="396" y="28"/>
                      <a:pt x="396" y="28"/>
                      <a:pt x="396" y="28"/>
                    </a:cubicBezTo>
                    <a:cubicBezTo>
                      <a:pt x="397" y="28"/>
                      <a:pt x="397" y="28"/>
                      <a:pt x="397" y="28"/>
                    </a:cubicBezTo>
                    <a:cubicBezTo>
                      <a:pt x="412" y="16"/>
                      <a:pt x="412" y="16"/>
                      <a:pt x="412" y="16"/>
                    </a:cubicBezTo>
                    <a:cubicBezTo>
                      <a:pt x="410" y="2"/>
                      <a:pt x="410" y="2"/>
                      <a:pt x="410" y="2"/>
                    </a:cubicBezTo>
                    <a:cubicBezTo>
                      <a:pt x="402" y="2"/>
                      <a:pt x="402" y="2"/>
                      <a:pt x="402" y="2"/>
                    </a:cubicBezTo>
                    <a:cubicBezTo>
                      <a:pt x="391" y="0"/>
                      <a:pt x="391" y="0"/>
                      <a:pt x="391" y="0"/>
                    </a:cubicBezTo>
                    <a:cubicBezTo>
                      <a:pt x="384" y="26"/>
                      <a:pt x="384" y="26"/>
                      <a:pt x="384" y="26"/>
                    </a:cubicBezTo>
                    <a:cubicBezTo>
                      <a:pt x="381" y="24"/>
                      <a:pt x="381" y="24"/>
                      <a:pt x="381" y="24"/>
                    </a:cubicBezTo>
                    <a:cubicBezTo>
                      <a:pt x="354" y="14"/>
                      <a:pt x="354" y="14"/>
                      <a:pt x="354" y="14"/>
                    </a:cubicBezTo>
                    <a:cubicBezTo>
                      <a:pt x="337" y="11"/>
                      <a:pt x="337" y="11"/>
                      <a:pt x="337" y="11"/>
                    </a:cubicBezTo>
                    <a:cubicBezTo>
                      <a:pt x="343" y="37"/>
                      <a:pt x="343" y="37"/>
                      <a:pt x="343" y="37"/>
                    </a:cubicBezTo>
                    <a:cubicBezTo>
                      <a:pt x="320" y="45"/>
                      <a:pt x="320" y="45"/>
                      <a:pt x="320" y="45"/>
                    </a:cubicBezTo>
                    <a:cubicBezTo>
                      <a:pt x="286" y="62"/>
                      <a:pt x="286" y="62"/>
                      <a:pt x="286" y="62"/>
                    </a:cubicBezTo>
                    <a:cubicBezTo>
                      <a:pt x="276" y="76"/>
                      <a:pt x="276" y="76"/>
                      <a:pt x="276" y="76"/>
                    </a:cubicBezTo>
                    <a:cubicBezTo>
                      <a:pt x="276" y="76"/>
                      <a:pt x="276" y="76"/>
                      <a:pt x="276" y="76"/>
                    </a:cubicBezTo>
                    <a:cubicBezTo>
                      <a:pt x="276" y="77"/>
                      <a:pt x="276" y="77"/>
                      <a:pt x="276" y="77"/>
                    </a:cubicBezTo>
                    <a:cubicBezTo>
                      <a:pt x="275" y="77"/>
                      <a:pt x="275" y="77"/>
                      <a:pt x="275" y="77"/>
                    </a:cubicBezTo>
                    <a:cubicBezTo>
                      <a:pt x="257" y="93"/>
                      <a:pt x="257" y="93"/>
                      <a:pt x="257" y="93"/>
                    </a:cubicBezTo>
                    <a:cubicBezTo>
                      <a:pt x="253" y="118"/>
                      <a:pt x="253" y="118"/>
                      <a:pt x="253" y="118"/>
                    </a:cubicBezTo>
                    <a:cubicBezTo>
                      <a:pt x="253" y="121"/>
                      <a:pt x="253" y="121"/>
                      <a:pt x="253" y="121"/>
                    </a:cubicBezTo>
                    <a:cubicBezTo>
                      <a:pt x="244" y="156"/>
                      <a:pt x="244" y="156"/>
                      <a:pt x="244" y="156"/>
                    </a:cubicBezTo>
                    <a:cubicBezTo>
                      <a:pt x="245" y="156"/>
                      <a:pt x="245" y="156"/>
                      <a:pt x="245" y="156"/>
                    </a:cubicBezTo>
                    <a:cubicBezTo>
                      <a:pt x="241" y="173"/>
                      <a:pt x="241" y="173"/>
                      <a:pt x="241" y="173"/>
                    </a:cubicBezTo>
                    <a:cubicBezTo>
                      <a:pt x="241" y="174"/>
                      <a:pt x="241" y="174"/>
                      <a:pt x="241" y="174"/>
                    </a:cubicBezTo>
                    <a:cubicBezTo>
                      <a:pt x="241" y="174"/>
                      <a:pt x="241" y="174"/>
                      <a:pt x="241" y="174"/>
                    </a:cubicBezTo>
                    <a:cubicBezTo>
                      <a:pt x="240" y="175"/>
                      <a:pt x="240" y="175"/>
                      <a:pt x="240" y="175"/>
                    </a:cubicBezTo>
                    <a:cubicBezTo>
                      <a:pt x="228" y="191"/>
                      <a:pt x="228" y="191"/>
                      <a:pt x="228" y="191"/>
                    </a:cubicBezTo>
                    <a:cubicBezTo>
                      <a:pt x="227" y="191"/>
                      <a:pt x="227" y="191"/>
                      <a:pt x="227" y="191"/>
                    </a:cubicBezTo>
                    <a:cubicBezTo>
                      <a:pt x="227" y="192"/>
                      <a:pt x="227" y="192"/>
                      <a:pt x="227" y="192"/>
                    </a:cubicBezTo>
                    <a:cubicBezTo>
                      <a:pt x="226" y="193"/>
                      <a:pt x="226" y="193"/>
                      <a:pt x="226" y="193"/>
                    </a:cubicBezTo>
                    <a:cubicBezTo>
                      <a:pt x="225" y="193"/>
                      <a:pt x="225" y="193"/>
                      <a:pt x="225" y="193"/>
                    </a:cubicBezTo>
                    <a:cubicBezTo>
                      <a:pt x="200" y="196"/>
                      <a:pt x="200" y="196"/>
                      <a:pt x="200" y="196"/>
                    </a:cubicBezTo>
                    <a:cubicBezTo>
                      <a:pt x="200" y="196"/>
                      <a:pt x="200" y="196"/>
                      <a:pt x="200" y="196"/>
                    </a:cubicBezTo>
                    <a:cubicBezTo>
                      <a:pt x="200" y="198"/>
                      <a:pt x="200" y="198"/>
                      <a:pt x="200" y="198"/>
                    </a:cubicBezTo>
                    <a:cubicBezTo>
                      <a:pt x="199" y="196"/>
                      <a:pt x="199" y="196"/>
                      <a:pt x="199" y="196"/>
                    </a:cubicBezTo>
                    <a:cubicBezTo>
                      <a:pt x="199" y="196"/>
                      <a:pt x="199" y="196"/>
                      <a:pt x="199" y="196"/>
                    </a:cubicBezTo>
                    <a:cubicBezTo>
                      <a:pt x="161" y="184"/>
                      <a:pt x="161" y="184"/>
                      <a:pt x="161" y="184"/>
                    </a:cubicBezTo>
                    <a:cubicBezTo>
                      <a:pt x="159" y="183"/>
                      <a:pt x="159" y="183"/>
                      <a:pt x="159" y="183"/>
                    </a:cubicBezTo>
                    <a:lnTo>
                      <a:pt x="142"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7" name="Freeform 17"/>
              <p:cNvSpPr>
                <a:spLocks/>
              </p:cNvSpPr>
              <p:nvPr/>
            </p:nvSpPr>
            <p:spPr bwMode="auto">
              <a:xfrm>
                <a:off x="4581048" y="3040063"/>
                <a:ext cx="431800" cy="942975"/>
              </a:xfrm>
              <a:custGeom>
                <a:avLst/>
                <a:gdLst>
                  <a:gd name="T0" fmla="*/ 263 w 286"/>
                  <a:gd name="T1" fmla="*/ 8 h 625"/>
                  <a:gd name="T2" fmla="*/ 247 w 286"/>
                  <a:gd name="T3" fmla="*/ 15 h 625"/>
                  <a:gd name="T4" fmla="*/ 234 w 286"/>
                  <a:gd name="T5" fmla="*/ 30 h 625"/>
                  <a:gd name="T6" fmla="*/ 231 w 286"/>
                  <a:gd name="T7" fmla="*/ 31 h 625"/>
                  <a:gd name="T8" fmla="*/ 179 w 286"/>
                  <a:gd name="T9" fmla="*/ 35 h 625"/>
                  <a:gd name="T10" fmla="*/ 162 w 286"/>
                  <a:gd name="T11" fmla="*/ 50 h 625"/>
                  <a:gd name="T12" fmla="*/ 147 w 286"/>
                  <a:gd name="T13" fmla="*/ 61 h 625"/>
                  <a:gd name="T14" fmla="*/ 123 w 286"/>
                  <a:gd name="T15" fmla="*/ 61 h 625"/>
                  <a:gd name="T16" fmla="*/ 110 w 286"/>
                  <a:gd name="T17" fmla="*/ 98 h 625"/>
                  <a:gd name="T18" fmla="*/ 109 w 286"/>
                  <a:gd name="T19" fmla="*/ 99 h 625"/>
                  <a:gd name="T20" fmla="*/ 87 w 286"/>
                  <a:gd name="T21" fmla="*/ 120 h 625"/>
                  <a:gd name="T22" fmla="*/ 55 w 286"/>
                  <a:gd name="T23" fmla="*/ 157 h 625"/>
                  <a:gd name="T24" fmla="*/ 36 w 286"/>
                  <a:gd name="T25" fmla="*/ 177 h 625"/>
                  <a:gd name="T26" fmla="*/ 34 w 286"/>
                  <a:gd name="T27" fmla="*/ 202 h 625"/>
                  <a:gd name="T28" fmla="*/ 34 w 286"/>
                  <a:gd name="T29" fmla="*/ 224 h 625"/>
                  <a:gd name="T30" fmla="*/ 23 w 286"/>
                  <a:gd name="T31" fmla="*/ 243 h 625"/>
                  <a:gd name="T32" fmla="*/ 23 w 286"/>
                  <a:gd name="T33" fmla="*/ 294 h 625"/>
                  <a:gd name="T34" fmla="*/ 32 w 286"/>
                  <a:gd name="T35" fmla="*/ 322 h 625"/>
                  <a:gd name="T36" fmla="*/ 30 w 286"/>
                  <a:gd name="T37" fmla="*/ 346 h 625"/>
                  <a:gd name="T38" fmla="*/ 9 w 286"/>
                  <a:gd name="T39" fmla="*/ 425 h 625"/>
                  <a:gd name="T40" fmla="*/ 24 w 286"/>
                  <a:gd name="T41" fmla="*/ 488 h 625"/>
                  <a:gd name="T42" fmla="*/ 18 w 286"/>
                  <a:gd name="T43" fmla="*/ 625 h 625"/>
                  <a:gd name="T44" fmla="*/ 45 w 286"/>
                  <a:gd name="T45" fmla="*/ 599 h 625"/>
                  <a:gd name="T46" fmla="*/ 149 w 286"/>
                  <a:gd name="T47" fmla="*/ 547 h 625"/>
                  <a:gd name="T48" fmla="*/ 199 w 286"/>
                  <a:gd name="T49" fmla="*/ 552 h 625"/>
                  <a:gd name="T50" fmla="*/ 240 w 286"/>
                  <a:gd name="T51" fmla="*/ 515 h 625"/>
                  <a:gd name="T52" fmla="*/ 251 w 286"/>
                  <a:gd name="T53" fmla="*/ 490 h 625"/>
                  <a:gd name="T54" fmla="*/ 251 w 286"/>
                  <a:gd name="T55" fmla="*/ 485 h 625"/>
                  <a:gd name="T56" fmla="*/ 256 w 286"/>
                  <a:gd name="T57" fmla="*/ 448 h 625"/>
                  <a:gd name="T58" fmla="*/ 260 w 286"/>
                  <a:gd name="T59" fmla="*/ 426 h 625"/>
                  <a:gd name="T60" fmla="*/ 251 w 286"/>
                  <a:gd name="T61" fmla="*/ 369 h 625"/>
                  <a:gd name="T62" fmla="*/ 255 w 286"/>
                  <a:gd name="T63" fmla="*/ 351 h 625"/>
                  <a:gd name="T64" fmla="*/ 286 w 286"/>
                  <a:gd name="T65" fmla="*/ 283 h 625"/>
                  <a:gd name="T66" fmla="*/ 240 w 286"/>
                  <a:gd name="T67" fmla="*/ 243 h 625"/>
                  <a:gd name="T68" fmla="*/ 234 w 286"/>
                  <a:gd name="T69" fmla="*/ 224 h 625"/>
                  <a:gd name="T70" fmla="*/ 237 w 286"/>
                  <a:gd name="T71" fmla="*/ 192 h 625"/>
                  <a:gd name="T72" fmla="*/ 244 w 286"/>
                  <a:gd name="T73" fmla="*/ 170 h 625"/>
                  <a:gd name="T74" fmla="*/ 276 w 286"/>
                  <a:gd name="T75" fmla="*/ 145 h 625"/>
                  <a:gd name="T76" fmla="*/ 282 w 286"/>
                  <a:gd name="T77" fmla="*/ 86 h 625"/>
                  <a:gd name="T78" fmla="*/ 263 w 286"/>
                  <a:gd name="T79" fmla="*/ 82 h 625"/>
                  <a:gd name="T80" fmla="*/ 241 w 286"/>
                  <a:gd name="T81" fmla="*/ 68 h 625"/>
                  <a:gd name="T82" fmla="*/ 239 w 286"/>
                  <a:gd name="T83" fmla="*/ 4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625">
                    <a:moveTo>
                      <a:pt x="266" y="30"/>
                    </a:moveTo>
                    <a:cubicBezTo>
                      <a:pt x="271" y="25"/>
                      <a:pt x="271" y="25"/>
                      <a:pt x="271" y="25"/>
                    </a:cubicBezTo>
                    <a:cubicBezTo>
                      <a:pt x="263" y="8"/>
                      <a:pt x="263" y="8"/>
                      <a:pt x="263" y="8"/>
                    </a:cubicBezTo>
                    <a:cubicBezTo>
                      <a:pt x="256" y="0"/>
                      <a:pt x="256" y="0"/>
                      <a:pt x="256" y="0"/>
                    </a:cubicBezTo>
                    <a:cubicBezTo>
                      <a:pt x="247" y="14"/>
                      <a:pt x="247" y="14"/>
                      <a:pt x="247" y="14"/>
                    </a:cubicBezTo>
                    <a:cubicBezTo>
                      <a:pt x="247" y="15"/>
                      <a:pt x="247" y="15"/>
                      <a:pt x="247" y="15"/>
                    </a:cubicBezTo>
                    <a:cubicBezTo>
                      <a:pt x="247" y="15"/>
                      <a:pt x="247" y="15"/>
                      <a:pt x="247" y="15"/>
                    </a:cubicBezTo>
                    <a:cubicBezTo>
                      <a:pt x="247" y="15"/>
                      <a:pt x="247" y="15"/>
                      <a:pt x="247" y="15"/>
                    </a:cubicBezTo>
                    <a:cubicBezTo>
                      <a:pt x="234" y="30"/>
                      <a:pt x="234" y="30"/>
                      <a:pt x="234" y="30"/>
                    </a:cubicBezTo>
                    <a:cubicBezTo>
                      <a:pt x="234" y="30"/>
                      <a:pt x="234" y="30"/>
                      <a:pt x="234" y="30"/>
                    </a:cubicBezTo>
                    <a:cubicBezTo>
                      <a:pt x="233" y="31"/>
                      <a:pt x="233" y="31"/>
                      <a:pt x="233" y="31"/>
                    </a:cubicBezTo>
                    <a:cubicBezTo>
                      <a:pt x="231" y="31"/>
                      <a:pt x="231" y="31"/>
                      <a:pt x="231" y="31"/>
                    </a:cubicBezTo>
                    <a:cubicBezTo>
                      <a:pt x="205" y="39"/>
                      <a:pt x="205" y="39"/>
                      <a:pt x="205" y="39"/>
                    </a:cubicBezTo>
                    <a:cubicBezTo>
                      <a:pt x="203" y="39"/>
                      <a:pt x="203" y="39"/>
                      <a:pt x="203" y="39"/>
                    </a:cubicBezTo>
                    <a:cubicBezTo>
                      <a:pt x="179" y="35"/>
                      <a:pt x="179" y="35"/>
                      <a:pt x="179" y="35"/>
                    </a:cubicBezTo>
                    <a:cubicBezTo>
                      <a:pt x="165" y="39"/>
                      <a:pt x="165" y="39"/>
                      <a:pt x="165" y="39"/>
                    </a:cubicBezTo>
                    <a:cubicBezTo>
                      <a:pt x="162" y="50"/>
                      <a:pt x="162" y="50"/>
                      <a:pt x="162" y="50"/>
                    </a:cubicBezTo>
                    <a:cubicBezTo>
                      <a:pt x="162" y="50"/>
                      <a:pt x="162" y="50"/>
                      <a:pt x="162" y="50"/>
                    </a:cubicBezTo>
                    <a:cubicBezTo>
                      <a:pt x="161" y="53"/>
                      <a:pt x="161" y="53"/>
                      <a:pt x="161" y="53"/>
                    </a:cubicBezTo>
                    <a:cubicBezTo>
                      <a:pt x="149" y="60"/>
                      <a:pt x="149" y="60"/>
                      <a:pt x="149" y="60"/>
                    </a:cubicBezTo>
                    <a:cubicBezTo>
                      <a:pt x="147" y="61"/>
                      <a:pt x="147" y="61"/>
                      <a:pt x="147" y="61"/>
                    </a:cubicBezTo>
                    <a:cubicBezTo>
                      <a:pt x="145" y="61"/>
                      <a:pt x="145" y="61"/>
                      <a:pt x="145" y="61"/>
                    </a:cubicBezTo>
                    <a:cubicBezTo>
                      <a:pt x="124" y="59"/>
                      <a:pt x="124" y="59"/>
                      <a:pt x="124" y="59"/>
                    </a:cubicBezTo>
                    <a:cubicBezTo>
                      <a:pt x="123" y="61"/>
                      <a:pt x="123" y="61"/>
                      <a:pt x="123" y="61"/>
                    </a:cubicBezTo>
                    <a:cubicBezTo>
                      <a:pt x="123" y="82"/>
                      <a:pt x="123" y="82"/>
                      <a:pt x="123" y="82"/>
                    </a:cubicBezTo>
                    <a:cubicBezTo>
                      <a:pt x="122" y="83"/>
                      <a:pt x="122" y="83"/>
                      <a:pt x="122" y="83"/>
                    </a:cubicBezTo>
                    <a:cubicBezTo>
                      <a:pt x="110" y="98"/>
                      <a:pt x="110" y="98"/>
                      <a:pt x="110" y="98"/>
                    </a:cubicBezTo>
                    <a:cubicBezTo>
                      <a:pt x="110" y="98"/>
                      <a:pt x="110" y="98"/>
                      <a:pt x="110" y="98"/>
                    </a:cubicBezTo>
                    <a:cubicBezTo>
                      <a:pt x="110" y="99"/>
                      <a:pt x="110" y="99"/>
                      <a:pt x="110" y="99"/>
                    </a:cubicBezTo>
                    <a:cubicBezTo>
                      <a:pt x="109" y="99"/>
                      <a:pt x="109" y="99"/>
                      <a:pt x="109" y="99"/>
                    </a:cubicBezTo>
                    <a:cubicBezTo>
                      <a:pt x="89" y="119"/>
                      <a:pt x="89" y="119"/>
                      <a:pt x="89" y="119"/>
                    </a:cubicBezTo>
                    <a:cubicBezTo>
                      <a:pt x="88" y="119"/>
                      <a:pt x="88" y="119"/>
                      <a:pt x="88" y="119"/>
                    </a:cubicBezTo>
                    <a:cubicBezTo>
                      <a:pt x="87" y="120"/>
                      <a:pt x="87" y="120"/>
                      <a:pt x="87" y="120"/>
                    </a:cubicBezTo>
                    <a:cubicBezTo>
                      <a:pt x="66" y="124"/>
                      <a:pt x="66" y="124"/>
                      <a:pt x="66" y="124"/>
                    </a:cubicBezTo>
                    <a:cubicBezTo>
                      <a:pt x="52" y="139"/>
                      <a:pt x="52" y="139"/>
                      <a:pt x="52" y="139"/>
                    </a:cubicBezTo>
                    <a:cubicBezTo>
                      <a:pt x="55" y="157"/>
                      <a:pt x="55" y="157"/>
                      <a:pt x="55" y="157"/>
                    </a:cubicBezTo>
                    <a:cubicBezTo>
                      <a:pt x="55" y="161"/>
                      <a:pt x="55" y="161"/>
                      <a:pt x="55" y="161"/>
                    </a:cubicBezTo>
                    <a:cubicBezTo>
                      <a:pt x="52" y="162"/>
                      <a:pt x="52" y="162"/>
                      <a:pt x="52" y="162"/>
                    </a:cubicBezTo>
                    <a:cubicBezTo>
                      <a:pt x="36" y="177"/>
                      <a:pt x="36" y="177"/>
                      <a:pt x="36" y="177"/>
                    </a:cubicBezTo>
                    <a:cubicBezTo>
                      <a:pt x="28" y="188"/>
                      <a:pt x="28" y="188"/>
                      <a:pt x="28" y="188"/>
                    </a:cubicBezTo>
                    <a:cubicBezTo>
                      <a:pt x="34" y="201"/>
                      <a:pt x="34" y="201"/>
                      <a:pt x="34" y="201"/>
                    </a:cubicBezTo>
                    <a:cubicBezTo>
                      <a:pt x="34" y="202"/>
                      <a:pt x="34" y="202"/>
                      <a:pt x="34" y="202"/>
                    </a:cubicBezTo>
                    <a:cubicBezTo>
                      <a:pt x="34" y="204"/>
                      <a:pt x="34" y="204"/>
                      <a:pt x="34" y="204"/>
                    </a:cubicBezTo>
                    <a:cubicBezTo>
                      <a:pt x="34" y="224"/>
                      <a:pt x="34" y="224"/>
                      <a:pt x="34" y="224"/>
                    </a:cubicBezTo>
                    <a:cubicBezTo>
                      <a:pt x="34" y="224"/>
                      <a:pt x="34" y="224"/>
                      <a:pt x="34" y="224"/>
                    </a:cubicBezTo>
                    <a:cubicBezTo>
                      <a:pt x="34" y="225"/>
                      <a:pt x="34" y="225"/>
                      <a:pt x="34" y="225"/>
                    </a:cubicBezTo>
                    <a:cubicBezTo>
                      <a:pt x="23" y="242"/>
                      <a:pt x="23" y="242"/>
                      <a:pt x="23" y="242"/>
                    </a:cubicBezTo>
                    <a:cubicBezTo>
                      <a:pt x="23" y="243"/>
                      <a:pt x="23" y="243"/>
                      <a:pt x="23" y="243"/>
                    </a:cubicBezTo>
                    <a:cubicBezTo>
                      <a:pt x="7" y="261"/>
                      <a:pt x="7" y="261"/>
                      <a:pt x="7" y="261"/>
                    </a:cubicBezTo>
                    <a:cubicBezTo>
                      <a:pt x="9" y="282"/>
                      <a:pt x="9" y="282"/>
                      <a:pt x="9" y="282"/>
                    </a:cubicBezTo>
                    <a:cubicBezTo>
                      <a:pt x="23" y="294"/>
                      <a:pt x="23" y="294"/>
                      <a:pt x="23" y="294"/>
                    </a:cubicBezTo>
                    <a:cubicBezTo>
                      <a:pt x="23" y="295"/>
                      <a:pt x="23" y="295"/>
                      <a:pt x="23" y="295"/>
                    </a:cubicBezTo>
                    <a:cubicBezTo>
                      <a:pt x="23" y="295"/>
                      <a:pt x="23" y="295"/>
                      <a:pt x="23" y="295"/>
                    </a:cubicBezTo>
                    <a:cubicBezTo>
                      <a:pt x="29" y="306"/>
                      <a:pt x="32" y="314"/>
                      <a:pt x="32" y="322"/>
                    </a:cubicBezTo>
                    <a:cubicBezTo>
                      <a:pt x="32" y="345"/>
                      <a:pt x="32" y="345"/>
                      <a:pt x="32" y="345"/>
                    </a:cubicBezTo>
                    <a:cubicBezTo>
                      <a:pt x="31" y="345"/>
                      <a:pt x="31" y="345"/>
                      <a:pt x="31" y="345"/>
                    </a:cubicBezTo>
                    <a:cubicBezTo>
                      <a:pt x="30" y="346"/>
                      <a:pt x="30" y="346"/>
                      <a:pt x="30" y="346"/>
                    </a:cubicBezTo>
                    <a:cubicBezTo>
                      <a:pt x="9" y="362"/>
                      <a:pt x="9" y="362"/>
                      <a:pt x="9" y="362"/>
                    </a:cubicBezTo>
                    <a:cubicBezTo>
                      <a:pt x="7" y="393"/>
                      <a:pt x="7" y="393"/>
                      <a:pt x="7" y="393"/>
                    </a:cubicBezTo>
                    <a:cubicBezTo>
                      <a:pt x="9" y="425"/>
                      <a:pt x="9" y="425"/>
                      <a:pt x="9" y="425"/>
                    </a:cubicBezTo>
                    <a:cubicBezTo>
                      <a:pt x="9" y="436"/>
                      <a:pt x="13" y="456"/>
                      <a:pt x="24" y="485"/>
                    </a:cubicBezTo>
                    <a:cubicBezTo>
                      <a:pt x="24" y="486"/>
                      <a:pt x="24" y="486"/>
                      <a:pt x="24" y="486"/>
                    </a:cubicBezTo>
                    <a:cubicBezTo>
                      <a:pt x="24" y="488"/>
                      <a:pt x="24" y="488"/>
                      <a:pt x="24" y="488"/>
                    </a:cubicBezTo>
                    <a:cubicBezTo>
                      <a:pt x="0" y="596"/>
                      <a:pt x="0" y="596"/>
                      <a:pt x="0" y="596"/>
                    </a:cubicBezTo>
                    <a:cubicBezTo>
                      <a:pt x="3" y="617"/>
                      <a:pt x="3" y="617"/>
                      <a:pt x="3" y="617"/>
                    </a:cubicBezTo>
                    <a:cubicBezTo>
                      <a:pt x="18" y="625"/>
                      <a:pt x="18" y="625"/>
                      <a:pt x="18" y="625"/>
                    </a:cubicBezTo>
                    <a:cubicBezTo>
                      <a:pt x="44" y="599"/>
                      <a:pt x="44" y="599"/>
                      <a:pt x="44" y="599"/>
                    </a:cubicBezTo>
                    <a:cubicBezTo>
                      <a:pt x="44" y="599"/>
                      <a:pt x="44" y="599"/>
                      <a:pt x="44" y="599"/>
                    </a:cubicBezTo>
                    <a:cubicBezTo>
                      <a:pt x="45" y="599"/>
                      <a:pt x="45" y="599"/>
                      <a:pt x="45" y="599"/>
                    </a:cubicBezTo>
                    <a:cubicBezTo>
                      <a:pt x="126" y="568"/>
                      <a:pt x="126" y="568"/>
                      <a:pt x="126" y="568"/>
                    </a:cubicBezTo>
                    <a:cubicBezTo>
                      <a:pt x="147" y="549"/>
                      <a:pt x="147" y="549"/>
                      <a:pt x="147" y="549"/>
                    </a:cubicBezTo>
                    <a:cubicBezTo>
                      <a:pt x="149" y="547"/>
                      <a:pt x="149" y="547"/>
                      <a:pt x="149" y="547"/>
                    </a:cubicBezTo>
                    <a:cubicBezTo>
                      <a:pt x="150" y="548"/>
                      <a:pt x="150" y="548"/>
                      <a:pt x="150" y="548"/>
                    </a:cubicBezTo>
                    <a:cubicBezTo>
                      <a:pt x="152" y="548"/>
                      <a:pt x="152" y="548"/>
                      <a:pt x="152" y="548"/>
                    </a:cubicBezTo>
                    <a:cubicBezTo>
                      <a:pt x="199" y="552"/>
                      <a:pt x="199" y="552"/>
                      <a:pt x="199" y="552"/>
                    </a:cubicBezTo>
                    <a:cubicBezTo>
                      <a:pt x="205" y="552"/>
                      <a:pt x="219" y="547"/>
                      <a:pt x="239" y="538"/>
                    </a:cubicBezTo>
                    <a:cubicBezTo>
                      <a:pt x="239" y="516"/>
                      <a:pt x="239" y="516"/>
                      <a:pt x="239" y="516"/>
                    </a:cubicBezTo>
                    <a:cubicBezTo>
                      <a:pt x="240" y="515"/>
                      <a:pt x="240" y="515"/>
                      <a:pt x="240" y="515"/>
                    </a:cubicBezTo>
                    <a:cubicBezTo>
                      <a:pt x="241" y="515"/>
                      <a:pt x="241" y="515"/>
                      <a:pt x="241" y="515"/>
                    </a:cubicBezTo>
                    <a:cubicBezTo>
                      <a:pt x="254" y="503"/>
                      <a:pt x="254" y="503"/>
                      <a:pt x="254" y="503"/>
                    </a:cubicBezTo>
                    <a:cubicBezTo>
                      <a:pt x="251" y="490"/>
                      <a:pt x="251" y="490"/>
                      <a:pt x="251" y="490"/>
                    </a:cubicBezTo>
                    <a:cubicBezTo>
                      <a:pt x="251" y="488"/>
                      <a:pt x="251" y="488"/>
                      <a:pt x="251" y="488"/>
                    </a:cubicBezTo>
                    <a:cubicBezTo>
                      <a:pt x="251" y="487"/>
                      <a:pt x="251" y="487"/>
                      <a:pt x="251" y="487"/>
                    </a:cubicBezTo>
                    <a:cubicBezTo>
                      <a:pt x="251" y="485"/>
                      <a:pt x="251" y="485"/>
                      <a:pt x="251" y="485"/>
                    </a:cubicBezTo>
                    <a:cubicBezTo>
                      <a:pt x="252" y="484"/>
                      <a:pt x="252" y="484"/>
                      <a:pt x="252" y="484"/>
                    </a:cubicBezTo>
                    <a:cubicBezTo>
                      <a:pt x="256" y="480"/>
                      <a:pt x="256" y="476"/>
                      <a:pt x="253" y="473"/>
                    </a:cubicBezTo>
                    <a:cubicBezTo>
                      <a:pt x="250" y="466"/>
                      <a:pt x="251" y="458"/>
                      <a:pt x="256" y="448"/>
                    </a:cubicBezTo>
                    <a:cubicBezTo>
                      <a:pt x="261" y="441"/>
                      <a:pt x="261" y="441"/>
                      <a:pt x="261" y="441"/>
                    </a:cubicBezTo>
                    <a:cubicBezTo>
                      <a:pt x="261" y="441"/>
                      <a:pt x="261" y="441"/>
                      <a:pt x="261" y="441"/>
                    </a:cubicBezTo>
                    <a:cubicBezTo>
                      <a:pt x="260" y="426"/>
                      <a:pt x="260" y="426"/>
                      <a:pt x="260" y="426"/>
                    </a:cubicBezTo>
                    <a:cubicBezTo>
                      <a:pt x="244" y="407"/>
                      <a:pt x="244" y="407"/>
                      <a:pt x="244" y="407"/>
                    </a:cubicBezTo>
                    <a:cubicBezTo>
                      <a:pt x="237" y="402"/>
                      <a:pt x="236" y="395"/>
                      <a:pt x="240" y="387"/>
                    </a:cubicBezTo>
                    <a:cubicBezTo>
                      <a:pt x="242" y="381"/>
                      <a:pt x="245" y="374"/>
                      <a:pt x="251" y="369"/>
                    </a:cubicBezTo>
                    <a:cubicBezTo>
                      <a:pt x="255" y="351"/>
                      <a:pt x="255" y="351"/>
                      <a:pt x="255" y="351"/>
                    </a:cubicBezTo>
                    <a:cubicBezTo>
                      <a:pt x="255" y="351"/>
                      <a:pt x="255" y="351"/>
                      <a:pt x="255" y="351"/>
                    </a:cubicBezTo>
                    <a:cubicBezTo>
                      <a:pt x="255" y="351"/>
                      <a:pt x="255" y="351"/>
                      <a:pt x="255" y="351"/>
                    </a:cubicBezTo>
                    <a:cubicBezTo>
                      <a:pt x="266" y="326"/>
                      <a:pt x="266" y="326"/>
                      <a:pt x="266" y="326"/>
                    </a:cubicBezTo>
                    <a:cubicBezTo>
                      <a:pt x="270" y="314"/>
                      <a:pt x="270" y="314"/>
                      <a:pt x="270" y="314"/>
                    </a:cubicBezTo>
                    <a:cubicBezTo>
                      <a:pt x="286" y="283"/>
                      <a:pt x="286" y="283"/>
                      <a:pt x="286" y="283"/>
                    </a:cubicBezTo>
                    <a:cubicBezTo>
                      <a:pt x="275" y="263"/>
                      <a:pt x="275" y="263"/>
                      <a:pt x="275" y="263"/>
                    </a:cubicBezTo>
                    <a:cubicBezTo>
                      <a:pt x="242" y="243"/>
                      <a:pt x="242" y="243"/>
                      <a:pt x="242" y="243"/>
                    </a:cubicBezTo>
                    <a:cubicBezTo>
                      <a:pt x="240" y="243"/>
                      <a:pt x="240" y="243"/>
                      <a:pt x="240" y="243"/>
                    </a:cubicBezTo>
                    <a:cubicBezTo>
                      <a:pt x="240" y="240"/>
                      <a:pt x="240" y="240"/>
                      <a:pt x="240" y="240"/>
                    </a:cubicBezTo>
                    <a:cubicBezTo>
                      <a:pt x="240" y="240"/>
                      <a:pt x="240" y="240"/>
                      <a:pt x="240" y="240"/>
                    </a:cubicBezTo>
                    <a:cubicBezTo>
                      <a:pt x="234" y="224"/>
                      <a:pt x="234" y="224"/>
                      <a:pt x="234" y="224"/>
                    </a:cubicBezTo>
                    <a:cubicBezTo>
                      <a:pt x="234" y="223"/>
                      <a:pt x="234" y="223"/>
                      <a:pt x="234" y="223"/>
                    </a:cubicBezTo>
                    <a:cubicBezTo>
                      <a:pt x="234" y="220"/>
                      <a:pt x="234" y="220"/>
                      <a:pt x="234" y="220"/>
                    </a:cubicBezTo>
                    <a:cubicBezTo>
                      <a:pt x="237" y="192"/>
                      <a:pt x="237" y="192"/>
                      <a:pt x="237" y="192"/>
                    </a:cubicBezTo>
                    <a:cubicBezTo>
                      <a:pt x="237" y="192"/>
                      <a:pt x="237" y="192"/>
                      <a:pt x="237" y="192"/>
                    </a:cubicBezTo>
                    <a:cubicBezTo>
                      <a:pt x="237" y="191"/>
                      <a:pt x="237" y="191"/>
                      <a:pt x="237" y="191"/>
                    </a:cubicBezTo>
                    <a:cubicBezTo>
                      <a:pt x="244" y="170"/>
                      <a:pt x="244" y="170"/>
                      <a:pt x="244" y="170"/>
                    </a:cubicBezTo>
                    <a:cubicBezTo>
                      <a:pt x="243" y="162"/>
                      <a:pt x="244" y="157"/>
                      <a:pt x="247" y="153"/>
                    </a:cubicBezTo>
                    <a:cubicBezTo>
                      <a:pt x="250" y="151"/>
                      <a:pt x="253" y="149"/>
                      <a:pt x="256" y="149"/>
                    </a:cubicBezTo>
                    <a:cubicBezTo>
                      <a:pt x="276" y="145"/>
                      <a:pt x="276" y="145"/>
                      <a:pt x="276" y="145"/>
                    </a:cubicBezTo>
                    <a:cubicBezTo>
                      <a:pt x="281" y="134"/>
                      <a:pt x="281" y="134"/>
                      <a:pt x="281" y="134"/>
                    </a:cubicBezTo>
                    <a:cubicBezTo>
                      <a:pt x="286" y="99"/>
                      <a:pt x="286" y="99"/>
                      <a:pt x="286" y="99"/>
                    </a:cubicBezTo>
                    <a:cubicBezTo>
                      <a:pt x="282" y="86"/>
                      <a:pt x="282" y="86"/>
                      <a:pt x="282" y="86"/>
                    </a:cubicBezTo>
                    <a:cubicBezTo>
                      <a:pt x="264" y="82"/>
                      <a:pt x="264" y="82"/>
                      <a:pt x="264" y="82"/>
                    </a:cubicBezTo>
                    <a:cubicBezTo>
                      <a:pt x="263" y="82"/>
                      <a:pt x="263" y="82"/>
                      <a:pt x="263" y="82"/>
                    </a:cubicBezTo>
                    <a:cubicBezTo>
                      <a:pt x="263" y="82"/>
                      <a:pt x="263" y="82"/>
                      <a:pt x="263" y="82"/>
                    </a:cubicBezTo>
                    <a:cubicBezTo>
                      <a:pt x="242" y="72"/>
                      <a:pt x="242" y="72"/>
                      <a:pt x="242" y="72"/>
                    </a:cubicBezTo>
                    <a:cubicBezTo>
                      <a:pt x="241" y="71"/>
                      <a:pt x="241" y="71"/>
                      <a:pt x="241" y="71"/>
                    </a:cubicBezTo>
                    <a:cubicBezTo>
                      <a:pt x="241" y="68"/>
                      <a:pt x="241" y="68"/>
                      <a:pt x="241" y="68"/>
                    </a:cubicBezTo>
                    <a:cubicBezTo>
                      <a:pt x="240" y="67"/>
                      <a:pt x="240" y="67"/>
                      <a:pt x="240" y="67"/>
                    </a:cubicBezTo>
                    <a:cubicBezTo>
                      <a:pt x="239" y="42"/>
                      <a:pt x="239" y="42"/>
                      <a:pt x="239" y="42"/>
                    </a:cubicBezTo>
                    <a:cubicBezTo>
                      <a:pt x="239" y="40"/>
                      <a:pt x="239" y="40"/>
                      <a:pt x="239" y="40"/>
                    </a:cubicBezTo>
                    <a:cubicBezTo>
                      <a:pt x="239" y="37"/>
                      <a:pt x="239" y="37"/>
                      <a:pt x="239" y="37"/>
                    </a:cubicBezTo>
                    <a:lnTo>
                      <a:pt x="266" y="30"/>
                    </a:lnTo>
                    <a:close/>
                  </a:path>
                </a:pathLst>
              </a:custGeom>
              <a:solidFill>
                <a:srgbClr val="BF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8" name="Freeform 18"/>
              <p:cNvSpPr>
                <a:spLocks/>
              </p:cNvSpPr>
              <p:nvPr/>
            </p:nvSpPr>
            <p:spPr bwMode="auto">
              <a:xfrm>
                <a:off x="4471511" y="4645025"/>
                <a:ext cx="688975" cy="798513"/>
              </a:xfrm>
              <a:custGeom>
                <a:avLst/>
                <a:gdLst>
                  <a:gd name="T0" fmla="*/ 394 w 457"/>
                  <a:gd name="T1" fmla="*/ 89 h 529"/>
                  <a:gd name="T2" fmla="*/ 385 w 457"/>
                  <a:gd name="T3" fmla="*/ 70 h 529"/>
                  <a:gd name="T4" fmla="*/ 377 w 457"/>
                  <a:gd name="T5" fmla="*/ 32 h 529"/>
                  <a:gd name="T6" fmla="*/ 359 w 457"/>
                  <a:gd name="T7" fmla="*/ 45 h 529"/>
                  <a:gd name="T8" fmla="*/ 329 w 457"/>
                  <a:gd name="T9" fmla="*/ 40 h 529"/>
                  <a:gd name="T10" fmla="*/ 329 w 457"/>
                  <a:gd name="T11" fmla="*/ 19 h 529"/>
                  <a:gd name="T12" fmla="*/ 320 w 457"/>
                  <a:gd name="T13" fmla="*/ 26 h 529"/>
                  <a:gd name="T14" fmla="*/ 287 w 457"/>
                  <a:gd name="T15" fmla="*/ 58 h 529"/>
                  <a:gd name="T16" fmla="*/ 281 w 457"/>
                  <a:gd name="T17" fmla="*/ 58 h 529"/>
                  <a:gd name="T18" fmla="*/ 260 w 457"/>
                  <a:gd name="T19" fmla="*/ 43 h 529"/>
                  <a:gd name="T20" fmla="*/ 242 w 457"/>
                  <a:gd name="T21" fmla="*/ 36 h 529"/>
                  <a:gd name="T22" fmla="*/ 197 w 457"/>
                  <a:gd name="T23" fmla="*/ 21 h 529"/>
                  <a:gd name="T24" fmla="*/ 173 w 457"/>
                  <a:gd name="T25" fmla="*/ 10 h 529"/>
                  <a:gd name="T26" fmla="*/ 123 w 457"/>
                  <a:gd name="T27" fmla="*/ 1 h 529"/>
                  <a:gd name="T28" fmla="*/ 104 w 457"/>
                  <a:gd name="T29" fmla="*/ 42 h 529"/>
                  <a:gd name="T30" fmla="*/ 90 w 457"/>
                  <a:gd name="T31" fmla="*/ 42 h 529"/>
                  <a:gd name="T32" fmla="*/ 38 w 457"/>
                  <a:gd name="T33" fmla="*/ 68 h 529"/>
                  <a:gd name="T34" fmla="*/ 33 w 457"/>
                  <a:gd name="T35" fmla="*/ 192 h 529"/>
                  <a:gd name="T36" fmla="*/ 24 w 457"/>
                  <a:gd name="T37" fmla="*/ 219 h 529"/>
                  <a:gd name="T38" fmla="*/ 2 w 457"/>
                  <a:gd name="T39" fmla="*/ 288 h 529"/>
                  <a:gd name="T40" fmla="*/ 19 w 457"/>
                  <a:gd name="T41" fmla="*/ 294 h 529"/>
                  <a:gd name="T42" fmla="*/ 44 w 457"/>
                  <a:gd name="T43" fmla="*/ 332 h 529"/>
                  <a:gd name="T44" fmla="*/ 35 w 457"/>
                  <a:gd name="T45" fmla="*/ 348 h 529"/>
                  <a:gd name="T46" fmla="*/ 63 w 457"/>
                  <a:gd name="T47" fmla="*/ 417 h 529"/>
                  <a:gd name="T48" fmla="*/ 100 w 457"/>
                  <a:gd name="T49" fmla="*/ 399 h 529"/>
                  <a:gd name="T50" fmla="*/ 121 w 457"/>
                  <a:gd name="T51" fmla="*/ 400 h 529"/>
                  <a:gd name="T52" fmla="*/ 138 w 457"/>
                  <a:gd name="T53" fmla="*/ 370 h 529"/>
                  <a:gd name="T54" fmla="*/ 180 w 457"/>
                  <a:gd name="T55" fmla="*/ 356 h 529"/>
                  <a:gd name="T56" fmla="*/ 202 w 457"/>
                  <a:gd name="T57" fmla="*/ 399 h 529"/>
                  <a:gd name="T58" fmla="*/ 213 w 457"/>
                  <a:gd name="T59" fmla="*/ 436 h 529"/>
                  <a:gd name="T60" fmla="*/ 186 w 457"/>
                  <a:gd name="T61" fmla="*/ 488 h 529"/>
                  <a:gd name="T62" fmla="*/ 222 w 457"/>
                  <a:gd name="T63" fmla="*/ 494 h 529"/>
                  <a:gd name="T64" fmla="*/ 234 w 457"/>
                  <a:gd name="T65" fmla="*/ 526 h 529"/>
                  <a:gd name="T66" fmla="*/ 270 w 457"/>
                  <a:gd name="T67" fmla="*/ 517 h 529"/>
                  <a:gd name="T68" fmla="*/ 286 w 457"/>
                  <a:gd name="T69" fmla="*/ 470 h 529"/>
                  <a:gd name="T70" fmla="*/ 355 w 457"/>
                  <a:gd name="T71" fmla="*/ 499 h 529"/>
                  <a:gd name="T72" fmla="*/ 336 w 457"/>
                  <a:gd name="T73" fmla="*/ 453 h 529"/>
                  <a:gd name="T74" fmla="*/ 338 w 457"/>
                  <a:gd name="T75" fmla="*/ 449 h 529"/>
                  <a:gd name="T76" fmla="*/ 439 w 457"/>
                  <a:gd name="T77" fmla="*/ 438 h 529"/>
                  <a:gd name="T78" fmla="*/ 440 w 457"/>
                  <a:gd name="T79" fmla="*/ 436 h 529"/>
                  <a:gd name="T80" fmla="*/ 440 w 457"/>
                  <a:gd name="T81" fmla="*/ 430 h 529"/>
                  <a:gd name="T82" fmla="*/ 437 w 457"/>
                  <a:gd name="T83" fmla="*/ 374 h 529"/>
                  <a:gd name="T84" fmla="*/ 449 w 457"/>
                  <a:gd name="T85" fmla="*/ 353 h 529"/>
                  <a:gd name="T86" fmla="*/ 429 w 457"/>
                  <a:gd name="T87" fmla="*/ 332 h 529"/>
                  <a:gd name="T88" fmla="*/ 418 w 457"/>
                  <a:gd name="T89" fmla="*/ 259 h 529"/>
                  <a:gd name="T90" fmla="*/ 397 w 457"/>
                  <a:gd name="T91" fmla="*/ 269 h 529"/>
                  <a:gd name="T92" fmla="*/ 394 w 457"/>
                  <a:gd name="T93" fmla="*/ 222 h 529"/>
                  <a:gd name="T94" fmla="*/ 429 w 457"/>
                  <a:gd name="T95" fmla="*/ 132 h 529"/>
                  <a:gd name="T96" fmla="*/ 395 w 457"/>
                  <a:gd name="T97" fmla="*/ 9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7" h="529">
                    <a:moveTo>
                      <a:pt x="395" y="90"/>
                    </a:moveTo>
                    <a:cubicBezTo>
                      <a:pt x="396" y="89"/>
                      <a:pt x="396" y="89"/>
                      <a:pt x="396" y="89"/>
                    </a:cubicBezTo>
                    <a:cubicBezTo>
                      <a:pt x="394" y="89"/>
                      <a:pt x="394" y="89"/>
                      <a:pt x="394" y="89"/>
                    </a:cubicBezTo>
                    <a:cubicBezTo>
                      <a:pt x="394" y="87"/>
                      <a:pt x="394" y="87"/>
                      <a:pt x="394" y="87"/>
                    </a:cubicBezTo>
                    <a:cubicBezTo>
                      <a:pt x="386" y="71"/>
                      <a:pt x="386" y="71"/>
                      <a:pt x="386" y="71"/>
                    </a:cubicBezTo>
                    <a:cubicBezTo>
                      <a:pt x="385" y="70"/>
                      <a:pt x="385" y="70"/>
                      <a:pt x="385" y="70"/>
                    </a:cubicBezTo>
                    <a:cubicBezTo>
                      <a:pt x="385" y="68"/>
                      <a:pt x="385" y="68"/>
                      <a:pt x="385" y="68"/>
                    </a:cubicBezTo>
                    <a:cubicBezTo>
                      <a:pt x="387" y="43"/>
                      <a:pt x="387" y="43"/>
                      <a:pt x="387" y="43"/>
                    </a:cubicBezTo>
                    <a:cubicBezTo>
                      <a:pt x="387" y="40"/>
                      <a:pt x="384" y="37"/>
                      <a:pt x="377" y="32"/>
                    </a:cubicBezTo>
                    <a:cubicBezTo>
                      <a:pt x="371" y="32"/>
                      <a:pt x="371" y="32"/>
                      <a:pt x="371" y="32"/>
                    </a:cubicBezTo>
                    <a:cubicBezTo>
                      <a:pt x="361" y="45"/>
                      <a:pt x="361" y="45"/>
                      <a:pt x="361" y="45"/>
                    </a:cubicBezTo>
                    <a:cubicBezTo>
                      <a:pt x="359" y="45"/>
                      <a:pt x="359" y="45"/>
                      <a:pt x="359" y="45"/>
                    </a:cubicBezTo>
                    <a:cubicBezTo>
                      <a:pt x="359" y="45"/>
                      <a:pt x="359" y="45"/>
                      <a:pt x="359" y="45"/>
                    </a:cubicBezTo>
                    <a:cubicBezTo>
                      <a:pt x="333" y="58"/>
                      <a:pt x="333" y="58"/>
                      <a:pt x="333" y="58"/>
                    </a:cubicBezTo>
                    <a:cubicBezTo>
                      <a:pt x="329" y="40"/>
                      <a:pt x="329" y="40"/>
                      <a:pt x="329" y="40"/>
                    </a:cubicBezTo>
                    <a:cubicBezTo>
                      <a:pt x="329" y="38"/>
                      <a:pt x="329" y="38"/>
                      <a:pt x="329" y="38"/>
                    </a:cubicBezTo>
                    <a:cubicBezTo>
                      <a:pt x="331" y="29"/>
                      <a:pt x="331" y="29"/>
                      <a:pt x="331" y="29"/>
                    </a:cubicBezTo>
                    <a:cubicBezTo>
                      <a:pt x="329" y="19"/>
                      <a:pt x="329" y="19"/>
                      <a:pt x="329" y="19"/>
                    </a:cubicBezTo>
                    <a:cubicBezTo>
                      <a:pt x="326" y="18"/>
                      <a:pt x="326" y="18"/>
                      <a:pt x="326" y="18"/>
                    </a:cubicBezTo>
                    <a:cubicBezTo>
                      <a:pt x="321" y="26"/>
                      <a:pt x="321" y="26"/>
                      <a:pt x="321" y="26"/>
                    </a:cubicBezTo>
                    <a:cubicBezTo>
                      <a:pt x="320" y="26"/>
                      <a:pt x="320" y="26"/>
                      <a:pt x="320" y="26"/>
                    </a:cubicBezTo>
                    <a:cubicBezTo>
                      <a:pt x="320" y="27"/>
                      <a:pt x="320" y="27"/>
                      <a:pt x="320" y="27"/>
                    </a:cubicBezTo>
                    <a:cubicBezTo>
                      <a:pt x="288" y="56"/>
                      <a:pt x="288" y="56"/>
                      <a:pt x="288" y="56"/>
                    </a:cubicBezTo>
                    <a:cubicBezTo>
                      <a:pt x="287" y="58"/>
                      <a:pt x="287" y="58"/>
                      <a:pt x="287" y="58"/>
                    </a:cubicBezTo>
                    <a:cubicBezTo>
                      <a:pt x="286" y="58"/>
                      <a:pt x="286" y="58"/>
                      <a:pt x="286" y="58"/>
                    </a:cubicBezTo>
                    <a:cubicBezTo>
                      <a:pt x="283" y="58"/>
                      <a:pt x="283" y="58"/>
                      <a:pt x="283" y="58"/>
                    </a:cubicBezTo>
                    <a:cubicBezTo>
                      <a:pt x="281" y="58"/>
                      <a:pt x="281" y="58"/>
                      <a:pt x="281" y="58"/>
                    </a:cubicBezTo>
                    <a:cubicBezTo>
                      <a:pt x="272" y="53"/>
                      <a:pt x="272" y="53"/>
                      <a:pt x="272" y="53"/>
                    </a:cubicBezTo>
                    <a:cubicBezTo>
                      <a:pt x="271" y="52"/>
                      <a:pt x="271" y="52"/>
                      <a:pt x="271" y="52"/>
                    </a:cubicBezTo>
                    <a:cubicBezTo>
                      <a:pt x="260" y="43"/>
                      <a:pt x="260" y="43"/>
                      <a:pt x="260" y="43"/>
                    </a:cubicBezTo>
                    <a:cubicBezTo>
                      <a:pt x="243" y="37"/>
                      <a:pt x="243" y="37"/>
                      <a:pt x="243" y="37"/>
                    </a:cubicBezTo>
                    <a:cubicBezTo>
                      <a:pt x="243" y="37"/>
                      <a:pt x="243" y="37"/>
                      <a:pt x="243" y="37"/>
                    </a:cubicBezTo>
                    <a:cubicBezTo>
                      <a:pt x="242" y="36"/>
                      <a:pt x="242" y="36"/>
                      <a:pt x="242" y="36"/>
                    </a:cubicBezTo>
                    <a:cubicBezTo>
                      <a:pt x="232" y="28"/>
                      <a:pt x="232" y="28"/>
                      <a:pt x="232" y="28"/>
                    </a:cubicBezTo>
                    <a:cubicBezTo>
                      <a:pt x="197" y="21"/>
                      <a:pt x="197" y="21"/>
                      <a:pt x="197" y="21"/>
                    </a:cubicBezTo>
                    <a:cubicBezTo>
                      <a:pt x="197" y="21"/>
                      <a:pt x="197" y="21"/>
                      <a:pt x="197" y="21"/>
                    </a:cubicBezTo>
                    <a:cubicBezTo>
                      <a:pt x="196" y="21"/>
                      <a:pt x="196" y="21"/>
                      <a:pt x="196" y="21"/>
                    </a:cubicBezTo>
                    <a:cubicBezTo>
                      <a:pt x="173" y="9"/>
                      <a:pt x="173" y="9"/>
                      <a:pt x="173" y="9"/>
                    </a:cubicBezTo>
                    <a:cubicBezTo>
                      <a:pt x="173" y="10"/>
                      <a:pt x="173" y="10"/>
                      <a:pt x="173" y="10"/>
                    </a:cubicBezTo>
                    <a:cubicBezTo>
                      <a:pt x="155" y="2"/>
                      <a:pt x="155" y="2"/>
                      <a:pt x="155" y="2"/>
                    </a:cubicBezTo>
                    <a:cubicBezTo>
                      <a:pt x="132" y="0"/>
                      <a:pt x="132" y="0"/>
                      <a:pt x="132" y="0"/>
                    </a:cubicBezTo>
                    <a:cubicBezTo>
                      <a:pt x="123" y="1"/>
                      <a:pt x="123" y="1"/>
                      <a:pt x="123" y="1"/>
                    </a:cubicBezTo>
                    <a:cubicBezTo>
                      <a:pt x="130" y="40"/>
                      <a:pt x="130" y="40"/>
                      <a:pt x="130" y="40"/>
                    </a:cubicBezTo>
                    <a:cubicBezTo>
                      <a:pt x="127" y="40"/>
                      <a:pt x="127" y="40"/>
                      <a:pt x="127" y="40"/>
                    </a:cubicBezTo>
                    <a:cubicBezTo>
                      <a:pt x="104" y="42"/>
                      <a:pt x="104" y="42"/>
                      <a:pt x="104" y="42"/>
                    </a:cubicBezTo>
                    <a:cubicBezTo>
                      <a:pt x="91" y="42"/>
                      <a:pt x="91" y="42"/>
                      <a:pt x="91" y="42"/>
                    </a:cubicBezTo>
                    <a:cubicBezTo>
                      <a:pt x="90" y="42"/>
                      <a:pt x="90" y="42"/>
                      <a:pt x="90" y="42"/>
                    </a:cubicBezTo>
                    <a:cubicBezTo>
                      <a:pt x="90" y="42"/>
                      <a:pt x="90" y="42"/>
                      <a:pt x="90" y="42"/>
                    </a:cubicBezTo>
                    <a:cubicBezTo>
                      <a:pt x="78" y="33"/>
                      <a:pt x="78" y="33"/>
                      <a:pt x="78" y="33"/>
                    </a:cubicBezTo>
                    <a:cubicBezTo>
                      <a:pt x="57" y="43"/>
                      <a:pt x="57" y="43"/>
                      <a:pt x="57" y="43"/>
                    </a:cubicBezTo>
                    <a:cubicBezTo>
                      <a:pt x="38" y="68"/>
                      <a:pt x="38" y="68"/>
                      <a:pt x="38" y="68"/>
                    </a:cubicBezTo>
                    <a:cubicBezTo>
                      <a:pt x="21" y="114"/>
                      <a:pt x="21" y="114"/>
                      <a:pt x="21" y="114"/>
                    </a:cubicBezTo>
                    <a:cubicBezTo>
                      <a:pt x="26" y="163"/>
                      <a:pt x="26" y="163"/>
                      <a:pt x="26" y="163"/>
                    </a:cubicBezTo>
                    <a:cubicBezTo>
                      <a:pt x="33" y="192"/>
                      <a:pt x="33" y="192"/>
                      <a:pt x="33" y="192"/>
                    </a:cubicBezTo>
                    <a:cubicBezTo>
                      <a:pt x="34" y="195"/>
                      <a:pt x="34" y="196"/>
                      <a:pt x="33" y="197"/>
                    </a:cubicBezTo>
                    <a:cubicBezTo>
                      <a:pt x="30" y="198"/>
                      <a:pt x="30" y="198"/>
                      <a:pt x="30" y="198"/>
                    </a:cubicBezTo>
                    <a:cubicBezTo>
                      <a:pt x="25" y="201"/>
                      <a:pt x="23" y="209"/>
                      <a:pt x="24" y="219"/>
                    </a:cubicBezTo>
                    <a:cubicBezTo>
                      <a:pt x="34" y="262"/>
                      <a:pt x="34" y="262"/>
                      <a:pt x="34" y="262"/>
                    </a:cubicBezTo>
                    <a:cubicBezTo>
                      <a:pt x="31" y="265"/>
                      <a:pt x="31" y="265"/>
                      <a:pt x="31" y="265"/>
                    </a:cubicBezTo>
                    <a:cubicBezTo>
                      <a:pt x="12" y="275"/>
                      <a:pt x="3" y="284"/>
                      <a:pt x="2" y="288"/>
                    </a:cubicBezTo>
                    <a:cubicBezTo>
                      <a:pt x="0" y="303"/>
                      <a:pt x="0" y="303"/>
                      <a:pt x="0" y="303"/>
                    </a:cubicBezTo>
                    <a:cubicBezTo>
                      <a:pt x="18" y="295"/>
                      <a:pt x="18" y="295"/>
                      <a:pt x="18" y="295"/>
                    </a:cubicBezTo>
                    <a:cubicBezTo>
                      <a:pt x="19" y="294"/>
                      <a:pt x="19" y="294"/>
                      <a:pt x="19" y="294"/>
                    </a:cubicBezTo>
                    <a:cubicBezTo>
                      <a:pt x="20" y="294"/>
                      <a:pt x="20" y="294"/>
                      <a:pt x="20" y="294"/>
                    </a:cubicBezTo>
                    <a:cubicBezTo>
                      <a:pt x="32" y="294"/>
                      <a:pt x="40" y="298"/>
                      <a:pt x="41" y="309"/>
                    </a:cubicBezTo>
                    <a:cubicBezTo>
                      <a:pt x="44" y="332"/>
                      <a:pt x="44" y="332"/>
                      <a:pt x="44" y="332"/>
                    </a:cubicBezTo>
                    <a:cubicBezTo>
                      <a:pt x="43" y="335"/>
                      <a:pt x="43" y="335"/>
                      <a:pt x="43" y="335"/>
                    </a:cubicBezTo>
                    <a:cubicBezTo>
                      <a:pt x="41" y="337"/>
                      <a:pt x="41" y="337"/>
                      <a:pt x="41" y="337"/>
                    </a:cubicBezTo>
                    <a:cubicBezTo>
                      <a:pt x="38" y="341"/>
                      <a:pt x="35" y="344"/>
                      <a:pt x="35" y="348"/>
                    </a:cubicBezTo>
                    <a:cubicBezTo>
                      <a:pt x="32" y="372"/>
                      <a:pt x="32" y="372"/>
                      <a:pt x="32" y="372"/>
                    </a:cubicBezTo>
                    <a:cubicBezTo>
                      <a:pt x="33" y="381"/>
                      <a:pt x="37" y="387"/>
                      <a:pt x="41" y="390"/>
                    </a:cubicBezTo>
                    <a:cubicBezTo>
                      <a:pt x="63" y="417"/>
                      <a:pt x="63" y="417"/>
                      <a:pt x="63" y="417"/>
                    </a:cubicBezTo>
                    <a:cubicBezTo>
                      <a:pt x="83" y="401"/>
                      <a:pt x="83" y="401"/>
                      <a:pt x="83" y="401"/>
                    </a:cubicBezTo>
                    <a:cubicBezTo>
                      <a:pt x="99" y="399"/>
                      <a:pt x="99" y="399"/>
                      <a:pt x="99" y="399"/>
                    </a:cubicBezTo>
                    <a:cubicBezTo>
                      <a:pt x="100" y="399"/>
                      <a:pt x="100" y="399"/>
                      <a:pt x="100" y="399"/>
                    </a:cubicBezTo>
                    <a:cubicBezTo>
                      <a:pt x="101" y="401"/>
                      <a:pt x="101" y="401"/>
                      <a:pt x="101" y="401"/>
                    </a:cubicBezTo>
                    <a:cubicBezTo>
                      <a:pt x="111" y="404"/>
                      <a:pt x="111" y="404"/>
                      <a:pt x="111" y="404"/>
                    </a:cubicBezTo>
                    <a:cubicBezTo>
                      <a:pt x="115" y="404"/>
                      <a:pt x="118" y="403"/>
                      <a:pt x="121" y="400"/>
                    </a:cubicBezTo>
                    <a:cubicBezTo>
                      <a:pt x="130" y="386"/>
                      <a:pt x="130" y="386"/>
                      <a:pt x="130" y="386"/>
                    </a:cubicBezTo>
                    <a:cubicBezTo>
                      <a:pt x="128" y="378"/>
                      <a:pt x="128" y="378"/>
                      <a:pt x="128" y="378"/>
                    </a:cubicBezTo>
                    <a:cubicBezTo>
                      <a:pt x="130" y="374"/>
                      <a:pt x="134" y="372"/>
                      <a:pt x="138" y="370"/>
                    </a:cubicBezTo>
                    <a:cubicBezTo>
                      <a:pt x="163" y="370"/>
                      <a:pt x="163" y="370"/>
                      <a:pt x="163" y="370"/>
                    </a:cubicBezTo>
                    <a:cubicBezTo>
                      <a:pt x="167" y="372"/>
                      <a:pt x="171" y="371"/>
                      <a:pt x="171" y="369"/>
                    </a:cubicBezTo>
                    <a:cubicBezTo>
                      <a:pt x="174" y="362"/>
                      <a:pt x="177" y="359"/>
                      <a:pt x="180" y="356"/>
                    </a:cubicBezTo>
                    <a:cubicBezTo>
                      <a:pt x="183" y="356"/>
                      <a:pt x="188" y="357"/>
                      <a:pt x="192" y="361"/>
                    </a:cubicBezTo>
                    <a:cubicBezTo>
                      <a:pt x="199" y="367"/>
                      <a:pt x="204" y="372"/>
                      <a:pt x="204" y="380"/>
                    </a:cubicBezTo>
                    <a:cubicBezTo>
                      <a:pt x="202" y="399"/>
                      <a:pt x="202" y="399"/>
                      <a:pt x="202" y="399"/>
                    </a:cubicBezTo>
                    <a:cubicBezTo>
                      <a:pt x="206" y="402"/>
                      <a:pt x="206" y="402"/>
                      <a:pt x="206" y="402"/>
                    </a:cubicBezTo>
                    <a:cubicBezTo>
                      <a:pt x="213" y="407"/>
                      <a:pt x="217" y="412"/>
                      <a:pt x="217" y="417"/>
                    </a:cubicBezTo>
                    <a:cubicBezTo>
                      <a:pt x="213" y="436"/>
                      <a:pt x="213" y="436"/>
                      <a:pt x="213" y="436"/>
                    </a:cubicBezTo>
                    <a:cubicBezTo>
                      <a:pt x="210" y="446"/>
                      <a:pt x="206" y="453"/>
                      <a:pt x="202" y="456"/>
                    </a:cubicBezTo>
                    <a:cubicBezTo>
                      <a:pt x="202" y="455"/>
                      <a:pt x="202" y="455"/>
                      <a:pt x="202" y="455"/>
                    </a:cubicBezTo>
                    <a:cubicBezTo>
                      <a:pt x="186" y="488"/>
                      <a:pt x="186" y="488"/>
                      <a:pt x="186" y="488"/>
                    </a:cubicBezTo>
                    <a:cubicBezTo>
                      <a:pt x="192" y="490"/>
                      <a:pt x="192" y="490"/>
                      <a:pt x="192" y="490"/>
                    </a:cubicBezTo>
                    <a:cubicBezTo>
                      <a:pt x="217" y="491"/>
                      <a:pt x="217" y="491"/>
                      <a:pt x="217" y="491"/>
                    </a:cubicBezTo>
                    <a:cubicBezTo>
                      <a:pt x="222" y="494"/>
                      <a:pt x="222" y="494"/>
                      <a:pt x="222" y="494"/>
                    </a:cubicBezTo>
                    <a:cubicBezTo>
                      <a:pt x="220" y="498"/>
                      <a:pt x="220" y="498"/>
                      <a:pt x="220" y="498"/>
                    </a:cubicBezTo>
                    <a:cubicBezTo>
                      <a:pt x="217" y="508"/>
                      <a:pt x="216" y="516"/>
                      <a:pt x="217" y="521"/>
                    </a:cubicBezTo>
                    <a:cubicBezTo>
                      <a:pt x="225" y="526"/>
                      <a:pt x="231" y="529"/>
                      <a:pt x="234" y="526"/>
                    </a:cubicBezTo>
                    <a:cubicBezTo>
                      <a:pt x="249" y="520"/>
                      <a:pt x="249" y="520"/>
                      <a:pt x="249" y="520"/>
                    </a:cubicBezTo>
                    <a:cubicBezTo>
                      <a:pt x="256" y="517"/>
                      <a:pt x="256" y="517"/>
                      <a:pt x="256" y="517"/>
                    </a:cubicBezTo>
                    <a:cubicBezTo>
                      <a:pt x="270" y="517"/>
                      <a:pt x="270" y="517"/>
                      <a:pt x="270" y="517"/>
                    </a:cubicBezTo>
                    <a:cubicBezTo>
                      <a:pt x="283" y="502"/>
                      <a:pt x="283" y="502"/>
                      <a:pt x="283" y="502"/>
                    </a:cubicBezTo>
                    <a:cubicBezTo>
                      <a:pt x="283" y="484"/>
                      <a:pt x="283" y="484"/>
                      <a:pt x="283" y="484"/>
                    </a:cubicBezTo>
                    <a:cubicBezTo>
                      <a:pt x="282" y="478"/>
                      <a:pt x="283" y="474"/>
                      <a:pt x="286" y="470"/>
                    </a:cubicBezTo>
                    <a:cubicBezTo>
                      <a:pt x="290" y="467"/>
                      <a:pt x="298" y="467"/>
                      <a:pt x="311" y="475"/>
                    </a:cubicBezTo>
                    <a:cubicBezTo>
                      <a:pt x="336" y="490"/>
                      <a:pt x="336" y="490"/>
                      <a:pt x="336" y="490"/>
                    </a:cubicBezTo>
                    <a:cubicBezTo>
                      <a:pt x="345" y="497"/>
                      <a:pt x="351" y="499"/>
                      <a:pt x="355" y="499"/>
                    </a:cubicBezTo>
                    <a:cubicBezTo>
                      <a:pt x="355" y="498"/>
                      <a:pt x="355" y="498"/>
                      <a:pt x="355" y="498"/>
                    </a:cubicBezTo>
                    <a:cubicBezTo>
                      <a:pt x="357" y="494"/>
                      <a:pt x="355" y="485"/>
                      <a:pt x="350" y="475"/>
                    </a:cubicBezTo>
                    <a:cubicBezTo>
                      <a:pt x="336" y="453"/>
                      <a:pt x="336" y="453"/>
                      <a:pt x="336" y="453"/>
                    </a:cubicBezTo>
                    <a:cubicBezTo>
                      <a:pt x="336" y="451"/>
                      <a:pt x="336" y="451"/>
                      <a:pt x="336" y="451"/>
                    </a:cubicBezTo>
                    <a:cubicBezTo>
                      <a:pt x="337" y="451"/>
                      <a:pt x="337" y="451"/>
                      <a:pt x="337" y="451"/>
                    </a:cubicBezTo>
                    <a:cubicBezTo>
                      <a:pt x="338" y="449"/>
                      <a:pt x="338" y="449"/>
                      <a:pt x="338" y="449"/>
                    </a:cubicBezTo>
                    <a:cubicBezTo>
                      <a:pt x="352" y="430"/>
                      <a:pt x="367" y="424"/>
                      <a:pt x="384" y="430"/>
                    </a:cubicBezTo>
                    <a:cubicBezTo>
                      <a:pt x="423" y="448"/>
                      <a:pt x="423" y="448"/>
                      <a:pt x="423" y="448"/>
                    </a:cubicBezTo>
                    <a:cubicBezTo>
                      <a:pt x="439" y="438"/>
                      <a:pt x="439" y="438"/>
                      <a:pt x="439" y="438"/>
                    </a:cubicBezTo>
                    <a:cubicBezTo>
                      <a:pt x="440" y="438"/>
                      <a:pt x="440" y="438"/>
                      <a:pt x="440" y="438"/>
                    </a:cubicBezTo>
                    <a:cubicBezTo>
                      <a:pt x="440" y="437"/>
                      <a:pt x="440" y="437"/>
                      <a:pt x="440" y="437"/>
                    </a:cubicBezTo>
                    <a:cubicBezTo>
                      <a:pt x="440" y="436"/>
                      <a:pt x="440" y="436"/>
                      <a:pt x="440" y="436"/>
                    </a:cubicBezTo>
                    <a:cubicBezTo>
                      <a:pt x="438" y="433"/>
                      <a:pt x="438" y="433"/>
                      <a:pt x="438" y="433"/>
                    </a:cubicBezTo>
                    <a:cubicBezTo>
                      <a:pt x="439" y="432"/>
                      <a:pt x="439" y="432"/>
                      <a:pt x="439" y="432"/>
                    </a:cubicBezTo>
                    <a:cubicBezTo>
                      <a:pt x="440" y="430"/>
                      <a:pt x="440" y="430"/>
                      <a:pt x="440" y="430"/>
                    </a:cubicBezTo>
                    <a:cubicBezTo>
                      <a:pt x="452" y="409"/>
                      <a:pt x="457" y="393"/>
                      <a:pt x="452" y="385"/>
                    </a:cubicBezTo>
                    <a:cubicBezTo>
                      <a:pt x="449" y="378"/>
                      <a:pt x="444" y="374"/>
                      <a:pt x="440" y="374"/>
                    </a:cubicBezTo>
                    <a:cubicBezTo>
                      <a:pt x="437" y="374"/>
                      <a:pt x="437" y="374"/>
                      <a:pt x="437" y="374"/>
                    </a:cubicBezTo>
                    <a:cubicBezTo>
                      <a:pt x="434" y="364"/>
                      <a:pt x="434" y="364"/>
                      <a:pt x="434" y="364"/>
                    </a:cubicBezTo>
                    <a:cubicBezTo>
                      <a:pt x="437" y="364"/>
                      <a:pt x="437" y="364"/>
                      <a:pt x="437" y="364"/>
                    </a:cubicBezTo>
                    <a:cubicBezTo>
                      <a:pt x="444" y="361"/>
                      <a:pt x="448" y="357"/>
                      <a:pt x="449" y="353"/>
                    </a:cubicBezTo>
                    <a:cubicBezTo>
                      <a:pt x="446" y="348"/>
                      <a:pt x="446" y="348"/>
                      <a:pt x="446" y="348"/>
                    </a:cubicBezTo>
                    <a:cubicBezTo>
                      <a:pt x="429" y="332"/>
                      <a:pt x="429" y="332"/>
                      <a:pt x="429" y="332"/>
                    </a:cubicBezTo>
                    <a:cubicBezTo>
                      <a:pt x="429" y="332"/>
                      <a:pt x="429" y="332"/>
                      <a:pt x="429" y="332"/>
                    </a:cubicBezTo>
                    <a:cubicBezTo>
                      <a:pt x="429" y="331"/>
                      <a:pt x="429" y="331"/>
                      <a:pt x="429" y="331"/>
                    </a:cubicBezTo>
                    <a:cubicBezTo>
                      <a:pt x="421" y="308"/>
                      <a:pt x="421" y="308"/>
                      <a:pt x="421" y="308"/>
                    </a:cubicBezTo>
                    <a:cubicBezTo>
                      <a:pt x="418" y="290"/>
                      <a:pt x="415" y="274"/>
                      <a:pt x="418" y="259"/>
                    </a:cubicBezTo>
                    <a:cubicBezTo>
                      <a:pt x="418" y="249"/>
                      <a:pt x="418" y="249"/>
                      <a:pt x="418" y="249"/>
                    </a:cubicBezTo>
                    <a:cubicBezTo>
                      <a:pt x="407" y="258"/>
                      <a:pt x="407" y="258"/>
                      <a:pt x="407" y="258"/>
                    </a:cubicBezTo>
                    <a:cubicBezTo>
                      <a:pt x="397" y="269"/>
                      <a:pt x="397" y="269"/>
                      <a:pt x="397" y="269"/>
                    </a:cubicBezTo>
                    <a:cubicBezTo>
                      <a:pt x="394" y="224"/>
                      <a:pt x="394" y="224"/>
                      <a:pt x="394" y="224"/>
                    </a:cubicBezTo>
                    <a:cubicBezTo>
                      <a:pt x="394" y="224"/>
                      <a:pt x="394" y="224"/>
                      <a:pt x="394" y="224"/>
                    </a:cubicBezTo>
                    <a:cubicBezTo>
                      <a:pt x="394" y="222"/>
                      <a:pt x="394" y="222"/>
                      <a:pt x="394" y="222"/>
                    </a:cubicBezTo>
                    <a:cubicBezTo>
                      <a:pt x="395" y="222"/>
                      <a:pt x="395" y="222"/>
                      <a:pt x="395" y="222"/>
                    </a:cubicBezTo>
                    <a:cubicBezTo>
                      <a:pt x="419" y="189"/>
                      <a:pt x="434" y="169"/>
                      <a:pt x="440" y="163"/>
                    </a:cubicBezTo>
                    <a:cubicBezTo>
                      <a:pt x="429" y="132"/>
                      <a:pt x="429" y="132"/>
                      <a:pt x="429" y="132"/>
                    </a:cubicBezTo>
                    <a:cubicBezTo>
                      <a:pt x="426" y="116"/>
                      <a:pt x="424" y="106"/>
                      <a:pt x="424" y="102"/>
                    </a:cubicBezTo>
                    <a:cubicBezTo>
                      <a:pt x="405" y="94"/>
                      <a:pt x="405" y="94"/>
                      <a:pt x="405" y="94"/>
                    </a:cubicBezTo>
                    <a:lnTo>
                      <a:pt x="39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9" name="Freeform 19"/>
              <p:cNvSpPr>
                <a:spLocks/>
              </p:cNvSpPr>
              <p:nvPr/>
            </p:nvSpPr>
            <p:spPr bwMode="auto">
              <a:xfrm>
                <a:off x="4390548" y="4189413"/>
                <a:ext cx="973138" cy="606425"/>
              </a:xfrm>
              <a:custGeom>
                <a:avLst/>
                <a:gdLst>
                  <a:gd name="T0" fmla="*/ 85 w 645"/>
                  <a:gd name="T1" fmla="*/ 11 h 402"/>
                  <a:gd name="T2" fmla="*/ 113 w 645"/>
                  <a:gd name="T3" fmla="*/ 31 h 402"/>
                  <a:gd name="T4" fmla="*/ 129 w 645"/>
                  <a:gd name="T5" fmla="*/ 53 h 402"/>
                  <a:gd name="T6" fmla="*/ 116 w 645"/>
                  <a:gd name="T7" fmla="*/ 68 h 402"/>
                  <a:gd name="T8" fmla="*/ 80 w 645"/>
                  <a:gd name="T9" fmla="*/ 77 h 402"/>
                  <a:gd name="T10" fmla="*/ 84 w 645"/>
                  <a:gd name="T11" fmla="*/ 98 h 402"/>
                  <a:gd name="T12" fmla="*/ 94 w 645"/>
                  <a:gd name="T13" fmla="*/ 142 h 402"/>
                  <a:gd name="T14" fmla="*/ 118 w 645"/>
                  <a:gd name="T15" fmla="*/ 150 h 402"/>
                  <a:gd name="T16" fmla="*/ 120 w 645"/>
                  <a:gd name="T17" fmla="*/ 152 h 402"/>
                  <a:gd name="T18" fmla="*/ 134 w 645"/>
                  <a:gd name="T19" fmla="*/ 172 h 402"/>
                  <a:gd name="T20" fmla="*/ 141 w 645"/>
                  <a:gd name="T21" fmla="*/ 192 h 402"/>
                  <a:gd name="T22" fmla="*/ 106 w 645"/>
                  <a:gd name="T23" fmla="*/ 243 h 402"/>
                  <a:gd name="T24" fmla="*/ 4 w 645"/>
                  <a:gd name="T25" fmla="*/ 268 h 402"/>
                  <a:gd name="T26" fmla="*/ 11 w 645"/>
                  <a:gd name="T27" fmla="*/ 306 h 402"/>
                  <a:gd name="T28" fmla="*/ 50 w 645"/>
                  <a:gd name="T29" fmla="*/ 377 h 402"/>
                  <a:gd name="T30" fmla="*/ 52 w 645"/>
                  <a:gd name="T31" fmla="*/ 378 h 402"/>
                  <a:gd name="T32" fmla="*/ 67 w 645"/>
                  <a:gd name="T33" fmla="*/ 398 h 402"/>
                  <a:gd name="T34" fmla="*/ 80 w 645"/>
                  <a:gd name="T35" fmla="*/ 364 h 402"/>
                  <a:gd name="T36" fmla="*/ 102 w 645"/>
                  <a:gd name="T37" fmla="*/ 335 h 402"/>
                  <a:gd name="T38" fmla="*/ 148 w 645"/>
                  <a:gd name="T39" fmla="*/ 333 h 402"/>
                  <a:gd name="T40" fmla="*/ 167 w 645"/>
                  <a:gd name="T41" fmla="*/ 293 h 402"/>
                  <a:gd name="T42" fmla="*/ 210 w 645"/>
                  <a:gd name="T43" fmla="*/ 292 h 402"/>
                  <a:gd name="T44" fmla="*/ 288 w 645"/>
                  <a:gd name="T45" fmla="*/ 320 h 402"/>
                  <a:gd name="T46" fmla="*/ 290 w 645"/>
                  <a:gd name="T47" fmla="*/ 320 h 402"/>
                  <a:gd name="T48" fmla="*/ 319 w 645"/>
                  <a:gd name="T49" fmla="*/ 335 h 402"/>
                  <a:gd name="T50" fmla="*/ 319 w 645"/>
                  <a:gd name="T51" fmla="*/ 335 h 402"/>
                  <a:gd name="T52" fmla="*/ 347 w 645"/>
                  <a:gd name="T53" fmla="*/ 336 h 402"/>
                  <a:gd name="T54" fmla="*/ 374 w 645"/>
                  <a:gd name="T55" fmla="*/ 304 h 402"/>
                  <a:gd name="T56" fmla="*/ 391 w 645"/>
                  <a:gd name="T57" fmla="*/ 315 h 402"/>
                  <a:gd name="T58" fmla="*/ 393 w 645"/>
                  <a:gd name="T59" fmla="*/ 341 h 402"/>
                  <a:gd name="T60" fmla="*/ 420 w 645"/>
                  <a:gd name="T61" fmla="*/ 323 h 402"/>
                  <a:gd name="T62" fmla="*/ 435 w 645"/>
                  <a:gd name="T63" fmla="*/ 324 h 402"/>
                  <a:gd name="T64" fmla="*/ 449 w 645"/>
                  <a:gd name="T65" fmla="*/ 370 h 402"/>
                  <a:gd name="T66" fmla="*/ 511 w 645"/>
                  <a:gd name="T67" fmla="*/ 342 h 402"/>
                  <a:gd name="T68" fmla="*/ 568 w 645"/>
                  <a:gd name="T69" fmla="*/ 318 h 402"/>
                  <a:gd name="T70" fmla="*/ 625 w 645"/>
                  <a:gd name="T71" fmla="*/ 301 h 402"/>
                  <a:gd name="T72" fmla="*/ 639 w 645"/>
                  <a:gd name="T73" fmla="*/ 291 h 402"/>
                  <a:gd name="T74" fmla="*/ 606 w 645"/>
                  <a:gd name="T75" fmla="*/ 201 h 402"/>
                  <a:gd name="T76" fmla="*/ 621 w 645"/>
                  <a:gd name="T77" fmla="*/ 175 h 402"/>
                  <a:gd name="T78" fmla="*/ 585 w 645"/>
                  <a:gd name="T79" fmla="*/ 164 h 402"/>
                  <a:gd name="T80" fmla="*/ 567 w 645"/>
                  <a:gd name="T81" fmla="*/ 143 h 402"/>
                  <a:gd name="T82" fmla="*/ 566 w 645"/>
                  <a:gd name="T83" fmla="*/ 141 h 402"/>
                  <a:gd name="T84" fmla="*/ 492 w 645"/>
                  <a:gd name="T85" fmla="*/ 124 h 402"/>
                  <a:gd name="T86" fmla="*/ 428 w 645"/>
                  <a:gd name="T87" fmla="*/ 122 h 402"/>
                  <a:gd name="T88" fmla="*/ 284 w 645"/>
                  <a:gd name="T89" fmla="*/ 64 h 402"/>
                  <a:gd name="T90" fmla="*/ 189 w 645"/>
                  <a:gd name="T91" fmla="*/ 0 h 402"/>
                  <a:gd name="T92" fmla="*/ 97 w 645"/>
                  <a:gd name="T93" fmla="*/ 6 h 402"/>
                  <a:gd name="T94" fmla="*/ 81 w 645"/>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5" h="402">
                    <a:moveTo>
                      <a:pt x="81" y="1"/>
                    </a:moveTo>
                    <a:cubicBezTo>
                      <a:pt x="80" y="5"/>
                      <a:pt x="80" y="5"/>
                      <a:pt x="80" y="5"/>
                    </a:cubicBezTo>
                    <a:cubicBezTo>
                      <a:pt x="85" y="11"/>
                      <a:pt x="85" y="11"/>
                      <a:pt x="85" y="11"/>
                    </a:cubicBezTo>
                    <a:cubicBezTo>
                      <a:pt x="113" y="30"/>
                      <a:pt x="113" y="30"/>
                      <a:pt x="113" y="30"/>
                    </a:cubicBezTo>
                    <a:cubicBezTo>
                      <a:pt x="113" y="30"/>
                      <a:pt x="113" y="30"/>
                      <a:pt x="113" y="30"/>
                    </a:cubicBezTo>
                    <a:cubicBezTo>
                      <a:pt x="113" y="31"/>
                      <a:pt x="113" y="31"/>
                      <a:pt x="113" y="31"/>
                    </a:cubicBezTo>
                    <a:cubicBezTo>
                      <a:pt x="114" y="31"/>
                      <a:pt x="114" y="31"/>
                      <a:pt x="114" y="31"/>
                    </a:cubicBezTo>
                    <a:cubicBezTo>
                      <a:pt x="131" y="50"/>
                      <a:pt x="131" y="50"/>
                      <a:pt x="131" y="50"/>
                    </a:cubicBezTo>
                    <a:cubicBezTo>
                      <a:pt x="129" y="53"/>
                      <a:pt x="129" y="53"/>
                      <a:pt x="129" y="53"/>
                    </a:cubicBezTo>
                    <a:cubicBezTo>
                      <a:pt x="118" y="65"/>
                      <a:pt x="118" y="65"/>
                      <a:pt x="118" y="65"/>
                    </a:cubicBezTo>
                    <a:cubicBezTo>
                      <a:pt x="117" y="66"/>
                      <a:pt x="117" y="66"/>
                      <a:pt x="117" y="66"/>
                    </a:cubicBezTo>
                    <a:cubicBezTo>
                      <a:pt x="116" y="68"/>
                      <a:pt x="116" y="68"/>
                      <a:pt x="116" y="68"/>
                    </a:cubicBezTo>
                    <a:cubicBezTo>
                      <a:pt x="98" y="68"/>
                      <a:pt x="98" y="68"/>
                      <a:pt x="98" y="68"/>
                    </a:cubicBezTo>
                    <a:cubicBezTo>
                      <a:pt x="87" y="69"/>
                      <a:pt x="87" y="69"/>
                      <a:pt x="87" y="69"/>
                    </a:cubicBezTo>
                    <a:cubicBezTo>
                      <a:pt x="80" y="77"/>
                      <a:pt x="80" y="77"/>
                      <a:pt x="80" y="77"/>
                    </a:cubicBezTo>
                    <a:cubicBezTo>
                      <a:pt x="83" y="86"/>
                      <a:pt x="83" y="86"/>
                      <a:pt x="83" y="86"/>
                    </a:cubicBezTo>
                    <a:cubicBezTo>
                      <a:pt x="83" y="87"/>
                      <a:pt x="83" y="87"/>
                      <a:pt x="83" y="87"/>
                    </a:cubicBezTo>
                    <a:cubicBezTo>
                      <a:pt x="84" y="98"/>
                      <a:pt x="84" y="98"/>
                      <a:pt x="84" y="98"/>
                    </a:cubicBezTo>
                    <a:cubicBezTo>
                      <a:pt x="94" y="112"/>
                      <a:pt x="94" y="112"/>
                      <a:pt x="94" y="112"/>
                    </a:cubicBezTo>
                    <a:cubicBezTo>
                      <a:pt x="94" y="113"/>
                      <a:pt x="94" y="113"/>
                      <a:pt x="94" y="113"/>
                    </a:cubicBezTo>
                    <a:cubicBezTo>
                      <a:pt x="94" y="142"/>
                      <a:pt x="94" y="142"/>
                      <a:pt x="94" y="142"/>
                    </a:cubicBezTo>
                    <a:cubicBezTo>
                      <a:pt x="102" y="145"/>
                      <a:pt x="102" y="145"/>
                      <a:pt x="102" y="145"/>
                    </a:cubicBezTo>
                    <a:cubicBezTo>
                      <a:pt x="117" y="150"/>
                      <a:pt x="117" y="150"/>
                      <a:pt x="117" y="150"/>
                    </a:cubicBezTo>
                    <a:cubicBezTo>
                      <a:pt x="118" y="150"/>
                      <a:pt x="118" y="150"/>
                      <a:pt x="118" y="150"/>
                    </a:cubicBezTo>
                    <a:cubicBezTo>
                      <a:pt x="118" y="150"/>
                      <a:pt x="118" y="150"/>
                      <a:pt x="118" y="150"/>
                    </a:cubicBezTo>
                    <a:cubicBezTo>
                      <a:pt x="119" y="151"/>
                      <a:pt x="119" y="151"/>
                      <a:pt x="119" y="151"/>
                    </a:cubicBezTo>
                    <a:cubicBezTo>
                      <a:pt x="120" y="152"/>
                      <a:pt x="120" y="152"/>
                      <a:pt x="120" y="152"/>
                    </a:cubicBezTo>
                    <a:cubicBezTo>
                      <a:pt x="134" y="171"/>
                      <a:pt x="134" y="171"/>
                      <a:pt x="134" y="171"/>
                    </a:cubicBezTo>
                    <a:cubicBezTo>
                      <a:pt x="134" y="172"/>
                      <a:pt x="134" y="172"/>
                      <a:pt x="134" y="172"/>
                    </a:cubicBezTo>
                    <a:cubicBezTo>
                      <a:pt x="134" y="172"/>
                      <a:pt x="134" y="172"/>
                      <a:pt x="134" y="172"/>
                    </a:cubicBezTo>
                    <a:cubicBezTo>
                      <a:pt x="141" y="191"/>
                      <a:pt x="141" y="191"/>
                      <a:pt x="141" y="191"/>
                    </a:cubicBezTo>
                    <a:cubicBezTo>
                      <a:pt x="141" y="192"/>
                      <a:pt x="141" y="192"/>
                      <a:pt x="141" y="192"/>
                    </a:cubicBezTo>
                    <a:cubicBezTo>
                      <a:pt x="141" y="192"/>
                      <a:pt x="141" y="192"/>
                      <a:pt x="141" y="192"/>
                    </a:cubicBezTo>
                    <a:cubicBezTo>
                      <a:pt x="141" y="205"/>
                      <a:pt x="141" y="205"/>
                      <a:pt x="141" y="205"/>
                    </a:cubicBezTo>
                    <a:cubicBezTo>
                      <a:pt x="140" y="212"/>
                      <a:pt x="138" y="218"/>
                      <a:pt x="136" y="223"/>
                    </a:cubicBezTo>
                    <a:cubicBezTo>
                      <a:pt x="131" y="230"/>
                      <a:pt x="121" y="236"/>
                      <a:pt x="106" y="243"/>
                    </a:cubicBezTo>
                    <a:cubicBezTo>
                      <a:pt x="71" y="264"/>
                      <a:pt x="71" y="264"/>
                      <a:pt x="71" y="264"/>
                    </a:cubicBezTo>
                    <a:cubicBezTo>
                      <a:pt x="69" y="264"/>
                      <a:pt x="69" y="264"/>
                      <a:pt x="69" y="264"/>
                    </a:cubicBezTo>
                    <a:cubicBezTo>
                      <a:pt x="4" y="268"/>
                      <a:pt x="4" y="268"/>
                      <a:pt x="4" y="268"/>
                    </a:cubicBezTo>
                    <a:cubicBezTo>
                      <a:pt x="0" y="284"/>
                      <a:pt x="0" y="284"/>
                      <a:pt x="0" y="284"/>
                    </a:cubicBezTo>
                    <a:cubicBezTo>
                      <a:pt x="11" y="305"/>
                      <a:pt x="11" y="305"/>
                      <a:pt x="11" y="305"/>
                    </a:cubicBezTo>
                    <a:cubicBezTo>
                      <a:pt x="11" y="306"/>
                      <a:pt x="11" y="306"/>
                      <a:pt x="11" y="306"/>
                    </a:cubicBezTo>
                    <a:cubicBezTo>
                      <a:pt x="11" y="307"/>
                      <a:pt x="11" y="307"/>
                      <a:pt x="11" y="307"/>
                    </a:cubicBezTo>
                    <a:cubicBezTo>
                      <a:pt x="15" y="334"/>
                      <a:pt x="15" y="334"/>
                      <a:pt x="15" y="334"/>
                    </a:cubicBezTo>
                    <a:cubicBezTo>
                      <a:pt x="50" y="377"/>
                      <a:pt x="50" y="377"/>
                      <a:pt x="50" y="377"/>
                    </a:cubicBezTo>
                    <a:cubicBezTo>
                      <a:pt x="52" y="377"/>
                      <a:pt x="52" y="377"/>
                      <a:pt x="52" y="377"/>
                    </a:cubicBezTo>
                    <a:cubicBezTo>
                      <a:pt x="52" y="377"/>
                      <a:pt x="52" y="377"/>
                      <a:pt x="52" y="377"/>
                    </a:cubicBezTo>
                    <a:cubicBezTo>
                      <a:pt x="52" y="378"/>
                      <a:pt x="52" y="378"/>
                      <a:pt x="52" y="378"/>
                    </a:cubicBezTo>
                    <a:cubicBezTo>
                      <a:pt x="66" y="402"/>
                      <a:pt x="66" y="402"/>
                      <a:pt x="66" y="402"/>
                    </a:cubicBezTo>
                    <a:cubicBezTo>
                      <a:pt x="67" y="399"/>
                      <a:pt x="67" y="399"/>
                      <a:pt x="67" y="399"/>
                    </a:cubicBezTo>
                    <a:cubicBezTo>
                      <a:pt x="67" y="398"/>
                      <a:pt x="67" y="398"/>
                      <a:pt x="67" y="398"/>
                    </a:cubicBezTo>
                    <a:cubicBezTo>
                      <a:pt x="79" y="365"/>
                      <a:pt x="79" y="365"/>
                      <a:pt x="79" y="365"/>
                    </a:cubicBezTo>
                    <a:cubicBezTo>
                      <a:pt x="79" y="365"/>
                      <a:pt x="79" y="365"/>
                      <a:pt x="79" y="365"/>
                    </a:cubicBezTo>
                    <a:cubicBezTo>
                      <a:pt x="80" y="364"/>
                      <a:pt x="80" y="364"/>
                      <a:pt x="80" y="364"/>
                    </a:cubicBezTo>
                    <a:cubicBezTo>
                      <a:pt x="80" y="364"/>
                      <a:pt x="80" y="364"/>
                      <a:pt x="80" y="364"/>
                    </a:cubicBezTo>
                    <a:cubicBezTo>
                      <a:pt x="101" y="336"/>
                      <a:pt x="101" y="336"/>
                      <a:pt x="101" y="336"/>
                    </a:cubicBezTo>
                    <a:cubicBezTo>
                      <a:pt x="102" y="335"/>
                      <a:pt x="102" y="335"/>
                      <a:pt x="102" y="335"/>
                    </a:cubicBezTo>
                    <a:cubicBezTo>
                      <a:pt x="129" y="323"/>
                      <a:pt x="129" y="323"/>
                      <a:pt x="129" y="323"/>
                    </a:cubicBezTo>
                    <a:cubicBezTo>
                      <a:pt x="131" y="323"/>
                      <a:pt x="131" y="323"/>
                      <a:pt x="131" y="323"/>
                    </a:cubicBezTo>
                    <a:cubicBezTo>
                      <a:pt x="148" y="333"/>
                      <a:pt x="148" y="333"/>
                      <a:pt x="148" y="333"/>
                    </a:cubicBezTo>
                    <a:cubicBezTo>
                      <a:pt x="170" y="331"/>
                      <a:pt x="170" y="331"/>
                      <a:pt x="170" y="331"/>
                    </a:cubicBezTo>
                    <a:cubicBezTo>
                      <a:pt x="162" y="294"/>
                      <a:pt x="162" y="294"/>
                      <a:pt x="162" y="294"/>
                    </a:cubicBezTo>
                    <a:cubicBezTo>
                      <a:pt x="167" y="293"/>
                      <a:pt x="167" y="293"/>
                      <a:pt x="167" y="293"/>
                    </a:cubicBezTo>
                    <a:cubicBezTo>
                      <a:pt x="187" y="291"/>
                      <a:pt x="187" y="291"/>
                      <a:pt x="187" y="291"/>
                    </a:cubicBezTo>
                    <a:cubicBezTo>
                      <a:pt x="208" y="292"/>
                      <a:pt x="208" y="292"/>
                      <a:pt x="208" y="292"/>
                    </a:cubicBezTo>
                    <a:cubicBezTo>
                      <a:pt x="210" y="292"/>
                      <a:pt x="210" y="292"/>
                      <a:pt x="210" y="292"/>
                    </a:cubicBezTo>
                    <a:cubicBezTo>
                      <a:pt x="210" y="293"/>
                      <a:pt x="210" y="293"/>
                      <a:pt x="210" y="293"/>
                    </a:cubicBezTo>
                    <a:cubicBezTo>
                      <a:pt x="252" y="312"/>
                      <a:pt x="252" y="312"/>
                      <a:pt x="252" y="312"/>
                    </a:cubicBezTo>
                    <a:cubicBezTo>
                      <a:pt x="288" y="320"/>
                      <a:pt x="288" y="320"/>
                      <a:pt x="288" y="320"/>
                    </a:cubicBezTo>
                    <a:cubicBezTo>
                      <a:pt x="289" y="320"/>
                      <a:pt x="289" y="320"/>
                      <a:pt x="289" y="320"/>
                    </a:cubicBezTo>
                    <a:cubicBezTo>
                      <a:pt x="289" y="320"/>
                      <a:pt x="289" y="320"/>
                      <a:pt x="289" y="320"/>
                    </a:cubicBezTo>
                    <a:cubicBezTo>
                      <a:pt x="290" y="320"/>
                      <a:pt x="290" y="320"/>
                      <a:pt x="290" y="320"/>
                    </a:cubicBezTo>
                    <a:cubicBezTo>
                      <a:pt x="302" y="328"/>
                      <a:pt x="302" y="328"/>
                      <a:pt x="302" y="328"/>
                    </a:cubicBezTo>
                    <a:cubicBezTo>
                      <a:pt x="319" y="334"/>
                      <a:pt x="319" y="334"/>
                      <a:pt x="319" y="334"/>
                    </a:cubicBezTo>
                    <a:cubicBezTo>
                      <a:pt x="319" y="335"/>
                      <a:pt x="319" y="335"/>
                      <a:pt x="319" y="335"/>
                    </a:cubicBezTo>
                    <a:cubicBezTo>
                      <a:pt x="319" y="335"/>
                      <a:pt x="319" y="335"/>
                      <a:pt x="319" y="335"/>
                    </a:cubicBezTo>
                    <a:cubicBezTo>
                      <a:pt x="319" y="335"/>
                      <a:pt x="319" y="335"/>
                      <a:pt x="319" y="335"/>
                    </a:cubicBezTo>
                    <a:cubicBezTo>
                      <a:pt x="319" y="335"/>
                      <a:pt x="319" y="335"/>
                      <a:pt x="319" y="335"/>
                    </a:cubicBezTo>
                    <a:cubicBezTo>
                      <a:pt x="329" y="345"/>
                      <a:pt x="329" y="345"/>
                      <a:pt x="329" y="345"/>
                    </a:cubicBezTo>
                    <a:cubicBezTo>
                      <a:pt x="335" y="347"/>
                      <a:pt x="335" y="347"/>
                      <a:pt x="335" y="347"/>
                    </a:cubicBezTo>
                    <a:cubicBezTo>
                      <a:pt x="347" y="336"/>
                      <a:pt x="347" y="336"/>
                      <a:pt x="347" y="336"/>
                    </a:cubicBezTo>
                    <a:cubicBezTo>
                      <a:pt x="347" y="335"/>
                      <a:pt x="347" y="335"/>
                      <a:pt x="347" y="335"/>
                    </a:cubicBezTo>
                    <a:cubicBezTo>
                      <a:pt x="365" y="322"/>
                      <a:pt x="365" y="322"/>
                      <a:pt x="365" y="322"/>
                    </a:cubicBezTo>
                    <a:cubicBezTo>
                      <a:pt x="374" y="304"/>
                      <a:pt x="374" y="304"/>
                      <a:pt x="374" y="304"/>
                    </a:cubicBezTo>
                    <a:cubicBezTo>
                      <a:pt x="391" y="313"/>
                      <a:pt x="391" y="313"/>
                      <a:pt x="391" y="313"/>
                    </a:cubicBezTo>
                    <a:cubicBezTo>
                      <a:pt x="391" y="314"/>
                      <a:pt x="391" y="314"/>
                      <a:pt x="391" y="314"/>
                    </a:cubicBezTo>
                    <a:cubicBezTo>
                      <a:pt x="391" y="315"/>
                      <a:pt x="391" y="315"/>
                      <a:pt x="391" y="315"/>
                    </a:cubicBezTo>
                    <a:cubicBezTo>
                      <a:pt x="396" y="329"/>
                      <a:pt x="396" y="329"/>
                      <a:pt x="396" y="329"/>
                    </a:cubicBezTo>
                    <a:cubicBezTo>
                      <a:pt x="396" y="332"/>
                      <a:pt x="396" y="332"/>
                      <a:pt x="396" y="332"/>
                    </a:cubicBezTo>
                    <a:cubicBezTo>
                      <a:pt x="393" y="341"/>
                      <a:pt x="393" y="341"/>
                      <a:pt x="393" y="341"/>
                    </a:cubicBezTo>
                    <a:cubicBezTo>
                      <a:pt x="395" y="343"/>
                      <a:pt x="395" y="343"/>
                      <a:pt x="395" y="343"/>
                    </a:cubicBezTo>
                    <a:cubicBezTo>
                      <a:pt x="405" y="338"/>
                      <a:pt x="405" y="338"/>
                      <a:pt x="405" y="338"/>
                    </a:cubicBezTo>
                    <a:cubicBezTo>
                      <a:pt x="420" y="323"/>
                      <a:pt x="420" y="323"/>
                      <a:pt x="420" y="323"/>
                    </a:cubicBezTo>
                    <a:cubicBezTo>
                      <a:pt x="434" y="323"/>
                      <a:pt x="434" y="323"/>
                      <a:pt x="434" y="323"/>
                    </a:cubicBezTo>
                    <a:cubicBezTo>
                      <a:pt x="434" y="324"/>
                      <a:pt x="434" y="324"/>
                      <a:pt x="434" y="324"/>
                    </a:cubicBezTo>
                    <a:cubicBezTo>
                      <a:pt x="435" y="324"/>
                      <a:pt x="435" y="324"/>
                      <a:pt x="435" y="324"/>
                    </a:cubicBezTo>
                    <a:cubicBezTo>
                      <a:pt x="444" y="330"/>
                      <a:pt x="444" y="330"/>
                      <a:pt x="444" y="330"/>
                    </a:cubicBezTo>
                    <a:cubicBezTo>
                      <a:pt x="450" y="336"/>
                      <a:pt x="453" y="342"/>
                      <a:pt x="450" y="347"/>
                    </a:cubicBezTo>
                    <a:cubicBezTo>
                      <a:pt x="449" y="370"/>
                      <a:pt x="449" y="370"/>
                      <a:pt x="449" y="370"/>
                    </a:cubicBezTo>
                    <a:cubicBezTo>
                      <a:pt x="456" y="382"/>
                      <a:pt x="456" y="382"/>
                      <a:pt x="456" y="382"/>
                    </a:cubicBezTo>
                    <a:cubicBezTo>
                      <a:pt x="458" y="383"/>
                      <a:pt x="458" y="383"/>
                      <a:pt x="458" y="383"/>
                    </a:cubicBezTo>
                    <a:cubicBezTo>
                      <a:pt x="483" y="355"/>
                      <a:pt x="500" y="342"/>
                      <a:pt x="511" y="342"/>
                    </a:cubicBezTo>
                    <a:cubicBezTo>
                      <a:pt x="539" y="342"/>
                      <a:pt x="539" y="342"/>
                      <a:pt x="539" y="342"/>
                    </a:cubicBezTo>
                    <a:cubicBezTo>
                      <a:pt x="545" y="328"/>
                      <a:pt x="545" y="328"/>
                      <a:pt x="545" y="328"/>
                    </a:cubicBezTo>
                    <a:cubicBezTo>
                      <a:pt x="568" y="318"/>
                      <a:pt x="568" y="318"/>
                      <a:pt x="568" y="318"/>
                    </a:cubicBezTo>
                    <a:cubicBezTo>
                      <a:pt x="569" y="318"/>
                      <a:pt x="569" y="318"/>
                      <a:pt x="569" y="318"/>
                    </a:cubicBezTo>
                    <a:cubicBezTo>
                      <a:pt x="596" y="315"/>
                      <a:pt x="596" y="315"/>
                      <a:pt x="596" y="315"/>
                    </a:cubicBezTo>
                    <a:cubicBezTo>
                      <a:pt x="625" y="301"/>
                      <a:pt x="625" y="301"/>
                      <a:pt x="625" y="301"/>
                    </a:cubicBezTo>
                    <a:cubicBezTo>
                      <a:pt x="625" y="300"/>
                      <a:pt x="625" y="300"/>
                      <a:pt x="625" y="300"/>
                    </a:cubicBezTo>
                    <a:cubicBezTo>
                      <a:pt x="643" y="300"/>
                      <a:pt x="643" y="300"/>
                      <a:pt x="643" y="300"/>
                    </a:cubicBezTo>
                    <a:cubicBezTo>
                      <a:pt x="639" y="291"/>
                      <a:pt x="639" y="291"/>
                      <a:pt x="639" y="291"/>
                    </a:cubicBezTo>
                    <a:cubicBezTo>
                      <a:pt x="640" y="289"/>
                      <a:pt x="640" y="289"/>
                      <a:pt x="640" y="289"/>
                    </a:cubicBezTo>
                    <a:cubicBezTo>
                      <a:pt x="645" y="285"/>
                      <a:pt x="645" y="285"/>
                      <a:pt x="645" y="285"/>
                    </a:cubicBezTo>
                    <a:cubicBezTo>
                      <a:pt x="606" y="201"/>
                      <a:pt x="606" y="201"/>
                      <a:pt x="606" y="201"/>
                    </a:cubicBezTo>
                    <a:cubicBezTo>
                      <a:pt x="606" y="199"/>
                      <a:pt x="606" y="199"/>
                      <a:pt x="606" y="199"/>
                    </a:cubicBezTo>
                    <a:cubicBezTo>
                      <a:pt x="605" y="198"/>
                      <a:pt x="605" y="198"/>
                      <a:pt x="605" y="198"/>
                    </a:cubicBezTo>
                    <a:cubicBezTo>
                      <a:pt x="621" y="175"/>
                      <a:pt x="621" y="175"/>
                      <a:pt x="621" y="175"/>
                    </a:cubicBezTo>
                    <a:cubicBezTo>
                      <a:pt x="616" y="170"/>
                      <a:pt x="616" y="170"/>
                      <a:pt x="616" y="170"/>
                    </a:cubicBezTo>
                    <a:cubicBezTo>
                      <a:pt x="588" y="164"/>
                      <a:pt x="588" y="164"/>
                      <a:pt x="588" y="164"/>
                    </a:cubicBezTo>
                    <a:cubicBezTo>
                      <a:pt x="585" y="164"/>
                      <a:pt x="585" y="164"/>
                      <a:pt x="585" y="164"/>
                    </a:cubicBezTo>
                    <a:cubicBezTo>
                      <a:pt x="585" y="164"/>
                      <a:pt x="585" y="164"/>
                      <a:pt x="585" y="164"/>
                    </a:cubicBezTo>
                    <a:cubicBezTo>
                      <a:pt x="585" y="162"/>
                      <a:pt x="585" y="162"/>
                      <a:pt x="585" y="162"/>
                    </a:cubicBezTo>
                    <a:cubicBezTo>
                      <a:pt x="567" y="143"/>
                      <a:pt x="567" y="143"/>
                      <a:pt x="567" y="143"/>
                    </a:cubicBezTo>
                    <a:cubicBezTo>
                      <a:pt x="568" y="139"/>
                      <a:pt x="568" y="139"/>
                      <a:pt x="568" y="139"/>
                    </a:cubicBezTo>
                    <a:cubicBezTo>
                      <a:pt x="567" y="140"/>
                      <a:pt x="567" y="140"/>
                      <a:pt x="567" y="140"/>
                    </a:cubicBezTo>
                    <a:cubicBezTo>
                      <a:pt x="566" y="141"/>
                      <a:pt x="566" y="141"/>
                      <a:pt x="566" y="141"/>
                    </a:cubicBezTo>
                    <a:cubicBezTo>
                      <a:pt x="550" y="131"/>
                      <a:pt x="550" y="131"/>
                      <a:pt x="550" y="131"/>
                    </a:cubicBezTo>
                    <a:cubicBezTo>
                      <a:pt x="542" y="140"/>
                      <a:pt x="535" y="147"/>
                      <a:pt x="526" y="149"/>
                    </a:cubicBezTo>
                    <a:cubicBezTo>
                      <a:pt x="519" y="152"/>
                      <a:pt x="507" y="143"/>
                      <a:pt x="492" y="124"/>
                    </a:cubicBezTo>
                    <a:cubicBezTo>
                      <a:pt x="483" y="114"/>
                      <a:pt x="483" y="114"/>
                      <a:pt x="483" y="114"/>
                    </a:cubicBezTo>
                    <a:cubicBezTo>
                      <a:pt x="482" y="112"/>
                      <a:pt x="475" y="114"/>
                      <a:pt x="463" y="118"/>
                    </a:cubicBezTo>
                    <a:cubicBezTo>
                      <a:pt x="445" y="124"/>
                      <a:pt x="434" y="125"/>
                      <a:pt x="428" y="122"/>
                    </a:cubicBezTo>
                    <a:cubicBezTo>
                      <a:pt x="423" y="117"/>
                      <a:pt x="421" y="106"/>
                      <a:pt x="423" y="93"/>
                    </a:cubicBezTo>
                    <a:cubicBezTo>
                      <a:pt x="424" y="81"/>
                      <a:pt x="423" y="75"/>
                      <a:pt x="421" y="72"/>
                    </a:cubicBezTo>
                    <a:cubicBezTo>
                      <a:pt x="284" y="64"/>
                      <a:pt x="284" y="64"/>
                      <a:pt x="284" y="64"/>
                    </a:cubicBezTo>
                    <a:cubicBezTo>
                      <a:pt x="271" y="59"/>
                      <a:pt x="260" y="54"/>
                      <a:pt x="255" y="48"/>
                    </a:cubicBezTo>
                    <a:cubicBezTo>
                      <a:pt x="234" y="43"/>
                      <a:pt x="234" y="43"/>
                      <a:pt x="234" y="43"/>
                    </a:cubicBezTo>
                    <a:cubicBezTo>
                      <a:pt x="226" y="40"/>
                      <a:pt x="210" y="26"/>
                      <a:pt x="189" y="0"/>
                    </a:cubicBezTo>
                    <a:cubicBezTo>
                      <a:pt x="175" y="11"/>
                      <a:pt x="175" y="11"/>
                      <a:pt x="175" y="11"/>
                    </a:cubicBezTo>
                    <a:cubicBezTo>
                      <a:pt x="154" y="5"/>
                      <a:pt x="154" y="5"/>
                      <a:pt x="154" y="5"/>
                    </a:cubicBezTo>
                    <a:cubicBezTo>
                      <a:pt x="97" y="6"/>
                      <a:pt x="97" y="6"/>
                      <a:pt x="97" y="6"/>
                    </a:cubicBezTo>
                    <a:cubicBezTo>
                      <a:pt x="97" y="6"/>
                      <a:pt x="97" y="6"/>
                      <a:pt x="97" y="6"/>
                    </a:cubicBezTo>
                    <a:cubicBezTo>
                      <a:pt x="97" y="6"/>
                      <a:pt x="97" y="6"/>
                      <a:pt x="97" y="6"/>
                    </a:cubicBezTo>
                    <a:lnTo>
                      <a:pt x="81" y="1"/>
                    </a:ln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0" name="Freeform 20"/>
              <p:cNvSpPr>
                <a:spLocks/>
              </p:cNvSpPr>
              <p:nvPr/>
            </p:nvSpPr>
            <p:spPr bwMode="auto">
              <a:xfrm>
                <a:off x="4604861" y="5305425"/>
                <a:ext cx="1009650" cy="803275"/>
              </a:xfrm>
              <a:custGeom>
                <a:avLst/>
                <a:gdLst>
                  <a:gd name="T0" fmla="*/ 645 w 669"/>
                  <a:gd name="T1" fmla="*/ 171 h 532"/>
                  <a:gd name="T2" fmla="*/ 669 w 669"/>
                  <a:gd name="T3" fmla="*/ 166 h 532"/>
                  <a:gd name="T4" fmla="*/ 622 w 669"/>
                  <a:gd name="T5" fmla="*/ 118 h 532"/>
                  <a:gd name="T6" fmla="*/ 589 w 669"/>
                  <a:gd name="T7" fmla="*/ 58 h 532"/>
                  <a:gd name="T8" fmla="*/ 532 w 669"/>
                  <a:gd name="T9" fmla="*/ 71 h 532"/>
                  <a:gd name="T10" fmla="*/ 529 w 669"/>
                  <a:gd name="T11" fmla="*/ 77 h 532"/>
                  <a:gd name="T12" fmla="*/ 482 w 669"/>
                  <a:gd name="T13" fmla="*/ 66 h 532"/>
                  <a:gd name="T14" fmla="*/ 397 w 669"/>
                  <a:gd name="T15" fmla="*/ 105 h 532"/>
                  <a:gd name="T16" fmla="*/ 397 w 669"/>
                  <a:gd name="T17" fmla="*/ 50 h 532"/>
                  <a:gd name="T18" fmla="*/ 393 w 669"/>
                  <a:gd name="T19" fmla="*/ 27 h 532"/>
                  <a:gd name="T20" fmla="*/ 365 w 669"/>
                  <a:gd name="T21" fmla="*/ 26 h 532"/>
                  <a:gd name="T22" fmla="*/ 334 w 669"/>
                  <a:gd name="T23" fmla="*/ 24 h 532"/>
                  <a:gd name="T24" fmla="*/ 289 w 669"/>
                  <a:gd name="T25" fmla="*/ 3 h 532"/>
                  <a:gd name="T26" fmla="*/ 277 w 669"/>
                  <a:gd name="T27" fmla="*/ 65 h 532"/>
                  <a:gd name="T28" fmla="*/ 218 w 669"/>
                  <a:gd name="T29" fmla="*/ 47 h 532"/>
                  <a:gd name="T30" fmla="*/ 205 w 669"/>
                  <a:gd name="T31" fmla="*/ 43 h 532"/>
                  <a:gd name="T32" fmla="*/ 189 w 669"/>
                  <a:gd name="T33" fmla="*/ 87 h 532"/>
                  <a:gd name="T34" fmla="*/ 198 w 669"/>
                  <a:gd name="T35" fmla="*/ 125 h 532"/>
                  <a:gd name="T36" fmla="*/ 179 w 669"/>
                  <a:gd name="T37" fmla="*/ 161 h 532"/>
                  <a:gd name="T38" fmla="*/ 137 w 669"/>
                  <a:gd name="T39" fmla="*/ 270 h 532"/>
                  <a:gd name="T40" fmla="*/ 76 w 669"/>
                  <a:gd name="T41" fmla="*/ 310 h 532"/>
                  <a:gd name="T42" fmla="*/ 84 w 669"/>
                  <a:gd name="T43" fmla="*/ 329 h 532"/>
                  <a:gd name="T44" fmla="*/ 50 w 669"/>
                  <a:gd name="T45" fmla="*/ 376 h 532"/>
                  <a:gd name="T46" fmla="*/ 14 w 669"/>
                  <a:gd name="T47" fmla="*/ 387 h 532"/>
                  <a:gd name="T48" fmla="*/ 7 w 669"/>
                  <a:gd name="T49" fmla="*/ 485 h 532"/>
                  <a:gd name="T50" fmla="*/ 20 w 669"/>
                  <a:gd name="T51" fmla="*/ 517 h 532"/>
                  <a:gd name="T52" fmla="*/ 55 w 669"/>
                  <a:gd name="T53" fmla="*/ 529 h 532"/>
                  <a:gd name="T54" fmla="*/ 58 w 669"/>
                  <a:gd name="T55" fmla="*/ 525 h 532"/>
                  <a:gd name="T56" fmla="*/ 47 w 669"/>
                  <a:gd name="T57" fmla="*/ 493 h 532"/>
                  <a:gd name="T58" fmla="*/ 32 w 669"/>
                  <a:gd name="T59" fmla="*/ 480 h 532"/>
                  <a:gd name="T60" fmla="*/ 49 w 669"/>
                  <a:gd name="T61" fmla="*/ 458 h 532"/>
                  <a:gd name="T62" fmla="*/ 85 w 669"/>
                  <a:gd name="T63" fmla="*/ 429 h 532"/>
                  <a:gd name="T64" fmla="*/ 169 w 669"/>
                  <a:gd name="T65" fmla="*/ 373 h 532"/>
                  <a:gd name="T66" fmla="*/ 186 w 669"/>
                  <a:gd name="T67" fmla="*/ 383 h 532"/>
                  <a:gd name="T68" fmla="*/ 198 w 669"/>
                  <a:gd name="T69" fmla="*/ 373 h 532"/>
                  <a:gd name="T70" fmla="*/ 255 w 669"/>
                  <a:gd name="T71" fmla="*/ 362 h 532"/>
                  <a:gd name="T72" fmla="*/ 258 w 669"/>
                  <a:gd name="T73" fmla="*/ 359 h 532"/>
                  <a:gd name="T74" fmla="*/ 314 w 669"/>
                  <a:gd name="T75" fmla="*/ 337 h 532"/>
                  <a:gd name="T76" fmla="*/ 326 w 669"/>
                  <a:gd name="T77" fmla="*/ 253 h 532"/>
                  <a:gd name="T78" fmla="*/ 344 w 669"/>
                  <a:gd name="T79" fmla="*/ 250 h 532"/>
                  <a:gd name="T80" fmla="*/ 349 w 669"/>
                  <a:gd name="T81" fmla="*/ 252 h 532"/>
                  <a:gd name="T82" fmla="*/ 419 w 669"/>
                  <a:gd name="T83" fmla="*/ 297 h 532"/>
                  <a:gd name="T84" fmla="*/ 411 w 669"/>
                  <a:gd name="T85" fmla="*/ 272 h 532"/>
                  <a:gd name="T86" fmla="*/ 438 w 669"/>
                  <a:gd name="T87" fmla="*/ 261 h 532"/>
                  <a:gd name="T88" fmla="*/ 456 w 669"/>
                  <a:gd name="T89" fmla="*/ 252 h 532"/>
                  <a:gd name="T90" fmla="*/ 509 w 669"/>
                  <a:gd name="T91" fmla="*/ 268 h 532"/>
                  <a:gd name="T92" fmla="*/ 544 w 669"/>
                  <a:gd name="T93" fmla="*/ 245 h 532"/>
                  <a:gd name="T94" fmla="*/ 547 w 669"/>
                  <a:gd name="T95" fmla="*/ 248 h 532"/>
                  <a:gd name="T96" fmla="*/ 628 w 669"/>
                  <a:gd name="T97" fmla="*/ 182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69" h="532">
                    <a:moveTo>
                      <a:pt x="628" y="182"/>
                    </a:moveTo>
                    <a:cubicBezTo>
                      <a:pt x="638" y="181"/>
                      <a:pt x="643" y="177"/>
                      <a:pt x="645" y="172"/>
                    </a:cubicBezTo>
                    <a:cubicBezTo>
                      <a:pt x="645" y="171"/>
                      <a:pt x="645" y="171"/>
                      <a:pt x="645" y="171"/>
                    </a:cubicBezTo>
                    <a:cubicBezTo>
                      <a:pt x="646" y="167"/>
                      <a:pt x="646" y="167"/>
                      <a:pt x="646" y="167"/>
                    </a:cubicBezTo>
                    <a:cubicBezTo>
                      <a:pt x="650" y="167"/>
                      <a:pt x="650" y="167"/>
                      <a:pt x="650" y="167"/>
                    </a:cubicBezTo>
                    <a:cubicBezTo>
                      <a:pt x="669" y="166"/>
                      <a:pt x="669" y="166"/>
                      <a:pt x="669" y="166"/>
                    </a:cubicBezTo>
                    <a:cubicBezTo>
                      <a:pt x="669" y="153"/>
                      <a:pt x="669" y="153"/>
                      <a:pt x="669" y="153"/>
                    </a:cubicBezTo>
                    <a:cubicBezTo>
                      <a:pt x="664" y="153"/>
                      <a:pt x="659" y="151"/>
                      <a:pt x="654" y="146"/>
                    </a:cubicBezTo>
                    <a:cubicBezTo>
                      <a:pt x="622" y="118"/>
                      <a:pt x="622" y="118"/>
                      <a:pt x="622" y="118"/>
                    </a:cubicBezTo>
                    <a:cubicBezTo>
                      <a:pt x="622" y="117"/>
                      <a:pt x="622" y="117"/>
                      <a:pt x="622" y="117"/>
                    </a:cubicBezTo>
                    <a:cubicBezTo>
                      <a:pt x="608" y="77"/>
                      <a:pt x="608" y="77"/>
                      <a:pt x="608" y="77"/>
                    </a:cubicBezTo>
                    <a:cubicBezTo>
                      <a:pt x="589" y="58"/>
                      <a:pt x="589" y="58"/>
                      <a:pt x="589" y="58"/>
                    </a:cubicBezTo>
                    <a:cubicBezTo>
                      <a:pt x="566" y="57"/>
                      <a:pt x="548" y="57"/>
                      <a:pt x="535" y="58"/>
                    </a:cubicBezTo>
                    <a:cubicBezTo>
                      <a:pt x="531" y="59"/>
                      <a:pt x="531" y="59"/>
                      <a:pt x="531" y="59"/>
                    </a:cubicBezTo>
                    <a:cubicBezTo>
                      <a:pt x="532" y="71"/>
                      <a:pt x="532" y="71"/>
                      <a:pt x="532" y="71"/>
                    </a:cubicBezTo>
                    <a:cubicBezTo>
                      <a:pt x="532" y="74"/>
                      <a:pt x="532" y="74"/>
                      <a:pt x="532" y="74"/>
                    </a:cubicBezTo>
                    <a:cubicBezTo>
                      <a:pt x="532" y="77"/>
                      <a:pt x="532" y="77"/>
                      <a:pt x="532" y="77"/>
                    </a:cubicBezTo>
                    <a:cubicBezTo>
                      <a:pt x="529" y="77"/>
                      <a:pt x="529" y="77"/>
                      <a:pt x="529" y="77"/>
                    </a:cubicBezTo>
                    <a:cubicBezTo>
                      <a:pt x="512" y="84"/>
                      <a:pt x="512" y="84"/>
                      <a:pt x="512" y="84"/>
                    </a:cubicBezTo>
                    <a:cubicBezTo>
                      <a:pt x="509" y="82"/>
                      <a:pt x="509" y="82"/>
                      <a:pt x="509" y="82"/>
                    </a:cubicBezTo>
                    <a:cubicBezTo>
                      <a:pt x="495" y="68"/>
                      <a:pt x="487" y="63"/>
                      <a:pt x="482" y="66"/>
                    </a:cubicBezTo>
                    <a:cubicBezTo>
                      <a:pt x="445" y="84"/>
                      <a:pt x="424" y="93"/>
                      <a:pt x="417" y="88"/>
                    </a:cubicBezTo>
                    <a:cubicBezTo>
                      <a:pt x="413" y="89"/>
                      <a:pt x="408" y="94"/>
                      <a:pt x="400" y="101"/>
                    </a:cubicBezTo>
                    <a:cubicBezTo>
                      <a:pt x="397" y="105"/>
                      <a:pt x="397" y="105"/>
                      <a:pt x="397" y="105"/>
                    </a:cubicBezTo>
                    <a:cubicBezTo>
                      <a:pt x="393" y="101"/>
                      <a:pt x="393" y="101"/>
                      <a:pt x="393" y="101"/>
                    </a:cubicBezTo>
                    <a:cubicBezTo>
                      <a:pt x="382" y="91"/>
                      <a:pt x="377" y="83"/>
                      <a:pt x="377" y="77"/>
                    </a:cubicBezTo>
                    <a:cubicBezTo>
                      <a:pt x="377" y="72"/>
                      <a:pt x="384" y="64"/>
                      <a:pt x="397" y="50"/>
                    </a:cubicBezTo>
                    <a:cubicBezTo>
                      <a:pt x="412" y="33"/>
                      <a:pt x="419" y="24"/>
                      <a:pt x="419" y="22"/>
                    </a:cubicBezTo>
                    <a:cubicBezTo>
                      <a:pt x="416" y="17"/>
                      <a:pt x="416" y="17"/>
                      <a:pt x="416" y="17"/>
                    </a:cubicBezTo>
                    <a:cubicBezTo>
                      <a:pt x="412" y="14"/>
                      <a:pt x="403" y="19"/>
                      <a:pt x="393" y="27"/>
                    </a:cubicBezTo>
                    <a:cubicBezTo>
                      <a:pt x="382" y="34"/>
                      <a:pt x="376" y="38"/>
                      <a:pt x="372" y="37"/>
                    </a:cubicBezTo>
                    <a:cubicBezTo>
                      <a:pt x="370" y="37"/>
                      <a:pt x="368" y="33"/>
                      <a:pt x="367" y="28"/>
                    </a:cubicBezTo>
                    <a:cubicBezTo>
                      <a:pt x="365" y="26"/>
                      <a:pt x="365" y="26"/>
                      <a:pt x="365" y="26"/>
                    </a:cubicBezTo>
                    <a:cubicBezTo>
                      <a:pt x="356" y="9"/>
                      <a:pt x="356" y="9"/>
                      <a:pt x="356" y="9"/>
                    </a:cubicBezTo>
                    <a:cubicBezTo>
                      <a:pt x="336" y="22"/>
                      <a:pt x="336" y="22"/>
                      <a:pt x="336" y="22"/>
                    </a:cubicBezTo>
                    <a:cubicBezTo>
                      <a:pt x="334" y="24"/>
                      <a:pt x="334" y="24"/>
                      <a:pt x="334" y="24"/>
                    </a:cubicBezTo>
                    <a:cubicBezTo>
                      <a:pt x="333" y="22"/>
                      <a:pt x="333" y="22"/>
                      <a:pt x="333" y="22"/>
                    </a:cubicBezTo>
                    <a:cubicBezTo>
                      <a:pt x="332" y="22"/>
                      <a:pt x="332" y="22"/>
                      <a:pt x="332" y="22"/>
                    </a:cubicBezTo>
                    <a:cubicBezTo>
                      <a:pt x="317" y="13"/>
                      <a:pt x="303" y="8"/>
                      <a:pt x="289" y="3"/>
                    </a:cubicBezTo>
                    <a:cubicBezTo>
                      <a:pt x="280" y="0"/>
                      <a:pt x="270" y="4"/>
                      <a:pt x="261" y="15"/>
                    </a:cubicBezTo>
                    <a:cubicBezTo>
                      <a:pt x="270" y="31"/>
                      <a:pt x="270" y="31"/>
                      <a:pt x="270" y="31"/>
                    </a:cubicBezTo>
                    <a:cubicBezTo>
                      <a:pt x="277" y="47"/>
                      <a:pt x="280" y="58"/>
                      <a:pt x="277" y="65"/>
                    </a:cubicBezTo>
                    <a:cubicBezTo>
                      <a:pt x="276" y="68"/>
                      <a:pt x="273" y="71"/>
                      <a:pt x="268" y="71"/>
                    </a:cubicBezTo>
                    <a:cubicBezTo>
                      <a:pt x="262" y="74"/>
                      <a:pt x="253" y="71"/>
                      <a:pt x="241" y="62"/>
                    </a:cubicBezTo>
                    <a:cubicBezTo>
                      <a:pt x="231" y="56"/>
                      <a:pt x="224" y="50"/>
                      <a:pt x="218" y="47"/>
                    </a:cubicBezTo>
                    <a:cubicBezTo>
                      <a:pt x="205" y="42"/>
                      <a:pt x="205" y="42"/>
                      <a:pt x="205" y="42"/>
                    </a:cubicBezTo>
                    <a:cubicBezTo>
                      <a:pt x="205" y="43"/>
                      <a:pt x="205" y="43"/>
                      <a:pt x="205" y="43"/>
                    </a:cubicBezTo>
                    <a:cubicBezTo>
                      <a:pt x="205" y="43"/>
                      <a:pt x="205" y="43"/>
                      <a:pt x="205" y="43"/>
                    </a:cubicBezTo>
                    <a:cubicBezTo>
                      <a:pt x="206" y="45"/>
                      <a:pt x="206" y="45"/>
                      <a:pt x="206" y="45"/>
                    </a:cubicBezTo>
                    <a:cubicBezTo>
                      <a:pt x="206" y="68"/>
                      <a:pt x="206" y="68"/>
                      <a:pt x="206" y="68"/>
                    </a:cubicBezTo>
                    <a:cubicBezTo>
                      <a:pt x="189" y="87"/>
                      <a:pt x="189" y="87"/>
                      <a:pt x="189" y="87"/>
                    </a:cubicBezTo>
                    <a:cubicBezTo>
                      <a:pt x="189" y="105"/>
                      <a:pt x="189" y="105"/>
                      <a:pt x="189" y="105"/>
                    </a:cubicBezTo>
                    <a:cubicBezTo>
                      <a:pt x="197" y="124"/>
                      <a:pt x="197" y="124"/>
                      <a:pt x="197" y="124"/>
                    </a:cubicBezTo>
                    <a:cubicBezTo>
                      <a:pt x="198" y="125"/>
                      <a:pt x="198" y="125"/>
                      <a:pt x="198" y="125"/>
                    </a:cubicBezTo>
                    <a:cubicBezTo>
                      <a:pt x="186" y="143"/>
                      <a:pt x="186" y="143"/>
                      <a:pt x="186" y="143"/>
                    </a:cubicBezTo>
                    <a:cubicBezTo>
                      <a:pt x="179" y="160"/>
                      <a:pt x="179" y="160"/>
                      <a:pt x="179" y="160"/>
                    </a:cubicBezTo>
                    <a:cubicBezTo>
                      <a:pt x="179" y="161"/>
                      <a:pt x="179" y="161"/>
                      <a:pt x="179" y="161"/>
                    </a:cubicBezTo>
                    <a:cubicBezTo>
                      <a:pt x="163" y="177"/>
                      <a:pt x="163" y="177"/>
                      <a:pt x="163" y="177"/>
                    </a:cubicBezTo>
                    <a:cubicBezTo>
                      <a:pt x="136" y="237"/>
                      <a:pt x="136" y="237"/>
                      <a:pt x="136" y="237"/>
                    </a:cubicBezTo>
                    <a:cubicBezTo>
                      <a:pt x="137" y="270"/>
                      <a:pt x="137" y="270"/>
                      <a:pt x="137" y="270"/>
                    </a:cubicBezTo>
                    <a:cubicBezTo>
                      <a:pt x="136" y="271"/>
                      <a:pt x="136" y="271"/>
                      <a:pt x="136" y="271"/>
                    </a:cubicBezTo>
                    <a:cubicBezTo>
                      <a:pt x="79" y="304"/>
                      <a:pt x="79" y="304"/>
                      <a:pt x="79" y="304"/>
                    </a:cubicBezTo>
                    <a:cubicBezTo>
                      <a:pt x="76" y="310"/>
                      <a:pt x="76" y="310"/>
                      <a:pt x="76" y="310"/>
                    </a:cubicBezTo>
                    <a:cubicBezTo>
                      <a:pt x="84" y="327"/>
                      <a:pt x="84" y="327"/>
                      <a:pt x="84" y="327"/>
                    </a:cubicBezTo>
                    <a:cubicBezTo>
                      <a:pt x="84" y="328"/>
                      <a:pt x="84" y="328"/>
                      <a:pt x="84" y="328"/>
                    </a:cubicBezTo>
                    <a:cubicBezTo>
                      <a:pt x="84" y="329"/>
                      <a:pt x="84" y="329"/>
                      <a:pt x="84" y="329"/>
                    </a:cubicBezTo>
                    <a:cubicBezTo>
                      <a:pt x="78" y="351"/>
                      <a:pt x="78" y="351"/>
                      <a:pt x="78" y="351"/>
                    </a:cubicBezTo>
                    <a:cubicBezTo>
                      <a:pt x="55" y="348"/>
                      <a:pt x="55" y="348"/>
                      <a:pt x="55" y="348"/>
                    </a:cubicBezTo>
                    <a:cubicBezTo>
                      <a:pt x="50" y="376"/>
                      <a:pt x="50" y="376"/>
                      <a:pt x="50" y="376"/>
                    </a:cubicBezTo>
                    <a:cubicBezTo>
                      <a:pt x="20" y="376"/>
                      <a:pt x="20" y="376"/>
                      <a:pt x="20" y="376"/>
                    </a:cubicBezTo>
                    <a:cubicBezTo>
                      <a:pt x="14" y="387"/>
                      <a:pt x="14" y="387"/>
                      <a:pt x="14" y="387"/>
                    </a:cubicBezTo>
                    <a:cubicBezTo>
                      <a:pt x="14" y="387"/>
                      <a:pt x="14" y="387"/>
                      <a:pt x="14" y="387"/>
                    </a:cubicBezTo>
                    <a:cubicBezTo>
                      <a:pt x="6" y="405"/>
                      <a:pt x="6" y="405"/>
                      <a:pt x="6" y="405"/>
                    </a:cubicBezTo>
                    <a:cubicBezTo>
                      <a:pt x="0" y="471"/>
                      <a:pt x="0" y="471"/>
                      <a:pt x="0" y="471"/>
                    </a:cubicBezTo>
                    <a:cubicBezTo>
                      <a:pt x="7" y="485"/>
                      <a:pt x="7" y="485"/>
                      <a:pt x="7" y="485"/>
                    </a:cubicBezTo>
                    <a:cubicBezTo>
                      <a:pt x="8" y="487"/>
                      <a:pt x="8" y="487"/>
                      <a:pt x="8" y="487"/>
                    </a:cubicBezTo>
                    <a:cubicBezTo>
                      <a:pt x="8" y="501"/>
                      <a:pt x="8" y="501"/>
                      <a:pt x="8" y="501"/>
                    </a:cubicBezTo>
                    <a:cubicBezTo>
                      <a:pt x="20" y="517"/>
                      <a:pt x="20" y="517"/>
                      <a:pt x="20" y="517"/>
                    </a:cubicBezTo>
                    <a:cubicBezTo>
                      <a:pt x="21" y="519"/>
                      <a:pt x="21" y="519"/>
                      <a:pt x="21" y="519"/>
                    </a:cubicBezTo>
                    <a:cubicBezTo>
                      <a:pt x="21" y="532"/>
                      <a:pt x="21" y="532"/>
                      <a:pt x="21" y="532"/>
                    </a:cubicBezTo>
                    <a:cubicBezTo>
                      <a:pt x="55" y="529"/>
                      <a:pt x="55" y="529"/>
                      <a:pt x="55" y="529"/>
                    </a:cubicBezTo>
                    <a:cubicBezTo>
                      <a:pt x="57" y="526"/>
                      <a:pt x="57" y="526"/>
                      <a:pt x="57" y="526"/>
                    </a:cubicBezTo>
                    <a:cubicBezTo>
                      <a:pt x="57" y="525"/>
                      <a:pt x="57" y="525"/>
                      <a:pt x="57" y="525"/>
                    </a:cubicBezTo>
                    <a:cubicBezTo>
                      <a:pt x="58" y="525"/>
                      <a:pt x="58" y="525"/>
                      <a:pt x="58" y="525"/>
                    </a:cubicBezTo>
                    <a:cubicBezTo>
                      <a:pt x="58" y="524"/>
                      <a:pt x="58" y="524"/>
                      <a:pt x="58" y="524"/>
                    </a:cubicBezTo>
                    <a:cubicBezTo>
                      <a:pt x="68" y="512"/>
                      <a:pt x="68" y="512"/>
                      <a:pt x="68" y="512"/>
                    </a:cubicBezTo>
                    <a:cubicBezTo>
                      <a:pt x="47" y="493"/>
                      <a:pt x="47" y="493"/>
                      <a:pt x="47" y="493"/>
                    </a:cubicBezTo>
                    <a:cubicBezTo>
                      <a:pt x="45" y="490"/>
                      <a:pt x="45" y="490"/>
                      <a:pt x="45" y="490"/>
                    </a:cubicBezTo>
                    <a:cubicBezTo>
                      <a:pt x="33" y="481"/>
                      <a:pt x="33" y="481"/>
                      <a:pt x="33" y="481"/>
                    </a:cubicBezTo>
                    <a:cubicBezTo>
                      <a:pt x="32" y="480"/>
                      <a:pt x="32" y="480"/>
                      <a:pt x="32" y="480"/>
                    </a:cubicBezTo>
                    <a:cubicBezTo>
                      <a:pt x="31" y="479"/>
                      <a:pt x="31" y="479"/>
                      <a:pt x="31" y="479"/>
                    </a:cubicBezTo>
                    <a:cubicBezTo>
                      <a:pt x="31" y="458"/>
                      <a:pt x="31" y="458"/>
                      <a:pt x="31" y="458"/>
                    </a:cubicBezTo>
                    <a:cubicBezTo>
                      <a:pt x="49" y="458"/>
                      <a:pt x="49" y="458"/>
                      <a:pt x="49" y="458"/>
                    </a:cubicBezTo>
                    <a:cubicBezTo>
                      <a:pt x="51" y="450"/>
                      <a:pt x="51" y="450"/>
                      <a:pt x="51" y="450"/>
                    </a:cubicBezTo>
                    <a:cubicBezTo>
                      <a:pt x="44" y="429"/>
                      <a:pt x="44" y="429"/>
                      <a:pt x="44" y="429"/>
                    </a:cubicBezTo>
                    <a:cubicBezTo>
                      <a:pt x="85" y="429"/>
                      <a:pt x="85" y="429"/>
                      <a:pt x="85" y="429"/>
                    </a:cubicBezTo>
                    <a:cubicBezTo>
                      <a:pt x="158" y="394"/>
                      <a:pt x="158" y="394"/>
                      <a:pt x="158" y="394"/>
                    </a:cubicBezTo>
                    <a:cubicBezTo>
                      <a:pt x="167" y="379"/>
                      <a:pt x="167" y="379"/>
                      <a:pt x="167" y="379"/>
                    </a:cubicBezTo>
                    <a:cubicBezTo>
                      <a:pt x="169" y="373"/>
                      <a:pt x="169" y="373"/>
                      <a:pt x="169" y="373"/>
                    </a:cubicBezTo>
                    <a:cubicBezTo>
                      <a:pt x="184" y="380"/>
                      <a:pt x="184" y="380"/>
                      <a:pt x="184" y="380"/>
                    </a:cubicBezTo>
                    <a:cubicBezTo>
                      <a:pt x="185" y="380"/>
                      <a:pt x="185" y="380"/>
                      <a:pt x="185" y="380"/>
                    </a:cubicBezTo>
                    <a:cubicBezTo>
                      <a:pt x="186" y="383"/>
                      <a:pt x="186" y="383"/>
                      <a:pt x="186" y="383"/>
                    </a:cubicBezTo>
                    <a:cubicBezTo>
                      <a:pt x="192" y="390"/>
                      <a:pt x="192" y="390"/>
                      <a:pt x="192" y="390"/>
                    </a:cubicBezTo>
                    <a:cubicBezTo>
                      <a:pt x="200" y="389"/>
                      <a:pt x="200" y="389"/>
                      <a:pt x="200" y="389"/>
                    </a:cubicBezTo>
                    <a:cubicBezTo>
                      <a:pt x="198" y="373"/>
                      <a:pt x="198" y="373"/>
                      <a:pt x="198" y="373"/>
                    </a:cubicBezTo>
                    <a:cubicBezTo>
                      <a:pt x="222" y="373"/>
                      <a:pt x="222" y="373"/>
                      <a:pt x="222" y="373"/>
                    </a:cubicBezTo>
                    <a:cubicBezTo>
                      <a:pt x="245" y="378"/>
                      <a:pt x="245" y="378"/>
                      <a:pt x="245" y="378"/>
                    </a:cubicBezTo>
                    <a:cubicBezTo>
                      <a:pt x="255" y="362"/>
                      <a:pt x="255" y="362"/>
                      <a:pt x="255" y="362"/>
                    </a:cubicBezTo>
                    <a:cubicBezTo>
                      <a:pt x="256" y="361"/>
                      <a:pt x="256" y="361"/>
                      <a:pt x="256" y="361"/>
                    </a:cubicBezTo>
                    <a:cubicBezTo>
                      <a:pt x="256" y="360"/>
                      <a:pt x="256" y="360"/>
                      <a:pt x="256" y="360"/>
                    </a:cubicBezTo>
                    <a:cubicBezTo>
                      <a:pt x="258" y="359"/>
                      <a:pt x="258" y="359"/>
                      <a:pt x="258" y="359"/>
                    </a:cubicBezTo>
                    <a:cubicBezTo>
                      <a:pt x="283" y="351"/>
                      <a:pt x="283" y="351"/>
                      <a:pt x="283" y="351"/>
                    </a:cubicBezTo>
                    <a:cubicBezTo>
                      <a:pt x="287" y="314"/>
                      <a:pt x="287" y="314"/>
                      <a:pt x="287" y="314"/>
                    </a:cubicBezTo>
                    <a:cubicBezTo>
                      <a:pt x="314" y="337"/>
                      <a:pt x="314" y="337"/>
                      <a:pt x="314" y="337"/>
                    </a:cubicBezTo>
                    <a:cubicBezTo>
                      <a:pt x="324" y="340"/>
                      <a:pt x="324" y="340"/>
                      <a:pt x="324" y="340"/>
                    </a:cubicBezTo>
                    <a:cubicBezTo>
                      <a:pt x="330" y="333"/>
                      <a:pt x="330" y="333"/>
                      <a:pt x="330" y="333"/>
                    </a:cubicBezTo>
                    <a:cubicBezTo>
                      <a:pt x="326" y="253"/>
                      <a:pt x="326" y="253"/>
                      <a:pt x="326" y="253"/>
                    </a:cubicBezTo>
                    <a:cubicBezTo>
                      <a:pt x="326" y="251"/>
                      <a:pt x="326" y="251"/>
                      <a:pt x="326" y="251"/>
                    </a:cubicBezTo>
                    <a:cubicBezTo>
                      <a:pt x="326" y="247"/>
                      <a:pt x="326" y="247"/>
                      <a:pt x="326" y="247"/>
                    </a:cubicBezTo>
                    <a:cubicBezTo>
                      <a:pt x="344" y="250"/>
                      <a:pt x="344" y="250"/>
                      <a:pt x="344" y="250"/>
                    </a:cubicBezTo>
                    <a:cubicBezTo>
                      <a:pt x="345" y="250"/>
                      <a:pt x="345" y="250"/>
                      <a:pt x="345" y="250"/>
                    </a:cubicBezTo>
                    <a:cubicBezTo>
                      <a:pt x="345" y="250"/>
                      <a:pt x="347" y="251"/>
                      <a:pt x="348" y="251"/>
                    </a:cubicBezTo>
                    <a:cubicBezTo>
                      <a:pt x="348" y="251"/>
                      <a:pt x="348" y="252"/>
                      <a:pt x="349" y="252"/>
                    </a:cubicBezTo>
                    <a:cubicBezTo>
                      <a:pt x="357" y="264"/>
                      <a:pt x="377" y="304"/>
                      <a:pt x="377" y="304"/>
                    </a:cubicBezTo>
                    <a:cubicBezTo>
                      <a:pt x="413" y="299"/>
                      <a:pt x="413" y="299"/>
                      <a:pt x="413" y="299"/>
                    </a:cubicBezTo>
                    <a:cubicBezTo>
                      <a:pt x="419" y="297"/>
                      <a:pt x="419" y="297"/>
                      <a:pt x="419" y="297"/>
                    </a:cubicBezTo>
                    <a:cubicBezTo>
                      <a:pt x="425" y="285"/>
                      <a:pt x="425" y="285"/>
                      <a:pt x="425" y="285"/>
                    </a:cubicBezTo>
                    <a:cubicBezTo>
                      <a:pt x="414" y="276"/>
                      <a:pt x="414" y="276"/>
                      <a:pt x="414" y="276"/>
                    </a:cubicBezTo>
                    <a:cubicBezTo>
                      <a:pt x="411" y="272"/>
                      <a:pt x="411" y="272"/>
                      <a:pt x="411" y="272"/>
                    </a:cubicBezTo>
                    <a:cubicBezTo>
                      <a:pt x="435" y="264"/>
                      <a:pt x="435" y="264"/>
                      <a:pt x="435" y="264"/>
                    </a:cubicBezTo>
                    <a:cubicBezTo>
                      <a:pt x="437" y="262"/>
                      <a:pt x="437" y="262"/>
                      <a:pt x="437" y="262"/>
                    </a:cubicBezTo>
                    <a:cubicBezTo>
                      <a:pt x="438" y="261"/>
                      <a:pt x="438" y="261"/>
                      <a:pt x="438" y="261"/>
                    </a:cubicBezTo>
                    <a:cubicBezTo>
                      <a:pt x="448" y="272"/>
                      <a:pt x="448" y="272"/>
                      <a:pt x="448" y="272"/>
                    </a:cubicBezTo>
                    <a:cubicBezTo>
                      <a:pt x="456" y="268"/>
                      <a:pt x="456" y="268"/>
                      <a:pt x="456" y="268"/>
                    </a:cubicBezTo>
                    <a:cubicBezTo>
                      <a:pt x="456" y="252"/>
                      <a:pt x="456" y="252"/>
                      <a:pt x="456" y="252"/>
                    </a:cubicBezTo>
                    <a:cubicBezTo>
                      <a:pt x="462" y="251"/>
                      <a:pt x="462" y="251"/>
                      <a:pt x="462" y="251"/>
                    </a:cubicBezTo>
                    <a:cubicBezTo>
                      <a:pt x="479" y="251"/>
                      <a:pt x="479" y="251"/>
                      <a:pt x="479" y="251"/>
                    </a:cubicBezTo>
                    <a:cubicBezTo>
                      <a:pt x="492" y="252"/>
                      <a:pt x="502" y="258"/>
                      <a:pt x="509" y="268"/>
                    </a:cubicBezTo>
                    <a:cubicBezTo>
                      <a:pt x="511" y="272"/>
                      <a:pt x="511" y="272"/>
                      <a:pt x="511" y="272"/>
                    </a:cubicBezTo>
                    <a:cubicBezTo>
                      <a:pt x="518" y="247"/>
                      <a:pt x="518" y="247"/>
                      <a:pt x="518" y="247"/>
                    </a:cubicBezTo>
                    <a:cubicBezTo>
                      <a:pt x="523" y="240"/>
                      <a:pt x="531" y="239"/>
                      <a:pt x="544" y="245"/>
                    </a:cubicBezTo>
                    <a:cubicBezTo>
                      <a:pt x="546" y="246"/>
                      <a:pt x="546" y="246"/>
                      <a:pt x="546" y="246"/>
                    </a:cubicBezTo>
                    <a:cubicBezTo>
                      <a:pt x="546" y="247"/>
                      <a:pt x="546" y="247"/>
                      <a:pt x="546" y="247"/>
                    </a:cubicBezTo>
                    <a:cubicBezTo>
                      <a:pt x="547" y="248"/>
                      <a:pt x="547" y="248"/>
                      <a:pt x="547" y="248"/>
                    </a:cubicBezTo>
                    <a:cubicBezTo>
                      <a:pt x="548" y="249"/>
                      <a:pt x="550" y="250"/>
                      <a:pt x="551" y="250"/>
                    </a:cubicBezTo>
                    <a:cubicBezTo>
                      <a:pt x="556" y="248"/>
                      <a:pt x="575" y="235"/>
                      <a:pt x="606" y="211"/>
                    </a:cubicBezTo>
                    <a:cubicBezTo>
                      <a:pt x="606" y="195"/>
                      <a:pt x="615" y="186"/>
                      <a:pt x="628" y="182"/>
                    </a:cubicBezTo>
                    <a:close/>
                  </a:path>
                </a:pathLst>
              </a:custGeom>
              <a:solidFill>
                <a:srgbClr val="0174AB"/>
              </a:solidFill>
              <a:ln>
                <a:noFill/>
              </a:ln>
            </p:spPr>
            <p:txBody>
              <a:bodyPr vert="horz" wrap="square" lIns="91440" tIns="45720" rIns="91440" bIns="45720" numCol="1" anchor="t" anchorCtr="0" compatLnSpc="1">
                <a:prstTxWarp prst="textNoShape">
                  <a:avLst/>
                </a:prstTxWarp>
              </a:bodyPr>
              <a:lstStyle/>
              <a:p>
                <a:endParaRPr lang="zh-HK" altLang="en-US">
                  <a:solidFill>
                    <a:srgbClr val="BFC0C0"/>
                  </a:solidFill>
                </a:endParaRPr>
              </a:p>
            </p:txBody>
          </p:sp>
          <p:sp>
            <p:nvSpPr>
              <p:cNvPr id="21" name="Freeform 21"/>
              <p:cNvSpPr>
                <a:spLocks/>
              </p:cNvSpPr>
              <p:nvPr/>
            </p:nvSpPr>
            <p:spPr bwMode="auto">
              <a:xfrm>
                <a:off x="5082698" y="4616450"/>
                <a:ext cx="608013" cy="822325"/>
              </a:xfrm>
              <a:custGeom>
                <a:avLst/>
                <a:gdLst>
                  <a:gd name="T0" fmla="*/ 315 w 403"/>
                  <a:gd name="T1" fmla="*/ 20 h 545"/>
                  <a:gd name="T2" fmla="*/ 280 w 403"/>
                  <a:gd name="T3" fmla="*/ 6 h 545"/>
                  <a:gd name="T4" fmla="*/ 232 w 403"/>
                  <a:gd name="T5" fmla="*/ 40 h 545"/>
                  <a:gd name="T6" fmla="*/ 202 w 403"/>
                  <a:gd name="T7" fmla="*/ 27 h 545"/>
                  <a:gd name="T8" fmla="*/ 200 w 403"/>
                  <a:gd name="T9" fmla="*/ 29 h 545"/>
                  <a:gd name="T10" fmla="*/ 142 w 403"/>
                  <a:gd name="T11" fmla="*/ 43 h 545"/>
                  <a:gd name="T12" fmla="*/ 113 w 403"/>
                  <a:gd name="T13" fmla="*/ 46 h 545"/>
                  <a:gd name="T14" fmla="*/ 90 w 403"/>
                  <a:gd name="T15" fmla="*/ 69 h 545"/>
                  <a:gd name="T16" fmla="*/ 53 w 403"/>
                  <a:gd name="T17" fmla="*/ 71 h 545"/>
                  <a:gd name="T18" fmla="*/ 28 w 403"/>
                  <a:gd name="T19" fmla="*/ 116 h 545"/>
                  <a:gd name="T20" fmla="*/ 29 w 403"/>
                  <a:gd name="T21" fmla="*/ 121 h 545"/>
                  <a:gd name="T22" fmla="*/ 45 w 403"/>
                  <a:gd name="T23" fmla="*/ 180 h 545"/>
                  <a:gd name="T24" fmla="*/ 46 w 403"/>
                  <a:gd name="T25" fmla="*/ 188 h 545"/>
                  <a:gd name="T26" fmla="*/ 43 w 403"/>
                  <a:gd name="T27" fmla="*/ 189 h 545"/>
                  <a:gd name="T28" fmla="*/ 0 w 403"/>
                  <a:gd name="T29" fmla="*/ 247 h 545"/>
                  <a:gd name="T30" fmla="*/ 18 w 403"/>
                  <a:gd name="T31" fmla="*/ 257 h 545"/>
                  <a:gd name="T32" fmla="*/ 34 w 403"/>
                  <a:gd name="T33" fmla="*/ 344 h 545"/>
                  <a:gd name="T34" fmla="*/ 55 w 403"/>
                  <a:gd name="T35" fmla="*/ 375 h 545"/>
                  <a:gd name="T36" fmla="*/ 57 w 403"/>
                  <a:gd name="T37" fmla="*/ 399 h 545"/>
                  <a:gd name="T38" fmla="*/ 59 w 403"/>
                  <a:gd name="T39" fmla="*/ 476 h 545"/>
                  <a:gd name="T40" fmla="*/ 70 w 403"/>
                  <a:gd name="T41" fmla="*/ 476 h 545"/>
                  <a:gd name="T42" fmla="*/ 115 w 403"/>
                  <a:gd name="T43" fmla="*/ 476 h 545"/>
                  <a:gd name="T44" fmla="*/ 74 w 403"/>
                  <a:gd name="T45" fmla="*/ 534 h 545"/>
                  <a:gd name="T46" fmla="*/ 105 w 403"/>
                  <a:gd name="T47" fmla="*/ 535 h 545"/>
                  <a:gd name="T48" fmla="*/ 198 w 403"/>
                  <a:gd name="T49" fmla="*/ 528 h 545"/>
                  <a:gd name="T50" fmla="*/ 204 w 403"/>
                  <a:gd name="T51" fmla="*/ 513 h 545"/>
                  <a:gd name="T52" fmla="*/ 204 w 403"/>
                  <a:gd name="T53" fmla="*/ 501 h 545"/>
                  <a:gd name="T54" fmla="*/ 198 w 403"/>
                  <a:gd name="T55" fmla="*/ 470 h 545"/>
                  <a:gd name="T56" fmla="*/ 219 w 403"/>
                  <a:gd name="T57" fmla="*/ 455 h 545"/>
                  <a:gd name="T58" fmla="*/ 214 w 403"/>
                  <a:gd name="T59" fmla="*/ 441 h 545"/>
                  <a:gd name="T60" fmla="*/ 215 w 403"/>
                  <a:gd name="T61" fmla="*/ 440 h 545"/>
                  <a:gd name="T62" fmla="*/ 226 w 403"/>
                  <a:gd name="T63" fmla="*/ 405 h 545"/>
                  <a:gd name="T64" fmla="*/ 235 w 403"/>
                  <a:gd name="T65" fmla="*/ 392 h 545"/>
                  <a:gd name="T66" fmla="*/ 246 w 403"/>
                  <a:gd name="T67" fmla="*/ 383 h 545"/>
                  <a:gd name="T68" fmla="*/ 266 w 403"/>
                  <a:gd name="T69" fmla="*/ 341 h 545"/>
                  <a:gd name="T70" fmla="*/ 272 w 403"/>
                  <a:gd name="T71" fmla="*/ 335 h 545"/>
                  <a:gd name="T72" fmla="*/ 263 w 403"/>
                  <a:gd name="T73" fmla="*/ 291 h 545"/>
                  <a:gd name="T74" fmla="*/ 295 w 403"/>
                  <a:gd name="T75" fmla="*/ 261 h 545"/>
                  <a:gd name="T76" fmla="*/ 291 w 403"/>
                  <a:gd name="T77" fmla="*/ 222 h 545"/>
                  <a:gd name="T78" fmla="*/ 330 w 403"/>
                  <a:gd name="T79" fmla="*/ 177 h 545"/>
                  <a:gd name="T80" fmla="*/ 346 w 403"/>
                  <a:gd name="T81" fmla="*/ 184 h 545"/>
                  <a:gd name="T82" fmla="*/ 375 w 403"/>
                  <a:gd name="T83" fmla="*/ 167 h 545"/>
                  <a:gd name="T84" fmla="*/ 375 w 403"/>
                  <a:gd name="T85" fmla="*/ 167 h 545"/>
                  <a:gd name="T86" fmla="*/ 392 w 403"/>
                  <a:gd name="T87" fmla="*/ 156 h 545"/>
                  <a:gd name="T88" fmla="*/ 390 w 403"/>
                  <a:gd name="T89" fmla="*/ 138 h 545"/>
                  <a:gd name="T90" fmla="*/ 397 w 403"/>
                  <a:gd name="T91" fmla="*/ 134 h 545"/>
                  <a:gd name="T92" fmla="*/ 403 w 403"/>
                  <a:gd name="T93" fmla="*/ 126 h 545"/>
                  <a:gd name="T94" fmla="*/ 366 w 403"/>
                  <a:gd name="T95" fmla="*/ 67 h 545"/>
                  <a:gd name="T96" fmla="*/ 350 w 403"/>
                  <a:gd name="T97" fmla="*/ 2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3" h="545">
                    <a:moveTo>
                      <a:pt x="316" y="21"/>
                    </a:moveTo>
                    <a:cubicBezTo>
                      <a:pt x="315" y="20"/>
                      <a:pt x="315" y="20"/>
                      <a:pt x="315" y="20"/>
                    </a:cubicBezTo>
                    <a:cubicBezTo>
                      <a:pt x="292" y="0"/>
                      <a:pt x="292" y="0"/>
                      <a:pt x="292" y="0"/>
                    </a:cubicBezTo>
                    <a:cubicBezTo>
                      <a:pt x="280" y="6"/>
                      <a:pt x="280" y="6"/>
                      <a:pt x="280" y="6"/>
                    </a:cubicBezTo>
                    <a:cubicBezTo>
                      <a:pt x="271" y="25"/>
                      <a:pt x="259" y="37"/>
                      <a:pt x="245" y="42"/>
                    </a:cubicBezTo>
                    <a:cubicBezTo>
                      <a:pt x="240" y="44"/>
                      <a:pt x="235" y="43"/>
                      <a:pt x="232" y="40"/>
                    </a:cubicBezTo>
                    <a:cubicBezTo>
                      <a:pt x="228" y="35"/>
                      <a:pt x="230" y="23"/>
                      <a:pt x="237" y="5"/>
                    </a:cubicBezTo>
                    <a:cubicBezTo>
                      <a:pt x="202" y="27"/>
                      <a:pt x="202" y="27"/>
                      <a:pt x="202" y="27"/>
                    </a:cubicBezTo>
                    <a:cubicBezTo>
                      <a:pt x="201" y="29"/>
                      <a:pt x="201" y="29"/>
                      <a:pt x="201" y="29"/>
                    </a:cubicBezTo>
                    <a:cubicBezTo>
                      <a:pt x="200" y="29"/>
                      <a:pt x="200" y="29"/>
                      <a:pt x="200" y="29"/>
                    </a:cubicBezTo>
                    <a:cubicBezTo>
                      <a:pt x="170" y="29"/>
                      <a:pt x="170" y="29"/>
                      <a:pt x="170" y="29"/>
                    </a:cubicBezTo>
                    <a:cubicBezTo>
                      <a:pt x="142" y="43"/>
                      <a:pt x="142" y="43"/>
                      <a:pt x="142" y="43"/>
                    </a:cubicBezTo>
                    <a:cubicBezTo>
                      <a:pt x="142" y="45"/>
                      <a:pt x="142" y="45"/>
                      <a:pt x="142" y="45"/>
                    </a:cubicBezTo>
                    <a:cubicBezTo>
                      <a:pt x="113" y="46"/>
                      <a:pt x="113" y="46"/>
                      <a:pt x="113" y="46"/>
                    </a:cubicBezTo>
                    <a:cubicBezTo>
                      <a:pt x="97" y="55"/>
                      <a:pt x="97" y="55"/>
                      <a:pt x="97" y="55"/>
                    </a:cubicBezTo>
                    <a:cubicBezTo>
                      <a:pt x="90" y="69"/>
                      <a:pt x="90" y="69"/>
                      <a:pt x="90" y="69"/>
                    </a:cubicBezTo>
                    <a:cubicBezTo>
                      <a:pt x="87" y="71"/>
                      <a:pt x="87" y="71"/>
                      <a:pt x="87" y="71"/>
                    </a:cubicBezTo>
                    <a:cubicBezTo>
                      <a:pt x="53" y="71"/>
                      <a:pt x="53" y="71"/>
                      <a:pt x="53" y="71"/>
                    </a:cubicBezTo>
                    <a:cubicBezTo>
                      <a:pt x="46" y="71"/>
                      <a:pt x="33" y="82"/>
                      <a:pt x="10" y="104"/>
                    </a:cubicBezTo>
                    <a:cubicBezTo>
                      <a:pt x="21" y="108"/>
                      <a:pt x="26" y="113"/>
                      <a:pt x="28" y="116"/>
                    </a:cubicBezTo>
                    <a:cubicBezTo>
                      <a:pt x="29" y="122"/>
                      <a:pt x="29" y="122"/>
                      <a:pt x="29" y="122"/>
                    </a:cubicBezTo>
                    <a:cubicBezTo>
                      <a:pt x="29" y="121"/>
                      <a:pt x="29" y="121"/>
                      <a:pt x="29" y="121"/>
                    </a:cubicBezTo>
                    <a:cubicBezTo>
                      <a:pt x="45" y="180"/>
                      <a:pt x="45" y="180"/>
                      <a:pt x="45" y="180"/>
                    </a:cubicBezTo>
                    <a:cubicBezTo>
                      <a:pt x="45" y="180"/>
                      <a:pt x="45" y="180"/>
                      <a:pt x="45" y="180"/>
                    </a:cubicBezTo>
                    <a:cubicBezTo>
                      <a:pt x="46" y="183"/>
                      <a:pt x="46" y="183"/>
                      <a:pt x="46" y="183"/>
                    </a:cubicBezTo>
                    <a:cubicBezTo>
                      <a:pt x="46" y="188"/>
                      <a:pt x="46" y="188"/>
                      <a:pt x="46" y="188"/>
                    </a:cubicBezTo>
                    <a:cubicBezTo>
                      <a:pt x="45" y="188"/>
                      <a:pt x="45" y="188"/>
                      <a:pt x="45" y="188"/>
                    </a:cubicBezTo>
                    <a:cubicBezTo>
                      <a:pt x="43" y="189"/>
                      <a:pt x="43" y="189"/>
                      <a:pt x="43" y="189"/>
                    </a:cubicBezTo>
                    <a:cubicBezTo>
                      <a:pt x="42" y="189"/>
                      <a:pt x="42" y="189"/>
                      <a:pt x="42" y="189"/>
                    </a:cubicBezTo>
                    <a:cubicBezTo>
                      <a:pt x="0" y="247"/>
                      <a:pt x="0" y="247"/>
                      <a:pt x="0" y="247"/>
                    </a:cubicBezTo>
                    <a:cubicBezTo>
                      <a:pt x="2" y="261"/>
                      <a:pt x="2" y="261"/>
                      <a:pt x="2" y="261"/>
                    </a:cubicBezTo>
                    <a:cubicBezTo>
                      <a:pt x="8" y="256"/>
                      <a:pt x="14" y="255"/>
                      <a:pt x="18" y="257"/>
                    </a:cubicBezTo>
                    <a:cubicBezTo>
                      <a:pt x="23" y="259"/>
                      <a:pt x="25" y="268"/>
                      <a:pt x="23" y="280"/>
                    </a:cubicBezTo>
                    <a:cubicBezTo>
                      <a:pt x="21" y="300"/>
                      <a:pt x="24" y="323"/>
                      <a:pt x="34" y="344"/>
                    </a:cubicBezTo>
                    <a:cubicBezTo>
                      <a:pt x="48" y="360"/>
                      <a:pt x="48" y="360"/>
                      <a:pt x="48" y="360"/>
                    </a:cubicBezTo>
                    <a:cubicBezTo>
                      <a:pt x="54" y="365"/>
                      <a:pt x="56" y="370"/>
                      <a:pt x="55" y="375"/>
                    </a:cubicBezTo>
                    <a:cubicBezTo>
                      <a:pt x="47" y="386"/>
                      <a:pt x="47" y="386"/>
                      <a:pt x="47" y="386"/>
                    </a:cubicBezTo>
                    <a:cubicBezTo>
                      <a:pt x="57" y="399"/>
                      <a:pt x="57" y="399"/>
                      <a:pt x="57" y="399"/>
                    </a:cubicBezTo>
                    <a:cubicBezTo>
                      <a:pt x="62" y="409"/>
                      <a:pt x="58" y="427"/>
                      <a:pt x="45" y="452"/>
                    </a:cubicBezTo>
                    <a:cubicBezTo>
                      <a:pt x="59" y="476"/>
                      <a:pt x="59" y="476"/>
                      <a:pt x="59" y="476"/>
                    </a:cubicBezTo>
                    <a:cubicBezTo>
                      <a:pt x="61" y="481"/>
                      <a:pt x="61" y="481"/>
                      <a:pt x="61" y="481"/>
                    </a:cubicBezTo>
                    <a:cubicBezTo>
                      <a:pt x="70" y="476"/>
                      <a:pt x="70" y="476"/>
                      <a:pt x="70" y="476"/>
                    </a:cubicBezTo>
                    <a:cubicBezTo>
                      <a:pt x="83" y="463"/>
                      <a:pt x="95" y="460"/>
                      <a:pt x="104" y="463"/>
                    </a:cubicBezTo>
                    <a:cubicBezTo>
                      <a:pt x="111" y="465"/>
                      <a:pt x="114" y="470"/>
                      <a:pt x="115" y="476"/>
                    </a:cubicBezTo>
                    <a:cubicBezTo>
                      <a:pt x="116" y="483"/>
                      <a:pt x="108" y="496"/>
                      <a:pt x="89" y="515"/>
                    </a:cubicBezTo>
                    <a:cubicBezTo>
                      <a:pt x="74" y="534"/>
                      <a:pt x="74" y="534"/>
                      <a:pt x="74" y="534"/>
                    </a:cubicBezTo>
                    <a:cubicBezTo>
                      <a:pt x="81" y="545"/>
                      <a:pt x="81" y="545"/>
                      <a:pt x="81" y="545"/>
                    </a:cubicBezTo>
                    <a:cubicBezTo>
                      <a:pt x="92" y="536"/>
                      <a:pt x="100" y="533"/>
                      <a:pt x="105" y="535"/>
                    </a:cubicBezTo>
                    <a:cubicBezTo>
                      <a:pt x="112" y="535"/>
                      <a:pt x="130" y="528"/>
                      <a:pt x="160" y="513"/>
                    </a:cubicBezTo>
                    <a:cubicBezTo>
                      <a:pt x="170" y="507"/>
                      <a:pt x="182" y="513"/>
                      <a:pt x="198" y="528"/>
                    </a:cubicBezTo>
                    <a:cubicBezTo>
                      <a:pt x="205" y="525"/>
                      <a:pt x="205" y="525"/>
                      <a:pt x="205" y="525"/>
                    </a:cubicBezTo>
                    <a:cubicBezTo>
                      <a:pt x="204" y="513"/>
                      <a:pt x="204" y="513"/>
                      <a:pt x="204" y="513"/>
                    </a:cubicBezTo>
                    <a:cubicBezTo>
                      <a:pt x="200" y="510"/>
                      <a:pt x="200" y="510"/>
                      <a:pt x="200" y="510"/>
                    </a:cubicBezTo>
                    <a:cubicBezTo>
                      <a:pt x="198" y="507"/>
                      <a:pt x="200" y="504"/>
                      <a:pt x="204" y="501"/>
                    </a:cubicBezTo>
                    <a:cubicBezTo>
                      <a:pt x="198" y="481"/>
                      <a:pt x="198" y="481"/>
                      <a:pt x="198" y="481"/>
                    </a:cubicBezTo>
                    <a:cubicBezTo>
                      <a:pt x="197" y="478"/>
                      <a:pt x="197" y="474"/>
                      <a:pt x="198" y="470"/>
                    </a:cubicBezTo>
                    <a:cubicBezTo>
                      <a:pt x="201" y="467"/>
                      <a:pt x="206" y="465"/>
                      <a:pt x="210" y="463"/>
                    </a:cubicBezTo>
                    <a:cubicBezTo>
                      <a:pt x="219" y="455"/>
                      <a:pt x="219" y="455"/>
                      <a:pt x="219" y="455"/>
                    </a:cubicBezTo>
                    <a:cubicBezTo>
                      <a:pt x="214" y="442"/>
                      <a:pt x="214" y="442"/>
                      <a:pt x="214" y="442"/>
                    </a:cubicBezTo>
                    <a:cubicBezTo>
                      <a:pt x="214" y="441"/>
                      <a:pt x="214" y="441"/>
                      <a:pt x="214" y="441"/>
                    </a:cubicBezTo>
                    <a:cubicBezTo>
                      <a:pt x="215" y="441"/>
                      <a:pt x="215" y="441"/>
                      <a:pt x="215" y="441"/>
                    </a:cubicBezTo>
                    <a:cubicBezTo>
                      <a:pt x="215" y="440"/>
                      <a:pt x="215" y="440"/>
                      <a:pt x="215" y="440"/>
                    </a:cubicBezTo>
                    <a:cubicBezTo>
                      <a:pt x="219" y="433"/>
                      <a:pt x="219" y="428"/>
                      <a:pt x="218" y="425"/>
                    </a:cubicBezTo>
                    <a:cubicBezTo>
                      <a:pt x="214" y="418"/>
                      <a:pt x="217" y="412"/>
                      <a:pt x="226" y="405"/>
                    </a:cubicBezTo>
                    <a:cubicBezTo>
                      <a:pt x="237" y="394"/>
                      <a:pt x="237" y="394"/>
                      <a:pt x="237" y="394"/>
                    </a:cubicBezTo>
                    <a:cubicBezTo>
                      <a:pt x="235" y="392"/>
                      <a:pt x="235" y="392"/>
                      <a:pt x="235" y="392"/>
                    </a:cubicBezTo>
                    <a:cubicBezTo>
                      <a:pt x="232" y="389"/>
                      <a:pt x="232" y="389"/>
                      <a:pt x="232" y="389"/>
                    </a:cubicBezTo>
                    <a:cubicBezTo>
                      <a:pt x="246" y="383"/>
                      <a:pt x="246" y="383"/>
                      <a:pt x="246" y="383"/>
                    </a:cubicBezTo>
                    <a:cubicBezTo>
                      <a:pt x="246" y="366"/>
                      <a:pt x="246" y="366"/>
                      <a:pt x="246" y="366"/>
                    </a:cubicBezTo>
                    <a:cubicBezTo>
                      <a:pt x="246" y="360"/>
                      <a:pt x="251" y="351"/>
                      <a:pt x="266" y="341"/>
                    </a:cubicBezTo>
                    <a:cubicBezTo>
                      <a:pt x="272" y="335"/>
                      <a:pt x="272" y="335"/>
                      <a:pt x="272" y="335"/>
                    </a:cubicBezTo>
                    <a:cubicBezTo>
                      <a:pt x="272" y="335"/>
                      <a:pt x="272" y="335"/>
                      <a:pt x="272" y="335"/>
                    </a:cubicBezTo>
                    <a:cubicBezTo>
                      <a:pt x="256" y="317"/>
                      <a:pt x="256" y="317"/>
                      <a:pt x="256" y="317"/>
                    </a:cubicBezTo>
                    <a:cubicBezTo>
                      <a:pt x="251" y="310"/>
                      <a:pt x="253" y="300"/>
                      <a:pt x="263" y="291"/>
                    </a:cubicBezTo>
                    <a:cubicBezTo>
                      <a:pt x="263" y="289"/>
                      <a:pt x="263" y="289"/>
                      <a:pt x="263" y="289"/>
                    </a:cubicBezTo>
                    <a:cubicBezTo>
                      <a:pt x="295" y="261"/>
                      <a:pt x="295" y="261"/>
                      <a:pt x="295" y="261"/>
                    </a:cubicBezTo>
                    <a:cubicBezTo>
                      <a:pt x="296" y="254"/>
                      <a:pt x="296" y="254"/>
                      <a:pt x="296" y="254"/>
                    </a:cubicBezTo>
                    <a:cubicBezTo>
                      <a:pt x="290" y="252"/>
                      <a:pt x="288" y="240"/>
                      <a:pt x="291" y="222"/>
                    </a:cubicBezTo>
                    <a:cubicBezTo>
                      <a:pt x="295" y="194"/>
                      <a:pt x="308" y="180"/>
                      <a:pt x="330" y="177"/>
                    </a:cubicBezTo>
                    <a:cubicBezTo>
                      <a:pt x="330" y="177"/>
                      <a:pt x="330" y="177"/>
                      <a:pt x="330" y="177"/>
                    </a:cubicBezTo>
                    <a:cubicBezTo>
                      <a:pt x="332" y="177"/>
                      <a:pt x="332" y="177"/>
                      <a:pt x="332" y="177"/>
                    </a:cubicBezTo>
                    <a:cubicBezTo>
                      <a:pt x="346" y="184"/>
                      <a:pt x="346" y="184"/>
                      <a:pt x="346" y="184"/>
                    </a:cubicBezTo>
                    <a:cubicBezTo>
                      <a:pt x="361" y="184"/>
                      <a:pt x="361" y="184"/>
                      <a:pt x="361" y="184"/>
                    </a:cubicBezTo>
                    <a:cubicBezTo>
                      <a:pt x="375" y="167"/>
                      <a:pt x="375" y="167"/>
                      <a:pt x="375" y="167"/>
                    </a:cubicBezTo>
                    <a:cubicBezTo>
                      <a:pt x="375" y="167"/>
                      <a:pt x="375" y="167"/>
                      <a:pt x="375" y="167"/>
                    </a:cubicBezTo>
                    <a:cubicBezTo>
                      <a:pt x="375" y="167"/>
                      <a:pt x="375" y="167"/>
                      <a:pt x="375" y="167"/>
                    </a:cubicBezTo>
                    <a:cubicBezTo>
                      <a:pt x="376" y="166"/>
                      <a:pt x="376" y="166"/>
                      <a:pt x="376" y="166"/>
                    </a:cubicBezTo>
                    <a:cubicBezTo>
                      <a:pt x="392" y="156"/>
                      <a:pt x="392" y="156"/>
                      <a:pt x="392" y="156"/>
                    </a:cubicBezTo>
                    <a:cubicBezTo>
                      <a:pt x="390" y="141"/>
                      <a:pt x="390" y="141"/>
                      <a:pt x="390" y="141"/>
                    </a:cubicBezTo>
                    <a:cubicBezTo>
                      <a:pt x="390" y="138"/>
                      <a:pt x="390" y="138"/>
                      <a:pt x="390" y="138"/>
                    </a:cubicBezTo>
                    <a:cubicBezTo>
                      <a:pt x="392" y="136"/>
                      <a:pt x="392" y="136"/>
                      <a:pt x="392" y="136"/>
                    </a:cubicBezTo>
                    <a:cubicBezTo>
                      <a:pt x="397" y="134"/>
                      <a:pt x="397" y="134"/>
                      <a:pt x="397" y="134"/>
                    </a:cubicBezTo>
                    <a:cubicBezTo>
                      <a:pt x="402" y="127"/>
                      <a:pt x="402" y="127"/>
                      <a:pt x="402" y="127"/>
                    </a:cubicBezTo>
                    <a:cubicBezTo>
                      <a:pt x="403" y="126"/>
                      <a:pt x="403" y="126"/>
                      <a:pt x="403" y="126"/>
                    </a:cubicBezTo>
                    <a:cubicBezTo>
                      <a:pt x="392" y="108"/>
                      <a:pt x="392" y="108"/>
                      <a:pt x="392" y="108"/>
                    </a:cubicBezTo>
                    <a:cubicBezTo>
                      <a:pt x="382" y="95"/>
                      <a:pt x="372" y="82"/>
                      <a:pt x="366" y="67"/>
                    </a:cubicBezTo>
                    <a:cubicBezTo>
                      <a:pt x="361" y="58"/>
                      <a:pt x="362" y="47"/>
                      <a:pt x="369" y="36"/>
                    </a:cubicBezTo>
                    <a:cubicBezTo>
                      <a:pt x="350" y="24"/>
                      <a:pt x="350" y="24"/>
                      <a:pt x="350" y="24"/>
                    </a:cubicBezTo>
                    <a:lnTo>
                      <a:pt x="316"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2" name="Freeform 22"/>
              <p:cNvSpPr>
                <a:spLocks/>
              </p:cNvSpPr>
              <p:nvPr/>
            </p:nvSpPr>
            <p:spPr bwMode="auto">
              <a:xfrm>
                <a:off x="5397023" y="4830763"/>
                <a:ext cx="560388" cy="687388"/>
              </a:xfrm>
              <a:custGeom>
                <a:avLst/>
                <a:gdLst>
                  <a:gd name="T0" fmla="*/ 192 w 371"/>
                  <a:gd name="T1" fmla="*/ 21 h 456"/>
                  <a:gd name="T2" fmla="*/ 158 w 371"/>
                  <a:gd name="T3" fmla="*/ 52 h 456"/>
                  <a:gd name="T4" fmla="*/ 157 w 371"/>
                  <a:gd name="T5" fmla="*/ 54 h 456"/>
                  <a:gd name="T6" fmla="*/ 134 w 371"/>
                  <a:gd name="T7" fmla="*/ 54 h 456"/>
                  <a:gd name="T8" fmla="*/ 94 w 371"/>
                  <a:gd name="T9" fmla="*/ 81 h 456"/>
                  <a:gd name="T10" fmla="*/ 105 w 371"/>
                  <a:gd name="T11" fmla="*/ 88 h 456"/>
                  <a:gd name="T12" fmla="*/ 97 w 371"/>
                  <a:gd name="T13" fmla="*/ 124 h 456"/>
                  <a:gd name="T14" fmla="*/ 62 w 371"/>
                  <a:gd name="T15" fmla="*/ 155 h 456"/>
                  <a:gd name="T16" fmla="*/ 63 w 371"/>
                  <a:gd name="T17" fmla="*/ 177 h 456"/>
                  <a:gd name="T18" fmla="*/ 71 w 371"/>
                  <a:gd name="T19" fmla="*/ 202 h 456"/>
                  <a:gd name="T20" fmla="*/ 48 w 371"/>
                  <a:gd name="T21" fmla="*/ 244 h 456"/>
                  <a:gd name="T22" fmla="*/ 47 w 371"/>
                  <a:gd name="T23" fmla="*/ 248 h 456"/>
                  <a:gd name="T24" fmla="*/ 31 w 371"/>
                  <a:gd name="T25" fmla="*/ 265 h 456"/>
                  <a:gd name="T26" fmla="*/ 20 w 371"/>
                  <a:gd name="T27" fmla="*/ 278 h 456"/>
                  <a:gd name="T28" fmla="*/ 18 w 371"/>
                  <a:gd name="T29" fmla="*/ 320 h 456"/>
                  <a:gd name="T30" fmla="*/ 5 w 371"/>
                  <a:gd name="T31" fmla="*/ 332 h 456"/>
                  <a:gd name="T32" fmla="*/ 0 w 371"/>
                  <a:gd name="T33" fmla="*/ 336 h 456"/>
                  <a:gd name="T34" fmla="*/ 9 w 371"/>
                  <a:gd name="T35" fmla="*/ 361 h 456"/>
                  <a:gd name="T36" fmla="*/ 69 w 371"/>
                  <a:gd name="T37" fmla="*/ 361 h 456"/>
                  <a:gd name="T38" fmla="*/ 93 w 371"/>
                  <a:gd name="T39" fmla="*/ 385 h 456"/>
                  <a:gd name="T40" fmla="*/ 94 w 371"/>
                  <a:gd name="T41" fmla="*/ 386 h 456"/>
                  <a:gd name="T42" fmla="*/ 136 w 371"/>
                  <a:gd name="T43" fmla="*/ 452 h 456"/>
                  <a:gd name="T44" fmla="*/ 149 w 371"/>
                  <a:gd name="T45" fmla="*/ 423 h 456"/>
                  <a:gd name="T46" fmla="*/ 179 w 371"/>
                  <a:gd name="T47" fmla="*/ 446 h 456"/>
                  <a:gd name="T48" fmla="*/ 201 w 371"/>
                  <a:gd name="T49" fmla="*/ 384 h 456"/>
                  <a:gd name="T50" fmla="*/ 207 w 371"/>
                  <a:gd name="T51" fmla="*/ 385 h 456"/>
                  <a:gd name="T52" fmla="*/ 226 w 371"/>
                  <a:gd name="T53" fmla="*/ 371 h 456"/>
                  <a:gd name="T54" fmla="*/ 226 w 371"/>
                  <a:gd name="T55" fmla="*/ 365 h 456"/>
                  <a:gd name="T56" fmla="*/ 255 w 371"/>
                  <a:gd name="T57" fmla="*/ 366 h 456"/>
                  <a:gd name="T58" fmla="*/ 271 w 371"/>
                  <a:gd name="T59" fmla="*/ 294 h 456"/>
                  <a:gd name="T60" fmla="*/ 301 w 371"/>
                  <a:gd name="T61" fmla="*/ 290 h 456"/>
                  <a:gd name="T62" fmla="*/ 287 w 371"/>
                  <a:gd name="T63" fmla="*/ 276 h 456"/>
                  <a:gd name="T64" fmla="*/ 309 w 371"/>
                  <a:gd name="T65" fmla="*/ 257 h 456"/>
                  <a:gd name="T66" fmla="*/ 324 w 371"/>
                  <a:gd name="T67" fmla="*/ 264 h 456"/>
                  <a:gd name="T68" fmla="*/ 315 w 371"/>
                  <a:gd name="T69" fmla="*/ 242 h 456"/>
                  <a:gd name="T70" fmla="*/ 324 w 371"/>
                  <a:gd name="T71" fmla="*/ 236 h 456"/>
                  <a:gd name="T72" fmla="*/ 311 w 371"/>
                  <a:gd name="T73" fmla="*/ 208 h 456"/>
                  <a:gd name="T74" fmla="*/ 315 w 371"/>
                  <a:gd name="T75" fmla="*/ 205 h 456"/>
                  <a:gd name="T76" fmla="*/ 345 w 371"/>
                  <a:gd name="T77" fmla="*/ 177 h 456"/>
                  <a:gd name="T78" fmla="*/ 319 w 371"/>
                  <a:gd name="T79" fmla="*/ 144 h 456"/>
                  <a:gd name="T80" fmla="*/ 351 w 371"/>
                  <a:gd name="T81" fmla="*/ 130 h 456"/>
                  <a:gd name="T82" fmla="*/ 367 w 371"/>
                  <a:gd name="T83" fmla="*/ 112 h 456"/>
                  <a:gd name="T84" fmla="*/ 357 w 371"/>
                  <a:gd name="T85" fmla="*/ 90 h 456"/>
                  <a:gd name="T86" fmla="*/ 356 w 371"/>
                  <a:gd name="T87" fmla="*/ 86 h 456"/>
                  <a:gd name="T88" fmla="*/ 356 w 371"/>
                  <a:gd name="T89" fmla="*/ 78 h 456"/>
                  <a:gd name="T90" fmla="*/ 352 w 371"/>
                  <a:gd name="T91" fmla="*/ 78 h 456"/>
                  <a:gd name="T92" fmla="*/ 309 w 371"/>
                  <a:gd name="T93" fmla="*/ 73 h 456"/>
                  <a:gd name="T94" fmla="*/ 308 w 371"/>
                  <a:gd name="T95" fmla="*/ 72 h 456"/>
                  <a:gd name="T96" fmla="*/ 297 w 371"/>
                  <a:gd name="T97" fmla="*/ 59 h 456"/>
                  <a:gd name="T98" fmla="*/ 246 w 371"/>
                  <a:gd name="T99" fmla="*/ 80 h 456"/>
                  <a:gd name="T100" fmla="*/ 226 w 371"/>
                  <a:gd name="T101" fmla="*/ 40 h 456"/>
                  <a:gd name="T102" fmla="*/ 194 w 371"/>
                  <a:gd name="T103" fmla="*/ 1 h 456"/>
                  <a:gd name="T104" fmla="*/ 194 w 371"/>
                  <a:gd name="T105" fmla="*/ 2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1" h="456">
                    <a:moveTo>
                      <a:pt x="194" y="20"/>
                    </a:moveTo>
                    <a:cubicBezTo>
                      <a:pt x="192" y="21"/>
                      <a:pt x="192" y="21"/>
                      <a:pt x="192" y="21"/>
                    </a:cubicBezTo>
                    <a:cubicBezTo>
                      <a:pt x="174" y="34"/>
                      <a:pt x="174" y="34"/>
                      <a:pt x="174" y="34"/>
                    </a:cubicBezTo>
                    <a:cubicBezTo>
                      <a:pt x="158" y="52"/>
                      <a:pt x="158" y="52"/>
                      <a:pt x="158" y="52"/>
                    </a:cubicBezTo>
                    <a:cubicBezTo>
                      <a:pt x="157" y="52"/>
                      <a:pt x="157" y="52"/>
                      <a:pt x="157" y="52"/>
                    </a:cubicBezTo>
                    <a:cubicBezTo>
                      <a:pt x="157" y="54"/>
                      <a:pt x="157" y="54"/>
                      <a:pt x="157" y="54"/>
                    </a:cubicBezTo>
                    <a:cubicBezTo>
                      <a:pt x="134" y="54"/>
                      <a:pt x="134" y="54"/>
                      <a:pt x="134" y="54"/>
                    </a:cubicBezTo>
                    <a:cubicBezTo>
                      <a:pt x="134" y="54"/>
                      <a:pt x="134" y="54"/>
                      <a:pt x="134" y="54"/>
                    </a:cubicBezTo>
                    <a:cubicBezTo>
                      <a:pt x="121" y="47"/>
                      <a:pt x="121" y="47"/>
                      <a:pt x="121" y="47"/>
                    </a:cubicBezTo>
                    <a:cubicBezTo>
                      <a:pt x="105" y="51"/>
                      <a:pt x="97" y="61"/>
                      <a:pt x="94" y="81"/>
                    </a:cubicBezTo>
                    <a:cubicBezTo>
                      <a:pt x="93" y="99"/>
                      <a:pt x="93" y="99"/>
                      <a:pt x="93" y="99"/>
                    </a:cubicBezTo>
                    <a:cubicBezTo>
                      <a:pt x="105" y="88"/>
                      <a:pt x="105" y="88"/>
                      <a:pt x="105" y="88"/>
                    </a:cubicBezTo>
                    <a:cubicBezTo>
                      <a:pt x="97" y="123"/>
                      <a:pt x="97" y="123"/>
                      <a:pt x="97" y="123"/>
                    </a:cubicBezTo>
                    <a:cubicBezTo>
                      <a:pt x="97" y="124"/>
                      <a:pt x="97" y="124"/>
                      <a:pt x="97" y="124"/>
                    </a:cubicBezTo>
                    <a:cubicBezTo>
                      <a:pt x="97" y="125"/>
                      <a:pt x="97" y="125"/>
                      <a:pt x="97" y="125"/>
                    </a:cubicBezTo>
                    <a:cubicBezTo>
                      <a:pt x="62" y="155"/>
                      <a:pt x="62" y="155"/>
                      <a:pt x="62" y="155"/>
                    </a:cubicBezTo>
                    <a:cubicBezTo>
                      <a:pt x="57" y="162"/>
                      <a:pt x="55" y="167"/>
                      <a:pt x="57" y="170"/>
                    </a:cubicBezTo>
                    <a:cubicBezTo>
                      <a:pt x="63" y="177"/>
                      <a:pt x="63" y="177"/>
                      <a:pt x="63" y="177"/>
                    </a:cubicBezTo>
                    <a:cubicBezTo>
                      <a:pt x="71" y="184"/>
                      <a:pt x="75" y="189"/>
                      <a:pt x="74" y="193"/>
                    </a:cubicBezTo>
                    <a:cubicBezTo>
                      <a:pt x="74" y="196"/>
                      <a:pt x="73" y="200"/>
                      <a:pt x="71" y="202"/>
                    </a:cubicBezTo>
                    <a:cubicBezTo>
                      <a:pt x="48" y="221"/>
                      <a:pt x="48" y="221"/>
                      <a:pt x="48" y="221"/>
                    </a:cubicBezTo>
                    <a:cubicBezTo>
                      <a:pt x="49" y="226"/>
                      <a:pt x="49" y="234"/>
                      <a:pt x="48" y="244"/>
                    </a:cubicBezTo>
                    <a:cubicBezTo>
                      <a:pt x="48" y="247"/>
                      <a:pt x="48" y="247"/>
                      <a:pt x="48" y="247"/>
                    </a:cubicBezTo>
                    <a:cubicBezTo>
                      <a:pt x="47" y="248"/>
                      <a:pt x="47" y="248"/>
                      <a:pt x="47" y="248"/>
                    </a:cubicBezTo>
                    <a:cubicBezTo>
                      <a:pt x="39" y="251"/>
                      <a:pt x="39" y="251"/>
                      <a:pt x="39" y="251"/>
                    </a:cubicBezTo>
                    <a:cubicBezTo>
                      <a:pt x="39" y="257"/>
                      <a:pt x="37" y="260"/>
                      <a:pt x="31" y="265"/>
                    </a:cubicBezTo>
                    <a:cubicBezTo>
                      <a:pt x="20" y="277"/>
                      <a:pt x="20" y="277"/>
                      <a:pt x="20" y="277"/>
                    </a:cubicBezTo>
                    <a:cubicBezTo>
                      <a:pt x="20" y="278"/>
                      <a:pt x="20" y="278"/>
                      <a:pt x="20" y="278"/>
                    </a:cubicBezTo>
                    <a:cubicBezTo>
                      <a:pt x="22" y="283"/>
                      <a:pt x="22" y="289"/>
                      <a:pt x="18" y="299"/>
                    </a:cubicBezTo>
                    <a:cubicBezTo>
                      <a:pt x="23" y="309"/>
                      <a:pt x="23" y="317"/>
                      <a:pt x="18" y="320"/>
                    </a:cubicBezTo>
                    <a:cubicBezTo>
                      <a:pt x="7" y="330"/>
                      <a:pt x="7" y="330"/>
                      <a:pt x="7" y="330"/>
                    </a:cubicBezTo>
                    <a:cubicBezTo>
                      <a:pt x="5" y="332"/>
                      <a:pt x="5" y="332"/>
                      <a:pt x="5" y="332"/>
                    </a:cubicBezTo>
                    <a:cubicBezTo>
                      <a:pt x="0" y="334"/>
                      <a:pt x="0" y="334"/>
                      <a:pt x="0" y="334"/>
                    </a:cubicBezTo>
                    <a:cubicBezTo>
                      <a:pt x="0" y="336"/>
                      <a:pt x="0" y="336"/>
                      <a:pt x="0" y="336"/>
                    </a:cubicBezTo>
                    <a:cubicBezTo>
                      <a:pt x="7" y="361"/>
                      <a:pt x="7" y="361"/>
                      <a:pt x="7" y="361"/>
                    </a:cubicBezTo>
                    <a:cubicBezTo>
                      <a:pt x="9" y="361"/>
                      <a:pt x="9" y="361"/>
                      <a:pt x="9" y="361"/>
                    </a:cubicBezTo>
                    <a:cubicBezTo>
                      <a:pt x="27" y="359"/>
                      <a:pt x="46" y="359"/>
                      <a:pt x="67" y="361"/>
                    </a:cubicBezTo>
                    <a:cubicBezTo>
                      <a:pt x="69" y="361"/>
                      <a:pt x="69" y="361"/>
                      <a:pt x="69" y="361"/>
                    </a:cubicBezTo>
                    <a:cubicBezTo>
                      <a:pt x="69" y="362"/>
                      <a:pt x="69" y="362"/>
                      <a:pt x="69" y="362"/>
                    </a:cubicBezTo>
                    <a:cubicBezTo>
                      <a:pt x="93" y="385"/>
                      <a:pt x="93" y="385"/>
                      <a:pt x="93" y="385"/>
                    </a:cubicBezTo>
                    <a:cubicBezTo>
                      <a:pt x="93" y="386"/>
                      <a:pt x="93" y="386"/>
                      <a:pt x="93" y="386"/>
                    </a:cubicBezTo>
                    <a:cubicBezTo>
                      <a:pt x="94" y="386"/>
                      <a:pt x="94" y="386"/>
                      <a:pt x="94" y="386"/>
                    </a:cubicBezTo>
                    <a:cubicBezTo>
                      <a:pt x="107" y="425"/>
                      <a:pt x="107" y="425"/>
                      <a:pt x="107" y="425"/>
                    </a:cubicBezTo>
                    <a:cubicBezTo>
                      <a:pt x="136" y="452"/>
                      <a:pt x="136" y="452"/>
                      <a:pt x="136" y="452"/>
                    </a:cubicBezTo>
                    <a:cubicBezTo>
                      <a:pt x="148" y="456"/>
                      <a:pt x="148" y="456"/>
                      <a:pt x="148" y="456"/>
                    </a:cubicBezTo>
                    <a:cubicBezTo>
                      <a:pt x="149" y="423"/>
                      <a:pt x="149" y="423"/>
                      <a:pt x="149" y="423"/>
                    </a:cubicBezTo>
                    <a:cubicBezTo>
                      <a:pt x="175" y="450"/>
                      <a:pt x="175" y="450"/>
                      <a:pt x="175" y="450"/>
                    </a:cubicBezTo>
                    <a:cubicBezTo>
                      <a:pt x="179" y="446"/>
                      <a:pt x="179" y="446"/>
                      <a:pt x="179" y="446"/>
                    </a:cubicBezTo>
                    <a:cubicBezTo>
                      <a:pt x="198" y="406"/>
                      <a:pt x="198" y="406"/>
                      <a:pt x="198" y="406"/>
                    </a:cubicBezTo>
                    <a:cubicBezTo>
                      <a:pt x="201" y="384"/>
                      <a:pt x="201" y="384"/>
                      <a:pt x="201" y="384"/>
                    </a:cubicBezTo>
                    <a:cubicBezTo>
                      <a:pt x="205" y="385"/>
                      <a:pt x="205" y="385"/>
                      <a:pt x="205" y="385"/>
                    </a:cubicBezTo>
                    <a:cubicBezTo>
                      <a:pt x="207" y="385"/>
                      <a:pt x="207" y="385"/>
                      <a:pt x="207" y="385"/>
                    </a:cubicBezTo>
                    <a:cubicBezTo>
                      <a:pt x="227" y="386"/>
                      <a:pt x="227" y="386"/>
                      <a:pt x="227" y="386"/>
                    </a:cubicBezTo>
                    <a:cubicBezTo>
                      <a:pt x="226" y="371"/>
                      <a:pt x="226" y="371"/>
                      <a:pt x="226" y="371"/>
                    </a:cubicBezTo>
                    <a:cubicBezTo>
                      <a:pt x="226" y="367"/>
                      <a:pt x="226" y="367"/>
                      <a:pt x="226" y="367"/>
                    </a:cubicBezTo>
                    <a:cubicBezTo>
                      <a:pt x="226" y="365"/>
                      <a:pt x="226" y="365"/>
                      <a:pt x="226" y="365"/>
                    </a:cubicBezTo>
                    <a:cubicBezTo>
                      <a:pt x="229" y="365"/>
                      <a:pt x="229" y="365"/>
                      <a:pt x="229" y="365"/>
                    </a:cubicBezTo>
                    <a:cubicBezTo>
                      <a:pt x="255" y="366"/>
                      <a:pt x="255" y="366"/>
                      <a:pt x="255" y="366"/>
                    </a:cubicBezTo>
                    <a:cubicBezTo>
                      <a:pt x="269" y="353"/>
                      <a:pt x="275" y="341"/>
                      <a:pt x="275" y="332"/>
                    </a:cubicBezTo>
                    <a:cubicBezTo>
                      <a:pt x="271" y="294"/>
                      <a:pt x="271" y="294"/>
                      <a:pt x="271" y="294"/>
                    </a:cubicBezTo>
                    <a:cubicBezTo>
                      <a:pt x="294" y="301"/>
                      <a:pt x="294" y="301"/>
                      <a:pt x="294" y="301"/>
                    </a:cubicBezTo>
                    <a:cubicBezTo>
                      <a:pt x="301" y="290"/>
                      <a:pt x="301" y="290"/>
                      <a:pt x="301" y="290"/>
                    </a:cubicBezTo>
                    <a:cubicBezTo>
                      <a:pt x="290" y="280"/>
                      <a:pt x="290" y="280"/>
                      <a:pt x="290" y="280"/>
                    </a:cubicBezTo>
                    <a:cubicBezTo>
                      <a:pt x="287" y="276"/>
                      <a:pt x="287" y="276"/>
                      <a:pt x="287" y="276"/>
                    </a:cubicBezTo>
                    <a:cubicBezTo>
                      <a:pt x="308" y="255"/>
                      <a:pt x="308" y="255"/>
                      <a:pt x="308" y="255"/>
                    </a:cubicBezTo>
                    <a:cubicBezTo>
                      <a:pt x="309" y="257"/>
                      <a:pt x="309" y="257"/>
                      <a:pt x="309" y="257"/>
                    </a:cubicBezTo>
                    <a:cubicBezTo>
                      <a:pt x="311" y="257"/>
                      <a:pt x="311" y="257"/>
                      <a:pt x="311" y="257"/>
                    </a:cubicBezTo>
                    <a:cubicBezTo>
                      <a:pt x="324" y="264"/>
                      <a:pt x="324" y="264"/>
                      <a:pt x="324" y="264"/>
                    </a:cubicBezTo>
                    <a:cubicBezTo>
                      <a:pt x="324" y="261"/>
                      <a:pt x="324" y="261"/>
                      <a:pt x="324" y="261"/>
                    </a:cubicBezTo>
                    <a:cubicBezTo>
                      <a:pt x="315" y="242"/>
                      <a:pt x="315" y="242"/>
                      <a:pt x="315" y="242"/>
                    </a:cubicBezTo>
                    <a:cubicBezTo>
                      <a:pt x="319" y="239"/>
                      <a:pt x="319" y="239"/>
                      <a:pt x="319" y="239"/>
                    </a:cubicBezTo>
                    <a:cubicBezTo>
                      <a:pt x="324" y="236"/>
                      <a:pt x="324" y="236"/>
                      <a:pt x="324" y="236"/>
                    </a:cubicBezTo>
                    <a:cubicBezTo>
                      <a:pt x="322" y="228"/>
                      <a:pt x="322" y="228"/>
                      <a:pt x="322" y="228"/>
                    </a:cubicBezTo>
                    <a:cubicBezTo>
                      <a:pt x="311" y="208"/>
                      <a:pt x="311" y="208"/>
                      <a:pt x="311" y="208"/>
                    </a:cubicBezTo>
                    <a:cubicBezTo>
                      <a:pt x="313" y="207"/>
                      <a:pt x="313" y="207"/>
                      <a:pt x="313" y="207"/>
                    </a:cubicBezTo>
                    <a:cubicBezTo>
                      <a:pt x="315" y="205"/>
                      <a:pt x="315" y="205"/>
                      <a:pt x="315" y="205"/>
                    </a:cubicBezTo>
                    <a:cubicBezTo>
                      <a:pt x="344" y="189"/>
                      <a:pt x="344" y="189"/>
                      <a:pt x="344" y="189"/>
                    </a:cubicBezTo>
                    <a:cubicBezTo>
                      <a:pt x="345" y="177"/>
                      <a:pt x="345" y="177"/>
                      <a:pt x="345" y="177"/>
                    </a:cubicBezTo>
                    <a:cubicBezTo>
                      <a:pt x="321" y="165"/>
                      <a:pt x="308" y="154"/>
                      <a:pt x="310" y="149"/>
                    </a:cubicBezTo>
                    <a:cubicBezTo>
                      <a:pt x="311" y="145"/>
                      <a:pt x="313" y="144"/>
                      <a:pt x="319" y="144"/>
                    </a:cubicBezTo>
                    <a:cubicBezTo>
                      <a:pt x="350" y="149"/>
                      <a:pt x="350" y="149"/>
                      <a:pt x="350" y="149"/>
                    </a:cubicBezTo>
                    <a:cubicBezTo>
                      <a:pt x="351" y="130"/>
                      <a:pt x="351" y="130"/>
                      <a:pt x="351" y="130"/>
                    </a:cubicBezTo>
                    <a:cubicBezTo>
                      <a:pt x="351" y="128"/>
                      <a:pt x="351" y="128"/>
                      <a:pt x="351" y="128"/>
                    </a:cubicBezTo>
                    <a:cubicBezTo>
                      <a:pt x="367" y="112"/>
                      <a:pt x="367" y="112"/>
                      <a:pt x="367" y="112"/>
                    </a:cubicBezTo>
                    <a:cubicBezTo>
                      <a:pt x="371" y="100"/>
                      <a:pt x="371" y="100"/>
                      <a:pt x="371" y="100"/>
                    </a:cubicBezTo>
                    <a:cubicBezTo>
                      <a:pt x="365" y="98"/>
                      <a:pt x="361" y="94"/>
                      <a:pt x="357" y="90"/>
                    </a:cubicBezTo>
                    <a:cubicBezTo>
                      <a:pt x="356" y="88"/>
                      <a:pt x="356" y="88"/>
                      <a:pt x="356" y="88"/>
                    </a:cubicBezTo>
                    <a:cubicBezTo>
                      <a:pt x="356" y="86"/>
                      <a:pt x="356" y="86"/>
                      <a:pt x="356" y="86"/>
                    </a:cubicBezTo>
                    <a:cubicBezTo>
                      <a:pt x="357" y="80"/>
                      <a:pt x="357" y="80"/>
                      <a:pt x="357" y="80"/>
                    </a:cubicBezTo>
                    <a:cubicBezTo>
                      <a:pt x="356" y="78"/>
                      <a:pt x="356" y="78"/>
                      <a:pt x="356" y="78"/>
                    </a:cubicBezTo>
                    <a:cubicBezTo>
                      <a:pt x="353" y="77"/>
                      <a:pt x="353" y="77"/>
                      <a:pt x="353" y="77"/>
                    </a:cubicBezTo>
                    <a:cubicBezTo>
                      <a:pt x="352" y="78"/>
                      <a:pt x="352" y="78"/>
                      <a:pt x="352" y="78"/>
                    </a:cubicBezTo>
                    <a:cubicBezTo>
                      <a:pt x="350" y="82"/>
                      <a:pt x="345" y="86"/>
                      <a:pt x="338" y="86"/>
                    </a:cubicBezTo>
                    <a:cubicBezTo>
                      <a:pt x="326" y="86"/>
                      <a:pt x="316" y="80"/>
                      <a:pt x="309" y="73"/>
                    </a:cubicBezTo>
                    <a:cubicBezTo>
                      <a:pt x="309" y="72"/>
                      <a:pt x="309" y="72"/>
                      <a:pt x="309" y="72"/>
                    </a:cubicBezTo>
                    <a:cubicBezTo>
                      <a:pt x="308" y="72"/>
                      <a:pt x="308" y="72"/>
                      <a:pt x="308" y="72"/>
                    </a:cubicBezTo>
                    <a:cubicBezTo>
                      <a:pt x="300" y="57"/>
                      <a:pt x="300" y="57"/>
                      <a:pt x="300" y="57"/>
                    </a:cubicBezTo>
                    <a:cubicBezTo>
                      <a:pt x="297" y="59"/>
                      <a:pt x="297" y="59"/>
                      <a:pt x="297" y="59"/>
                    </a:cubicBezTo>
                    <a:cubicBezTo>
                      <a:pt x="296" y="66"/>
                      <a:pt x="292" y="72"/>
                      <a:pt x="285" y="77"/>
                    </a:cubicBezTo>
                    <a:cubicBezTo>
                      <a:pt x="271" y="84"/>
                      <a:pt x="258" y="86"/>
                      <a:pt x="246" y="80"/>
                    </a:cubicBezTo>
                    <a:cubicBezTo>
                      <a:pt x="237" y="77"/>
                      <a:pt x="232" y="71"/>
                      <a:pt x="229" y="61"/>
                    </a:cubicBezTo>
                    <a:cubicBezTo>
                      <a:pt x="226" y="40"/>
                      <a:pt x="226" y="40"/>
                      <a:pt x="226" y="40"/>
                    </a:cubicBezTo>
                    <a:cubicBezTo>
                      <a:pt x="223" y="20"/>
                      <a:pt x="218" y="9"/>
                      <a:pt x="212" y="5"/>
                    </a:cubicBezTo>
                    <a:cubicBezTo>
                      <a:pt x="206" y="1"/>
                      <a:pt x="199" y="0"/>
                      <a:pt x="194" y="1"/>
                    </a:cubicBezTo>
                    <a:cubicBezTo>
                      <a:pt x="195" y="19"/>
                      <a:pt x="195" y="19"/>
                      <a:pt x="195" y="19"/>
                    </a:cubicBezTo>
                    <a:lnTo>
                      <a:pt x="19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3" name="Freeform 23"/>
              <p:cNvSpPr>
                <a:spLocks/>
              </p:cNvSpPr>
              <p:nvPr/>
            </p:nvSpPr>
            <p:spPr bwMode="auto">
              <a:xfrm>
                <a:off x="5643086" y="4397375"/>
                <a:ext cx="485775" cy="561975"/>
              </a:xfrm>
              <a:custGeom>
                <a:avLst/>
                <a:gdLst>
                  <a:gd name="T0" fmla="*/ 169 w 322"/>
                  <a:gd name="T1" fmla="*/ 16 h 372"/>
                  <a:gd name="T2" fmla="*/ 113 w 322"/>
                  <a:gd name="T3" fmla="*/ 5 h 372"/>
                  <a:gd name="T4" fmla="*/ 102 w 322"/>
                  <a:gd name="T5" fmla="*/ 71 h 372"/>
                  <a:gd name="T6" fmla="*/ 74 w 322"/>
                  <a:gd name="T7" fmla="*/ 86 h 372"/>
                  <a:gd name="T8" fmla="*/ 61 w 322"/>
                  <a:gd name="T9" fmla="*/ 109 h 372"/>
                  <a:gd name="T10" fmla="*/ 45 w 322"/>
                  <a:gd name="T11" fmla="*/ 141 h 372"/>
                  <a:gd name="T12" fmla="*/ 17 w 322"/>
                  <a:gd name="T13" fmla="*/ 180 h 372"/>
                  <a:gd name="T14" fmla="*/ 5 w 322"/>
                  <a:gd name="T15" fmla="*/ 207 h 372"/>
                  <a:gd name="T16" fmla="*/ 31 w 322"/>
                  <a:gd name="T17" fmla="*/ 246 h 372"/>
                  <a:gd name="T18" fmla="*/ 43 w 322"/>
                  <a:gd name="T19" fmla="*/ 268 h 372"/>
                  <a:gd name="T20" fmla="*/ 44 w 322"/>
                  <a:gd name="T21" fmla="*/ 270 h 372"/>
                  <a:gd name="T22" fmla="*/ 43 w 322"/>
                  <a:gd name="T23" fmla="*/ 274 h 372"/>
                  <a:gd name="T24" fmla="*/ 41 w 322"/>
                  <a:gd name="T25" fmla="*/ 278 h 372"/>
                  <a:gd name="T26" fmla="*/ 73 w 322"/>
                  <a:gd name="T27" fmla="*/ 325 h 372"/>
                  <a:gd name="T28" fmla="*/ 87 w 322"/>
                  <a:gd name="T29" fmla="*/ 357 h 372"/>
                  <a:gd name="T30" fmla="*/ 123 w 322"/>
                  <a:gd name="T31" fmla="*/ 344 h 372"/>
                  <a:gd name="T32" fmla="*/ 122 w 322"/>
                  <a:gd name="T33" fmla="*/ 341 h 372"/>
                  <a:gd name="T34" fmla="*/ 142 w 322"/>
                  <a:gd name="T35" fmla="*/ 330 h 372"/>
                  <a:gd name="T36" fmla="*/ 175 w 322"/>
                  <a:gd name="T37" fmla="*/ 360 h 372"/>
                  <a:gd name="T38" fmla="*/ 180 w 322"/>
                  <a:gd name="T39" fmla="*/ 359 h 372"/>
                  <a:gd name="T40" fmla="*/ 196 w 322"/>
                  <a:gd name="T41" fmla="*/ 355 h 372"/>
                  <a:gd name="T42" fmla="*/ 202 w 322"/>
                  <a:gd name="T43" fmla="*/ 355 h 372"/>
                  <a:gd name="T44" fmla="*/ 222 w 322"/>
                  <a:gd name="T45" fmla="*/ 372 h 372"/>
                  <a:gd name="T46" fmla="*/ 226 w 322"/>
                  <a:gd name="T47" fmla="*/ 327 h 372"/>
                  <a:gd name="T48" fmla="*/ 227 w 322"/>
                  <a:gd name="T49" fmla="*/ 326 h 372"/>
                  <a:gd name="T50" fmla="*/ 235 w 322"/>
                  <a:gd name="T51" fmla="*/ 299 h 372"/>
                  <a:gd name="T52" fmla="*/ 234 w 322"/>
                  <a:gd name="T53" fmla="*/ 293 h 372"/>
                  <a:gd name="T54" fmla="*/ 238 w 322"/>
                  <a:gd name="T55" fmla="*/ 290 h 372"/>
                  <a:gd name="T56" fmla="*/ 266 w 322"/>
                  <a:gd name="T57" fmla="*/ 248 h 372"/>
                  <a:gd name="T58" fmla="*/ 274 w 322"/>
                  <a:gd name="T59" fmla="*/ 250 h 372"/>
                  <a:gd name="T60" fmla="*/ 272 w 322"/>
                  <a:gd name="T61" fmla="*/ 269 h 372"/>
                  <a:gd name="T62" fmla="*/ 303 w 322"/>
                  <a:gd name="T63" fmla="*/ 243 h 372"/>
                  <a:gd name="T64" fmla="*/ 296 w 322"/>
                  <a:gd name="T65" fmla="*/ 229 h 372"/>
                  <a:gd name="T66" fmla="*/ 303 w 322"/>
                  <a:gd name="T67" fmla="*/ 182 h 372"/>
                  <a:gd name="T68" fmla="*/ 287 w 322"/>
                  <a:gd name="T69" fmla="*/ 180 h 372"/>
                  <a:gd name="T70" fmla="*/ 285 w 322"/>
                  <a:gd name="T71" fmla="*/ 177 h 372"/>
                  <a:gd name="T72" fmla="*/ 281 w 322"/>
                  <a:gd name="T73" fmla="*/ 154 h 372"/>
                  <a:gd name="T74" fmla="*/ 322 w 322"/>
                  <a:gd name="T75" fmla="*/ 153 h 372"/>
                  <a:gd name="T76" fmla="*/ 287 w 322"/>
                  <a:gd name="T77" fmla="*/ 115 h 372"/>
                  <a:gd name="T78" fmla="*/ 311 w 322"/>
                  <a:gd name="T79" fmla="*/ 88 h 372"/>
                  <a:gd name="T80" fmla="*/ 295 w 322"/>
                  <a:gd name="T81" fmla="*/ 90 h 372"/>
                  <a:gd name="T82" fmla="*/ 294 w 322"/>
                  <a:gd name="T83" fmla="*/ 88 h 372"/>
                  <a:gd name="T84" fmla="*/ 274 w 322"/>
                  <a:gd name="T85" fmla="*/ 63 h 372"/>
                  <a:gd name="T86" fmla="*/ 214 w 322"/>
                  <a:gd name="T87" fmla="*/ 86 h 372"/>
                  <a:gd name="T88" fmla="*/ 208 w 322"/>
                  <a:gd name="T89" fmla="*/ 86 h 372"/>
                  <a:gd name="T90" fmla="*/ 206 w 322"/>
                  <a:gd name="T91" fmla="*/ 48 h 372"/>
                  <a:gd name="T92" fmla="*/ 217 w 322"/>
                  <a:gd name="T93"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2" h="372">
                    <a:moveTo>
                      <a:pt x="198" y="5"/>
                    </a:moveTo>
                    <a:cubicBezTo>
                      <a:pt x="186" y="11"/>
                      <a:pt x="177" y="15"/>
                      <a:pt x="169" y="16"/>
                    </a:cubicBezTo>
                    <a:cubicBezTo>
                      <a:pt x="163" y="16"/>
                      <a:pt x="152" y="14"/>
                      <a:pt x="138" y="9"/>
                    </a:cubicBezTo>
                    <a:cubicBezTo>
                      <a:pt x="113" y="5"/>
                      <a:pt x="113" y="5"/>
                      <a:pt x="113" y="5"/>
                    </a:cubicBezTo>
                    <a:cubicBezTo>
                      <a:pt x="106" y="9"/>
                      <a:pt x="98" y="19"/>
                      <a:pt x="86" y="37"/>
                    </a:cubicBezTo>
                    <a:cubicBezTo>
                      <a:pt x="102" y="71"/>
                      <a:pt x="102" y="71"/>
                      <a:pt x="102" y="71"/>
                    </a:cubicBezTo>
                    <a:cubicBezTo>
                      <a:pt x="75" y="86"/>
                      <a:pt x="75" y="86"/>
                      <a:pt x="75" y="86"/>
                    </a:cubicBezTo>
                    <a:cubicBezTo>
                      <a:pt x="74" y="86"/>
                      <a:pt x="74" y="86"/>
                      <a:pt x="74" y="86"/>
                    </a:cubicBezTo>
                    <a:cubicBezTo>
                      <a:pt x="53" y="79"/>
                      <a:pt x="53" y="79"/>
                      <a:pt x="53" y="79"/>
                    </a:cubicBezTo>
                    <a:cubicBezTo>
                      <a:pt x="62" y="95"/>
                      <a:pt x="64" y="105"/>
                      <a:pt x="61" y="109"/>
                    </a:cubicBezTo>
                    <a:cubicBezTo>
                      <a:pt x="58" y="117"/>
                      <a:pt x="58" y="117"/>
                      <a:pt x="58" y="117"/>
                    </a:cubicBezTo>
                    <a:cubicBezTo>
                      <a:pt x="53" y="130"/>
                      <a:pt x="49" y="137"/>
                      <a:pt x="45" y="141"/>
                    </a:cubicBezTo>
                    <a:cubicBezTo>
                      <a:pt x="8" y="174"/>
                      <a:pt x="8" y="174"/>
                      <a:pt x="8" y="174"/>
                    </a:cubicBezTo>
                    <a:cubicBezTo>
                      <a:pt x="17" y="180"/>
                      <a:pt x="17" y="180"/>
                      <a:pt x="17" y="180"/>
                    </a:cubicBezTo>
                    <a:cubicBezTo>
                      <a:pt x="11" y="185"/>
                      <a:pt x="11" y="185"/>
                      <a:pt x="11" y="185"/>
                    </a:cubicBezTo>
                    <a:cubicBezTo>
                      <a:pt x="3" y="192"/>
                      <a:pt x="0" y="201"/>
                      <a:pt x="5" y="207"/>
                    </a:cubicBezTo>
                    <a:cubicBezTo>
                      <a:pt x="30" y="246"/>
                      <a:pt x="30" y="246"/>
                      <a:pt x="30" y="246"/>
                    </a:cubicBezTo>
                    <a:cubicBezTo>
                      <a:pt x="31" y="246"/>
                      <a:pt x="31" y="246"/>
                      <a:pt x="31" y="246"/>
                    </a:cubicBezTo>
                    <a:cubicBezTo>
                      <a:pt x="31" y="247"/>
                      <a:pt x="31" y="247"/>
                      <a:pt x="31" y="247"/>
                    </a:cubicBezTo>
                    <a:cubicBezTo>
                      <a:pt x="43" y="268"/>
                      <a:pt x="43" y="268"/>
                      <a:pt x="43" y="268"/>
                    </a:cubicBezTo>
                    <a:cubicBezTo>
                      <a:pt x="43" y="269"/>
                      <a:pt x="43" y="269"/>
                      <a:pt x="43" y="269"/>
                    </a:cubicBezTo>
                    <a:cubicBezTo>
                      <a:pt x="44" y="270"/>
                      <a:pt x="44" y="270"/>
                      <a:pt x="44" y="270"/>
                    </a:cubicBezTo>
                    <a:cubicBezTo>
                      <a:pt x="43" y="272"/>
                      <a:pt x="43" y="272"/>
                      <a:pt x="43" y="272"/>
                    </a:cubicBezTo>
                    <a:cubicBezTo>
                      <a:pt x="43" y="274"/>
                      <a:pt x="43" y="274"/>
                      <a:pt x="43" y="274"/>
                    </a:cubicBezTo>
                    <a:cubicBezTo>
                      <a:pt x="43" y="276"/>
                      <a:pt x="43" y="276"/>
                      <a:pt x="43" y="276"/>
                    </a:cubicBezTo>
                    <a:cubicBezTo>
                      <a:pt x="41" y="278"/>
                      <a:pt x="41" y="278"/>
                      <a:pt x="41" y="278"/>
                    </a:cubicBezTo>
                    <a:cubicBezTo>
                      <a:pt x="46" y="278"/>
                      <a:pt x="50" y="280"/>
                      <a:pt x="55" y="283"/>
                    </a:cubicBezTo>
                    <a:cubicBezTo>
                      <a:pt x="64" y="288"/>
                      <a:pt x="70" y="303"/>
                      <a:pt x="73" y="325"/>
                    </a:cubicBezTo>
                    <a:cubicBezTo>
                      <a:pt x="77" y="346"/>
                      <a:pt x="77" y="346"/>
                      <a:pt x="77" y="346"/>
                    </a:cubicBezTo>
                    <a:cubicBezTo>
                      <a:pt x="80" y="352"/>
                      <a:pt x="82" y="355"/>
                      <a:pt x="87" y="357"/>
                    </a:cubicBezTo>
                    <a:cubicBezTo>
                      <a:pt x="95" y="361"/>
                      <a:pt x="106" y="360"/>
                      <a:pt x="115" y="354"/>
                    </a:cubicBezTo>
                    <a:cubicBezTo>
                      <a:pt x="121" y="350"/>
                      <a:pt x="124" y="347"/>
                      <a:pt x="123" y="344"/>
                    </a:cubicBezTo>
                    <a:cubicBezTo>
                      <a:pt x="122" y="343"/>
                      <a:pt x="122" y="343"/>
                      <a:pt x="122" y="343"/>
                    </a:cubicBezTo>
                    <a:cubicBezTo>
                      <a:pt x="122" y="341"/>
                      <a:pt x="122" y="341"/>
                      <a:pt x="122" y="341"/>
                    </a:cubicBezTo>
                    <a:cubicBezTo>
                      <a:pt x="140" y="328"/>
                      <a:pt x="140" y="328"/>
                      <a:pt x="140" y="328"/>
                    </a:cubicBezTo>
                    <a:cubicBezTo>
                      <a:pt x="142" y="330"/>
                      <a:pt x="142" y="330"/>
                      <a:pt x="142" y="330"/>
                    </a:cubicBezTo>
                    <a:cubicBezTo>
                      <a:pt x="156" y="354"/>
                      <a:pt x="156" y="354"/>
                      <a:pt x="156" y="354"/>
                    </a:cubicBezTo>
                    <a:cubicBezTo>
                      <a:pt x="161" y="358"/>
                      <a:pt x="166" y="360"/>
                      <a:pt x="175" y="360"/>
                    </a:cubicBezTo>
                    <a:cubicBezTo>
                      <a:pt x="180" y="359"/>
                      <a:pt x="180" y="359"/>
                      <a:pt x="180" y="359"/>
                    </a:cubicBezTo>
                    <a:cubicBezTo>
                      <a:pt x="180" y="359"/>
                      <a:pt x="180" y="359"/>
                      <a:pt x="180" y="359"/>
                    </a:cubicBezTo>
                    <a:cubicBezTo>
                      <a:pt x="176" y="346"/>
                      <a:pt x="176" y="346"/>
                      <a:pt x="176" y="346"/>
                    </a:cubicBezTo>
                    <a:cubicBezTo>
                      <a:pt x="196" y="355"/>
                      <a:pt x="196" y="355"/>
                      <a:pt x="196" y="355"/>
                    </a:cubicBezTo>
                    <a:cubicBezTo>
                      <a:pt x="201" y="355"/>
                      <a:pt x="201" y="355"/>
                      <a:pt x="201" y="355"/>
                    </a:cubicBezTo>
                    <a:cubicBezTo>
                      <a:pt x="202" y="355"/>
                      <a:pt x="202" y="355"/>
                      <a:pt x="202" y="355"/>
                    </a:cubicBezTo>
                    <a:cubicBezTo>
                      <a:pt x="203" y="357"/>
                      <a:pt x="203" y="357"/>
                      <a:pt x="203" y="357"/>
                    </a:cubicBezTo>
                    <a:cubicBezTo>
                      <a:pt x="222" y="372"/>
                      <a:pt x="222" y="372"/>
                      <a:pt x="222" y="372"/>
                    </a:cubicBezTo>
                    <a:cubicBezTo>
                      <a:pt x="227" y="363"/>
                      <a:pt x="227" y="363"/>
                      <a:pt x="227" y="363"/>
                    </a:cubicBezTo>
                    <a:cubicBezTo>
                      <a:pt x="226" y="327"/>
                      <a:pt x="226" y="327"/>
                      <a:pt x="226" y="327"/>
                    </a:cubicBezTo>
                    <a:cubicBezTo>
                      <a:pt x="227" y="326"/>
                      <a:pt x="227" y="326"/>
                      <a:pt x="227" y="326"/>
                    </a:cubicBezTo>
                    <a:cubicBezTo>
                      <a:pt x="227" y="326"/>
                      <a:pt x="227" y="326"/>
                      <a:pt x="227" y="326"/>
                    </a:cubicBezTo>
                    <a:cubicBezTo>
                      <a:pt x="240" y="310"/>
                      <a:pt x="240" y="310"/>
                      <a:pt x="240" y="310"/>
                    </a:cubicBezTo>
                    <a:cubicBezTo>
                      <a:pt x="241" y="308"/>
                      <a:pt x="240" y="304"/>
                      <a:pt x="235" y="299"/>
                    </a:cubicBezTo>
                    <a:cubicBezTo>
                      <a:pt x="232" y="296"/>
                      <a:pt x="232" y="296"/>
                      <a:pt x="232" y="296"/>
                    </a:cubicBezTo>
                    <a:cubicBezTo>
                      <a:pt x="234" y="293"/>
                      <a:pt x="234" y="293"/>
                      <a:pt x="234" y="293"/>
                    </a:cubicBezTo>
                    <a:cubicBezTo>
                      <a:pt x="235" y="291"/>
                      <a:pt x="235" y="291"/>
                      <a:pt x="235" y="291"/>
                    </a:cubicBezTo>
                    <a:cubicBezTo>
                      <a:pt x="238" y="290"/>
                      <a:pt x="238" y="290"/>
                      <a:pt x="238" y="290"/>
                    </a:cubicBezTo>
                    <a:cubicBezTo>
                      <a:pt x="264" y="247"/>
                      <a:pt x="264" y="247"/>
                      <a:pt x="264" y="247"/>
                    </a:cubicBezTo>
                    <a:cubicBezTo>
                      <a:pt x="266" y="248"/>
                      <a:pt x="266" y="248"/>
                      <a:pt x="266" y="248"/>
                    </a:cubicBezTo>
                    <a:cubicBezTo>
                      <a:pt x="272" y="249"/>
                      <a:pt x="272" y="249"/>
                      <a:pt x="272" y="249"/>
                    </a:cubicBezTo>
                    <a:cubicBezTo>
                      <a:pt x="274" y="250"/>
                      <a:pt x="274" y="250"/>
                      <a:pt x="274" y="250"/>
                    </a:cubicBezTo>
                    <a:cubicBezTo>
                      <a:pt x="274" y="252"/>
                      <a:pt x="274" y="252"/>
                      <a:pt x="274" y="252"/>
                    </a:cubicBezTo>
                    <a:cubicBezTo>
                      <a:pt x="272" y="269"/>
                      <a:pt x="272" y="269"/>
                      <a:pt x="272" y="269"/>
                    </a:cubicBezTo>
                    <a:cubicBezTo>
                      <a:pt x="274" y="269"/>
                      <a:pt x="274" y="269"/>
                      <a:pt x="274" y="269"/>
                    </a:cubicBezTo>
                    <a:cubicBezTo>
                      <a:pt x="303" y="243"/>
                      <a:pt x="303" y="243"/>
                      <a:pt x="303" y="243"/>
                    </a:cubicBezTo>
                    <a:cubicBezTo>
                      <a:pt x="301" y="229"/>
                      <a:pt x="301" y="229"/>
                      <a:pt x="301" y="229"/>
                    </a:cubicBezTo>
                    <a:cubicBezTo>
                      <a:pt x="296" y="229"/>
                      <a:pt x="296" y="229"/>
                      <a:pt x="296" y="229"/>
                    </a:cubicBezTo>
                    <a:cubicBezTo>
                      <a:pt x="285" y="230"/>
                      <a:pt x="285" y="230"/>
                      <a:pt x="285" y="230"/>
                    </a:cubicBezTo>
                    <a:cubicBezTo>
                      <a:pt x="303" y="182"/>
                      <a:pt x="303" y="182"/>
                      <a:pt x="303" y="182"/>
                    </a:cubicBezTo>
                    <a:cubicBezTo>
                      <a:pt x="287" y="180"/>
                      <a:pt x="287" y="180"/>
                      <a:pt x="287" y="180"/>
                    </a:cubicBezTo>
                    <a:cubicBezTo>
                      <a:pt x="287" y="180"/>
                      <a:pt x="287" y="180"/>
                      <a:pt x="287" y="180"/>
                    </a:cubicBezTo>
                    <a:cubicBezTo>
                      <a:pt x="285" y="180"/>
                      <a:pt x="285" y="180"/>
                      <a:pt x="285" y="180"/>
                    </a:cubicBezTo>
                    <a:cubicBezTo>
                      <a:pt x="285" y="177"/>
                      <a:pt x="285" y="177"/>
                      <a:pt x="285" y="177"/>
                    </a:cubicBezTo>
                    <a:cubicBezTo>
                      <a:pt x="280" y="171"/>
                      <a:pt x="280" y="171"/>
                      <a:pt x="280" y="171"/>
                    </a:cubicBezTo>
                    <a:cubicBezTo>
                      <a:pt x="277" y="165"/>
                      <a:pt x="277" y="159"/>
                      <a:pt x="281" y="154"/>
                    </a:cubicBezTo>
                    <a:cubicBezTo>
                      <a:pt x="306" y="153"/>
                      <a:pt x="306" y="153"/>
                      <a:pt x="306" y="153"/>
                    </a:cubicBezTo>
                    <a:cubicBezTo>
                      <a:pt x="322" y="153"/>
                      <a:pt x="322" y="153"/>
                      <a:pt x="322" y="153"/>
                    </a:cubicBezTo>
                    <a:cubicBezTo>
                      <a:pt x="322" y="148"/>
                      <a:pt x="319" y="138"/>
                      <a:pt x="310" y="123"/>
                    </a:cubicBezTo>
                    <a:cubicBezTo>
                      <a:pt x="287" y="115"/>
                      <a:pt x="287" y="115"/>
                      <a:pt x="287" y="115"/>
                    </a:cubicBezTo>
                    <a:cubicBezTo>
                      <a:pt x="311" y="93"/>
                      <a:pt x="311" y="93"/>
                      <a:pt x="311" y="93"/>
                    </a:cubicBezTo>
                    <a:cubicBezTo>
                      <a:pt x="311" y="88"/>
                      <a:pt x="311" y="88"/>
                      <a:pt x="311" y="88"/>
                    </a:cubicBezTo>
                    <a:cubicBezTo>
                      <a:pt x="299" y="90"/>
                      <a:pt x="299" y="90"/>
                      <a:pt x="299" y="90"/>
                    </a:cubicBezTo>
                    <a:cubicBezTo>
                      <a:pt x="295" y="90"/>
                      <a:pt x="295" y="90"/>
                      <a:pt x="295" y="90"/>
                    </a:cubicBezTo>
                    <a:cubicBezTo>
                      <a:pt x="295" y="89"/>
                      <a:pt x="295" y="89"/>
                      <a:pt x="295" y="89"/>
                    </a:cubicBezTo>
                    <a:cubicBezTo>
                      <a:pt x="294" y="88"/>
                      <a:pt x="294" y="88"/>
                      <a:pt x="294" y="88"/>
                    </a:cubicBezTo>
                    <a:cubicBezTo>
                      <a:pt x="293" y="86"/>
                      <a:pt x="293" y="86"/>
                      <a:pt x="293" y="86"/>
                    </a:cubicBezTo>
                    <a:cubicBezTo>
                      <a:pt x="290" y="75"/>
                      <a:pt x="283" y="67"/>
                      <a:pt x="274" y="63"/>
                    </a:cubicBezTo>
                    <a:cubicBezTo>
                      <a:pt x="232" y="64"/>
                      <a:pt x="232" y="64"/>
                      <a:pt x="232" y="64"/>
                    </a:cubicBezTo>
                    <a:cubicBezTo>
                      <a:pt x="214" y="86"/>
                      <a:pt x="214" y="86"/>
                      <a:pt x="214" y="86"/>
                    </a:cubicBezTo>
                    <a:cubicBezTo>
                      <a:pt x="214" y="87"/>
                      <a:pt x="214" y="87"/>
                      <a:pt x="214" y="87"/>
                    </a:cubicBezTo>
                    <a:cubicBezTo>
                      <a:pt x="208" y="86"/>
                      <a:pt x="208" y="86"/>
                      <a:pt x="208" y="86"/>
                    </a:cubicBezTo>
                    <a:cubicBezTo>
                      <a:pt x="142" y="64"/>
                      <a:pt x="142" y="64"/>
                      <a:pt x="142" y="64"/>
                    </a:cubicBezTo>
                    <a:cubicBezTo>
                      <a:pt x="206" y="48"/>
                      <a:pt x="206" y="48"/>
                      <a:pt x="206" y="48"/>
                    </a:cubicBezTo>
                    <a:cubicBezTo>
                      <a:pt x="210" y="48"/>
                      <a:pt x="221" y="37"/>
                      <a:pt x="239" y="16"/>
                    </a:cubicBezTo>
                    <a:cubicBezTo>
                      <a:pt x="217" y="0"/>
                      <a:pt x="217" y="0"/>
                      <a:pt x="217" y="0"/>
                    </a:cubicBezTo>
                    <a:lnTo>
                      <a:pt x="198"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4" name="Freeform 24"/>
              <p:cNvSpPr>
                <a:spLocks/>
              </p:cNvSpPr>
              <p:nvPr/>
            </p:nvSpPr>
            <p:spPr bwMode="auto">
              <a:xfrm>
                <a:off x="5177948" y="3917950"/>
                <a:ext cx="609600" cy="744538"/>
              </a:xfrm>
              <a:custGeom>
                <a:avLst/>
                <a:gdLst>
                  <a:gd name="T0" fmla="*/ 254 w 403"/>
                  <a:gd name="T1" fmla="*/ 140 h 494"/>
                  <a:gd name="T2" fmla="*/ 224 w 403"/>
                  <a:gd name="T3" fmla="*/ 73 h 494"/>
                  <a:gd name="T4" fmla="*/ 145 w 403"/>
                  <a:gd name="T5" fmla="*/ 46 h 494"/>
                  <a:gd name="T6" fmla="*/ 98 w 403"/>
                  <a:gd name="T7" fmla="*/ 0 h 494"/>
                  <a:gd name="T8" fmla="*/ 128 w 403"/>
                  <a:gd name="T9" fmla="*/ 46 h 494"/>
                  <a:gd name="T10" fmla="*/ 130 w 403"/>
                  <a:gd name="T11" fmla="*/ 49 h 494"/>
                  <a:gd name="T12" fmla="*/ 94 w 403"/>
                  <a:gd name="T13" fmla="*/ 94 h 494"/>
                  <a:gd name="T14" fmla="*/ 50 w 403"/>
                  <a:gd name="T15" fmla="*/ 60 h 494"/>
                  <a:gd name="T16" fmla="*/ 60 w 403"/>
                  <a:gd name="T17" fmla="*/ 93 h 494"/>
                  <a:gd name="T18" fmla="*/ 60 w 403"/>
                  <a:gd name="T19" fmla="*/ 95 h 494"/>
                  <a:gd name="T20" fmla="*/ 57 w 403"/>
                  <a:gd name="T21" fmla="*/ 108 h 494"/>
                  <a:gd name="T22" fmla="*/ 38 w 403"/>
                  <a:gd name="T23" fmla="*/ 116 h 494"/>
                  <a:gd name="T24" fmla="*/ 30 w 403"/>
                  <a:gd name="T25" fmla="*/ 133 h 494"/>
                  <a:gd name="T26" fmla="*/ 22 w 403"/>
                  <a:gd name="T27" fmla="*/ 165 h 494"/>
                  <a:gd name="T28" fmla="*/ 21 w 403"/>
                  <a:gd name="T29" fmla="*/ 165 h 494"/>
                  <a:gd name="T30" fmla="*/ 10 w 403"/>
                  <a:gd name="T31" fmla="*/ 172 h 494"/>
                  <a:gd name="T32" fmla="*/ 38 w 403"/>
                  <a:gd name="T33" fmla="*/ 215 h 494"/>
                  <a:gd name="T34" fmla="*/ 48 w 403"/>
                  <a:gd name="T35" fmla="*/ 213 h 494"/>
                  <a:gd name="T36" fmla="*/ 92 w 403"/>
                  <a:gd name="T37" fmla="*/ 234 h 494"/>
                  <a:gd name="T38" fmla="*/ 93 w 403"/>
                  <a:gd name="T39" fmla="*/ 236 h 494"/>
                  <a:gd name="T40" fmla="*/ 91 w 403"/>
                  <a:gd name="T41" fmla="*/ 263 h 494"/>
                  <a:gd name="T42" fmla="*/ 80 w 403"/>
                  <a:gd name="T43" fmla="*/ 286 h 494"/>
                  <a:gd name="T44" fmla="*/ 66 w 403"/>
                  <a:gd name="T45" fmla="*/ 302 h 494"/>
                  <a:gd name="T46" fmla="*/ 66 w 403"/>
                  <a:gd name="T47" fmla="*/ 303 h 494"/>
                  <a:gd name="T48" fmla="*/ 70 w 403"/>
                  <a:gd name="T49" fmla="*/ 334 h 494"/>
                  <a:gd name="T50" fmla="*/ 99 w 403"/>
                  <a:gd name="T51" fmla="*/ 339 h 494"/>
                  <a:gd name="T52" fmla="*/ 113 w 403"/>
                  <a:gd name="T53" fmla="*/ 354 h 494"/>
                  <a:gd name="T54" fmla="*/ 135 w 403"/>
                  <a:gd name="T55" fmla="*/ 464 h 494"/>
                  <a:gd name="T56" fmla="*/ 130 w 403"/>
                  <a:gd name="T57" fmla="*/ 473 h 494"/>
                  <a:gd name="T58" fmla="*/ 133 w 403"/>
                  <a:gd name="T59" fmla="*/ 480 h 494"/>
                  <a:gd name="T60" fmla="*/ 193 w 403"/>
                  <a:gd name="T61" fmla="*/ 455 h 494"/>
                  <a:gd name="T62" fmla="*/ 206 w 403"/>
                  <a:gd name="T63" fmla="*/ 463 h 494"/>
                  <a:gd name="T64" fmla="*/ 208 w 403"/>
                  <a:gd name="T65" fmla="*/ 461 h 494"/>
                  <a:gd name="T66" fmla="*/ 229 w 403"/>
                  <a:gd name="T67" fmla="*/ 448 h 494"/>
                  <a:gd name="T68" fmla="*/ 289 w 403"/>
                  <a:gd name="T69" fmla="*/ 474 h 494"/>
                  <a:gd name="T70" fmla="*/ 305 w 403"/>
                  <a:gd name="T71" fmla="*/ 485 h 494"/>
                  <a:gd name="T72" fmla="*/ 355 w 403"/>
                  <a:gd name="T73" fmla="*/ 431 h 494"/>
                  <a:gd name="T74" fmla="*/ 344 w 403"/>
                  <a:gd name="T75" fmla="*/ 390 h 494"/>
                  <a:gd name="T76" fmla="*/ 381 w 403"/>
                  <a:gd name="T77" fmla="*/ 392 h 494"/>
                  <a:gd name="T78" fmla="*/ 381 w 403"/>
                  <a:gd name="T79" fmla="*/ 355 h 494"/>
                  <a:gd name="T80" fmla="*/ 403 w 403"/>
                  <a:gd name="T81" fmla="*/ 323 h 494"/>
                  <a:gd name="T82" fmla="*/ 374 w 403"/>
                  <a:gd name="T83" fmla="*/ 293 h 494"/>
                  <a:gd name="T84" fmla="*/ 360 w 403"/>
                  <a:gd name="T85" fmla="*/ 305 h 494"/>
                  <a:gd name="T86" fmla="*/ 356 w 403"/>
                  <a:gd name="T87" fmla="*/ 304 h 494"/>
                  <a:gd name="T88" fmla="*/ 332 w 403"/>
                  <a:gd name="T89" fmla="*/ 281 h 494"/>
                  <a:gd name="T90" fmla="*/ 299 w 403"/>
                  <a:gd name="T91" fmla="*/ 261 h 494"/>
                  <a:gd name="T92" fmla="*/ 290 w 403"/>
                  <a:gd name="T93" fmla="*/ 223 h 494"/>
                  <a:gd name="T94" fmla="*/ 308 w 403"/>
                  <a:gd name="T95" fmla="*/ 168 h 494"/>
                  <a:gd name="T96" fmla="*/ 340 w 403"/>
                  <a:gd name="T97" fmla="*/ 170 h 494"/>
                  <a:gd name="T98" fmla="*/ 342 w 403"/>
                  <a:gd name="T99" fmla="*/ 138 h 494"/>
                  <a:gd name="T100" fmla="*/ 256 w 403"/>
                  <a:gd name="T101" fmla="*/ 142 h 494"/>
                  <a:gd name="T102" fmla="*/ 255 w 403"/>
                  <a:gd name="T103" fmla="*/ 14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3" h="494">
                    <a:moveTo>
                      <a:pt x="255" y="140"/>
                    </a:moveTo>
                    <a:cubicBezTo>
                      <a:pt x="254" y="140"/>
                      <a:pt x="254" y="140"/>
                      <a:pt x="254" y="140"/>
                    </a:cubicBezTo>
                    <a:cubicBezTo>
                      <a:pt x="254" y="139"/>
                      <a:pt x="254" y="139"/>
                      <a:pt x="254" y="139"/>
                    </a:cubicBezTo>
                    <a:cubicBezTo>
                      <a:pt x="242" y="99"/>
                      <a:pt x="231" y="76"/>
                      <a:pt x="224" y="73"/>
                    </a:cubicBezTo>
                    <a:cubicBezTo>
                      <a:pt x="187" y="61"/>
                      <a:pt x="187" y="61"/>
                      <a:pt x="187" y="61"/>
                    </a:cubicBezTo>
                    <a:cubicBezTo>
                      <a:pt x="166" y="54"/>
                      <a:pt x="151" y="50"/>
                      <a:pt x="145" y="46"/>
                    </a:cubicBezTo>
                    <a:cubicBezTo>
                      <a:pt x="134" y="39"/>
                      <a:pt x="121" y="25"/>
                      <a:pt x="105" y="0"/>
                    </a:cubicBezTo>
                    <a:cubicBezTo>
                      <a:pt x="98" y="0"/>
                      <a:pt x="98" y="0"/>
                      <a:pt x="98" y="0"/>
                    </a:cubicBezTo>
                    <a:cubicBezTo>
                      <a:pt x="99" y="1"/>
                      <a:pt x="99" y="1"/>
                      <a:pt x="99" y="1"/>
                    </a:cubicBezTo>
                    <a:cubicBezTo>
                      <a:pt x="102" y="10"/>
                      <a:pt x="110" y="25"/>
                      <a:pt x="128" y="46"/>
                    </a:cubicBezTo>
                    <a:cubicBezTo>
                      <a:pt x="129" y="47"/>
                      <a:pt x="129" y="47"/>
                      <a:pt x="129" y="47"/>
                    </a:cubicBezTo>
                    <a:cubicBezTo>
                      <a:pt x="130" y="49"/>
                      <a:pt x="130" y="49"/>
                      <a:pt x="130" y="49"/>
                    </a:cubicBezTo>
                    <a:cubicBezTo>
                      <a:pt x="113" y="80"/>
                      <a:pt x="113" y="80"/>
                      <a:pt x="113" y="80"/>
                    </a:cubicBezTo>
                    <a:cubicBezTo>
                      <a:pt x="107" y="91"/>
                      <a:pt x="101" y="96"/>
                      <a:pt x="94" y="94"/>
                    </a:cubicBezTo>
                    <a:cubicBezTo>
                      <a:pt x="90" y="92"/>
                      <a:pt x="82" y="83"/>
                      <a:pt x="68" y="65"/>
                    </a:cubicBezTo>
                    <a:cubicBezTo>
                      <a:pt x="50" y="60"/>
                      <a:pt x="50" y="60"/>
                      <a:pt x="50" y="60"/>
                    </a:cubicBezTo>
                    <a:cubicBezTo>
                      <a:pt x="50" y="65"/>
                      <a:pt x="53" y="75"/>
                      <a:pt x="60" y="92"/>
                    </a:cubicBezTo>
                    <a:cubicBezTo>
                      <a:pt x="60" y="93"/>
                      <a:pt x="60" y="93"/>
                      <a:pt x="60" y="93"/>
                    </a:cubicBezTo>
                    <a:cubicBezTo>
                      <a:pt x="60" y="94"/>
                      <a:pt x="60" y="94"/>
                      <a:pt x="60" y="94"/>
                    </a:cubicBezTo>
                    <a:cubicBezTo>
                      <a:pt x="60" y="95"/>
                      <a:pt x="60" y="95"/>
                      <a:pt x="60" y="95"/>
                    </a:cubicBezTo>
                    <a:cubicBezTo>
                      <a:pt x="60" y="96"/>
                      <a:pt x="60" y="96"/>
                      <a:pt x="60" y="96"/>
                    </a:cubicBezTo>
                    <a:cubicBezTo>
                      <a:pt x="57" y="108"/>
                      <a:pt x="57" y="108"/>
                      <a:pt x="57" y="108"/>
                    </a:cubicBezTo>
                    <a:cubicBezTo>
                      <a:pt x="38" y="116"/>
                      <a:pt x="38" y="116"/>
                      <a:pt x="38" y="116"/>
                    </a:cubicBezTo>
                    <a:cubicBezTo>
                      <a:pt x="38" y="116"/>
                      <a:pt x="38" y="116"/>
                      <a:pt x="38" y="116"/>
                    </a:cubicBezTo>
                    <a:cubicBezTo>
                      <a:pt x="32" y="119"/>
                      <a:pt x="32" y="119"/>
                      <a:pt x="32" y="119"/>
                    </a:cubicBezTo>
                    <a:cubicBezTo>
                      <a:pt x="29" y="122"/>
                      <a:pt x="29" y="127"/>
                      <a:pt x="30" y="133"/>
                    </a:cubicBezTo>
                    <a:cubicBezTo>
                      <a:pt x="32" y="149"/>
                      <a:pt x="31" y="159"/>
                      <a:pt x="28" y="163"/>
                    </a:cubicBezTo>
                    <a:cubicBezTo>
                      <a:pt x="26" y="165"/>
                      <a:pt x="25" y="165"/>
                      <a:pt x="22" y="165"/>
                    </a:cubicBezTo>
                    <a:cubicBezTo>
                      <a:pt x="21" y="165"/>
                      <a:pt x="21" y="165"/>
                      <a:pt x="21" y="165"/>
                    </a:cubicBezTo>
                    <a:cubicBezTo>
                      <a:pt x="21" y="165"/>
                      <a:pt x="21" y="165"/>
                      <a:pt x="21" y="165"/>
                    </a:cubicBezTo>
                    <a:cubicBezTo>
                      <a:pt x="0" y="161"/>
                      <a:pt x="0" y="161"/>
                      <a:pt x="0" y="161"/>
                    </a:cubicBezTo>
                    <a:cubicBezTo>
                      <a:pt x="1" y="165"/>
                      <a:pt x="4" y="169"/>
                      <a:pt x="10" y="172"/>
                    </a:cubicBezTo>
                    <a:cubicBezTo>
                      <a:pt x="20" y="182"/>
                      <a:pt x="29" y="196"/>
                      <a:pt x="37" y="211"/>
                    </a:cubicBezTo>
                    <a:cubicBezTo>
                      <a:pt x="38" y="215"/>
                      <a:pt x="38" y="215"/>
                      <a:pt x="38" y="215"/>
                    </a:cubicBezTo>
                    <a:cubicBezTo>
                      <a:pt x="38" y="215"/>
                      <a:pt x="38" y="215"/>
                      <a:pt x="38" y="215"/>
                    </a:cubicBezTo>
                    <a:cubicBezTo>
                      <a:pt x="48" y="213"/>
                      <a:pt x="48" y="213"/>
                      <a:pt x="48" y="213"/>
                    </a:cubicBezTo>
                    <a:cubicBezTo>
                      <a:pt x="59" y="210"/>
                      <a:pt x="70" y="213"/>
                      <a:pt x="80" y="220"/>
                    </a:cubicBezTo>
                    <a:cubicBezTo>
                      <a:pt x="92" y="234"/>
                      <a:pt x="92" y="234"/>
                      <a:pt x="92" y="234"/>
                    </a:cubicBezTo>
                    <a:cubicBezTo>
                      <a:pt x="93" y="235"/>
                      <a:pt x="93" y="235"/>
                      <a:pt x="93" y="235"/>
                    </a:cubicBezTo>
                    <a:cubicBezTo>
                      <a:pt x="93" y="236"/>
                      <a:pt x="93" y="236"/>
                      <a:pt x="93" y="236"/>
                    </a:cubicBezTo>
                    <a:cubicBezTo>
                      <a:pt x="92" y="236"/>
                      <a:pt x="92" y="236"/>
                      <a:pt x="92" y="236"/>
                    </a:cubicBezTo>
                    <a:cubicBezTo>
                      <a:pt x="91" y="263"/>
                      <a:pt x="91" y="263"/>
                      <a:pt x="91" y="263"/>
                    </a:cubicBezTo>
                    <a:cubicBezTo>
                      <a:pt x="94" y="267"/>
                      <a:pt x="96" y="273"/>
                      <a:pt x="94" y="277"/>
                    </a:cubicBezTo>
                    <a:cubicBezTo>
                      <a:pt x="92" y="282"/>
                      <a:pt x="88" y="285"/>
                      <a:pt x="80" y="286"/>
                    </a:cubicBezTo>
                    <a:cubicBezTo>
                      <a:pt x="72" y="286"/>
                      <a:pt x="68" y="292"/>
                      <a:pt x="66" y="302"/>
                    </a:cubicBezTo>
                    <a:cubicBezTo>
                      <a:pt x="66" y="302"/>
                      <a:pt x="66" y="302"/>
                      <a:pt x="66" y="302"/>
                    </a:cubicBezTo>
                    <a:cubicBezTo>
                      <a:pt x="66" y="302"/>
                      <a:pt x="66" y="302"/>
                      <a:pt x="66" y="302"/>
                    </a:cubicBezTo>
                    <a:cubicBezTo>
                      <a:pt x="66" y="303"/>
                      <a:pt x="66" y="303"/>
                      <a:pt x="66" y="303"/>
                    </a:cubicBezTo>
                    <a:cubicBezTo>
                      <a:pt x="57" y="321"/>
                      <a:pt x="57" y="321"/>
                      <a:pt x="57" y="321"/>
                    </a:cubicBezTo>
                    <a:cubicBezTo>
                      <a:pt x="70" y="334"/>
                      <a:pt x="70" y="334"/>
                      <a:pt x="70" y="334"/>
                    </a:cubicBezTo>
                    <a:cubicBezTo>
                      <a:pt x="97" y="339"/>
                      <a:pt x="97" y="339"/>
                      <a:pt x="97" y="339"/>
                    </a:cubicBezTo>
                    <a:cubicBezTo>
                      <a:pt x="99" y="339"/>
                      <a:pt x="99" y="339"/>
                      <a:pt x="99" y="339"/>
                    </a:cubicBezTo>
                    <a:cubicBezTo>
                      <a:pt x="99" y="339"/>
                      <a:pt x="99" y="339"/>
                      <a:pt x="99" y="339"/>
                    </a:cubicBezTo>
                    <a:cubicBezTo>
                      <a:pt x="113" y="354"/>
                      <a:pt x="113" y="354"/>
                      <a:pt x="113" y="354"/>
                    </a:cubicBezTo>
                    <a:cubicBezTo>
                      <a:pt x="96" y="379"/>
                      <a:pt x="96" y="379"/>
                      <a:pt x="96" y="379"/>
                    </a:cubicBezTo>
                    <a:cubicBezTo>
                      <a:pt x="135" y="464"/>
                      <a:pt x="135" y="464"/>
                      <a:pt x="135" y="464"/>
                    </a:cubicBezTo>
                    <a:cubicBezTo>
                      <a:pt x="136" y="466"/>
                      <a:pt x="136" y="466"/>
                      <a:pt x="136" y="466"/>
                    </a:cubicBezTo>
                    <a:cubicBezTo>
                      <a:pt x="130" y="473"/>
                      <a:pt x="130" y="473"/>
                      <a:pt x="130" y="473"/>
                    </a:cubicBezTo>
                    <a:cubicBezTo>
                      <a:pt x="132" y="480"/>
                      <a:pt x="132" y="480"/>
                      <a:pt x="132" y="480"/>
                    </a:cubicBezTo>
                    <a:cubicBezTo>
                      <a:pt x="133" y="480"/>
                      <a:pt x="133" y="480"/>
                      <a:pt x="133" y="480"/>
                    </a:cubicBezTo>
                    <a:cubicBezTo>
                      <a:pt x="205" y="434"/>
                      <a:pt x="205" y="434"/>
                      <a:pt x="205" y="434"/>
                    </a:cubicBezTo>
                    <a:cubicBezTo>
                      <a:pt x="193" y="455"/>
                      <a:pt x="193" y="455"/>
                      <a:pt x="193" y="455"/>
                    </a:cubicBezTo>
                    <a:cubicBezTo>
                      <a:pt x="184" y="471"/>
                      <a:pt x="179" y="485"/>
                      <a:pt x="176" y="494"/>
                    </a:cubicBezTo>
                    <a:cubicBezTo>
                      <a:pt x="189" y="489"/>
                      <a:pt x="200" y="480"/>
                      <a:pt x="206" y="463"/>
                    </a:cubicBezTo>
                    <a:cubicBezTo>
                      <a:pt x="207" y="461"/>
                      <a:pt x="207" y="461"/>
                      <a:pt x="207" y="461"/>
                    </a:cubicBezTo>
                    <a:cubicBezTo>
                      <a:pt x="208" y="461"/>
                      <a:pt x="208" y="461"/>
                      <a:pt x="208" y="461"/>
                    </a:cubicBezTo>
                    <a:cubicBezTo>
                      <a:pt x="228" y="450"/>
                      <a:pt x="228" y="450"/>
                      <a:pt x="228" y="450"/>
                    </a:cubicBezTo>
                    <a:cubicBezTo>
                      <a:pt x="229" y="448"/>
                      <a:pt x="229" y="448"/>
                      <a:pt x="229" y="448"/>
                    </a:cubicBezTo>
                    <a:cubicBezTo>
                      <a:pt x="258" y="473"/>
                      <a:pt x="258" y="473"/>
                      <a:pt x="258" y="473"/>
                    </a:cubicBezTo>
                    <a:cubicBezTo>
                      <a:pt x="289" y="474"/>
                      <a:pt x="289" y="474"/>
                      <a:pt x="289" y="474"/>
                    </a:cubicBezTo>
                    <a:cubicBezTo>
                      <a:pt x="290" y="475"/>
                      <a:pt x="290" y="475"/>
                      <a:pt x="290" y="475"/>
                    </a:cubicBezTo>
                    <a:cubicBezTo>
                      <a:pt x="305" y="485"/>
                      <a:pt x="305" y="485"/>
                      <a:pt x="305" y="485"/>
                    </a:cubicBezTo>
                    <a:cubicBezTo>
                      <a:pt x="344" y="451"/>
                      <a:pt x="344" y="451"/>
                      <a:pt x="344" y="451"/>
                    </a:cubicBezTo>
                    <a:cubicBezTo>
                      <a:pt x="347" y="448"/>
                      <a:pt x="351" y="442"/>
                      <a:pt x="355" y="431"/>
                    </a:cubicBezTo>
                    <a:cubicBezTo>
                      <a:pt x="359" y="423"/>
                      <a:pt x="359" y="423"/>
                      <a:pt x="359" y="423"/>
                    </a:cubicBezTo>
                    <a:cubicBezTo>
                      <a:pt x="360" y="418"/>
                      <a:pt x="355" y="408"/>
                      <a:pt x="344" y="390"/>
                    </a:cubicBezTo>
                    <a:cubicBezTo>
                      <a:pt x="335" y="376"/>
                      <a:pt x="335" y="376"/>
                      <a:pt x="335" y="376"/>
                    </a:cubicBezTo>
                    <a:cubicBezTo>
                      <a:pt x="381" y="392"/>
                      <a:pt x="381" y="392"/>
                      <a:pt x="381" y="392"/>
                    </a:cubicBezTo>
                    <a:cubicBezTo>
                      <a:pt x="395" y="385"/>
                      <a:pt x="395" y="385"/>
                      <a:pt x="395" y="385"/>
                    </a:cubicBezTo>
                    <a:cubicBezTo>
                      <a:pt x="381" y="355"/>
                      <a:pt x="381" y="355"/>
                      <a:pt x="381" y="355"/>
                    </a:cubicBezTo>
                    <a:cubicBezTo>
                      <a:pt x="380" y="354"/>
                      <a:pt x="380" y="354"/>
                      <a:pt x="380" y="354"/>
                    </a:cubicBezTo>
                    <a:cubicBezTo>
                      <a:pt x="403" y="323"/>
                      <a:pt x="403" y="323"/>
                      <a:pt x="403" y="323"/>
                    </a:cubicBezTo>
                    <a:cubicBezTo>
                      <a:pt x="394" y="309"/>
                      <a:pt x="394" y="309"/>
                      <a:pt x="394" y="309"/>
                    </a:cubicBezTo>
                    <a:cubicBezTo>
                      <a:pt x="384" y="298"/>
                      <a:pt x="378" y="293"/>
                      <a:pt x="374" y="293"/>
                    </a:cubicBezTo>
                    <a:cubicBezTo>
                      <a:pt x="372" y="294"/>
                      <a:pt x="372" y="294"/>
                      <a:pt x="372" y="294"/>
                    </a:cubicBezTo>
                    <a:cubicBezTo>
                      <a:pt x="360" y="305"/>
                      <a:pt x="360" y="305"/>
                      <a:pt x="360" y="305"/>
                    </a:cubicBezTo>
                    <a:cubicBezTo>
                      <a:pt x="358" y="304"/>
                      <a:pt x="358" y="304"/>
                      <a:pt x="358" y="304"/>
                    </a:cubicBezTo>
                    <a:cubicBezTo>
                      <a:pt x="356" y="304"/>
                      <a:pt x="356" y="304"/>
                      <a:pt x="356" y="304"/>
                    </a:cubicBezTo>
                    <a:cubicBezTo>
                      <a:pt x="337" y="298"/>
                      <a:pt x="337" y="298"/>
                      <a:pt x="337" y="298"/>
                    </a:cubicBezTo>
                    <a:cubicBezTo>
                      <a:pt x="332" y="281"/>
                      <a:pt x="332" y="281"/>
                      <a:pt x="332" y="281"/>
                    </a:cubicBezTo>
                    <a:cubicBezTo>
                      <a:pt x="324" y="280"/>
                      <a:pt x="317" y="276"/>
                      <a:pt x="311" y="268"/>
                    </a:cubicBezTo>
                    <a:cubicBezTo>
                      <a:pt x="299" y="261"/>
                      <a:pt x="299" y="261"/>
                      <a:pt x="299" y="261"/>
                    </a:cubicBezTo>
                    <a:cubicBezTo>
                      <a:pt x="289" y="257"/>
                      <a:pt x="284" y="252"/>
                      <a:pt x="284" y="246"/>
                    </a:cubicBezTo>
                    <a:cubicBezTo>
                      <a:pt x="282" y="240"/>
                      <a:pt x="284" y="233"/>
                      <a:pt x="290" y="223"/>
                    </a:cubicBezTo>
                    <a:cubicBezTo>
                      <a:pt x="302" y="206"/>
                      <a:pt x="308" y="192"/>
                      <a:pt x="308" y="182"/>
                    </a:cubicBezTo>
                    <a:cubicBezTo>
                      <a:pt x="308" y="168"/>
                      <a:pt x="308" y="168"/>
                      <a:pt x="308" y="168"/>
                    </a:cubicBezTo>
                    <a:cubicBezTo>
                      <a:pt x="316" y="169"/>
                      <a:pt x="316" y="169"/>
                      <a:pt x="316" y="169"/>
                    </a:cubicBezTo>
                    <a:cubicBezTo>
                      <a:pt x="340" y="170"/>
                      <a:pt x="340" y="170"/>
                      <a:pt x="340" y="170"/>
                    </a:cubicBezTo>
                    <a:cubicBezTo>
                      <a:pt x="342" y="168"/>
                      <a:pt x="345" y="158"/>
                      <a:pt x="350" y="139"/>
                    </a:cubicBezTo>
                    <a:cubicBezTo>
                      <a:pt x="342" y="138"/>
                      <a:pt x="342" y="138"/>
                      <a:pt x="342" y="138"/>
                    </a:cubicBezTo>
                    <a:cubicBezTo>
                      <a:pt x="325" y="149"/>
                      <a:pt x="313" y="157"/>
                      <a:pt x="303" y="160"/>
                    </a:cubicBezTo>
                    <a:cubicBezTo>
                      <a:pt x="292" y="163"/>
                      <a:pt x="277" y="157"/>
                      <a:pt x="256" y="142"/>
                    </a:cubicBezTo>
                    <a:cubicBezTo>
                      <a:pt x="256" y="141"/>
                      <a:pt x="256" y="141"/>
                      <a:pt x="256" y="141"/>
                    </a:cubicBezTo>
                    <a:lnTo>
                      <a:pt x="255"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5" name="Freeform 25"/>
              <p:cNvSpPr>
                <a:spLocks/>
              </p:cNvSpPr>
              <p:nvPr/>
            </p:nvSpPr>
            <p:spPr bwMode="auto">
              <a:xfrm>
                <a:off x="5295423" y="3057525"/>
                <a:ext cx="160338" cy="231775"/>
              </a:xfrm>
              <a:custGeom>
                <a:avLst/>
                <a:gdLst>
                  <a:gd name="T0" fmla="*/ 63 w 107"/>
                  <a:gd name="T1" fmla="*/ 3 h 154"/>
                  <a:gd name="T2" fmla="*/ 59 w 107"/>
                  <a:gd name="T3" fmla="*/ 0 h 154"/>
                  <a:gd name="T4" fmla="*/ 44 w 107"/>
                  <a:gd name="T5" fmla="*/ 17 h 154"/>
                  <a:gd name="T6" fmla="*/ 40 w 107"/>
                  <a:gd name="T7" fmla="*/ 15 h 154"/>
                  <a:gd name="T8" fmla="*/ 39 w 107"/>
                  <a:gd name="T9" fmla="*/ 16 h 154"/>
                  <a:gd name="T10" fmla="*/ 40 w 107"/>
                  <a:gd name="T11" fmla="*/ 17 h 154"/>
                  <a:gd name="T12" fmla="*/ 31 w 107"/>
                  <a:gd name="T13" fmla="*/ 27 h 154"/>
                  <a:gd name="T14" fmla="*/ 27 w 107"/>
                  <a:gd name="T15" fmla="*/ 29 h 154"/>
                  <a:gd name="T16" fmla="*/ 15 w 107"/>
                  <a:gd name="T17" fmla="*/ 35 h 154"/>
                  <a:gd name="T18" fmla="*/ 14 w 107"/>
                  <a:gd name="T19" fmla="*/ 43 h 154"/>
                  <a:gd name="T20" fmla="*/ 7 w 107"/>
                  <a:gd name="T21" fmla="*/ 66 h 154"/>
                  <a:gd name="T22" fmla="*/ 2 w 107"/>
                  <a:gd name="T23" fmla="*/ 79 h 154"/>
                  <a:gd name="T24" fmla="*/ 1 w 107"/>
                  <a:gd name="T25" fmla="*/ 102 h 154"/>
                  <a:gd name="T26" fmla="*/ 8 w 107"/>
                  <a:gd name="T27" fmla="*/ 133 h 154"/>
                  <a:gd name="T28" fmla="*/ 26 w 107"/>
                  <a:gd name="T29" fmla="*/ 147 h 154"/>
                  <a:gd name="T30" fmla="*/ 50 w 107"/>
                  <a:gd name="T31" fmla="*/ 154 h 154"/>
                  <a:gd name="T32" fmla="*/ 74 w 107"/>
                  <a:gd name="T33" fmla="*/ 144 h 154"/>
                  <a:gd name="T34" fmla="*/ 68 w 107"/>
                  <a:gd name="T35" fmla="*/ 132 h 154"/>
                  <a:gd name="T36" fmla="*/ 68 w 107"/>
                  <a:gd name="T37" fmla="*/ 130 h 154"/>
                  <a:gd name="T38" fmla="*/ 68 w 107"/>
                  <a:gd name="T39" fmla="*/ 129 h 154"/>
                  <a:gd name="T40" fmla="*/ 70 w 107"/>
                  <a:gd name="T41" fmla="*/ 120 h 154"/>
                  <a:gd name="T42" fmla="*/ 70 w 107"/>
                  <a:gd name="T43" fmla="*/ 119 h 154"/>
                  <a:gd name="T44" fmla="*/ 82 w 107"/>
                  <a:gd name="T45" fmla="*/ 98 h 154"/>
                  <a:gd name="T46" fmla="*/ 102 w 107"/>
                  <a:gd name="T47" fmla="*/ 98 h 154"/>
                  <a:gd name="T48" fmla="*/ 107 w 107"/>
                  <a:gd name="T49" fmla="*/ 97 h 154"/>
                  <a:gd name="T50" fmla="*/ 87 w 107"/>
                  <a:gd name="T51" fmla="*/ 64 h 154"/>
                  <a:gd name="T52" fmla="*/ 79 w 107"/>
                  <a:gd name="T53" fmla="*/ 53 h 154"/>
                  <a:gd name="T54" fmla="*/ 70 w 107"/>
                  <a:gd name="T55" fmla="*/ 23 h 154"/>
                  <a:gd name="T56" fmla="*/ 63 w 107"/>
                  <a:gd name="T57" fmla="*/ 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54">
                    <a:moveTo>
                      <a:pt x="63" y="3"/>
                    </a:moveTo>
                    <a:cubicBezTo>
                      <a:pt x="59" y="0"/>
                      <a:pt x="59" y="0"/>
                      <a:pt x="59" y="0"/>
                    </a:cubicBezTo>
                    <a:cubicBezTo>
                      <a:pt x="54" y="0"/>
                      <a:pt x="49" y="6"/>
                      <a:pt x="44" y="17"/>
                    </a:cubicBezTo>
                    <a:cubicBezTo>
                      <a:pt x="40" y="15"/>
                      <a:pt x="40" y="15"/>
                      <a:pt x="40" y="15"/>
                    </a:cubicBezTo>
                    <a:cubicBezTo>
                      <a:pt x="39" y="16"/>
                      <a:pt x="39" y="16"/>
                      <a:pt x="39" y="16"/>
                    </a:cubicBezTo>
                    <a:cubicBezTo>
                      <a:pt x="40" y="17"/>
                      <a:pt x="40" y="17"/>
                      <a:pt x="40" y="17"/>
                    </a:cubicBezTo>
                    <a:cubicBezTo>
                      <a:pt x="31" y="27"/>
                      <a:pt x="31" y="27"/>
                      <a:pt x="31" y="27"/>
                    </a:cubicBezTo>
                    <a:cubicBezTo>
                      <a:pt x="27" y="29"/>
                      <a:pt x="27" y="29"/>
                      <a:pt x="27" y="29"/>
                    </a:cubicBezTo>
                    <a:cubicBezTo>
                      <a:pt x="15" y="35"/>
                      <a:pt x="15" y="35"/>
                      <a:pt x="15" y="35"/>
                    </a:cubicBezTo>
                    <a:cubicBezTo>
                      <a:pt x="14" y="43"/>
                      <a:pt x="14" y="43"/>
                      <a:pt x="14" y="43"/>
                    </a:cubicBezTo>
                    <a:cubicBezTo>
                      <a:pt x="15" y="54"/>
                      <a:pt x="12" y="63"/>
                      <a:pt x="7" y="66"/>
                    </a:cubicBezTo>
                    <a:cubicBezTo>
                      <a:pt x="2" y="79"/>
                      <a:pt x="2" y="79"/>
                      <a:pt x="2" y="79"/>
                    </a:cubicBezTo>
                    <a:cubicBezTo>
                      <a:pt x="1" y="82"/>
                      <a:pt x="0" y="90"/>
                      <a:pt x="1" y="102"/>
                    </a:cubicBezTo>
                    <a:cubicBezTo>
                      <a:pt x="8" y="133"/>
                      <a:pt x="8" y="133"/>
                      <a:pt x="8" y="133"/>
                    </a:cubicBezTo>
                    <a:cubicBezTo>
                      <a:pt x="10" y="138"/>
                      <a:pt x="15" y="143"/>
                      <a:pt x="26" y="147"/>
                    </a:cubicBezTo>
                    <a:cubicBezTo>
                      <a:pt x="50" y="154"/>
                      <a:pt x="50" y="154"/>
                      <a:pt x="50" y="154"/>
                    </a:cubicBezTo>
                    <a:cubicBezTo>
                      <a:pt x="56" y="154"/>
                      <a:pt x="65" y="150"/>
                      <a:pt x="74" y="144"/>
                    </a:cubicBezTo>
                    <a:cubicBezTo>
                      <a:pt x="68" y="132"/>
                      <a:pt x="68" y="132"/>
                      <a:pt x="68" y="132"/>
                    </a:cubicBezTo>
                    <a:cubicBezTo>
                      <a:pt x="68" y="130"/>
                      <a:pt x="68" y="130"/>
                      <a:pt x="68" y="130"/>
                    </a:cubicBezTo>
                    <a:cubicBezTo>
                      <a:pt x="68" y="129"/>
                      <a:pt x="68" y="129"/>
                      <a:pt x="68" y="129"/>
                    </a:cubicBezTo>
                    <a:cubicBezTo>
                      <a:pt x="70" y="120"/>
                      <a:pt x="70" y="120"/>
                      <a:pt x="70" y="120"/>
                    </a:cubicBezTo>
                    <a:cubicBezTo>
                      <a:pt x="70" y="119"/>
                      <a:pt x="70" y="119"/>
                      <a:pt x="70" y="119"/>
                    </a:cubicBezTo>
                    <a:cubicBezTo>
                      <a:pt x="82" y="98"/>
                      <a:pt x="82" y="98"/>
                      <a:pt x="82" y="98"/>
                    </a:cubicBezTo>
                    <a:cubicBezTo>
                      <a:pt x="102" y="98"/>
                      <a:pt x="102" y="98"/>
                      <a:pt x="102" y="98"/>
                    </a:cubicBezTo>
                    <a:cubicBezTo>
                      <a:pt x="107" y="97"/>
                      <a:pt x="107" y="97"/>
                      <a:pt x="107" y="97"/>
                    </a:cubicBezTo>
                    <a:cubicBezTo>
                      <a:pt x="105" y="90"/>
                      <a:pt x="98" y="79"/>
                      <a:pt x="87" y="64"/>
                    </a:cubicBezTo>
                    <a:cubicBezTo>
                      <a:pt x="79" y="53"/>
                      <a:pt x="79" y="53"/>
                      <a:pt x="79" y="53"/>
                    </a:cubicBezTo>
                    <a:cubicBezTo>
                      <a:pt x="75" y="45"/>
                      <a:pt x="71" y="35"/>
                      <a:pt x="70" y="23"/>
                    </a:cubicBezTo>
                    <a:cubicBezTo>
                      <a:pt x="68" y="13"/>
                      <a:pt x="65" y="7"/>
                      <a:pt x="6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6" name="Freeform 26"/>
              <p:cNvSpPr>
                <a:spLocks/>
              </p:cNvSpPr>
              <p:nvPr/>
            </p:nvSpPr>
            <p:spPr bwMode="auto">
              <a:xfrm>
                <a:off x="5138261" y="2952750"/>
                <a:ext cx="212725" cy="230188"/>
              </a:xfrm>
              <a:custGeom>
                <a:avLst/>
                <a:gdLst>
                  <a:gd name="T0" fmla="*/ 71 w 141"/>
                  <a:gd name="T1" fmla="*/ 31 h 152"/>
                  <a:gd name="T2" fmla="*/ 68 w 141"/>
                  <a:gd name="T3" fmla="*/ 35 h 152"/>
                  <a:gd name="T4" fmla="*/ 65 w 141"/>
                  <a:gd name="T5" fmla="*/ 34 h 152"/>
                  <a:gd name="T6" fmla="*/ 52 w 141"/>
                  <a:gd name="T7" fmla="*/ 31 h 152"/>
                  <a:gd name="T8" fmla="*/ 50 w 141"/>
                  <a:gd name="T9" fmla="*/ 38 h 152"/>
                  <a:gd name="T10" fmla="*/ 50 w 141"/>
                  <a:gd name="T11" fmla="*/ 41 h 152"/>
                  <a:gd name="T12" fmla="*/ 47 w 141"/>
                  <a:gd name="T13" fmla="*/ 41 h 152"/>
                  <a:gd name="T14" fmla="*/ 25 w 141"/>
                  <a:gd name="T15" fmla="*/ 49 h 152"/>
                  <a:gd name="T16" fmla="*/ 24 w 141"/>
                  <a:gd name="T17" fmla="*/ 53 h 152"/>
                  <a:gd name="T18" fmla="*/ 31 w 141"/>
                  <a:gd name="T19" fmla="*/ 75 h 152"/>
                  <a:gd name="T20" fmla="*/ 34 w 141"/>
                  <a:gd name="T21" fmla="*/ 77 h 152"/>
                  <a:gd name="T22" fmla="*/ 31 w 141"/>
                  <a:gd name="T23" fmla="*/ 80 h 152"/>
                  <a:gd name="T24" fmla="*/ 5 w 141"/>
                  <a:gd name="T25" fmla="*/ 109 h 152"/>
                  <a:gd name="T26" fmla="*/ 0 w 141"/>
                  <a:gd name="T27" fmla="*/ 118 h 152"/>
                  <a:gd name="T28" fmla="*/ 7 w 141"/>
                  <a:gd name="T29" fmla="*/ 128 h 152"/>
                  <a:gd name="T30" fmla="*/ 19 w 141"/>
                  <a:gd name="T31" fmla="*/ 132 h 152"/>
                  <a:gd name="T32" fmla="*/ 28 w 141"/>
                  <a:gd name="T33" fmla="*/ 133 h 152"/>
                  <a:gd name="T34" fmla="*/ 53 w 141"/>
                  <a:gd name="T35" fmla="*/ 139 h 152"/>
                  <a:gd name="T36" fmla="*/ 63 w 141"/>
                  <a:gd name="T37" fmla="*/ 147 h 152"/>
                  <a:gd name="T38" fmla="*/ 82 w 141"/>
                  <a:gd name="T39" fmla="*/ 152 h 152"/>
                  <a:gd name="T40" fmla="*/ 96 w 141"/>
                  <a:gd name="T41" fmla="*/ 140 h 152"/>
                  <a:gd name="T42" fmla="*/ 104 w 141"/>
                  <a:gd name="T43" fmla="*/ 131 h 152"/>
                  <a:gd name="T44" fmla="*/ 111 w 141"/>
                  <a:gd name="T45" fmla="*/ 111 h 152"/>
                  <a:gd name="T46" fmla="*/ 105 w 141"/>
                  <a:gd name="T47" fmla="*/ 87 h 152"/>
                  <a:gd name="T48" fmla="*/ 114 w 141"/>
                  <a:gd name="T49" fmla="*/ 90 h 152"/>
                  <a:gd name="T50" fmla="*/ 128 w 141"/>
                  <a:gd name="T51" fmla="*/ 91 h 152"/>
                  <a:gd name="T52" fmla="*/ 134 w 141"/>
                  <a:gd name="T53" fmla="*/ 86 h 152"/>
                  <a:gd name="T54" fmla="*/ 136 w 141"/>
                  <a:gd name="T55" fmla="*/ 81 h 152"/>
                  <a:gd name="T56" fmla="*/ 125 w 141"/>
                  <a:gd name="T57" fmla="*/ 50 h 152"/>
                  <a:gd name="T58" fmla="*/ 129 w 141"/>
                  <a:gd name="T59" fmla="*/ 40 h 152"/>
                  <a:gd name="T60" fmla="*/ 140 w 141"/>
                  <a:gd name="T61" fmla="*/ 30 h 152"/>
                  <a:gd name="T62" fmla="*/ 141 w 141"/>
                  <a:gd name="T63" fmla="*/ 30 h 152"/>
                  <a:gd name="T64" fmla="*/ 139 w 141"/>
                  <a:gd name="T65" fmla="*/ 23 h 152"/>
                  <a:gd name="T66" fmla="*/ 114 w 141"/>
                  <a:gd name="T67" fmla="*/ 24 h 152"/>
                  <a:gd name="T68" fmla="*/ 114 w 141"/>
                  <a:gd name="T69" fmla="*/ 23 h 152"/>
                  <a:gd name="T70" fmla="*/ 91 w 141"/>
                  <a:gd name="T71" fmla="*/ 7 h 152"/>
                  <a:gd name="T72" fmla="*/ 63 w 141"/>
                  <a:gd name="T73" fmla="*/ 2 h 152"/>
                  <a:gd name="T74" fmla="*/ 60 w 141"/>
                  <a:gd name="T75" fmla="*/ 4 h 152"/>
                  <a:gd name="T76" fmla="*/ 66 w 141"/>
                  <a:gd name="T77" fmla="*/ 15 h 152"/>
                  <a:gd name="T78" fmla="*/ 71 w 141"/>
                  <a:gd name="T79" fmla="*/ 3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 h="152">
                    <a:moveTo>
                      <a:pt x="71" y="31"/>
                    </a:moveTo>
                    <a:cubicBezTo>
                      <a:pt x="68" y="35"/>
                      <a:pt x="68" y="35"/>
                      <a:pt x="68" y="35"/>
                    </a:cubicBezTo>
                    <a:cubicBezTo>
                      <a:pt x="65" y="34"/>
                      <a:pt x="65" y="34"/>
                      <a:pt x="65" y="34"/>
                    </a:cubicBezTo>
                    <a:cubicBezTo>
                      <a:pt x="52" y="31"/>
                      <a:pt x="52" y="31"/>
                      <a:pt x="52" y="31"/>
                    </a:cubicBezTo>
                    <a:cubicBezTo>
                      <a:pt x="50" y="38"/>
                      <a:pt x="50" y="38"/>
                      <a:pt x="50" y="38"/>
                    </a:cubicBezTo>
                    <a:cubicBezTo>
                      <a:pt x="50" y="41"/>
                      <a:pt x="50" y="41"/>
                      <a:pt x="50" y="41"/>
                    </a:cubicBezTo>
                    <a:cubicBezTo>
                      <a:pt x="47" y="41"/>
                      <a:pt x="47" y="41"/>
                      <a:pt x="47" y="41"/>
                    </a:cubicBezTo>
                    <a:cubicBezTo>
                      <a:pt x="25" y="49"/>
                      <a:pt x="25" y="49"/>
                      <a:pt x="25" y="49"/>
                    </a:cubicBezTo>
                    <a:cubicBezTo>
                      <a:pt x="24" y="53"/>
                      <a:pt x="24" y="53"/>
                      <a:pt x="24" y="53"/>
                    </a:cubicBezTo>
                    <a:cubicBezTo>
                      <a:pt x="21" y="60"/>
                      <a:pt x="24" y="66"/>
                      <a:pt x="31" y="75"/>
                    </a:cubicBezTo>
                    <a:cubicBezTo>
                      <a:pt x="34" y="77"/>
                      <a:pt x="34" y="77"/>
                      <a:pt x="34" y="77"/>
                    </a:cubicBezTo>
                    <a:cubicBezTo>
                      <a:pt x="31" y="80"/>
                      <a:pt x="31" y="80"/>
                      <a:pt x="31" y="80"/>
                    </a:cubicBezTo>
                    <a:cubicBezTo>
                      <a:pt x="25" y="91"/>
                      <a:pt x="16" y="101"/>
                      <a:pt x="5" y="109"/>
                    </a:cubicBezTo>
                    <a:cubicBezTo>
                      <a:pt x="1" y="112"/>
                      <a:pt x="0" y="115"/>
                      <a:pt x="0" y="118"/>
                    </a:cubicBezTo>
                    <a:cubicBezTo>
                      <a:pt x="7" y="128"/>
                      <a:pt x="7" y="128"/>
                      <a:pt x="7" y="128"/>
                    </a:cubicBezTo>
                    <a:cubicBezTo>
                      <a:pt x="19" y="132"/>
                      <a:pt x="19" y="132"/>
                      <a:pt x="19" y="132"/>
                    </a:cubicBezTo>
                    <a:cubicBezTo>
                      <a:pt x="28" y="133"/>
                      <a:pt x="28" y="133"/>
                      <a:pt x="28" y="133"/>
                    </a:cubicBezTo>
                    <a:cubicBezTo>
                      <a:pt x="41" y="133"/>
                      <a:pt x="49" y="134"/>
                      <a:pt x="53" y="139"/>
                    </a:cubicBezTo>
                    <a:cubicBezTo>
                      <a:pt x="63" y="147"/>
                      <a:pt x="63" y="147"/>
                      <a:pt x="63" y="147"/>
                    </a:cubicBezTo>
                    <a:cubicBezTo>
                      <a:pt x="71" y="150"/>
                      <a:pt x="77" y="152"/>
                      <a:pt x="82" y="152"/>
                    </a:cubicBezTo>
                    <a:cubicBezTo>
                      <a:pt x="86" y="152"/>
                      <a:pt x="92" y="149"/>
                      <a:pt x="96" y="140"/>
                    </a:cubicBezTo>
                    <a:cubicBezTo>
                      <a:pt x="104" y="131"/>
                      <a:pt x="104" y="131"/>
                      <a:pt x="104" y="131"/>
                    </a:cubicBezTo>
                    <a:cubicBezTo>
                      <a:pt x="111" y="111"/>
                      <a:pt x="111" y="111"/>
                      <a:pt x="111" y="111"/>
                    </a:cubicBezTo>
                    <a:cubicBezTo>
                      <a:pt x="105" y="87"/>
                      <a:pt x="105" y="87"/>
                      <a:pt x="105" y="87"/>
                    </a:cubicBezTo>
                    <a:cubicBezTo>
                      <a:pt x="114" y="90"/>
                      <a:pt x="114" y="90"/>
                      <a:pt x="114" y="90"/>
                    </a:cubicBezTo>
                    <a:cubicBezTo>
                      <a:pt x="128" y="91"/>
                      <a:pt x="128" y="91"/>
                      <a:pt x="128" y="91"/>
                    </a:cubicBezTo>
                    <a:cubicBezTo>
                      <a:pt x="134" y="86"/>
                      <a:pt x="134" y="86"/>
                      <a:pt x="134" y="86"/>
                    </a:cubicBezTo>
                    <a:cubicBezTo>
                      <a:pt x="136" y="81"/>
                      <a:pt x="136" y="81"/>
                      <a:pt x="136" y="81"/>
                    </a:cubicBezTo>
                    <a:cubicBezTo>
                      <a:pt x="125" y="50"/>
                      <a:pt x="125" y="50"/>
                      <a:pt x="125" y="50"/>
                    </a:cubicBezTo>
                    <a:cubicBezTo>
                      <a:pt x="129" y="40"/>
                      <a:pt x="129" y="40"/>
                      <a:pt x="129" y="40"/>
                    </a:cubicBezTo>
                    <a:cubicBezTo>
                      <a:pt x="132" y="34"/>
                      <a:pt x="136" y="31"/>
                      <a:pt x="140" y="30"/>
                    </a:cubicBezTo>
                    <a:cubicBezTo>
                      <a:pt x="141" y="30"/>
                      <a:pt x="141" y="30"/>
                      <a:pt x="141" y="30"/>
                    </a:cubicBezTo>
                    <a:cubicBezTo>
                      <a:pt x="139" y="23"/>
                      <a:pt x="139" y="23"/>
                      <a:pt x="139" y="23"/>
                    </a:cubicBezTo>
                    <a:cubicBezTo>
                      <a:pt x="114" y="24"/>
                      <a:pt x="114" y="24"/>
                      <a:pt x="114" y="24"/>
                    </a:cubicBezTo>
                    <a:cubicBezTo>
                      <a:pt x="114" y="23"/>
                      <a:pt x="114" y="23"/>
                      <a:pt x="114" y="23"/>
                    </a:cubicBezTo>
                    <a:cubicBezTo>
                      <a:pt x="91" y="7"/>
                      <a:pt x="91" y="7"/>
                      <a:pt x="91" y="7"/>
                    </a:cubicBezTo>
                    <a:cubicBezTo>
                      <a:pt x="81" y="1"/>
                      <a:pt x="72" y="0"/>
                      <a:pt x="63" y="2"/>
                    </a:cubicBezTo>
                    <a:cubicBezTo>
                      <a:pt x="60" y="4"/>
                      <a:pt x="60" y="4"/>
                      <a:pt x="60" y="4"/>
                    </a:cubicBezTo>
                    <a:cubicBezTo>
                      <a:pt x="58" y="8"/>
                      <a:pt x="60" y="13"/>
                      <a:pt x="66" y="15"/>
                    </a:cubicBezTo>
                    <a:cubicBezTo>
                      <a:pt x="72" y="19"/>
                      <a:pt x="74" y="24"/>
                      <a:pt x="71"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7" name="Freeform 27"/>
              <p:cNvSpPr>
                <a:spLocks/>
              </p:cNvSpPr>
              <p:nvPr/>
            </p:nvSpPr>
            <p:spPr bwMode="auto">
              <a:xfrm>
                <a:off x="5495448" y="2501900"/>
                <a:ext cx="747713" cy="714375"/>
              </a:xfrm>
              <a:custGeom>
                <a:avLst/>
                <a:gdLst>
                  <a:gd name="T0" fmla="*/ 213 w 496"/>
                  <a:gd name="T1" fmla="*/ 99 h 473"/>
                  <a:gd name="T2" fmla="*/ 187 w 496"/>
                  <a:gd name="T3" fmla="*/ 106 h 473"/>
                  <a:gd name="T4" fmla="*/ 155 w 496"/>
                  <a:gd name="T5" fmla="*/ 122 h 473"/>
                  <a:gd name="T6" fmla="*/ 122 w 496"/>
                  <a:gd name="T7" fmla="*/ 150 h 473"/>
                  <a:gd name="T8" fmla="*/ 120 w 496"/>
                  <a:gd name="T9" fmla="*/ 153 h 473"/>
                  <a:gd name="T10" fmla="*/ 92 w 496"/>
                  <a:gd name="T11" fmla="*/ 185 h 473"/>
                  <a:gd name="T12" fmla="*/ 56 w 496"/>
                  <a:gd name="T13" fmla="*/ 184 h 473"/>
                  <a:gd name="T14" fmla="*/ 41 w 496"/>
                  <a:gd name="T15" fmla="*/ 168 h 473"/>
                  <a:gd name="T16" fmla="*/ 46 w 496"/>
                  <a:gd name="T17" fmla="*/ 229 h 473"/>
                  <a:gd name="T18" fmla="*/ 8 w 496"/>
                  <a:gd name="T19" fmla="*/ 290 h 473"/>
                  <a:gd name="T20" fmla="*/ 0 w 496"/>
                  <a:gd name="T21" fmla="*/ 300 h 473"/>
                  <a:gd name="T22" fmla="*/ 44 w 496"/>
                  <a:gd name="T23" fmla="*/ 316 h 473"/>
                  <a:gd name="T24" fmla="*/ 46 w 496"/>
                  <a:gd name="T25" fmla="*/ 317 h 473"/>
                  <a:gd name="T26" fmla="*/ 61 w 496"/>
                  <a:gd name="T27" fmla="*/ 327 h 473"/>
                  <a:gd name="T28" fmla="*/ 64 w 496"/>
                  <a:gd name="T29" fmla="*/ 328 h 473"/>
                  <a:gd name="T30" fmla="*/ 105 w 496"/>
                  <a:gd name="T31" fmla="*/ 360 h 473"/>
                  <a:gd name="T32" fmla="*/ 149 w 496"/>
                  <a:gd name="T33" fmla="*/ 297 h 473"/>
                  <a:gd name="T34" fmla="*/ 162 w 496"/>
                  <a:gd name="T35" fmla="*/ 280 h 473"/>
                  <a:gd name="T36" fmla="*/ 197 w 496"/>
                  <a:gd name="T37" fmla="*/ 268 h 473"/>
                  <a:gd name="T38" fmla="*/ 230 w 496"/>
                  <a:gd name="T39" fmla="*/ 263 h 473"/>
                  <a:gd name="T40" fmla="*/ 248 w 496"/>
                  <a:gd name="T41" fmla="*/ 293 h 473"/>
                  <a:gd name="T42" fmla="*/ 251 w 496"/>
                  <a:gd name="T43" fmla="*/ 315 h 473"/>
                  <a:gd name="T44" fmla="*/ 245 w 496"/>
                  <a:gd name="T45" fmla="*/ 356 h 473"/>
                  <a:gd name="T46" fmla="*/ 244 w 496"/>
                  <a:gd name="T47" fmla="*/ 358 h 473"/>
                  <a:gd name="T48" fmla="*/ 225 w 496"/>
                  <a:gd name="T49" fmla="*/ 412 h 473"/>
                  <a:gd name="T50" fmla="*/ 243 w 496"/>
                  <a:gd name="T51" fmla="*/ 401 h 473"/>
                  <a:gd name="T52" fmla="*/ 257 w 496"/>
                  <a:gd name="T53" fmla="*/ 406 h 473"/>
                  <a:gd name="T54" fmla="*/ 256 w 496"/>
                  <a:gd name="T55" fmla="*/ 424 h 473"/>
                  <a:gd name="T56" fmla="*/ 243 w 496"/>
                  <a:gd name="T57" fmla="*/ 442 h 473"/>
                  <a:gd name="T58" fmla="*/ 236 w 496"/>
                  <a:gd name="T59" fmla="*/ 455 h 473"/>
                  <a:gd name="T60" fmla="*/ 224 w 496"/>
                  <a:gd name="T61" fmla="*/ 457 h 473"/>
                  <a:gd name="T62" fmla="*/ 210 w 496"/>
                  <a:gd name="T63" fmla="*/ 473 h 473"/>
                  <a:gd name="T64" fmla="*/ 263 w 496"/>
                  <a:gd name="T65" fmla="*/ 433 h 473"/>
                  <a:gd name="T66" fmla="*/ 343 w 496"/>
                  <a:gd name="T67" fmla="*/ 353 h 473"/>
                  <a:gd name="T68" fmla="*/ 361 w 496"/>
                  <a:gd name="T69" fmla="*/ 344 h 473"/>
                  <a:gd name="T70" fmla="*/ 403 w 496"/>
                  <a:gd name="T71" fmla="*/ 335 h 473"/>
                  <a:gd name="T72" fmla="*/ 431 w 496"/>
                  <a:gd name="T73" fmla="*/ 277 h 473"/>
                  <a:gd name="T74" fmla="*/ 496 w 496"/>
                  <a:gd name="T75" fmla="*/ 206 h 473"/>
                  <a:gd name="T76" fmla="*/ 480 w 496"/>
                  <a:gd name="T77" fmla="*/ 161 h 473"/>
                  <a:gd name="T78" fmla="*/ 457 w 496"/>
                  <a:gd name="T79" fmla="*/ 153 h 473"/>
                  <a:gd name="T80" fmla="*/ 453 w 496"/>
                  <a:gd name="T81" fmla="*/ 145 h 473"/>
                  <a:gd name="T82" fmla="*/ 419 w 496"/>
                  <a:gd name="T83" fmla="*/ 59 h 473"/>
                  <a:gd name="T84" fmla="*/ 407 w 496"/>
                  <a:gd name="T85" fmla="*/ 16 h 473"/>
                  <a:gd name="T86" fmla="*/ 389 w 496"/>
                  <a:gd name="T87" fmla="*/ 33 h 473"/>
                  <a:gd name="T88" fmla="*/ 354 w 496"/>
                  <a:gd name="T89" fmla="*/ 15 h 473"/>
                  <a:gd name="T90" fmla="*/ 329 w 496"/>
                  <a:gd name="T91" fmla="*/ 16 h 473"/>
                  <a:gd name="T92" fmla="*/ 303 w 496"/>
                  <a:gd name="T93" fmla="*/ 5 h 473"/>
                  <a:gd name="T94" fmla="*/ 301 w 496"/>
                  <a:gd name="T95" fmla="*/ 41 h 473"/>
                  <a:gd name="T96" fmla="*/ 299 w 496"/>
                  <a:gd name="T97" fmla="*/ 42 h 473"/>
                  <a:gd name="T98" fmla="*/ 277 w 496"/>
                  <a:gd name="T99" fmla="*/ 65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6" h="473">
                    <a:moveTo>
                      <a:pt x="227" y="62"/>
                    </a:moveTo>
                    <a:cubicBezTo>
                      <a:pt x="215" y="79"/>
                      <a:pt x="215" y="79"/>
                      <a:pt x="215" y="79"/>
                    </a:cubicBezTo>
                    <a:cubicBezTo>
                      <a:pt x="212" y="82"/>
                      <a:pt x="211" y="89"/>
                      <a:pt x="213" y="99"/>
                    </a:cubicBezTo>
                    <a:cubicBezTo>
                      <a:pt x="213" y="106"/>
                      <a:pt x="213" y="106"/>
                      <a:pt x="213" y="106"/>
                    </a:cubicBezTo>
                    <a:cubicBezTo>
                      <a:pt x="188" y="106"/>
                      <a:pt x="188" y="106"/>
                      <a:pt x="188" y="106"/>
                    </a:cubicBezTo>
                    <a:cubicBezTo>
                      <a:pt x="187" y="106"/>
                      <a:pt x="187" y="106"/>
                      <a:pt x="187" y="106"/>
                    </a:cubicBezTo>
                    <a:cubicBezTo>
                      <a:pt x="187" y="106"/>
                      <a:pt x="187" y="106"/>
                      <a:pt x="187" y="106"/>
                    </a:cubicBezTo>
                    <a:cubicBezTo>
                      <a:pt x="169" y="100"/>
                      <a:pt x="169" y="100"/>
                      <a:pt x="169" y="100"/>
                    </a:cubicBezTo>
                    <a:cubicBezTo>
                      <a:pt x="155" y="122"/>
                      <a:pt x="155" y="122"/>
                      <a:pt x="155" y="122"/>
                    </a:cubicBezTo>
                    <a:cubicBezTo>
                      <a:pt x="153" y="124"/>
                      <a:pt x="153" y="124"/>
                      <a:pt x="153" y="124"/>
                    </a:cubicBezTo>
                    <a:cubicBezTo>
                      <a:pt x="136" y="134"/>
                      <a:pt x="136" y="134"/>
                      <a:pt x="136" y="134"/>
                    </a:cubicBezTo>
                    <a:cubicBezTo>
                      <a:pt x="122" y="150"/>
                      <a:pt x="122" y="150"/>
                      <a:pt x="122" y="150"/>
                    </a:cubicBezTo>
                    <a:cubicBezTo>
                      <a:pt x="122" y="150"/>
                      <a:pt x="122" y="150"/>
                      <a:pt x="122" y="150"/>
                    </a:cubicBezTo>
                    <a:cubicBezTo>
                      <a:pt x="120" y="153"/>
                      <a:pt x="120" y="153"/>
                      <a:pt x="120" y="153"/>
                    </a:cubicBezTo>
                    <a:cubicBezTo>
                      <a:pt x="120" y="153"/>
                      <a:pt x="120" y="153"/>
                      <a:pt x="120" y="153"/>
                    </a:cubicBezTo>
                    <a:cubicBezTo>
                      <a:pt x="93" y="184"/>
                      <a:pt x="93" y="184"/>
                      <a:pt x="93" y="184"/>
                    </a:cubicBezTo>
                    <a:cubicBezTo>
                      <a:pt x="93" y="185"/>
                      <a:pt x="93" y="185"/>
                      <a:pt x="93" y="185"/>
                    </a:cubicBezTo>
                    <a:cubicBezTo>
                      <a:pt x="92" y="185"/>
                      <a:pt x="92" y="185"/>
                      <a:pt x="92" y="185"/>
                    </a:cubicBezTo>
                    <a:cubicBezTo>
                      <a:pt x="72" y="195"/>
                      <a:pt x="72" y="195"/>
                      <a:pt x="72" y="195"/>
                    </a:cubicBezTo>
                    <a:cubicBezTo>
                      <a:pt x="56" y="185"/>
                      <a:pt x="56" y="185"/>
                      <a:pt x="56" y="185"/>
                    </a:cubicBezTo>
                    <a:cubicBezTo>
                      <a:pt x="56" y="184"/>
                      <a:pt x="56" y="184"/>
                      <a:pt x="56" y="184"/>
                    </a:cubicBezTo>
                    <a:cubicBezTo>
                      <a:pt x="56" y="184"/>
                      <a:pt x="56" y="184"/>
                      <a:pt x="56" y="184"/>
                    </a:cubicBezTo>
                    <a:cubicBezTo>
                      <a:pt x="56" y="184"/>
                      <a:pt x="56" y="184"/>
                      <a:pt x="56" y="184"/>
                    </a:cubicBezTo>
                    <a:cubicBezTo>
                      <a:pt x="41" y="168"/>
                      <a:pt x="41" y="168"/>
                      <a:pt x="41" y="168"/>
                    </a:cubicBezTo>
                    <a:cubicBezTo>
                      <a:pt x="32" y="163"/>
                      <a:pt x="32" y="163"/>
                      <a:pt x="32" y="163"/>
                    </a:cubicBezTo>
                    <a:cubicBezTo>
                      <a:pt x="39" y="206"/>
                      <a:pt x="39" y="206"/>
                      <a:pt x="39" y="206"/>
                    </a:cubicBezTo>
                    <a:cubicBezTo>
                      <a:pt x="46" y="229"/>
                      <a:pt x="46" y="229"/>
                      <a:pt x="46" y="229"/>
                    </a:cubicBezTo>
                    <a:cubicBezTo>
                      <a:pt x="30" y="244"/>
                      <a:pt x="30" y="244"/>
                      <a:pt x="30" y="244"/>
                    </a:cubicBezTo>
                    <a:cubicBezTo>
                      <a:pt x="8" y="277"/>
                      <a:pt x="8" y="277"/>
                      <a:pt x="8" y="277"/>
                    </a:cubicBezTo>
                    <a:cubicBezTo>
                      <a:pt x="8" y="290"/>
                      <a:pt x="8" y="290"/>
                      <a:pt x="8" y="290"/>
                    </a:cubicBezTo>
                    <a:cubicBezTo>
                      <a:pt x="7" y="291"/>
                      <a:pt x="7" y="291"/>
                      <a:pt x="7" y="291"/>
                    </a:cubicBezTo>
                    <a:cubicBezTo>
                      <a:pt x="6" y="291"/>
                      <a:pt x="6" y="291"/>
                      <a:pt x="6" y="291"/>
                    </a:cubicBezTo>
                    <a:cubicBezTo>
                      <a:pt x="0" y="300"/>
                      <a:pt x="0" y="300"/>
                      <a:pt x="0" y="300"/>
                    </a:cubicBezTo>
                    <a:cubicBezTo>
                      <a:pt x="4" y="307"/>
                      <a:pt x="4" y="307"/>
                      <a:pt x="4" y="307"/>
                    </a:cubicBezTo>
                    <a:cubicBezTo>
                      <a:pt x="13" y="307"/>
                      <a:pt x="13" y="307"/>
                      <a:pt x="13" y="307"/>
                    </a:cubicBezTo>
                    <a:cubicBezTo>
                      <a:pt x="44" y="316"/>
                      <a:pt x="44" y="316"/>
                      <a:pt x="44" y="316"/>
                    </a:cubicBezTo>
                    <a:cubicBezTo>
                      <a:pt x="45" y="316"/>
                      <a:pt x="45" y="316"/>
                      <a:pt x="45" y="316"/>
                    </a:cubicBezTo>
                    <a:cubicBezTo>
                      <a:pt x="46" y="316"/>
                      <a:pt x="46" y="316"/>
                      <a:pt x="46" y="316"/>
                    </a:cubicBezTo>
                    <a:cubicBezTo>
                      <a:pt x="46" y="317"/>
                      <a:pt x="46" y="317"/>
                      <a:pt x="46" y="317"/>
                    </a:cubicBezTo>
                    <a:cubicBezTo>
                      <a:pt x="47" y="317"/>
                      <a:pt x="47" y="317"/>
                      <a:pt x="47" y="317"/>
                    </a:cubicBezTo>
                    <a:cubicBezTo>
                      <a:pt x="53" y="323"/>
                      <a:pt x="53" y="323"/>
                      <a:pt x="53" y="323"/>
                    </a:cubicBezTo>
                    <a:cubicBezTo>
                      <a:pt x="61" y="327"/>
                      <a:pt x="61" y="327"/>
                      <a:pt x="61" y="327"/>
                    </a:cubicBezTo>
                    <a:cubicBezTo>
                      <a:pt x="61" y="327"/>
                      <a:pt x="61" y="327"/>
                      <a:pt x="61" y="327"/>
                    </a:cubicBezTo>
                    <a:cubicBezTo>
                      <a:pt x="64" y="327"/>
                      <a:pt x="64" y="327"/>
                      <a:pt x="64" y="327"/>
                    </a:cubicBezTo>
                    <a:cubicBezTo>
                      <a:pt x="64" y="328"/>
                      <a:pt x="64" y="328"/>
                      <a:pt x="64" y="328"/>
                    </a:cubicBezTo>
                    <a:cubicBezTo>
                      <a:pt x="67" y="333"/>
                      <a:pt x="69" y="337"/>
                      <a:pt x="69" y="341"/>
                    </a:cubicBezTo>
                    <a:cubicBezTo>
                      <a:pt x="72" y="351"/>
                      <a:pt x="72" y="351"/>
                      <a:pt x="72" y="351"/>
                    </a:cubicBezTo>
                    <a:cubicBezTo>
                      <a:pt x="105" y="360"/>
                      <a:pt x="105" y="360"/>
                      <a:pt x="105" y="360"/>
                    </a:cubicBezTo>
                    <a:cubicBezTo>
                      <a:pt x="114" y="358"/>
                      <a:pt x="114" y="358"/>
                      <a:pt x="114" y="358"/>
                    </a:cubicBezTo>
                    <a:cubicBezTo>
                      <a:pt x="124" y="345"/>
                      <a:pt x="124" y="345"/>
                      <a:pt x="124" y="345"/>
                    </a:cubicBezTo>
                    <a:cubicBezTo>
                      <a:pt x="149" y="297"/>
                      <a:pt x="149" y="297"/>
                      <a:pt x="149" y="297"/>
                    </a:cubicBezTo>
                    <a:cubicBezTo>
                      <a:pt x="150" y="297"/>
                      <a:pt x="150" y="297"/>
                      <a:pt x="150" y="297"/>
                    </a:cubicBezTo>
                    <a:cubicBezTo>
                      <a:pt x="150" y="296"/>
                      <a:pt x="150" y="296"/>
                      <a:pt x="150" y="296"/>
                    </a:cubicBezTo>
                    <a:cubicBezTo>
                      <a:pt x="162" y="280"/>
                      <a:pt x="162" y="280"/>
                      <a:pt x="162" y="280"/>
                    </a:cubicBezTo>
                    <a:cubicBezTo>
                      <a:pt x="163" y="279"/>
                      <a:pt x="163" y="279"/>
                      <a:pt x="163" y="279"/>
                    </a:cubicBezTo>
                    <a:cubicBezTo>
                      <a:pt x="183" y="269"/>
                      <a:pt x="183" y="269"/>
                      <a:pt x="183" y="269"/>
                    </a:cubicBezTo>
                    <a:cubicBezTo>
                      <a:pt x="197" y="268"/>
                      <a:pt x="197" y="268"/>
                      <a:pt x="197" y="268"/>
                    </a:cubicBezTo>
                    <a:cubicBezTo>
                      <a:pt x="202" y="260"/>
                      <a:pt x="206" y="256"/>
                      <a:pt x="211" y="256"/>
                    </a:cubicBezTo>
                    <a:cubicBezTo>
                      <a:pt x="215" y="256"/>
                      <a:pt x="220" y="258"/>
                      <a:pt x="228" y="262"/>
                    </a:cubicBezTo>
                    <a:cubicBezTo>
                      <a:pt x="230" y="263"/>
                      <a:pt x="230" y="263"/>
                      <a:pt x="230" y="263"/>
                    </a:cubicBezTo>
                    <a:cubicBezTo>
                      <a:pt x="230" y="264"/>
                      <a:pt x="230" y="264"/>
                      <a:pt x="230" y="264"/>
                    </a:cubicBezTo>
                    <a:cubicBezTo>
                      <a:pt x="248" y="291"/>
                      <a:pt x="248" y="291"/>
                      <a:pt x="248" y="291"/>
                    </a:cubicBezTo>
                    <a:cubicBezTo>
                      <a:pt x="248" y="293"/>
                      <a:pt x="248" y="293"/>
                      <a:pt x="248" y="293"/>
                    </a:cubicBezTo>
                    <a:cubicBezTo>
                      <a:pt x="249" y="293"/>
                      <a:pt x="249" y="293"/>
                      <a:pt x="249" y="293"/>
                    </a:cubicBezTo>
                    <a:cubicBezTo>
                      <a:pt x="249" y="295"/>
                      <a:pt x="249" y="295"/>
                      <a:pt x="249" y="295"/>
                    </a:cubicBezTo>
                    <a:cubicBezTo>
                      <a:pt x="251" y="315"/>
                      <a:pt x="251" y="315"/>
                      <a:pt x="251" y="315"/>
                    </a:cubicBezTo>
                    <a:cubicBezTo>
                      <a:pt x="250" y="337"/>
                      <a:pt x="250" y="337"/>
                      <a:pt x="250" y="337"/>
                    </a:cubicBezTo>
                    <a:cubicBezTo>
                      <a:pt x="250" y="337"/>
                      <a:pt x="250" y="337"/>
                      <a:pt x="250" y="337"/>
                    </a:cubicBezTo>
                    <a:cubicBezTo>
                      <a:pt x="245" y="356"/>
                      <a:pt x="245" y="356"/>
                      <a:pt x="245" y="356"/>
                    </a:cubicBezTo>
                    <a:cubicBezTo>
                      <a:pt x="245" y="356"/>
                      <a:pt x="245" y="356"/>
                      <a:pt x="245" y="356"/>
                    </a:cubicBezTo>
                    <a:cubicBezTo>
                      <a:pt x="245" y="358"/>
                      <a:pt x="245" y="358"/>
                      <a:pt x="245" y="358"/>
                    </a:cubicBezTo>
                    <a:cubicBezTo>
                      <a:pt x="244" y="358"/>
                      <a:pt x="244" y="358"/>
                      <a:pt x="244" y="358"/>
                    </a:cubicBezTo>
                    <a:cubicBezTo>
                      <a:pt x="230" y="375"/>
                      <a:pt x="230" y="375"/>
                      <a:pt x="230" y="375"/>
                    </a:cubicBezTo>
                    <a:cubicBezTo>
                      <a:pt x="224" y="389"/>
                      <a:pt x="224" y="389"/>
                      <a:pt x="224" y="389"/>
                    </a:cubicBezTo>
                    <a:cubicBezTo>
                      <a:pt x="225" y="412"/>
                      <a:pt x="225" y="412"/>
                      <a:pt x="225" y="412"/>
                    </a:cubicBezTo>
                    <a:cubicBezTo>
                      <a:pt x="227" y="412"/>
                      <a:pt x="227" y="412"/>
                      <a:pt x="227" y="412"/>
                    </a:cubicBezTo>
                    <a:cubicBezTo>
                      <a:pt x="235" y="409"/>
                      <a:pt x="235" y="409"/>
                      <a:pt x="235" y="409"/>
                    </a:cubicBezTo>
                    <a:cubicBezTo>
                      <a:pt x="243" y="401"/>
                      <a:pt x="243" y="401"/>
                      <a:pt x="243" y="401"/>
                    </a:cubicBezTo>
                    <a:cubicBezTo>
                      <a:pt x="245" y="399"/>
                      <a:pt x="245" y="399"/>
                      <a:pt x="245" y="399"/>
                    </a:cubicBezTo>
                    <a:cubicBezTo>
                      <a:pt x="246" y="397"/>
                      <a:pt x="246" y="397"/>
                      <a:pt x="246" y="397"/>
                    </a:cubicBezTo>
                    <a:cubicBezTo>
                      <a:pt x="257" y="406"/>
                      <a:pt x="257" y="406"/>
                      <a:pt x="257" y="406"/>
                    </a:cubicBezTo>
                    <a:cubicBezTo>
                      <a:pt x="257" y="408"/>
                      <a:pt x="257" y="408"/>
                      <a:pt x="257" y="408"/>
                    </a:cubicBezTo>
                    <a:cubicBezTo>
                      <a:pt x="257" y="424"/>
                      <a:pt x="257" y="424"/>
                      <a:pt x="257" y="424"/>
                    </a:cubicBezTo>
                    <a:cubicBezTo>
                      <a:pt x="256" y="424"/>
                      <a:pt x="256" y="424"/>
                      <a:pt x="256" y="424"/>
                    </a:cubicBezTo>
                    <a:cubicBezTo>
                      <a:pt x="246" y="429"/>
                      <a:pt x="246" y="429"/>
                      <a:pt x="246" y="429"/>
                    </a:cubicBezTo>
                    <a:cubicBezTo>
                      <a:pt x="243" y="433"/>
                      <a:pt x="243" y="433"/>
                      <a:pt x="243" y="433"/>
                    </a:cubicBezTo>
                    <a:cubicBezTo>
                      <a:pt x="243" y="442"/>
                      <a:pt x="243" y="442"/>
                      <a:pt x="243" y="442"/>
                    </a:cubicBezTo>
                    <a:cubicBezTo>
                      <a:pt x="242" y="443"/>
                      <a:pt x="242" y="443"/>
                      <a:pt x="242" y="443"/>
                    </a:cubicBezTo>
                    <a:cubicBezTo>
                      <a:pt x="242" y="443"/>
                      <a:pt x="242" y="443"/>
                      <a:pt x="242" y="443"/>
                    </a:cubicBezTo>
                    <a:cubicBezTo>
                      <a:pt x="236" y="455"/>
                      <a:pt x="236" y="455"/>
                      <a:pt x="236" y="455"/>
                    </a:cubicBezTo>
                    <a:cubicBezTo>
                      <a:pt x="235" y="455"/>
                      <a:pt x="235" y="455"/>
                      <a:pt x="235" y="455"/>
                    </a:cubicBezTo>
                    <a:cubicBezTo>
                      <a:pt x="232" y="456"/>
                      <a:pt x="232" y="456"/>
                      <a:pt x="232" y="456"/>
                    </a:cubicBezTo>
                    <a:cubicBezTo>
                      <a:pt x="224" y="457"/>
                      <a:pt x="224" y="457"/>
                      <a:pt x="224" y="457"/>
                    </a:cubicBezTo>
                    <a:cubicBezTo>
                      <a:pt x="216" y="459"/>
                      <a:pt x="216" y="459"/>
                      <a:pt x="216" y="459"/>
                    </a:cubicBezTo>
                    <a:cubicBezTo>
                      <a:pt x="209" y="471"/>
                      <a:pt x="209" y="471"/>
                      <a:pt x="209" y="471"/>
                    </a:cubicBezTo>
                    <a:cubicBezTo>
                      <a:pt x="210" y="473"/>
                      <a:pt x="210" y="473"/>
                      <a:pt x="210" y="473"/>
                    </a:cubicBezTo>
                    <a:cubicBezTo>
                      <a:pt x="245" y="469"/>
                      <a:pt x="245" y="469"/>
                      <a:pt x="245" y="469"/>
                    </a:cubicBezTo>
                    <a:cubicBezTo>
                      <a:pt x="251" y="463"/>
                      <a:pt x="251" y="463"/>
                      <a:pt x="251" y="463"/>
                    </a:cubicBezTo>
                    <a:cubicBezTo>
                      <a:pt x="263" y="433"/>
                      <a:pt x="263" y="433"/>
                      <a:pt x="263" y="433"/>
                    </a:cubicBezTo>
                    <a:cubicBezTo>
                      <a:pt x="263" y="433"/>
                      <a:pt x="263" y="433"/>
                      <a:pt x="263" y="433"/>
                    </a:cubicBezTo>
                    <a:cubicBezTo>
                      <a:pt x="341" y="353"/>
                      <a:pt x="341" y="353"/>
                      <a:pt x="341" y="353"/>
                    </a:cubicBezTo>
                    <a:cubicBezTo>
                      <a:pt x="343" y="353"/>
                      <a:pt x="343" y="353"/>
                      <a:pt x="343" y="353"/>
                    </a:cubicBezTo>
                    <a:cubicBezTo>
                      <a:pt x="360" y="344"/>
                      <a:pt x="360" y="344"/>
                      <a:pt x="360" y="344"/>
                    </a:cubicBezTo>
                    <a:cubicBezTo>
                      <a:pt x="361" y="343"/>
                      <a:pt x="361" y="343"/>
                      <a:pt x="361" y="343"/>
                    </a:cubicBezTo>
                    <a:cubicBezTo>
                      <a:pt x="361" y="344"/>
                      <a:pt x="361" y="344"/>
                      <a:pt x="361" y="344"/>
                    </a:cubicBezTo>
                    <a:cubicBezTo>
                      <a:pt x="375" y="344"/>
                      <a:pt x="375" y="344"/>
                      <a:pt x="375" y="344"/>
                    </a:cubicBezTo>
                    <a:cubicBezTo>
                      <a:pt x="389" y="341"/>
                      <a:pt x="389" y="341"/>
                      <a:pt x="389" y="341"/>
                    </a:cubicBezTo>
                    <a:cubicBezTo>
                      <a:pt x="403" y="335"/>
                      <a:pt x="403" y="335"/>
                      <a:pt x="403" y="335"/>
                    </a:cubicBezTo>
                    <a:cubicBezTo>
                      <a:pt x="414" y="323"/>
                      <a:pt x="414" y="323"/>
                      <a:pt x="414" y="323"/>
                    </a:cubicBezTo>
                    <a:cubicBezTo>
                      <a:pt x="431" y="277"/>
                      <a:pt x="431" y="277"/>
                      <a:pt x="431" y="277"/>
                    </a:cubicBezTo>
                    <a:cubicBezTo>
                      <a:pt x="431" y="277"/>
                      <a:pt x="431" y="277"/>
                      <a:pt x="431" y="277"/>
                    </a:cubicBezTo>
                    <a:cubicBezTo>
                      <a:pt x="431" y="276"/>
                      <a:pt x="431" y="276"/>
                      <a:pt x="431" y="276"/>
                    </a:cubicBezTo>
                    <a:cubicBezTo>
                      <a:pt x="496" y="207"/>
                      <a:pt x="496" y="207"/>
                      <a:pt x="496" y="207"/>
                    </a:cubicBezTo>
                    <a:cubicBezTo>
                      <a:pt x="496" y="206"/>
                      <a:pt x="496" y="206"/>
                      <a:pt x="496" y="206"/>
                    </a:cubicBezTo>
                    <a:cubicBezTo>
                      <a:pt x="492" y="169"/>
                      <a:pt x="492" y="169"/>
                      <a:pt x="492" y="169"/>
                    </a:cubicBezTo>
                    <a:cubicBezTo>
                      <a:pt x="489" y="168"/>
                      <a:pt x="485" y="166"/>
                      <a:pt x="483" y="163"/>
                    </a:cubicBezTo>
                    <a:cubicBezTo>
                      <a:pt x="480" y="161"/>
                      <a:pt x="480" y="161"/>
                      <a:pt x="480" y="161"/>
                    </a:cubicBezTo>
                    <a:cubicBezTo>
                      <a:pt x="480" y="162"/>
                      <a:pt x="480" y="162"/>
                      <a:pt x="480" y="162"/>
                    </a:cubicBezTo>
                    <a:cubicBezTo>
                      <a:pt x="470" y="163"/>
                      <a:pt x="470" y="163"/>
                      <a:pt x="470" y="163"/>
                    </a:cubicBezTo>
                    <a:cubicBezTo>
                      <a:pt x="465" y="161"/>
                      <a:pt x="461" y="158"/>
                      <a:pt x="457" y="153"/>
                    </a:cubicBezTo>
                    <a:cubicBezTo>
                      <a:pt x="454" y="147"/>
                      <a:pt x="454" y="147"/>
                      <a:pt x="454" y="147"/>
                    </a:cubicBezTo>
                    <a:cubicBezTo>
                      <a:pt x="454" y="146"/>
                      <a:pt x="454" y="146"/>
                      <a:pt x="454" y="146"/>
                    </a:cubicBezTo>
                    <a:cubicBezTo>
                      <a:pt x="453" y="145"/>
                      <a:pt x="453" y="145"/>
                      <a:pt x="453" y="145"/>
                    </a:cubicBezTo>
                    <a:cubicBezTo>
                      <a:pt x="453" y="88"/>
                      <a:pt x="453" y="88"/>
                      <a:pt x="453" y="88"/>
                    </a:cubicBezTo>
                    <a:cubicBezTo>
                      <a:pt x="447" y="86"/>
                      <a:pt x="440" y="81"/>
                      <a:pt x="433" y="74"/>
                    </a:cubicBezTo>
                    <a:cubicBezTo>
                      <a:pt x="419" y="59"/>
                      <a:pt x="419" y="59"/>
                      <a:pt x="419" y="59"/>
                    </a:cubicBezTo>
                    <a:cubicBezTo>
                      <a:pt x="407" y="41"/>
                      <a:pt x="407" y="41"/>
                      <a:pt x="407" y="41"/>
                    </a:cubicBezTo>
                    <a:cubicBezTo>
                      <a:pt x="404" y="37"/>
                      <a:pt x="404" y="31"/>
                      <a:pt x="406" y="21"/>
                    </a:cubicBezTo>
                    <a:cubicBezTo>
                      <a:pt x="407" y="16"/>
                      <a:pt x="407" y="16"/>
                      <a:pt x="407" y="16"/>
                    </a:cubicBezTo>
                    <a:cubicBezTo>
                      <a:pt x="399" y="6"/>
                      <a:pt x="399" y="6"/>
                      <a:pt x="399" y="6"/>
                    </a:cubicBezTo>
                    <a:cubicBezTo>
                      <a:pt x="398" y="15"/>
                      <a:pt x="398" y="15"/>
                      <a:pt x="398" y="15"/>
                    </a:cubicBezTo>
                    <a:cubicBezTo>
                      <a:pt x="389" y="33"/>
                      <a:pt x="389" y="33"/>
                      <a:pt x="389" y="33"/>
                    </a:cubicBezTo>
                    <a:cubicBezTo>
                      <a:pt x="385" y="33"/>
                      <a:pt x="385" y="33"/>
                      <a:pt x="385" y="33"/>
                    </a:cubicBezTo>
                    <a:cubicBezTo>
                      <a:pt x="378" y="33"/>
                      <a:pt x="370" y="32"/>
                      <a:pt x="363" y="29"/>
                    </a:cubicBezTo>
                    <a:cubicBezTo>
                      <a:pt x="357" y="27"/>
                      <a:pt x="354" y="21"/>
                      <a:pt x="354" y="15"/>
                    </a:cubicBezTo>
                    <a:cubicBezTo>
                      <a:pt x="354" y="11"/>
                      <a:pt x="354" y="11"/>
                      <a:pt x="354" y="11"/>
                    </a:cubicBezTo>
                    <a:cubicBezTo>
                      <a:pt x="349" y="11"/>
                      <a:pt x="349" y="11"/>
                      <a:pt x="349" y="11"/>
                    </a:cubicBezTo>
                    <a:cubicBezTo>
                      <a:pt x="329" y="16"/>
                      <a:pt x="329" y="16"/>
                      <a:pt x="329" y="16"/>
                    </a:cubicBezTo>
                    <a:cubicBezTo>
                      <a:pt x="314" y="1"/>
                      <a:pt x="314" y="1"/>
                      <a:pt x="314" y="1"/>
                    </a:cubicBezTo>
                    <a:cubicBezTo>
                      <a:pt x="308" y="0"/>
                      <a:pt x="308" y="0"/>
                      <a:pt x="308" y="0"/>
                    </a:cubicBezTo>
                    <a:cubicBezTo>
                      <a:pt x="303" y="5"/>
                      <a:pt x="303" y="5"/>
                      <a:pt x="303" y="5"/>
                    </a:cubicBezTo>
                    <a:cubicBezTo>
                      <a:pt x="309" y="16"/>
                      <a:pt x="309" y="16"/>
                      <a:pt x="309" y="16"/>
                    </a:cubicBezTo>
                    <a:cubicBezTo>
                      <a:pt x="312" y="19"/>
                      <a:pt x="312" y="19"/>
                      <a:pt x="312" y="19"/>
                    </a:cubicBezTo>
                    <a:cubicBezTo>
                      <a:pt x="301" y="41"/>
                      <a:pt x="301" y="41"/>
                      <a:pt x="301" y="41"/>
                    </a:cubicBezTo>
                    <a:cubicBezTo>
                      <a:pt x="300" y="41"/>
                      <a:pt x="300" y="41"/>
                      <a:pt x="300" y="41"/>
                    </a:cubicBezTo>
                    <a:cubicBezTo>
                      <a:pt x="300" y="42"/>
                      <a:pt x="300" y="42"/>
                      <a:pt x="300" y="42"/>
                    </a:cubicBezTo>
                    <a:cubicBezTo>
                      <a:pt x="299" y="42"/>
                      <a:pt x="299" y="42"/>
                      <a:pt x="299" y="42"/>
                    </a:cubicBezTo>
                    <a:cubicBezTo>
                      <a:pt x="280" y="63"/>
                      <a:pt x="280" y="63"/>
                      <a:pt x="280" y="63"/>
                    </a:cubicBezTo>
                    <a:cubicBezTo>
                      <a:pt x="279" y="65"/>
                      <a:pt x="279" y="65"/>
                      <a:pt x="279" y="65"/>
                    </a:cubicBezTo>
                    <a:cubicBezTo>
                      <a:pt x="277" y="65"/>
                      <a:pt x="277" y="65"/>
                      <a:pt x="277" y="65"/>
                    </a:cubicBezTo>
                    <a:cubicBezTo>
                      <a:pt x="247" y="68"/>
                      <a:pt x="247" y="68"/>
                      <a:pt x="247" y="68"/>
                    </a:cubicBezTo>
                    <a:lnTo>
                      <a:pt x="227"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8" name="Freeform 28"/>
              <p:cNvSpPr>
                <a:spLocks/>
              </p:cNvSpPr>
              <p:nvPr/>
            </p:nvSpPr>
            <p:spPr bwMode="auto">
              <a:xfrm>
                <a:off x="5665311" y="2074863"/>
                <a:ext cx="1066800" cy="727075"/>
              </a:xfrm>
              <a:custGeom>
                <a:avLst/>
                <a:gdLst>
                  <a:gd name="T0" fmla="*/ 123 w 707"/>
                  <a:gd name="T1" fmla="*/ 7 h 481"/>
                  <a:gd name="T2" fmla="*/ 95 w 707"/>
                  <a:gd name="T3" fmla="*/ 14 h 481"/>
                  <a:gd name="T4" fmla="*/ 90 w 707"/>
                  <a:gd name="T5" fmla="*/ 26 h 481"/>
                  <a:gd name="T6" fmla="*/ 76 w 707"/>
                  <a:gd name="T7" fmla="*/ 46 h 481"/>
                  <a:gd name="T8" fmla="*/ 54 w 707"/>
                  <a:gd name="T9" fmla="*/ 62 h 481"/>
                  <a:gd name="T10" fmla="*/ 28 w 707"/>
                  <a:gd name="T11" fmla="*/ 45 h 481"/>
                  <a:gd name="T12" fmla="*/ 0 w 707"/>
                  <a:gd name="T13" fmla="*/ 52 h 481"/>
                  <a:gd name="T14" fmla="*/ 41 w 707"/>
                  <a:gd name="T15" fmla="*/ 79 h 481"/>
                  <a:gd name="T16" fmla="*/ 43 w 707"/>
                  <a:gd name="T17" fmla="*/ 83 h 481"/>
                  <a:gd name="T18" fmla="*/ 48 w 707"/>
                  <a:gd name="T19" fmla="*/ 136 h 481"/>
                  <a:gd name="T20" fmla="*/ 79 w 707"/>
                  <a:gd name="T21" fmla="*/ 199 h 481"/>
                  <a:gd name="T22" fmla="*/ 99 w 707"/>
                  <a:gd name="T23" fmla="*/ 179 h 481"/>
                  <a:gd name="T24" fmla="*/ 128 w 707"/>
                  <a:gd name="T25" fmla="*/ 172 h 481"/>
                  <a:gd name="T26" fmla="*/ 128 w 707"/>
                  <a:gd name="T27" fmla="*/ 173 h 481"/>
                  <a:gd name="T28" fmla="*/ 156 w 707"/>
                  <a:gd name="T29" fmla="*/ 205 h 481"/>
                  <a:gd name="T30" fmla="*/ 165 w 707"/>
                  <a:gd name="T31" fmla="*/ 232 h 481"/>
                  <a:gd name="T32" fmla="*/ 163 w 707"/>
                  <a:gd name="T33" fmla="*/ 257 h 481"/>
                  <a:gd name="T34" fmla="*/ 181 w 707"/>
                  <a:gd name="T35" fmla="*/ 282 h 481"/>
                  <a:gd name="T36" fmla="*/ 207 w 707"/>
                  <a:gd name="T37" fmla="*/ 275 h 481"/>
                  <a:gd name="T38" fmla="*/ 220 w 707"/>
                  <a:gd name="T39" fmla="*/ 286 h 481"/>
                  <a:gd name="T40" fmla="*/ 252 w 707"/>
                  <a:gd name="T41" fmla="*/ 300 h 481"/>
                  <a:gd name="T42" fmla="*/ 276 w 707"/>
                  <a:gd name="T43" fmla="*/ 292 h 481"/>
                  <a:gd name="T44" fmla="*/ 288 w 707"/>
                  <a:gd name="T45" fmla="*/ 278 h 481"/>
                  <a:gd name="T46" fmla="*/ 304 w 707"/>
                  <a:gd name="T47" fmla="*/ 319 h 481"/>
                  <a:gd name="T48" fmla="*/ 344 w 707"/>
                  <a:gd name="T49" fmla="*/ 360 h 481"/>
                  <a:gd name="T50" fmla="*/ 352 w 707"/>
                  <a:gd name="T51" fmla="*/ 427 h 481"/>
                  <a:gd name="T52" fmla="*/ 378 w 707"/>
                  <a:gd name="T53" fmla="*/ 438 h 481"/>
                  <a:gd name="T54" fmla="*/ 394 w 707"/>
                  <a:gd name="T55" fmla="*/ 481 h 481"/>
                  <a:gd name="T56" fmla="*/ 489 w 707"/>
                  <a:gd name="T57" fmla="*/ 399 h 481"/>
                  <a:gd name="T58" fmla="*/ 528 w 707"/>
                  <a:gd name="T59" fmla="*/ 359 h 481"/>
                  <a:gd name="T60" fmla="*/ 596 w 707"/>
                  <a:gd name="T61" fmla="*/ 300 h 481"/>
                  <a:gd name="T62" fmla="*/ 621 w 707"/>
                  <a:gd name="T63" fmla="*/ 278 h 481"/>
                  <a:gd name="T64" fmla="*/ 627 w 707"/>
                  <a:gd name="T65" fmla="*/ 224 h 481"/>
                  <a:gd name="T66" fmla="*/ 650 w 707"/>
                  <a:gd name="T67" fmla="*/ 220 h 481"/>
                  <a:gd name="T68" fmla="*/ 689 w 707"/>
                  <a:gd name="T69" fmla="*/ 261 h 481"/>
                  <a:gd name="T70" fmla="*/ 682 w 707"/>
                  <a:gd name="T71" fmla="*/ 231 h 481"/>
                  <a:gd name="T72" fmla="*/ 707 w 707"/>
                  <a:gd name="T73" fmla="*/ 208 h 481"/>
                  <a:gd name="T74" fmla="*/ 693 w 707"/>
                  <a:gd name="T75" fmla="*/ 166 h 481"/>
                  <a:gd name="T76" fmla="*/ 647 w 707"/>
                  <a:gd name="T77" fmla="*/ 145 h 481"/>
                  <a:gd name="T78" fmla="*/ 633 w 707"/>
                  <a:gd name="T79" fmla="*/ 143 h 481"/>
                  <a:gd name="T80" fmla="*/ 617 w 707"/>
                  <a:gd name="T81" fmla="*/ 145 h 481"/>
                  <a:gd name="T82" fmla="*/ 588 w 707"/>
                  <a:gd name="T83" fmla="*/ 145 h 481"/>
                  <a:gd name="T84" fmla="*/ 586 w 707"/>
                  <a:gd name="T85" fmla="*/ 182 h 481"/>
                  <a:gd name="T86" fmla="*/ 547 w 707"/>
                  <a:gd name="T87" fmla="*/ 188 h 481"/>
                  <a:gd name="T88" fmla="*/ 494 w 707"/>
                  <a:gd name="T89" fmla="*/ 141 h 481"/>
                  <a:gd name="T90" fmla="*/ 481 w 707"/>
                  <a:gd name="T91" fmla="*/ 116 h 481"/>
                  <a:gd name="T92" fmla="*/ 486 w 707"/>
                  <a:gd name="T93" fmla="*/ 131 h 481"/>
                  <a:gd name="T94" fmla="*/ 471 w 707"/>
                  <a:gd name="T95" fmla="*/ 159 h 481"/>
                  <a:gd name="T96" fmla="*/ 441 w 707"/>
                  <a:gd name="T97" fmla="*/ 150 h 481"/>
                  <a:gd name="T98" fmla="*/ 438 w 707"/>
                  <a:gd name="T99" fmla="*/ 124 h 481"/>
                  <a:gd name="T100" fmla="*/ 411 w 707"/>
                  <a:gd name="T101" fmla="*/ 112 h 481"/>
                  <a:gd name="T102" fmla="*/ 380 w 707"/>
                  <a:gd name="T103" fmla="*/ 92 h 481"/>
                  <a:gd name="T104" fmla="*/ 336 w 707"/>
                  <a:gd name="T105" fmla="*/ 76 h 481"/>
                  <a:gd name="T106" fmla="*/ 308 w 707"/>
                  <a:gd name="T107" fmla="*/ 88 h 481"/>
                  <a:gd name="T108" fmla="*/ 296 w 707"/>
                  <a:gd name="T109" fmla="*/ 64 h 481"/>
                  <a:gd name="T110" fmla="*/ 259 w 707"/>
                  <a:gd name="T111" fmla="*/ 62 h 481"/>
                  <a:gd name="T112" fmla="*/ 216 w 707"/>
                  <a:gd name="T113" fmla="*/ 71 h 481"/>
                  <a:gd name="T114" fmla="*/ 175 w 707"/>
                  <a:gd name="T115" fmla="*/ 6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7" h="481">
                    <a:moveTo>
                      <a:pt x="137" y="22"/>
                    </a:moveTo>
                    <a:cubicBezTo>
                      <a:pt x="133" y="0"/>
                      <a:pt x="133" y="0"/>
                      <a:pt x="133" y="0"/>
                    </a:cubicBezTo>
                    <a:cubicBezTo>
                      <a:pt x="123" y="7"/>
                      <a:pt x="123" y="7"/>
                      <a:pt x="123" y="7"/>
                    </a:cubicBezTo>
                    <a:cubicBezTo>
                      <a:pt x="122" y="7"/>
                      <a:pt x="122" y="7"/>
                      <a:pt x="122" y="7"/>
                    </a:cubicBezTo>
                    <a:cubicBezTo>
                      <a:pt x="96" y="16"/>
                      <a:pt x="96" y="16"/>
                      <a:pt x="96" y="16"/>
                    </a:cubicBezTo>
                    <a:cubicBezTo>
                      <a:pt x="95" y="14"/>
                      <a:pt x="95" y="14"/>
                      <a:pt x="95" y="14"/>
                    </a:cubicBezTo>
                    <a:cubicBezTo>
                      <a:pt x="91" y="13"/>
                      <a:pt x="91" y="13"/>
                      <a:pt x="91" y="13"/>
                    </a:cubicBezTo>
                    <a:cubicBezTo>
                      <a:pt x="91" y="25"/>
                      <a:pt x="91" y="25"/>
                      <a:pt x="91" y="25"/>
                    </a:cubicBezTo>
                    <a:cubicBezTo>
                      <a:pt x="90" y="26"/>
                      <a:pt x="90" y="26"/>
                      <a:pt x="90" y="26"/>
                    </a:cubicBezTo>
                    <a:cubicBezTo>
                      <a:pt x="77" y="45"/>
                      <a:pt x="77" y="45"/>
                      <a:pt x="77" y="45"/>
                    </a:cubicBezTo>
                    <a:cubicBezTo>
                      <a:pt x="76" y="45"/>
                      <a:pt x="76" y="45"/>
                      <a:pt x="76" y="45"/>
                    </a:cubicBezTo>
                    <a:cubicBezTo>
                      <a:pt x="76" y="46"/>
                      <a:pt x="76" y="46"/>
                      <a:pt x="76" y="46"/>
                    </a:cubicBezTo>
                    <a:cubicBezTo>
                      <a:pt x="75" y="46"/>
                      <a:pt x="75" y="46"/>
                      <a:pt x="75" y="46"/>
                    </a:cubicBezTo>
                    <a:cubicBezTo>
                      <a:pt x="56" y="62"/>
                      <a:pt x="56" y="62"/>
                      <a:pt x="56" y="62"/>
                    </a:cubicBezTo>
                    <a:cubicBezTo>
                      <a:pt x="54" y="62"/>
                      <a:pt x="54" y="62"/>
                      <a:pt x="54" y="62"/>
                    </a:cubicBezTo>
                    <a:cubicBezTo>
                      <a:pt x="54" y="64"/>
                      <a:pt x="54" y="64"/>
                      <a:pt x="54" y="64"/>
                    </a:cubicBezTo>
                    <a:cubicBezTo>
                      <a:pt x="51" y="62"/>
                      <a:pt x="51" y="62"/>
                      <a:pt x="51" y="62"/>
                    </a:cubicBezTo>
                    <a:cubicBezTo>
                      <a:pt x="38" y="56"/>
                      <a:pt x="30" y="50"/>
                      <a:pt x="28" y="45"/>
                    </a:cubicBezTo>
                    <a:cubicBezTo>
                      <a:pt x="26" y="43"/>
                      <a:pt x="24" y="43"/>
                      <a:pt x="22" y="41"/>
                    </a:cubicBezTo>
                    <a:cubicBezTo>
                      <a:pt x="9" y="44"/>
                      <a:pt x="9" y="44"/>
                      <a:pt x="9" y="44"/>
                    </a:cubicBezTo>
                    <a:cubicBezTo>
                      <a:pt x="0" y="52"/>
                      <a:pt x="0" y="52"/>
                      <a:pt x="0" y="52"/>
                    </a:cubicBezTo>
                    <a:cubicBezTo>
                      <a:pt x="22" y="71"/>
                      <a:pt x="22" y="71"/>
                      <a:pt x="22" y="71"/>
                    </a:cubicBezTo>
                    <a:cubicBezTo>
                      <a:pt x="40" y="78"/>
                      <a:pt x="40" y="78"/>
                      <a:pt x="40" y="78"/>
                    </a:cubicBezTo>
                    <a:cubicBezTo>
                      <a:pt x="41" y="79"/>
                      <a:pt x="41" y="79"/>
                      <a:pt x="41" y="79"/>
                    </a:cubicBezTo>
                    <a:cubicBezTo>
                      <a:pt x="42" y="79"/>
                      <a:pt x="42" y="79"/>
                      <a:pt x="42" y="79"/>
                    </a:cubicBezTo>
                    <a:cubicBezTo>
                      <a:pt x="43" y="82"/>
                      <a:pt x="43" y="82"/>
                      <a:pt x="43" y="82"/>
                    </a:cubicBezTo>
                    <a:cubicBezTo>
                      <a:pt x="43" y="83"/>
                      <a:pt x="43" y="83"/>
                      <a:pt x="43" y="83"/>
                    </a:cubicBezTo>
                    <a:cubicBezTo>
                      <a:pt x="47" y="104"/>
                      <a:pt x="47" y="104"/>
                      <a:pt x="47" y="104"/>
                    </a:cubicBezTo>
                    <a:cubicBezTo>
                      <a:pt x="48" y="104"/>
                      <a:pt x="48" y="104"/>
                      <a:pt x="48" y="104"/>
                    </a:cubicBezTo>
                    <a:cubicBezTo>
                      <a:pt x="48" y="136"/>
                      <a:pt x="48" y="136"/>
                      <a:pt x="48" y="136"/>
                    </a:cubicBezTo>
                    <a:cubicBezTo>
                      <a:pt x="52" y="155"/>
                      <a:pt x="52" y="155"/>
                      <a:pt x="52" y="155"/>
                    </a:cubicBezTo>
                    <a:cubicBezTo>
                      <a:pt x="65" y="185"/>
                      <a:pt x="65" y="185"/>
                      <a:pt x="65" y="185"/>
                    </a:cubicBezTo>
                    <a:cubicBezTo>
                      <a:pt x="79" y="199"/>
                      <a:pt x="79" y="199"/>
                      <a:pt x="79" y="199"/>
                    </a:cubicBezTo>
                    <a:cubicBezTo>
                      <a:pt x="91" y="190"/>
                      <a:pt x="91" y="190"/>
                      <a:pt x="91" y="190"/>
                    </a:cubicBezTo>
                    <a:cubicBezTo>
                      <a:pt x="99" y="180"/>
                      <a:pt x="99" y="180"/>
                      <a:pt x="99" y="180"/>
                    </a:cubicBezTo>
                    <a:cubicBezTo>
                      <a:pt x="99" y="179"/>
                      <a:pt x="99" y="179"/>
                      <a:pt x="99" y="179"/>
                    </a:cubicBezTo>
                    <a:cubicBezTo>
                      <a:pt x="100" y="179"/>
                      <a:pt x="100" y="179"/>
                      <a:pt x="100" y="179"/>
                    </a:cubicBezTo>
                    <a:cubicBezTo>
                      <a:pt x="115" y="161"/>
                      <a:pt x="115" y="161"/>
                      <a:pt x="115" y="161"/>
                    </a:cubicBezTo>
                    <a:cubicBezTo>
                      <a:pt x="128" y="172"/>
                      <a:pt x="128" y="172"/>
                      <a:pt x="128" y="172"/>
                    </a:cubicBezTo>
                    <a:cubicBezTo>
                      <a:pt x="128" y="173"/>
                      <a:pt x="128" y="173"/>
                      <a:pt x="128" y="173"/>
                    </a:cubicBezTo>
                    <a:cubicBezTo>
                      <a:pt x="128" y="173"/>
                      <a:pt x="128" y="173"/>
                      <a:pt x="128" y="173"/>
                    </a:cubicBezTo>
                    <a:cubicBezTo>
                      <a:pt x="128" y="173"/>
                      <a:pt x="128" y="173"/>
                      <a:pt x="128" y="173"/>
                    </a:cubicBezTo>
                    <a:cubicBezTo>
                      <a:pt x="128" y="174"/>
                      <a:pt x="128" y="174"/>
                      <a:pt x="128" y="174"/>
                    </a:cubicBezTo>
                    <a:cubicBezTo>
                      <a:pt x="141" y="199"/>
                      <a:pt x="141" y="199"/>
                      <a:pt x="141" y="199"/>
                    </a:cubicBezTo>
                    <a:cubicBezTo>
                      <a:pt x="156" y="205"/>
                      <a:pt x="156" y="205"/>
                      <a:pt x="156" y="205"/>
                    </a:cubicBezTo>
                    <a:cubicBezTo>
                      <a:pt x="165" y="230"/>
                      <a:pt x="165" y="230"/>
                      <a:pt x="165" y="230"/>
                    </a:cubicBezTo>
                    <a:cubicBezTo>
                      <a:pt x="165" y="231"/>
                      <a:pt x="165" y="231"/>
                      <a:pt x="165" y="231"/>
                    </a:cubicBezTo>
                    <a:cubicBezTo>
                      <a:pt x="165" y="232"/>
                      <a:pt x="165" y="232"/>
                      <a:pt x="165" y="232"/>
                    </a:cubicBezTo>
                    <a:cubicBezTo>
                      <a:pt x="164" y="256"/>
                      <a:pt x="164" y="256"/>
                      <a:pt x="164" y="256"/>
                    </a:cubicBezTo>
                    <a:cubicBezTo>
                      <a:pt x="164" y="257"/>
                      <a:pt x="164" y="257"/>
                      <a:pt x="164" y="257"/>
                    </a:cubicBezTo>
                    <a:cubicBezTo>
                      <a:pt x="163" y="257"/>
                      <a:pt x="163" y="257"/>
                      <a:pt x="163" y="257"/>
                    </a:cubicBezTo>
                    <a:cubicBezTo>
                      <a:pt x="156" y="278"/>
                      <a:pt x="156" y="278"/>
                      <a:pt x="156" y="278"/>
                    </a:cubicBezTo>
                    <a:cubicBezTo>
                      <a:pt x="168" y="288"/>
                      <a:pt x="168" y="288"/>
                      <a:pt x="168" y="288"/>
                    </a:cubicBezTo>
                    <a:cubicBezTo>
                      <a:pt x="181" y="282"/>
                      <a:pt x="181" y="282"/>
                      <a:pt x="181" y="282"/>
                    </a:cubicBezTo>
                    <a:cubicBezTo>
                      <a:pt x="193" y="269"/>
                      <a:pt x="193" y="269"/>
                      <a:pt x="193" y="269"/>
                    </a:cubicBezTo>
                    <a:cubicBezTo>
                      <a:pt x="196" y="272"/>
                      <a:pt x="196" y="272"/>
                      <a:pt x="196" y="272"/>
                    </a:cubicBezTo>
                    <a:cubicBezTo>
                      <a:pt x="207" y="275"/>
                      <a:pt x="207" y="275"/>
                      <a:pt x="207" y="275"/>
                    </a:cubicBezTo>
                    <a:cubicBezTo>
                      <a:pt x="207" y="275"/>
                      <a:pt x="207" y="275"/>
                      <a:pt x="207" y="275"/>
                    </a:cubicBezTo>
                    <a:cubicBezTo>
                      <a:pt x="207" y="275"/>
                      <a:pt x="207" y="275"/>
                      <a:pt x="207" y="275"/>
                    </a:cubicBezTo>
                    <a:cubicBezTo>
                      <a:pt x="220" y="286"/>
                      <a:pt x="220" y="286"/>
                      <a:pt x="220" y="286"/>
                    </a:cubicBezTo>
                    <a:cubicBezTo>
                      <a:pt x="233" y="283"/>
                      <a:pt x="233" y="283"/>
                      <a:pt x="233" y="283"/>
                    </a:cubicBezTo>
                    <a:cubicBezTo>
                      <a:pt x="244" y="280"/>
                      <a:pt x="249" y="283"/>
                      <a:pt x="252" y="291"/>
                    </a:cubicBezTo>
                    <a:cubicBezTo>
                      <a:pt x="252" y="300"/>
                      <a:pt x="252" y="300"/>
                      <a:pt x="252" y="300"/>
                    </a:cubicBezTo>
                    <a:cubicBezTo>
                      <a:pt x="255" y="301"/>
                      <a:pt x="255" y="301"/>
                      <a:pt x="255" y="301"/>
                    </a:cubicBezTo>
                    <a:cubicBezTo>
                      <a:pt x="269" y="305"/>
                      <a:pt x="269" y="305"/>
                      <a:pt x="269" y="305"/>
                    </a:cubicBezTo>
                    <a:cubicBezTo>
                      <a:pt x="276" y="292"/>
                      <a:pt x="276" y="292"/>
                      <a:pt x="276" y="292"/>
                    </a:cubicBezTo>
                    <a:cubicBezTo>
                      <a:pt x="276" y="286"/>
                      <a:pt x="276" y="286"/>
                      <a:pt x="276" y="286"/>
                    </a:cubicBezTo>
                    <a:cubicBezTo>
                      <a:pt x="276" y="282"/>
                      <a:pt x="277" y="278"/>
                      <a:pt x="280" y="277"/>
                    </a:cubicBezTo>
                    <a:cubicBezTo>
                      <a:pt x="288" y="278"/>
                      <a:pt x="288" y="278"/>
                      <a:pt x="288" y="278"/>
                    </a:cubicBezTo>
                    <a:cubicBezTo>
                      <a:pt x="300" y="283"/>
                      <a:pt x="305" y="291"/>
                      <a:pt x="305" y="299"/>
                    </a:cubicBezTo>
                    <a:cubicBezTo>
                      <a:pt x="304" y="306"/>
                      <a:pt x="304" y="306"/>
                      <a:pt x="304" y="306"/>
                    </a:cubicBezTo>
                    <a:cubicBezTo>
                      <a:pt x="304" y="319"/>
                      <a:pt x="304" y="319"/>
                      <a:pt x="304" y="319"/>
                    </a:cubicBezTo>
                    <a:cubicBezTo>
                      <a:pt x="316" y="336"/>
                      <a:pt x="316" y="336"/>
                      <a:pt x="316" y="336"/>
                    </a:cubicBezTo>
                    <a:cubicBezTo>
                      <a:pt x="329" y="351"/>
                      <a:pt x="329" y="351"/>
                      <a:pt x="329" y="351"/>
                    </a:cubicBezTo>
                    <a:cubicBezTo>
                      <a:pt x="334" y="356"/>
                      <a:pt x="339" y="358"/>
                      <a:pt x="344" y="360"/>
                    </a:cubicBezTo>
                    <a:cubicBezTo>
                      <a:pt x="346" y="360"/>
                      <a:pt x="346" y="360"/>
                      <a:pt x="346" y="360"/>
                    </a:cubicBezTo>
                    <a:cubicBezTo>
                      <a:pt x="350" y="362"/>
                      <a:pt x="352" y="368"/>
                      <a:pt x="352" y="379"/>
                    </a:cubicBezTo>
                    <a:cubicBezTo>
                      <a:pt x="352" y="427"/>
                      <a:pt x="352" y="427"/>
                      <a:pt x="352" y="427"/>
                    </a:cubicBezTo>
                    <a:cubicBezTo>
                      <a:pt x="354" y="431"/>
                      <a:pt x="357" y="434"/>
                      <a:pt x="360" y="435"/>
                    </a:cubicBezTo>
                    <a:cubicBezTo>
                      <a:pt x="362" y="435"/>
                      <a:pt x="362" y="435"/>
                      <a:pt x="362" y="435"/>
                    </a:cubicBezTo>
                    <a:cubicBezTo>
                      <a:pt x="369" y="432"/>
                      <a:pt x="373" y="433"/>
                      <a:pt x="378" y="438"/>
                    </a:cubicBezTo>
                    <a:cubicBezTo>
                      <a:pt x="381" y="440"/>
                      <a:pt x="381" y="440"/>
                      <a:pt x="381" y="440"/>
                    </a:cubicBezTo>
                    <a:cubicBezTo>
                      <a:pt x="386" y="441"/>
                      <a:pt x="391" y="446"/>
                      <a:pt x="392" y="454"/>
                    </a:cubicBezTo>
                    <a:cubicBezTo>
                      <a:pt x="394" y="481"/>
                      <a:pt x="394" y="481"/>
                      <a:pt x="394" y="481"/>
                    </a:cubicBezTo>
                    <a:cubicBezTo>
                      <a:pt x="418" y="431"/>
                      <a:pt x="418" y="431"/>
                      <a:pt x="418" y="431"/>
                    </a:cubicBezTo>
                    <a:cubicBezTo>
                      <a:pt x="426" y="405"/>
                      <a:pt x="434" y="389"/>
                      <a:pt x="446" y="387"/>
                    </a:cubicBezTo>
                    <a:cubicBezTo>
                      <a:pt x="455" y="383"/>
                      <a:pt x="470" y="389"/>
                      <a:pt x="489" y="399"/>
                    </a:cubicBezTo>
                    <a:cubicBezTo>
                      <a:pt x="557" y="405"/>
                      <a:pt x="557" y="405"/>
                      <a:pt x="557" y="405"/>
                    </a:cubicBezTo>
                    <a:cubicBezTo>
                      <a:pt x="560" y="390"/>
                      <a:pt x="560" y="390"/>
                      <a:pt x="560" y="390"/>
                    </a:cubicBezTo>
                    <a:cubicBezTo>
                      <a:pt x="528" y="359"/>
                      <a:pt x="528" y="359"/>
                      <a:pt x="528" y="359"/>
                    </a:cubicBezTo>
                    <a:cubicBezTo>
                      <a:pt x="513" y="351"/>
                      <a:pt x="507" y="344"/>
                      <a:pt x="509" y="340"/>
                    </a:cubicBezTo>
                    <a:cubicBezTo>
                      <a:pt x="533" y="341"/>
                      <a:pt x="533" y="341"/>
                      <a:pt x="533" y="341"/>
                    </a:cubicBezTo>
                    <a:cubicBezTo>
                      <a:pt x="555" y="349"/>
                      <a:pt x="576" y="336"/>
                      <a:pt x="596" y="300"/>
                    </a:cubicBezTo>
                    <a:cubicBezTo>
                      <a:pt x="596" y="300"/>
                      <a:pt x="596" y="300"/>
                      <a:pt x="596" y="300"/>
                    </a:cubicBezTo>
                    <a:cubicBezTo>
                      <a:pt x="598" y="300"/>
                      <a:pt x="598" y="300"/>
                      <a:pt x="598" y="300"/>
                    </a:cubicBezTo>
                    <a:cubicBezTo>
                      <a:pt x="621" y="278"/>
                      <a:pt x="621" y="278"/>
                      <a:pt x="621" y="278"/>
                    </a:cubicBezTo>
                    <a:cubicBezTo>
                      <a:pt x="624" y="229"/>
                      <a:pt x="624" y="229"/>
                      <a:pt x="624" y="229"/>
                    </a:cubicBezTo>
                    <a:cubicBezTo>
                      <a:pt x="624" y="224"/>
                      <a:pt x="624" y="224"/>
                      <a:pt x="624" y="224"/>
                    </a:cubicBezTo>
                    <a:cubicBezTo>
                      <a:pt x="627" y="224"/>
                      <a:pt x="627" y="224"/>
                      <a:pt x="627" y="224"/>
                    </a:cubicBezTo>
                    <a:cubicBezTo>
                      <a:pt x="629" y="224"/>
                      <a:pt x="629" y="224"/>
                      <a:pt x="629" y="224"/>
                    </a:cubicBezTo>
                    <a:cubicBezTo>
                      <a:pt x="647" y="220"/>
                      <a:pt x="647" y="220"/>
                      <a:pt x="647" y="220"/>
                    </a:cubicBezTo>
                    <a:cubicBezTo>
                      <a:pt x="650" y="220"/>
                      <a:pt x="650" y="220"/>
                      <a:pt x="650" y="220"/>
                    </a:cubicBezTo>
                    <a:cubicBezTo>
                      <a:pt x="652" y="221"/>
                      <a:pt x="652" y="221"/>
                      <a:pt x="652" y="221"/>
                    </a:cubicBezTo>
                    <a:cubicBezTo>
                      <a:pt x="652" y="222"/>
                      <a:pt x="652" y="222"/>
                      <a:pt x="652" y="222"/>
                    </a:cubicBezTo>
                    <a:cubicBezTo>
                      <a:pt x="689" y="261"/>
                      <a:pt x="689" y="261"/>
                      <a:pt x="689" y="261"/>
                    </a:cubicBezTo>
                    <a:cubicBezTo>
                      <a:pt x="700" y="257"/>
                      <a:pt x="700" y="257"/>
                      <a:pt x="700" y="257"/>
                    </a:cubicBezTo>
                    <a:cubicBezTo>
                      <a:pt x="702" y="250"/>
                      <a:pt x="702" y="250"/>
                      <a:pt x="702" y="250"/>
                    </a:cubicBezTo>
                    <a:cubicBezTo>
                      <a:pt x="682" y="231"/>
                      <a:pt x="682" y="231"/>
                      <a:pt x="682" y="231"/>
                    </a:cubicBezTo>
                    <a:cubicBezTo>
                      <a:pt x="679" y="229"/>
                      <a:pt x="679" y="229"/>
                      <a:pt x="679" y="229"/>
                    </a:cubicBezTo>
                    <a:cubicBezTo>
                      <a:pt x="677" y="226"/>
                      <a:pt x="677" y="226"/>
                      <a:pt x="677" y="226"/>
                    </a:cubicBezTo>
                    <a:cubicBezTo>
                      <a:pt x="707" y="208"/>
                      <a:pt x="707" y="208"/>
                      <a:pt x="707" y="208"/>
                    </a:cubicBezTo>
                    <a:cubicBezTo>
                      <a:pt x="705" y="164"/>
                      <a:pt x="705" y="164"/>
                      <a:pt x="705" y="164"/>
                    </a:cubicBezTo>
                    <a:cubicBezTo>
                      <a:pt x="693" y="166"/>
                      <a:pt x="693" y="166"/>
                      <a:pt x="693" y="166"/>
                    </a:cubicBezTo>
                    <a:cubicBezTo>
                      <a:pt x="693" y="166"/>
                      <a:pt x="693" y="166"/>
                      <a:pt x="693" y="166"/>
                    </a:cubicBezTo>
                    <a:cubicBezTo>
                      <a:pt x="691" y="166"/>
                      <a:pt x="691" y="166"/>
                      <a:pt x="691" y="166"/>
                    </a:cubicBezTo>
                    <a:cubicBezTo>
                      <a:pt x="675" y="158"/>
                      <a:pt x="675" y="158"/>
                      <a:pt x="675" y="158"/>
                    </a:cubicBezTo>
                    <a:cubicBezTo>
                      <a:pt x="668" y="157"/>
                      <a:pt x="660" y="152"/>
                      <a:pt x="647" y="145"/>
                    </a:cubicBezTo>
                    <a:cubicBezTo>
                      <a:pt x="641" y="142"/>
                      <a:pt x="637" y="139"/>
                      <a:pt x="637" y="134"/>
                    </a:cubicBezTo>
                    <a:cubicBezTo>
                      <a:pt x="637" y="135"/>
                      <a:pt x="637" y="135"/>
                      <a:pt x="637" y="135"/>
                    </a:cubicBezTo>
                    <a:cubicBezTo>
                      <a:pt x="637" y="140"/>
                      <a:pt x="636" y="142"/>
                      <a:pt x="633" y="143"/>
                    </a:cubicBezTo>
                    <a:cubicBezTo>
                      <a:pt x="630" y="145"/>
                      <a:pt x="626" y="146"/>
                      <a:pt x="619" y="146"/>
                    </a:cubicBezTo>
                    <a:cubicBezTo>
                      <a:pt x="618" y="146"/>
                      <a:pt x="618" y="146"/>
                      <a:pt x="618" y="146"/>
                    </a:cubicBezTo>
                    <a:cubicBezTo>
                      <a:pt x="617" y="145"/>
                      <a:pt x="617" y="145"/>
                      <a:pt x="617" y="145"/>
                    </a:cubicBezTo>
                    <a:cubicBezTo>
                      <a:pt x="615" y="145"/>
                      <a:pt x="615" y="145"/>
                      <a:pt x="615" y="145"/>
                    </a:cubicBezTo>
                    <a:cubicBezTo>
                      <a:pt x="601" y="134"/>
                      <a:pt x="601" y="134"/>
                      <a:pt x="601" y="134"/>
                    </a:cubicBezTo>
                    <a:cubicBezTo>
                      <a:pt x="588" y="145"/>
                      <a:pt x="588" y="145"/>
                      <a:pt x="588" y="145"/>
                    </a:cubicBezTo>
                    <a:cubicBezTo>
                      <a:pt x="582" y="150"/>
                      <a:pt x="577" y="154"/>
                      <a:pt x="577" y="159"/>
                    </a:cubicBezTo>
                    <a:cubicBezTo>
                      <a:pt x="584" y="172"/>
                      <a:pt x="584" y="172"/>
                      <a:pt x="584" y="172"/>
                    </a:cubicBezTo>
                    <a:cubicBezTo>
                      <a:pt x="587" y="177"/>
                      <a:pt x="587" y="179"/>
                      <a:pt x="586" y="182"/>
                    </a:cubicBezTo>
                    <a:cubicBezTo>
                      <a:pt x="584" y="185"/>
                      <a:pt x="579" y="188"/>
                      <a:pt x="571" y="189"/>
                    </a:cubicBezTo>
                    <a:cubicBezTo>
                      <a:pt x="565" y="192"/>
                      <a:pt x="565" y="192"/>
                      <a:pt x="565" y="192"/>
                    </a:cubicBezTo>
                    <a:cubicBezTo>
                      <a:pt x="557" y="194"/>
                      <a:pt x="551" y="193"/>
                      <a:pt x="547" y="188"/>
                    </a:cubicBezTo>
                    <a:cubicBezTo>
                      <a:pt x="545" y="185"/>
                      <a:pt x="545" y="185"/>
                      <a:pt x="545" y="185"/>
                    </a:cubicBezTo>
                    <a:cubicBezTo>
                      <a:pt x="517" y="157"/>
                      <a:pt x="517" y="157"/>
                      <a:pt x="517" y="157"/>
                    </a:cubicBezTo>
                    <a:cubicBezTo>
                      <a:pt x="505" y="152"/>
                      <a:pt x="497" y="147"/>
                      <a:pt x="494" y="141"/>
                    </a:cubicBezTo>
                    <a:cubicBezTo>
                      <a:pt x="492" y="138"/>
                      <a:pt x="491" y="134"/>
                      <a:pt x="492" y="132"/>
                    </a:cubicBezTo>
                    <a:cubicBezTo>
                      <a:pt x="491" y="123"/>
                      <a:pt x="489" y="116"/>
                      <a:pt x="487" y="113"/>
                    </a:cubicBezTo>
                    <a:cubicBezTo>
                      <a:pt x="481" y="116"/>
                      <a:pt x="481" y="116"/>
                      <a:pt x="481" y="116"/>
                    </a:cubicBezTo>
                    <a:cubicBezTo>
                      <a:pt x="480" y="118"/>
                      <a:pt x="480" y="118"/>
                      <a:pt x="480" y="118"/>
                    </a:cubicBezTo>
                    <a:cubicBezTo>
                      <a:pt x="480" y="122"/>
                      <a:pt x="481" y="125"/>
                      <a:pt x="485" y="129"/>
                    </a:cubicBezTo>
                    <a:cubicBezTo>
                      <a:pt x="486" y="131"/>
                      <a:pt x="486" y="131"/>
                      <a:pt x="486" y="131"/>
                    </a:cubicBezTo>
                    <a:cubicBezTo>
                      <a:pt x="487" y="132"/>
                      <a:pt x="487" y="132"/>
                      <a:pt x="487" y="132"/>
                    </a:cubicBezTo>
                    <a:cubicBezTo>
                      <a:pt x="486" y="134"/>
                      <a:pt x="486" y="134"/>
                      <a:pt x="486" y="134"/>
                    </a:cubicBezTo>
                    <a:cubicBezTo>
                      <a:pt x="471" y="159"/>
                      <a:pt x="471" y="159"/>
                      <a:pt x="471" y="159"/>
                    </a:cubicBezTo>
                    <a:cubicBezTo>
                      <a:pt x="447" y="153"/>
                      <a:pt x="447" y="153"/>
                      <a:pt x="447" y="153"/>
                    </a:cubicBezTo>
                    <a:cubicBezTo>
                      <a:pt x="441" y="150"/>
                      <a:pt x="441" y="150"/>
                      <a:pt x="441" y="150"/>
                    </a:cubicBezTo>
                    <a:cubicBezTo>
                      <a:pt x="441" y="150"/>
                      <a:pt x="441" y="150"/>
                      <a:pt x="441" y="150"/>
                    </a:cubicBezTo>
                    <a:cubicBezTo>
                      <a:pt x="441" y="147"/>
                      <a:pt x="441" y="147"/>
                      <a:pt x="441" y="147"/>
                    </a:cubicBezTo>
                    <a:cubicBezTo>
                      <a:pt x="443" y="143"/>
                      <a:pt x="443" y="138"/>
                      <a:pt x="441" y="132"/>
                    </a:cubicBezTo>
                    <a:cubicBezTo>
                      <a:pt x="438" y="124"/>
                      <a:pt x="438" y="124"/>
                      <a:pt x="438" y="124"/>
                    </a:cubicBezTo>
                    <a:cubicBezTo>
                      <a:pt x="418" y="109"/>
                      <a:pt x="418" y="109"/>
                      <a:pt x="418" y="109"/>
                    </a:cubicBezTo>
                    <a:cubicBezTo>
                      <a:pt x="417" y="108"/>
                      <a:pt x="417" y="108"/>
                      <a:pt x="417" y="108"/>
                    </a:cubicBezTo>
                    <a:cubicBezTo>
                      <a:pt x="415" y="111"/>
                      <a:pt x="413" y="111"/>
                      <a:pt x="411" y="112"/>
                    </a:cubicBezTo>
                    <a:cubicBezTo>
                      <a:pt x="392" y="110"/>
                      <a:pt x="392" y="110"/>
                      <a:pt x="392" y="110"/>
                    </a:cubicBezTo>
                    <a:cubicBezTo>
                      <a:pt x="385" y="109"/>
                      <a:pt x="381" y="108"/>
                      <a:pt x="379" y="104"/>
                    </a:cubicBezTo>
                    <a:cubicBezTo>
                      <a:pt x="378" y="102"/>
                      <a:pt x="378" y="97"/>
                      <a:pt x="380" y="92"/>
                    </a:cubicBezTo>
                    <a:cubicBezTo>
                      <a:pt x="381" y="89"/>
                      <a:pt x="381" y="89"/>
                      <a:pt x="381" y="89"/>
                    </a:cubicBezTo>
                    <a:cubicBezTo>
                      <a:pt x="373" y="74"/>
                      <a:pt x="373" y="74"/>
                      <a:pt x="373" y="74"/>
                    </a:cubicBezTo>
                    <a:cubicBezTo>
                      <a:pt x="336" y="76"/>
                      <a:pt x="336" y="76"/>
                      <a:pt x="336" y="76"/>
                    </a:cubicBezTo>
                    <a:cubicBezTo>
                      <a:pt x="337" y="82"/>
                      <a:pt x="336" y="85"/>
                      <a:pt x="334" y="89"/>
                    </a:cubicBezTo>
                    <a:cubicBezTo>
                      <a:pt x="333" y="92"/>
                      <a:pt x="328" y="93"/>
                      <a:pt x="325" y="93"/>
                    </a:cubicBezTo>
                    <a:cubicBezTo>
                      <a:pt x="320" y="95"/>
                      <a:pt x="314" y="93"/>
                      <a:pt x="308" y="88"/>
                    </a:cubicBezTo>
                    <a:cubicBezTo>
                      <a:pt x="308" y="87"/>
                      <a:pt x="308" y="87"/>
                      <a:pt x="308" y="87"/>
                    </a:cubicBezTo>
                    <a:cubicBezTo>
                      <a:pt x="307" y="87"/>
                      <a:pt x="307" y="87"/>
                      <a:pt x="307" y="87"/>
                    </a:cubicBezTo>
                    <a:cubicBezTo>
                      <a:pt x="299" y="77"/>
                      <a:pt x="296" y="70"/>
                      <a:pt x="296" y="64"/>
                    </a:cubicBezTo>
                    <a:cubicBezTo>
                      <a:pt x="288" y="53"/>
                      <a:pt x="288" y="53"/>
                      <a:pt x="288" y="53"/>
                    </a:cubicBezTo>
                    <a:cubicBezTo>
                      <a:pt x="278" y="60"/>
                      <a:pt x="278" y="60"/>
                      <a:pt x="278" y="60"/>
                    </a:cubicBezTo>
                    <a:cubicBezTo>
                      <a:pt x="268" y="66"/>
                      <a:pt x="262" y="66"/>
                      <a:pt x="259" y="62"/>
                    </a:cubicBezTo>
                    <a:cubicBezTo>
                      <a:pt x="255" y="60"/>
                      <a:pt x="255" y="60"/>
                      <a:pt x="255" y="60"/>
                    </a:cubicBezTo>
                    <a:cubicBezTo>
                      <a:pt x="244" y="62"/>
                      <a:pt x="244" y="62"/>
                      <a:pt x="244" y="62"/>
                    </a:cubicBezTo>
                    <a:cubicBezTo>
                      <a:pt x="216" y="71"/>
                      <a:pt x="216" y="71"/>
                      <a:pt x="216" y="71"/>
                    </a:cubicBezTo>
                    <a:cubicBezTo>
                      <a:pt x="209" y="75"/>
                      <a:pt x="204" y="76"/>
                      <a:pt x="200" y="76"/>
                    </a:cubicBezTo>
                    <a:cubicBezTo>
                      <a:pt x="196" y="76"/>
                      <a:pt x="196" y="76"/>
                      <a:pt x="196" y="76"/>
                    </a:cubicBezTo>
                    <a:cubicBezTo>
                      <a:pt x="186" y="76"/>
                      <a:pt x="180" y="73"/>
                      <a:pt x="175" y="69"/>
                    </a:cubicBezTo>
                    <a:cubicBezTo>
                      <a:pt x="159" y="55"/>
                      <a:pt x="159" y="55"/>
                      <a:pt x="159" y="55"/>
                    </a:cubicBezTo>
                    <a:lnTo>
                      <a:pt x="137"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9" name="Freeform 29"/>
              <p:cNvSpPr>
                <a:spLocks/>
              </p:cNvSpPr>
              <p:nvPr/>
            </p:nvSpPr>
            <p:spPr bwMode="auto">
              <a:xfrm>
                <a:off x="5436711" y="1042988"/>
                <a:ext cx="1433513" cy="1306513"/>
              </a:xfrm>
              <a:custGeom>
                <a:avLst/>
                <a:gdLst>
                  <a:gd name="T0" fmla="*/ 932 w 950"/>
                  <a:gd name="T1" fmla="*/ 403 h 866"/>
                  <a:gd name="T2" fmla="*/ 914 w 950"/>
                  <a:gd name="T3" fmla="*/ 315 h 866"/>
                  <a:gd name="T4" fmla="*/ 829 w 950"/>
                  <a:gd name="T5" fmla="*/ 403 h 866"/>
                  <a:gd name="T6" fmla="*/ 815 w 950"/>
                  <a:gd name="T7" fmla="*/ 428 h 866"/>
                  <a:gd name="T8" fmla="*/ 707 w 950"/>
                  <a:gd name="T9" fmla="*/ 447 h 866"/>
                  <a:gd name="T10" fmla="*/ 683 w 950"/>
                  <a:gd name="T11" fmla="*/ 403 h 866"/>
                  <a:gd name="T12" fmla="*/ 655 w 950"/>
                  <a:gd name="T13" fmla="*/ 375 h 866"/>
                  <a:gd name="T14" fmla="*/ 622 w 950"/>
                  <a:gd name="T15" fmla="*/ 347 h 866"/>
                  <a:gd name="T16" fmla="*/ 443 w 950"/>
                  <a:gd name="T17" fmla="*/ 313 h 866"/>
                  <a:gd name="T18" fmla="*/ 340 w 950"/>
                  <a:gd name="T19" fmla="*/ 150 h 866"/>
                  <a:gd name="T20" fmla="*/ 143 w 950"/>
                  <a:gd name="T21" fmla="*/ 21 h 866"/>
                  <a:gd name="T22" fmla="*/ 11 w 950"/>
                  <a:gd name="T23" fmla="*/ 37 h 866"/>
                  <a:gd name="T24" fmla="*/ 12 w 950"/>
                  <a:gd name="T25" fmla="*/ 54 h 866"/>
                  <a:gd name="T26" fmla="*/ 2 w 950"/>
                  <a:gd name="T27" fmla="*/ 74 h 866"/>
                  <a:gd name="T28" fmla="*/ 13 w 950"/>
                  <a:gd name="T29" fmla="*/ 120 h 866"/>
                  <a:gd name="T30" fmla="*/ 55 w 950"/>
                  <a:gd name="T31" fmla="*/ 99 h 866"/>
                  <a:gd name="T32" fmla="*/ 99 w 950"/>
                  <a:gd name="T33" fmla="*/ 130 h 866"/>
                  <a:gd name="T34" fmla="*/ 159 w 950"/>
                  <a:gd name="T35" fmla="*/ 203 h 866"/>
                  <a:gd name="T36" fmla="*/ 195 w 950"/>
                  <a:gd name="T37" fmla="*/ 173 h 866"/>
                  <a:gd name="T38" fmla="*/ 258 w 950"/>
                  <a:gd name="T39" fmla="*/ 137 h 866"/>
                  <a:gd name="T40" fmla="*/ 303 w 950"/>
                  <a:gd name="T41" fmla="*/ 187 h 866"/>
                  <a:gd name="T42" fmla="*/ 316 w 950"/>
                  <a:gd name="T43" fmla="*/ 264 h 866"/>
                  <a:gd name="T44" fmla="*/ 319 w 950"/>
                  <a:gd name="T45" fmla="*/ 347 h 866"/>
                  <a:gd name="T46" fmla="*/ 306 w 950"/>
                  <a:gd name="T47" fmla="*/ 380 h 866"/>
                  <a:gd name="T48" fmla="*/ 296 w 950"/>
                  <a:gd name="T49" fmla="*/ 394 h 866"/>
                  <a:gd name="T50" fmla="*/ 302 w 950"/>
                  <a:gd name="T51" fmla="*/ 443 h 866"/>
                  <a:gd name="T52" fmla="*/ 289 w 950"/>
                  <a:gd name="T53" fmla="*/ 486 h 866"/>
                  <a:gd name="T54" fmla="*/ 251 w 950"/>
                  <a:gd name="T55" fmla="*/ 479 h 866"/>
                  <a:gd name="T56" fmla="*/ 222 w 950"/>
                  <a:gd name="T57" fmla="*/ 539 h 866"/>
                  <a:gd name="T58" fmla="*/ 180 w 950"/>
                  <a:gd name="T59" fmla="*/ 577 h 866"/>
                  <a:gd name="T60" fmla="*/ 211 w 950"/>
                  <a:gd name="T61" fmla="*/ 622 h 866"/>
                  <a:gd name="T62" fmla="*/ 239 w 950"/>
                  <a:gd name="T63" fmla="*/ 656 h 866"/>
                  <a:gd name="T64" fmla="*/ 289 w 950"/>
                  <a:gd name="T65" fmla="*/ 668 h 866"/>
                  <a:gd name="T66" fmla="*/ 312 w 950"/>
                  <a:gd name="T67" fmla="*/ 717 h 866"/>
                  <a:gd name="T68" fmla="*/ 353 w 950"/>
                  <a:gd name="T69" fmla="*/ 749 h 866"/>
                  <a:gd name="T70" fmla="*/ 407 w 950"/>
                  <a:gd name="T71" fmla="*/ 733 h 866"/>
                  <a:gd name="T72" fmla="*/ 442 w 950"/>
                  <a:gd name="T73" fmla="*/ 724 h 866"/>
                  <a:gd name="T74" fmla="*/ 468 w 950"/>
                  <a:gd name="T75" fmla="*/ 763 h 866"/>
                  <a:gd name="T76" fmla="*/ 475 w 950"/>
                  <a:gd name="T77" fmla="*/ 763 h 866"/>
                  <a:gd name="T78" fmla="*/ 528 w 950"/>
                  <a:gd name="T79" fmla="*/ 746 h 866"/>
                  <a:gd name="T80" fmla="*/ 544 w 950"/>
                  <a:gd name="T81" fmla="*/ 770 h 866"/>
                  <a:gd name="T82" fmla="*/ 557 w 950"/>
                  <a:gd name="T83" fmla="*/ 785 h 866"/>
                  <a:gd name="T84" fmla="*/ 605 w 950"/>
                  <a:gd name="T85" fmla="*/ 813 h 866"/>
                  <a:gd name="T86" fmla="*/ 621 w 950"/>
                  <a:gd name="T87" fmla="*/ 800 h 866"/>
                  <a:gd name="T88" fmla="*/ 643 w 950"/>
                  <a:gd name="T89" fmla="*/ 785 h 866"/>
                  <a:gd name="T90" fmla="*/ 674 w 950"/>
                  <a:gd name="T91" fmla="*/ 830 h 866"/>
                  <a:gd name="T92" fmla="*/ 709 w 950"/>
                  <a:gd name="T93" fmla="*/ 866 h 866"/>
                  <a:gd name="T94" fmla="*/ 734 w 950"/>
                  <a:gd name="T95" fmla="*/ 819 h 866"/>
                  <a:gd name="T96" fmla="*/ 781 w 950"/>
                  <a:gd name="T97" fmla="*/ 795 h 866"/>
                  <a:gd name="T98" fmla="*/ 808 w 950"/>
                  <a:gd name="T99" fmla="*/ 804 h 866"/>
                  <a:gd name="T100" fmla="*/ 831 w 950"/>
                  <a:gd name="T101" fmla="*/ 830 h 866"/>
                  <a:gd name="T102" fmla="*/ 839 w 950"/>
                  <a:gd name="T103" fmla="*/ 759 h 866"/>
                  <a:gd name="T104" fmla="*/ 857 w 950"/>
                  <a:gd name="T105" fmla="*/ 642 h 866"/>
                  <a:gd name="T106" fmla="*/ 887 w 950"/>
                  <a:gd name="T107" fmla="*/ 647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0" h="866">
                    <a:moveTo>
                      <a:pt x="946" y="508"/>
                    </a:moveTo>
                    <a:cubicBezTo>
                      <a:pt x="930" y="405"/>
                      <a:pt x="930" y="405"/>
                      <a:pt x="930" y="405"/>
                    </a:cubicBezTo>
                    <a:cubicBezTo>
                      <a:pt x="931" y="403"/>
                      <a:pt x="931" y="403"/>
                      <a:pt x="931" y="403"/>
                    </a:cubicBezTo>
                    <a:cubicBezTo>
                      <a:pt x="932" y="403"/>
                      <a:pt x="932" y="403"/>
                      <a:pt x="932" y="403"/>
                    </a:cubicBezTo>
                    <a:cubicBezTo>
                      <a:pt x="940" y="391"/>
                      <a:pt x="944" y="381"/>
                      <a:pt x="942" y="374"/>
                    </a:cubicBezTo>
                    <a:cubicBezTo>
                      <a:pt x="937" y="368"/>
                      <a:pt x="937" y="368"/>
                      <a:pt x="937" y="368"/>
                    </a:cubicBezTo>
                    <a:cubicBezTo>
                      <a:pt x="926" y="360"/>
                      <a:pt x="921" y="343"/>
                      <a:pt x="924" y="315"/>
                    </a:cubicBezTo>
                    <a:cubicBezTo>
                      <a:pt x="914" y="315"/>
                      <a:pt x="914" y="315"/>
                      <a:pt x="914" y="315"/>
                    </a:cubicBezTo>
                    <a:cubicBezTo>
                      <a:pt x="907" y="314"/>
                      <a:pt x="898" y="317"/>
                      <a:pt x="890" y="322"/>
                    </a:cubicBezTo>
                    <a:cubicBezTo>
                      <a:pt x="881" y="329"/>
                      <a:pt x="876" y="336"/>
                      <a:pt x="875" y="341"/>
                    </a:cubicBezTo>
                    <a:cubicBezTo>
                      <a:pt x="871" y="354"/>
                      <a:pt x="857" y="362"/>
                      <a:pt x="834" y="370"/>
                    </a:cubicBezTo>
                    <a:cubicBezTo>
                      <a:pt x="829" y="403"/>
                      <a:pt x="829" y="403"/>
                      <a:pt x="829" y="403"/>
                    </a:cubicBezTo>
                    <a:cubicBezTo>
                      <a:pt x="829" y="404"/>
                      <a:pt x="829" y="404"/>
                      <a:pt x="829" y="404"/>
                    </a:cubicBezTo>
                    <a:cubicBezTo>
                      <a:pt x="828" y="405"/>
                      <a:pt x="828" y="405"/>
                      <a:pt x="828" y="405"/>
                    </a:cubicBezTo>
                    <a:cubicBezTo>
                      <a:pt x="816" y="426"/>
                      <a:pt x="816" y="426"/>
                      <a:pt x="816" y="426"/>
                    </a:cubicBezTo>
                    <a:cubicBezTo>
                      <a:pt x="815" y="428"/>
                      <a:pt x="815" y="428"/>
                      <a:pt x="815" y="428"/>
                    </a:cubicBezTo>
                    <a:cubicBezTo>
                      <a:pt x="814" y="428"/>
                      <a:pt x="814" y="428"/>
                      <a:pt x="814" y="428"/>
                    </a:cubicBezTo>
                    <a:cubicBezTo>
                      <a:pt x="813" y="428"/>
                      <a:pt x="813" y="428"/>
                      <a:pt x="813" y="428"/>
                    </a:cubicBezTo>
                    <a:cubicBezTo>
                      <a:pt x="708" y="447"/>
                      <a:pt x="708" y="447"/>
                      <a:pt x="708" y="447"/>
                    </a:cubicBezTo>
                    <a:cubicBezTo>
                      <a:pt x="707" y="447"/>
                      <a:pt x="707" y="447"/>
                      <a:pt x="707" y="447"/>
                    </a:cubicBezTo>
                    <a:cubicBezTo>
                      <a:pt x="704" y="447"/>
                      <a:pt x="704" y="447"/>
                      <a:pt x="704" y="447"/>
                    </a:cubicBezTo>
                    <a:cubicBezTo>
                      <a:pt x="704" y="445"/>
                      <a:pt x="704" y="445"/>
                      <a:pt x="704" y="445"/>
                    </a:cubicBezTo>
                    <a:cubicBezTo>
                      <a:pt x="674" y="412"/>
                      <a:pt x="674" y="412"/>
                      <a:pt x="674" y="412"/>
                    </a:cubicBezTo>
                    <a:cubicBezTo>
                      <a:pt x="683" y="403"/>
                      <a:pt x="683" y="403"/>
                      <a:pt x="683" y="403"/>
                    </a:cubicBezTo>
                    <a:cubicBezTo>
                      <a:pt x="671" y="387"/>
                      <a:pt x="671" y="387"/>
                      <a:pt x="671" y="387"/>
                    </a:cubicBezTo>
                    <a:cubicBezTo>
                      <a:pt x="657" y="376"/>
                      <a:pt x="657" y="376"/>
                      <a:pt x="657" y="376"/>
                    </a:cubicBezTo>
                    <a:cubicBezTo>
                      <a:pt x="656" y="375"/>
                      <a:pt x="656" y="375"/>
                      <a:pt x="656" y="375"/>
                    </a:cubicBezTo>
                    <a:cubicBezTo>
                      <a:pt x="655" y="375"/>
                      <a:pt x="655" y="375"/>
                      <a:pt x="655" y="375"/>
                    </a:cubicBezTo>
                    <a:cubicBezTo>
                      <a:pt x="655" y="374"/>
                      <a:pt x="655" y="374"/>
                      <a:pt x="655" y="374"/>
                    </a:cubicBezTo>
                    <a:cubicBezTo>
                      <a:pt x="655" y="373"/>
                      <a:pt x="655" y="373"/>
                      <a:pt x="655" y="373"/>
                    </a:cubicBezTo>
                    <a:cubicBezTo>
                      <a:pt x="649" y="344"/>
                      <a:pt x="649" y="344"/>
                      <a:pt x="649" y="344"/>
                    </a:cubicBezTo>
                    <a:cubicBezTo>
                      <a:pt x="622" y="347"/>
                      <a:pt x="622" y="347"/>
                      <a:pt x="622" y="347"/>
                    </a:cubicBezTo>
                    <a:cubicBezTo>
                      <a:pt x="620" y="344"/>
                      <a:pt x="620" y="344"/>
                      <a:pt x="620" y="344"/>
                    </a:cubicBezTo>
                    <a:cubicBezTo>
                      <a:pt x="597" y="331"/>
                      <a:pt x="597" y="331"/>
                      <a:pt x="597" y="331"/>
                    </a:cubicBezTo>
                    <a:cubicBezTo>
                      <a:pt x="513" y="316"/>
                      <a:pt x="513" y="316"/>
                      <a:pt x="513" y="316"/>
                    </a:cubicBezTo>
                    <a:cubicBezTo>
                      <a:pt x="443" y="313"/>
                      <a:pt x="443" y="313"/>
                      <a:pt x="443" y="313"/>
                    </a:cubicBezTo>
                    <a:cubicBezTo>
                      <a:pt x="441" y="315"/>
                      <a:pt x="441" y="315"/>
                      <a:pt x="441" y="315"/>
                    </a:cubicBezTo>
                    <a:cubicBezTo>
                      <a:pt x="438" y="315"/>
                      <a:pt x="436" y="314"/>
                      <a:pt x="435" y="312"/>
                    </a:cubicBezTo>
                    <a:cubicBezTo>
                      <a:pt x="395" y="221"/>
                      <a:pt x="395" y="221"/>
                      <a:pt x="395" y="221"/>
                    </a:cubicBezTo>
                    <a:cubicBezTo>
                      <a:pt x="391" y="214"/>
                      <a:pt x="374" y="190"/>
                      <a:pt x="340" y="150"/>
                    </a:cubicBezTo>
                    <a:cubicBezTo>
                      <a:pt x="308" y="111"/>
                      <a:pt x="290" y="90"/>
                      <a:pt x="285" y="86"/>
                    </a:cubicBezTo>
                    <a:cubicBezTo>
                      <a:pt x="226" y="28"/>
                      <a:pt x="226" y="28"/>
                      <a:pt x="226" y="28"/>
                    </a:cubicBezTo>
                    <a:cubicBezTo>
                      <a:pt x="217" y="23"/>
                      <a:pt x="217" y="23"/>
                      <a:pt x="217" y="23"/>
                    </a:cubicBezTo>
                    <a:cubicBezTo>
                      <a:pt x="143" y="21"/>
                      <a:pt x="143" y="21"/>
                      <a:pt x="143" y="21"/>
                    </a:cubicBezTo>
                    <a:cubicBezTo>
                      <a:pt x="142" y="21"/>
                      <a:pt x="142" y="21"/>
                      <a:pt x="142" y="21"/>
                    </a:cubicBezTo>
                    <a:cubicBezTo>
                      <a:pt x="140" y="19"/>
                      <a:pt x="140" y="19"/>
                      <a:pt x="140" y="19"/>
                    </a:cubicBezTo>
                    <a:cubicBezTo>
                      <a:pt x="132" y="14"/>
                      <a:pt x="122" y="9"/>
                      <a:pt x="106" y="6"/>
                    </a:cubicBezTo>
                    <a:cubicBezTo>
                      <a:pt x="92" y="0"/>
                      <a:pt x="60" y="11"/>
                      <a:pt x="11" y="37"/>
                    </a:cubicBezTo>
                    <a:cubicBezTo>
                      <a:pt x="9" y="38"/>
                      <a:pt x="9" y="38"/>
                      <a:pt x="9" y="38"/>
                    </a:cubicBezTo>
                    <a:cubicBezTo>
                      <a:pt x="11" y="53"/>
                      <a:pt x="11" y="53"/>
                      <a:pt x="11" y="53"/>
                    </a:cubicBezTo>
                    <a:cubicBezTo>
                      <a:pt x="12" y="53"/>
                      <a:pt x="12" y="53"/>
                      <a:pt x="12" y="53"/>
                    </a:cubicBezTo>
                    <a:cubicBezTo>
                      <a:pt x="12" y="54"/>
                      <a:pt x="12" y="54"/>
                      <a:pt x="12" y="54"/>
                    </a:cubicBezTo>
                    <a:cubicBezTo>
                      <a:pt x="11" y="54"/>
                      <a:pt x="11" y="54"/>
                      <a:pt x="11" y="54"/>
                    </a:cubicBezTo>
                    <a:cubicBezTo>
                      <a:pt x="11" y="56"/>
                      <a:pt x="11" y="56"/>
                      <a:pt x="11" y="56"/>
                    </a:cubicBezTo>
                    <a:cubicBezTo>
                      <a:pt x="2" y="73"/>
                      <a:pt x="2" y="73"/>
                      <a:pt x="2" y="73"/>
                    </a:cubicBezTo>
                    <a:cubicBezTo>
                      <a:pt x="2" y="74"/>
                      <a:pt x="2" y="74"/>
                      <a:pt x="2" y="74"/>
                    </a:cubicBezTo>
                    <a:cubicBezTo>
                      <a:pt x="1" y="74"/>
                      <a:pt x="1" y="74"/>
                      <a:pt x="1" y="74"/>
                    </a:cubicBezTo>
                    <a:cubicBezTo>
                      <a:pt x="0" y="86"/>
                      <a:pt x="0" y="86"/>
                      <a:pt x="0" y="86"/>
                    </a:cubicBezTo>
                    <a:cubicBezTo>
                      <a:pt x="0" y="95"/>
                      <a:pt x="2" y="106"/>
                      <a:pt x="5" y="114"/>
                    </a:cubicBezTo>
                    <a:cubicBezTo>
                      <a:pt x="13" y="120"/>
                      <a:pt x="13" y="120"/>
                      <a:pt x="13" y="120"/>
                    </a:cubicBezTo>
                    <a:cubicBezTo>
                      <a:pt x="29" y="119"/>
                      <a:pt x="29" y="119"/>
                      <a:pt x="29" y="119"/>
                    </a:cubicBezTo>
                    <a:cubicBezTo>
                      <a:pt x="42" y="122"/>
                      <a:pt x="42" y="122"/>
                      <a:pt x="42" y="122"/>
                    </a:cubicBezTo>
                    <a:cubicBezTo>
                      <a:pt x="48" y="118"/>
                      <a:pt x="48" y="118"/>
                      <a:pt x="48" y="118"/>
                    </a:cubicBezTo>
                    <a:cubicBezTo>
                      <a:pt x="48" y="108"/>
                      <a:pt x="51" y="101"/>
                      <a:pt x="55" y="99"/>
                    </a:cubicBezTo>
                    <a:cubicBezTo>
                      <a:pt x="66" y="99"/>
                      <a:pt x="66" y="99"/>
                      <a:pt x="66" y="99"/>
                    </a:cubicBezTo>
                    <a:cubicBezTo>
                      <a:pt x="103" y="109"/>
                      <a:pt x="103" y="109"/>
                      <a:pt x="103" y="109"/>
                    </a:cubicBezTo>
                    <a:cubicBezTo>
                      <a:pt x="111" y="110"/>
                      <a:pt x="111" y="110"/>
                      <a:pt x="111" y="110"/>
                    </a:cubicBezTo>
                    <a:cubicBezTo>
                      <a:pt x="99" y="130"/>
                      <a:pt x="99" y="130"/>
                      <a:pt x="99" y="130"/>
                    </a:cubicBezTo>
                    <a:cubicBezTo>
                      <a:pt x="99" y="154"/>
                      <a:pt x="99" y="154"/>
                      <a:pt x="99" y="154"/>
                    </a:cubicBezTo>
                    <a:cubicBezTo>
                      <a:pt x="99" y="160"/>
                      <a:pt x="109" y="172"/>
                      <a:pt x="128" y="190"/>
                    </a:cubicBezTo>
                    <a:cubicBezTo>
                      <a:pt x="140" y="199"/>
                      <a:pt x="147" y="203"/>
                      <a:pt x="153" y="204"/>
                    </a:cubicBezTo>
                    <a:cubicBezTo>
                      <a:pt x="159" y="203"/>
                      <a:pt x="159" y="203"/>
                      <a:pt x="159" y="203"/>
                    </a:cubicBezTo>
                    <a:cubicBezTo>
                      <a:pt x="164" y="201"/>
                      <a:pt x="164" y="201"/>
                      <a:pt x="164" y="201"/>
                    </a:cubicBezTo>
                    <a:cubicBezTo>
                      <a:pt x="182" y="183"/>
                      <a:pt x="182" y="183"/>
                      <a:pt x="182" y="183"/>
                    </a:cubicBezTo>
                    <a:cubicBezTo>
                      <a:pt x="195" y="175"/>
                      <a:pt x="195" y="175"/>
                      <a:pt x="195" y="175"/>
                    </a:cubicBezTo>
                    <a:cubicBezTo>
                      <a:pt x="195" y="173"/>
                      <a:pt x="195" y="173"/>
                      <a:pt x="195" y="173"/>
                    </a:cubicBezTo>
                    <a:cubicBezTo>
                      <a:pt x="195" y="173"/>
                      <a:pt x="195" y="173"/>
                      <a:pt x="195" y="173"/>
                    </a:cubicBezTo>
                    <a:cubicBezTo>
                      <a:pt x="224" y="169"/>
                      <a:pt x="224" y="169"/>
                      <a:pt x="224" y="169"/>
                    </a:cubicBezTo>
                    <a:cubicBezTo>
                      <a:pt x="232" y="151"/>
                      <a:pt x="232" y="151"/>
                      <a:pt x="232" y="151"/>
                    </a:cubicBezTo>
                    <a:cubicBezTo>
                      <a:pt x="258" y="137"/>
                      <a:pt x="258" y="137"/>
                      <a:pt x="258" y="137"/>
                    </a:cubicBezTo>
                    <a:cubicBezTo>
                      <a:pt x="280" y="149"/>
                      <a:pt x="280" y="149"/>
                      <a:pt x="280" y="149"/>
                    </a:cubicBezTo>
                    <a:cubicBezTo>
                      <a:pt x="280" y="150"/>
                      <a:pt x="280" y="150"/>
                      <a:pt x="280" y="150"/>
                    </a:cubicBezTo>
                    <a:cubicBezTo>
                      <a:pt x="282" y="151"/>
                      <a:pt x="282" y="151"/>
                      <a:pt x="282" y="151"/>
                    </a:cubicBezTo>
                    <a:cubicBezTo>
                      <a:pt x="303" y="187"/>
                      <a:pt x="303" y="187"/>
                      <a:pt x="303" y="187"/>
                    </a:cubicBezTo>
                    <a:cubicBezTo>
                      <a:pt x="312" y="211"/>
                      <a:pt x="312" y="211"/>
                      <a:pt x="312" y="211"/>
                    </a:cubicBezTo>
                    <a:cubicBezTo>
                      <a:pt x="312" y="215"/>
                      <a:pt x="312" y="215"/>
                      <a:pt x="312" y="215"/>
                    </a:cubicBezTo>
                    <a:cubicBezTo>
                      <a:pt x="307" y="244"/>
                      <a:pt x="307" y="244"/>
                      <a:pt x="307" y="244"/>
                    </a:cubicBezTo>
                    <a:cubicBezTo>
                      <a:pt x="316" y="264"/>
                      <a:pt x="316" y="264"/>
                      <a:pt x="316" y="264"/>
                    </a:cubicBezTo>
                    <a:cubicBezTo>
                      <a:pt x="316" y="267"/>
                      <a:pt x="316" y="267"/>
                      <a:pt x="316" y="267"/>
                    </a:cubicBezTo>
                    <a:cubicBezTo>
                      <a:pt x="309" y="291"/>
                      <a:pt x="309" y="291"/>
                      <a:pt x="309" y="291"/>
                    </a:cubicBezTo>
                    <a:cubicBezTo>
                      <a:pt x="309" y="312"/>
                      <a:pt x="309" y="312"/>
                      <a:pt x="309" y="312"/>
                    </a:cubicBezTo>
                    <a:cubicBezTo>
                      <a:pt x="316" y="331"/>
                      <a:pt x="319" y="343"/>
                      <a:pt x="319" y="347"/>
                    </a:cubicBezTo>
                    <a:cubicBezTo>
                      <a:pt x="317" y="365"/>
                      <a:pt x="317" y="365"/>
                      <a:pt x="317" y="365"/>
                    </a:cubicBezTo>
                    <a:cubicBezTo>
                      <a:pt x="317" y="365"/>
                      <a:pt x="317" y="365"/>
                      <a:pt x="317" y="365"/>
                    </a:cubicBezTo>
                    <a:cubicBezTo>
                      <a:pt x="317" y="366"/>
                      <a:pt x="317" y="366"/>
                      <a:pt x="317" y="366"/>
                    </a:cubicBezTo>
                    <a:cubicBezTo>
                      <a:pt x="306" y="380"/>
                      <a:pt x="306" y="380"/>
                      <a:pt x="306" y="380"/>
                    </a:cubicBezTo>
                    <a:cubicBezTo>
                      <a:pt x="306" y="381"/>
                      <a:pt x="306" y="381"/>
                      <a:pt x="306" y="381"/>
                    </a:cubicBezTo>
                    <a:cubicBezTo>
                      <a:pt x="306" y="381"/>
                      <a:pt x="306" y="381"/>
                      <a:pt x="306" y="381"/>
                    </a:cubicBezTo>
                    <a:cubicBezTo>
                      <a:pt x="306" y="381"/>
                      <a:pt x="306" y="381"/>
                      <a:pt x="306" y="381"/>
                    </a:cubicBezTo>
                    <a:cubicBezTo>
                      <a:pt x="296" y="394"/>
                      <a:pt x="296" y="394"/>
                      <a:pt x="296" y="394"/>
                    </a:cubicBezTo>
                    <a:cubicBezTo>
                      <a:pt x="295" y="417"/>
                      <a:pt x="295" y="417"/>
                      <a:pt x="295" y="417"/>
                    </a:cubicBezTo>
                    <a:cubicBezTo>
                      <a:pt x="301" y="442"/>
                      <a:pt x="301" y="442"/>
                      <a:pt x="301" y="442"/>
                    </a:cubicBezTo>
                    <a:cubicBezTo>
                      <a:pt x="301" y="442"/>
                      <a:pt x="301" y="442"/>
                      <a:pt x="301" y="442"/>
                    </a:cubicBezTo>
                    <a:cubicBezTo>
                      <a:pt x="302" y="443"/>
                      <a:pt x="302" y="443"/>
                      <a:pt x="302" y="443"/>
                    </a:cubicBezTo>
                    <a:cubicBezTo>
                      <a:pt x="301" y="444"/>
                      <a:pt x="301" y="444"/>
                      <a:pt x="301" y="444"/>
                    </a:cubicBezTo>
                    <a:cubicBezTo>
                      <a:pt x="301" y="444"/>
                      <a:pt x="301" y="444"/>
                      <a:pt x="301" y="444"/>
                    </a:cubicBezTo>
                    <a:cubicBezTo>
                      <a:pt x="295" y="481"/>
                      <a:pt x="295" y="481"/>
                      <a:pt x="295" y="481"/>
                    </a:cubicBezTo>
                    <a:cubicBezTo>
                      <a:pt x="289" y="486"/>
                      <a:pt x="289" y="486"/>
                      <a:pt x="289" y="486"/>
                    </a:cubicBezTo>
                    <a:cubicBezTo>
                      <a:pt x="285" y="489"/>
                      <a:pt x="280" y="489"/>
                      <a:pt x="274" y="486"/>
                    </a:cubicBezTo>
                    <a:cubicBezTo>
                      <a:pt x="271" y="486"/>
                      <a:pt x="271" y="486"/>
                      <a:pt x="271" y="486"/>
                    </a:cubicBezTo>
                    <a:cubicBezTo>
                      <a:pt x="262" y="475"/>
                      <a:pt x="262" y="475"/>
                      <a:pt x="262" y="475"/>
                    </a:cubicBezTo>
                    <a:cubicBezTo>
                      <a:pt x="251" y="479"/>
                      <a:pt x="251" y="479"/>
                      <a:pt x="251" y="479"/>
                    </a:cubicBezTo>
                    <a:cubicBezTo>
                      <a:pt x="238" y="493"/>
                      <a:pt x="238" y="493"/>
                      <a:pt x="238" y="493"/>
                    </a:cubicBezTo>
                    <a:cubicBezTo>
                      <a:pt x="223" y="537"/>
                      <a:pt x="223" y="537"/>
                      <a:pt x="223" y="537"/>
                    </a:cubicBezTo>
                    <a:cubicBezTo>
                      <a:pt x="223" y="538"/>
                      <a:pt x="223" y="538"/>
                      <a:pt x="223" y="538"/>
                    </a:cubicBezTo>
                    <a:cubicBezTo>
                      <a:pt x="222" y="539"/>
                      <a:pt x="222" y="539"/>
                      <a:pt x="222" y="539"/>
                    </a:cubicBezTo>
                    <a:cubicBezTo>
                      <a:pt x="207" y="551"/>
                      <a:pt x="207" y="551"/>
                      <a:pt x="207" y="551"/>
                    </a:cubicBezTo>
                    <a:cubicBezTo>
                      <a:pt x="205" y="551"/>
                      <a:pt x="205" y="551"/>
                      <a:pt x="205" y="551"/>
                    </a:cubicBezTo>
                    <a:cubicBezTo>
                      <a:pt x="197" y="552"/>
                      <a:pt x="197" y="552"/>
                      <a:pt x="197" y="552"/>
                    </a:cubicBezTo>
                    <a:cubicBezTo>
                      <a:pt x="180" y="577"/>
                      <a:pt x="180" y="577"/>
                      <a:pt x="180" y="577"/>
                    </a:cubicBezTo>
                    <a:cubicBezTo>
                      <a:pt x="188" y="592"/>
                      <a:pt x="188" y="592"/>
                      <a:pt x="188" y="592"/>
                    </a:cubicBezTo>
                    <a:cubicBezTo>
                      <a:pt x="190" y="595"/>
                      <a:pt x="190" y="595"/>
                      <a:pt x="190" y="595"/>
                    </a:cubicBezTo>
                    <a:cubicBezTo>
                      <a:pt x="211" y="621"/>
                      <a:pt x="211" y="621"/>
                      <a:pt x="211" y="621"/>
                    </a:cubicBezTo>
                    <a:cubicBezTo>
                      <a:pt x="211" y="622"/>
                      <a:pt x="211" y="622"/>
                      <a:pt x="211" y="622"/>
                    </a:cubicBezTo>
                    <a:cubicBezTo>
                      <a:pt x="211" y="630"/>
                      <a:pt x="211" y="630"/>
                      <a:pt x="211" y="630"/>
                    </a:cubicBezTo>
                    <a:cubicBezTo>
                      <a:pt x="235" y="634"/>
                      <a:pt x="235" y="634"/>
                      <a:pt x="235" y="634"/>
                    </a:cubicBezTo>
                    <a:cubicBezTo>
                      <a:pt x="239" y="655"/>
                      <a:pt x="239" y="655"/>
                      <a:pt x="239" y="655"/>
                    </a:cubicBezTo>
                    <a:cubicBezTo>
                      <a:pt x="239" y="656"/>
                      <a:pt x="239" y="656"/>
                      <a:pt x="239" y="656"/>
                    </a:cubicBezTo>
                    <a:cubicBezTo>
                      <a:pt x="242" y="681"/>
                      <a:pt x="242" y="681"/>
                      <a:pt x="242" y="681"/>
                    </a:cubicBezTo>
                    <a:cubicBezTo>
                      <a:pt x="248" y="686"/>
                      <a:pt x="248" y="686"/>
                      <a:pt x="248" y="686"/>
                    </a:cubicBezTo>
                    <a:cubicBezTo>
                      <a:pt x="269" y="680"/>
                      <a:pt x="269" y="680"/>
                      <a:pt x="269" y="680"/>
                    </a:cubicBezTo>
                    <a:cubicBezTo>
                      <a:pt x="289" y="668"/>
                      <a:pt x="289" y="668"/>
                      <a:pt x="289" y="668"/>
                    </a:cubicBezTo>
                    <a:cubicBezTo>
                      <a:pt x="293" y="666"/>
                      <a:pt x="293" y="666"/>
                      <a:pt x="293" y="666"/>
                    </a:cubicBezTo>
                    <a:cubicBezTo>
                      <a:pt x="300" y="702"/>
                      <a:pt x="300" y="702"/>
                      <a:pt x="300" y="702"/>
                    </a:cubicBezTo>
                    <a:cubicBezTo>
                      <a:pt x="309" y="716"/>
                      <a:pt x="309" y="716"/>
                      <a:pt x="309" y="716"/>
                    </a:cubicBezTo>
                    <a:cubicBezTo>
                      <a:pt x="312" y="717"/>
                      <a:pt x="312" y="717"/>
                      <a:pt x="312" y="717"/>
                    </a:cubicBezTo>
                    <a:cubicBezTo>
                      <a:pt x="319" y="732"/>
                      <a:pt x="319" y="732"/>
                      <a:pt x="319" y="732"/>
                    </a:cubicBezTo>
                    <a:cubicBezTo>
                      <a:pt x="335" y="744"/>
                      <a:pt x="335" y="744"/>
                      <a:pt x="335" y="744"/>
                    </a:cubicBezTo>
                    <a:cubicBezTo>
                      <a:pt x="337" y="748"/>
                      <a:pt x="342" y="748"/>
                      <a:pt x="347" y="748"/>
                    </a:cubicBezTo>
                    <a:cubicBezTo>
                      <a:pt x="353" y="749"/>
                      <a:pt x="353" y="749"/>
                      <a:pt x="353" y="749"/>
                    </a:cubicBezTo>
                    <a:cubicBezTo>
                      <a:pt x="362" y="744"/>
                      <a:pt x="362" y="744"/>
                      <a:pt x="362" y="744"/>
                    </a:cubicBezTo>
                    <a:cubicBezTo>
                      <a:pt x="370" y="741"/>
                      <a:pt x="377" y="738"/>
                      <a:pt x="385" y="737"/>
                    </a:cubicBezTo>
                    <a:cubicBezTo>
                      <a:pt x="392" y="734"/>
                      <a:pt x="392" y="734"/>
                      <a:pt x="392" y="734"/>
                    </a:cubicBezTo>
                    <a:cubicBezTo>
                      <a:pt x="407" y="733"/>
                      <a:pt x="407" y="733"/>
                      <a:pt x="407" y="733"/>
                    </a:cubicBezTo>
                    <a:cubicBezTo>
                      <a:pt x="412" y="733"/>
                      <a:pt x="414" y="734"/>
                      <a:pt x="417" y="737"/>
                    </a:cubicBezTo>
                    <a:cubicBezTo>
                      <a:pt x="438" y="723"/>
                      <a:pt x="438" y="723"/>
                      <a:pt x="438" y="723"/>
                    </a:cubicBezTo>
                    <a:cubicBezTo>
                      <a:pt x="440" y="723"/>
                      <a:pt x="440" y="723"/>
                      <a:pt x="440" y="723"/>
                    </a:cubicBezTo>
                    <a:cubicBezTo>
                      <a:pt x="442" y="724"/>
                      <a:pt x="442" y="724"/>
                      <a:pt x="442" y="724"/>
                    </a:cubicBezTo>
                    <a:cubicBezTo>
                      <a:pt x="443" y="723"/>
                      <a:pt x="443" y="723"/>
                      <a:pt x="443" y="723"/>
                    </a:cubicBezTo>
                    <a:cubicBezTo>
                      <a:pt x="446" y="725"/>
                      <a:pt x="446" y="725"/>
                      <a:pt x="446" y="725"/>
                    </a:cubicBezTo>
                    <a:cubicBezTo>
                      <a:pt x="454" y="735"/>
                      <a:pt x="458" y="743"/>
                      <a:pt x="458" y="748"/>
                    </a:cubicBezTo>
                    <a:cubicBezTo>
                      <a:pt x="468" y="763"/>
                      <a:pt x="468" y="763"/>
                      <a:pt x="468" y="763"/>
                    </a:cubicBezTo>
                    <a:cubicBezTo>
                      <a:pt x="475" y="766"/>
                      <a:pt x="475" y="766"/>
                      <a:pt x="475" y="766"/>
                    </a:cubicBezTo>
                    <a:cubicBezTo>
                      <a:pt x="476" y="766"/>
                      <a:pt x="476" y="766"/>
                      <a:pt x="476" y="766"/>
                    </a:cubicBezTo>
                    <a:cubicBezTo>
                      <a:pt x="477" y="766"/>
                      <a:pt x="477" y="766"/>
                      <a:pt x="477" y="766"/>
                    </a:cubicBezTo>
                    <a:cubicBezTo>
                      <a:pt x="475" y="763"/>
                      <a:pt x="475" y="763"/>
                      <a:pt x="475" y="763"/>
                    </a:cubicBezTo>
                    <a:cubicBezTo>
                      <a:pt x="474" y="758"/>
                      <a:pt x="474" y="755"/>
                      <a:pt x="475" y="753"/>
                    </a:cubicBezTo>
                    <a:cubicBezTo>
                      <a:pt x="477" y="750"/>
                      <a:pt x="481" y="748"/>
                      <a:pt x="488" y="748"/>
                    </a:cubicBezTo>
                    <a:cubicBezTo>
                      <a:pt x="527" y="747"/>
                      <a:pt x="527" y="747"/>
                      <a:pt x="527" y="747"/>
                    </a:cubicBezTo>
                    <a:cubicBezTo>
                      <a:pt x="528" y="746"/>
                      <a:pt x="528" y="746"/>
                      <a:pt x="528" y="746"/>
                    </a:cubicBezTo>
                    <a:cubicBezTo>
                      <a:pt x="530" y="746"/>
                      <a:pt x="530" y="746"/>
                      <a:pt x="530" y="746"/>
                    </a:cubicBezTo>
                    <a:cubicBezTo>
                      <a:pt x="530" y="748"/>
                      <a:pt x="530" y="748"/>
                      <a:pt x="530" y="748"/>
                    </a:cubicBezTo>
                    <a:cubicBezTo>
                      <a:pt x="532" y="748"/>
                      <a:pt x="532" y="748"/>
                      <a:pt x="532" y="748"/>
                    </a:cubicBezTo>
                    <a:cubicBezTo>
                      <a:pt x="544" y="770"/>
                      <a:pt x="544" y="770"/>
                      <a:pt x="544" y="770"/>
                    </a:cubicBezTo>
                    <a:cubicBezTo>
                      <a:pt x="543" y="781"/>
                      <a:pt x="543" y="781"/>
                      <a:pt x="543" y="781"/>
                    </a:cubicBezTo>
                    <a:cubicBezTo>
                      <a:pt x="542" y="781"/>
                      <a:pt x="542" y="781"/>
                      <a:pt x="542" y="781"/>
                    </a:cubicBezTo>
                    <a:cubicBezTo>
                      <a:pt x="556" y="785"/>
                      <a:pt x="556" y="785"/>
                      <a:pt x="556" y="785"/>
                    </a:cubicBezTo>
                    <a:cubicBezTo>
                      <a:pt x="557" y="785"/>
                      <a:pt x="557" y="785"/>
                      <a:pt x="557" y="785"/>
                    </a:cubicBezTo>
                    <a:cubicBezTo>
                      <a:pt x="556" y="781"/>
                      <a:pt x="556" y="779"/>
                      <a:pt x="559" y="777"/>
                    </a:cubicBezTo>
                    <a:cubicBezTo>
                      <a:pt x="564" y="776"/>
                      <a:pt x="564" y="776"/>
                      <a:pt x="564" y="776"/>
                    </a:cubicBezTo>
                    <a:cubicBezTo>
                      <a:pt x="599" y="800"/>
                      <a:pt x="599" y="800"/>
                      <a:pt x="599" y="800"/>
                    </a:cubicBezTo>
                    <a:cubicBezTo>
                      <a:pt x="602" y="804"/>
                      <a:pt x="604" y="808"/>
                      <a:pt x="605" y="813"/>
                    </a:cubicBezTo>
                    <a:cubicBezTo>
                      <a:pt x="606" y="828"/>
                      <a:pt x="606" y="828"/>
                      <a:pt x="606" y="828"/>
                    </a:cubicBezTo>
                    <a:cubicBezTo>
                      <a:pt x="618" y="830"/>
                      <a:pt x="618" y="830"/>
                      <a:pt x="618" y="830"/>
                    </a:cubicBezTo>
                    <a:cubicBezTo>
                      <a:pt x="625" y="817"/>
                      <a:pt x="625" y="817"/>
                      <a:pt x="625" y="817"/>
                    </a:cubicBezTo>
                    <a:cubicBezTo>
                      <a:pt x="622" y="811"/>
                      <a:pt x="620" y="805"/>
                      <a:pt x="621" y="800"/>
                    </a:cubicBezTo>
                    <a:cubicBezTo>
                      <a:pt x="622" y="796"/>
                      <a:pt x="623" y="793"/>
                      <a:pt x="627" y="791"/>
                    </a:cubicBezTo>
                    <a:cubicBezTo>
                      <a:pt x="630" y="788"/>
                      <a:pt x="630" y="788"/>
                      <a:pt x="630" y="788"/>
                    </a:cubicBezTo>
                    <a:cubicBezTo>
                      <a:pt x="630" y="786"/>
                      <a:pt x="631" y="785"/>
                      <a:pt x="633" y="784"/>
                    </a:cubicBezTo>
                    <a:cubicBezTo>
                      <a:pt x="643" y="785"/>
                      <a:pt x="643" y="785"/>
                      <a:pt x="643" y="785"/>
                    </a:cubicBezTo>
                    <a:cubicBezTo>
                      <a:pt x="648" y="788"/>
                      <a:pt x="652" y="798"/>
                      <a:pt x="655" y="816"/>
                    </a:cubicBezTo>
                    <a:cubicBezTo>
                      <a:pt x="655" y="818"/>
                      <a:pt x="655" y="818"/>
                      <a:pt x="655" y="818"/>
                    </a:cubicBezTo>
                    <a:cubicBezTo>
                      <a:pt x="657" y="819"/>
                      <a:pt x="657" y="819"/>
                      <a:pt x="657" y="819"/>
                    </a:cubicBezTo>
                    <a:cubicBezTo>
                      <a:pt x="658" y="824"/>
                      <a:pt x="664" y="827"/>
                      <a:pt x="674" y="830"/>
                    </a:cubicBezTo>
                    <a:cubicBezTo>
                      <a:pt x="675" y="830"/>
                      <a:pt x="675" y="830"/>
                      <a:pt x="675" y="830"/>
                    </a:cubicBezTo>
                    <a:cubicBezTo>
                      <a:pt x="676" y="831"/>
                      <a:pt x="676" y="831"/>
                      <a:pt x="676" y="831"/>
                    </a:cubicBezTo>
                    <a:cubicBezTo>
                      <a:pt x="709" y="866"/>
                      <a:pt x="709" y="866"/>
                      <a:pt x="709" y="866"/>
                    </a:cubicBezTo>
                    <a:cubicBezTo>
                      <a:pt x="709" y="866"/>
                      <a:pt x="709" y="866"/>
                      <a:pt x="709" y="866"/>
                    </a:cubicBezTo>
                    <a:cubicBezTo>
                      <a:pt x="725" y="861"/>
                      <a:pt x="725" y="861"/>
                      <a:pt x="725" y="861"/>
                    </a:cubicBezTo>
                    <a:cubicBezTo>
                      <a:pt x="723" y="855"/>
                      <a:pt x="723" y="855"/>
                      <a:pt x="723" y="855"/>
                    </a:cubicBezTo>
                    <a:cubicBezTo>
                      <a:pt x="719" y="850"/>
                      <a:pt x="718" y="845"/>
                      <a:pt x="718" y="842"/>
                    </a:cubicBezTo>
                    <a:cubicBezTo>
                      <a:pt x="718" y="834"/>
                      <a:pt x="723" y="827"/>
                      <a:pt x="734" y="819"/>
                    </a:cubicBezTo>
                    <a:cubicBezTo>
                      <a:pt x="752" y="804"/>
                      <a:pt x="752" y="804"/>
                      <a:pt x="752" y="804"/>
                    </a:cubicBezTo>
                    <a:cubicBezTo>
                      <a:pt x="773" y="818"/>
                      <a:pt x="773" y="818"/>
                      <a:pt x="773" y="818"/>
                    </a:cubicBezTo>
                    <a:cubicBezTo>
                      <a:pt x="777" y="818"/>
                      <a:pt x="777" y="818"/>
                      <a:pt x="777" y="818"/>
                    </a:cubicBezTo>
                    <a:cubicBezTo>
                      <a:pt x="781" y="795"/>
                      <a:pt x="781" y="795"/>
                      <a:pt x="781" y="795"/>
                    </a:cubicBezTo>
                    <a:cubicBezTo>
                      <a:pt x="781" y="791"/>
                      <a:pt x="781" y="791"/>
                      <a:pt x="781" y="791"/>
                    </a:cubicBezTo>
                    <a:cubicBezTo>
                      <a:pt x="785" y="790"/>
                      <a:pt x="785" y="790"/>
                      <a:pt x="785" y="790"/>
                    </a:cubicBezTo>
                    <a:cubicBezTo>
                      <a:pt x="802" y="792"/>
                      <a:pt x="802" y="792"/>
                      <a:pt x="802" y="792"/>
                    </a:cubicBezTo>
                    <a:cubicBezTo>
                      <a:pt x="806" y="795"/>
                      <a:pt x="808" y="798"/>
                      <a:pt x="808" y="804"/>
                    </a:cubicBezTo>
                    <a:cubicBezTo>
                      <a:pt x="808" y="808"/>
                      <a:pt x="804" y="813"/>
                      <a:pt x="801" y="817"/>
                    </a:cubicBezTo>
                    <a:cubicBezTo>
                      <a:pt x="804" y="819"/>
                      <a:pt x="804" y="819"/>
                      <a:pt x="804" y="819"/>
                    </a:cubicBezTo>
                    <a:cubicBezTo>
                      <a:pt x="815" y="825"/>
                      <a:pt x="823" y="829"/>
                      <a:pt x="830" y="830"/>
                    </a:cubicBezTo>
                    <a:cubicBezTo>
                      <a:pt x="831" y="830"/>
                      <a:pt x="831" y="830"/>
                      <a:pt x="831" y="830"/>
                    </a:cubicBezTo>
                    <a:cubicBezTo>
                      <a:pt x="831" y="830"/>
                      <a:pt x="831" y="830"/>
                      <a:pt x="831" y="830"/>
                    </a:cubicBezTo>
                    <a:cubicBezTo>
                      <a:pt x="845" y="837"/>
                      <a:pt x="845" y="837"/>
                      <a:pt x="845" y="837"/>
                    </a:cubicBezTo>
                    <a:cubicBezTo>
                      <a:pt x="855" y="836"/>
                      <a:pt x="855" y="836"/>
                      <a:pt x="855" y="836"/>
                    </a:cubicBezTo>
                    <a:cubicBezTo>
                      <a:pt x="839" y="759"/>
                      <a:pt x="839" y="759"/>
                      <a:pt x="839" y="759"/>
                    </a:cubicBezTo>
                    <a:cubicBezTo>
                      <a:pt x="829" y="753"/>
                      <a:pt x="819" y="740"/>
                      <a:pt x="810" y="725"/>
                    </a:cubicBezTo>
                    <a:cubicBezTo>
                      <a:pt x="802" y="713"/>
                      <a:pt x="807" y="695"/>
                      <a:pt x="823" y="674"/>
                    </a:cubicBezTo>
                    <a:cubicBezTo>
                      <a:pt x="833" y="663"/>
                      <a:pt x="845" y="653"/>
                      <a:pt x="857" y="642"/>
                    </a:cubicBezTo>
                    <a:cubicBezTo>
                      <a:pt x="857" y="642"/>
                      <a:pt x="857" y="642"/>
                      <a:pt x="857" y="642"/>
                    </a:cubicBezTo>
                    <a:cubicBezTo>
                      <a:pt x="858" y="640"/>
                      <a:pt x="858" y="640"/>
                      <a:pt x="858" y="640"/>
                    </a:cubicBezTo>
                    <a:cubicBezTo>
                      <a:pt x="873" y="640"/>
                      <a:pt x="873" y="640"/>
                      <a:pt x="873" y="640"/>
                    </a:cubicBezTo>
                    <a:cubicBezTo>
                      <a:pt x="874" y="642"/>
                      <a:pt x="874" y="642"/>
                      <a:pt x="874" y="642"/>
                    </a:cubicBezTo>
                    <a:cubicBezTo>
                      <a:pt x="887" y="647"/>
                      <a:pt x="887" y="647"/>
                      <a:pt x="887" y="647"/>
                    </a:cubicBezTo>
                    <a:cubicBezTo>
                      <a:pt x="913" y="647"/>
                      <a:pt x="913" y="647"/>
                      <a:pt x="913" y="647"/>
                    </a:cubicBezTo>
                    <a:cubicBezTo>
                      <a:pt x="924" y="642"/>
                      <a:pt x="933" y="626"/>
                      <a:pt x="944" y="601"/>
                    </a:cubicBezTo>
                    <a:cubicBezTo>
                      <a:pt x="950" y="586"/>
                      <a:pt x="950" y="556"/>
                      <a:pt x="946" y="50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30"/>
              <p:cNvSpPr>
                <a:spLocks/>
              </p:cNvSpPr>
              <p:nvPr/>
            </p:nvSpPr>
            <p:spPr bwMode="auto">
              <a:xfrm>
                <a:off x="5152548" y="3378200"/>
                <a:ext cx="865188" cy="544513"/>
              </a:xfrm>
              <a:custGeom>
                <a:avLst/>
                <a:gdLst>
                  <a:gd name="T0" fmla="*/ 523 w 573"/>
                  <a:gd name="T1" fmla="*/ 12 h 361"/>
                  <a:gd name="T2" fmla="*/ 473 w 573"/>
                  <a:gd name="T3" fmla="*/ 16 h 361"/>
                  <a:gd name="T4" fmla="*/ 358 w 573"/>
                  <a:gd name="T5" fmla="*/ 57 h 361"/>
                  <a:gd name="T6" fmla="*/ 360 w 573"/>
                  <a:gd name="T7" fmla="*/ 82 h 361"/>
                  <a:gd name="T8" fmla="*/ 282 w 573"/>
                  <a:gd name="T9" fmla="*/ 70 h 361"/>
                  <a:gd name="T10" fmla="*/ 224 w 573"/>
                  <a:gd name="T11" fmla="*/ 2 h 361"/>
                  <a:gd name="T12" fmla="*/ 200 w 573"/>
                  <a:gd name="T13" fmla="*/ 28 h 361"/>
                  <a:gd name="T14" fmla="*/ 169 w 573"/>
                  <a:gd name="T15" fmla="*/ 12 h 361"/>
                  <a:gd name="T16" fmla="*/ 158 w 573"/>
                  <a:gd name="T17" fmla="*/ 27 h 361"/>
                  <a:gd name="T18" fmla="*/ 135 w 573"/>
                  <a:gd name="T19" fmla="*/ 34 h 361"/>
                  <a:gd name="T20" fmla="*/ 18 w 573"/>
                  <a:gd name="T21" fmla="*/ 171 h 361"/>
                  <a:gd name="T22" fmla="*/ 30 w 573"/>
                  <a:gd name="T23" fmla="*/ 201 h 361"/>
                  <a:gd name="T24" fmla="*/ 29 w 573"/>
                  <a:gd name="T25" fmla="*/ 202 h 361"/>
                  <a:gd name="T26" fmla="*/ 46 w 573"/>
                  <a:gd name="T27" fmla="*/ 274 h 361"/>
                  <a:gd name="T28" fmla="*/ 0 w 573"/>
                  <a:gd name="T29" fmla="*/ 304 h 361"/>
                  <a:gd name="T30" fmla="*/ 21 w 573"/>
                  <a:gd name="T31" fmla="*/ 324 h 361"/>
                  <a:gd name="T32" fmla="*/ 25 w 573"/>
                  <a:gd name="T33" fmla="*/ 330 h 361"/>
                  <a:gd name="T34" fmla="*/ 87 w 573"/>
                  <a:gd name="T35" fmla="*/ 361 h 361"/>
                  <a:gd name="T36" fmla="*/ 111 w 573"/>
                  <a:gd name="T37" fmla="*/ 335 h 361"/>
                  <a:gd name="T38" fmla="*/ 152 w 573"/>
                  <a:gd name="T39" fmla="*/ 316 h 361"/>
                  <a:gd name="T40" fmla="*/ 157 w 573"/>
                  <a:gd name="T41" fmla="*/ 321 h 361"/>
                  <a:gd name="T42" fmla="*/ 157 w 573"/>
                  <a:gd name="T43" fmla="*/ 323 h 361"/>
                  <a:gd name="T44" fmla="*/ 198 w 573"/>
                  <a:gd name="T45" fmla="*/ 350 h 361"/>
                  <a:gd name="T46" fmla="*/ 245 w 573"/>
                  <a:gd name="T47" fmla="*/ 333 h 361"/>
                  <a:gd name="T48" fmla="*/ 282 w 573"/>
                  <a:gd name="T49" fmla="*/ 331 h 361"/>
                  <a:gd name="T50" fmla="*/ 285 w 573"/>
                  <a:gd name="T51" fmla="*/ 328 h 361"/>
                  <a:gd name="T52" fmla="*/ 315 w 573"/>
                  <a:gd name="T53" fmla="*/ 292 h 361"/>
                  <a:gd name="T54" fmla="*/ 331 w 573"/>
                  <a:gd name="T55" fmla="*/ 282 h 361"/>
                  <a:gd name="T56" fmla="*/ 333 w 573"/>
                  <a:gd name="T57" fmla="*/ 283 h 361"/>
                  <a:gd name="T58" fmla="*/ 341 w 573"/>
                  <a:gd name="T59" fmla="*/ 286 h 361"/>
                  <a:gd name="T60" fmla="*/ 355 w 573"/>
                  <a:gd name="T61" fmla="*/ 234 h 361"/>
                  <a:gd name="T62" fmla="*/ 372 w 573"/>
                  <a:gd name="T63" fmla="*/ 230 h 361"/>
                  <a:gd name="T64" fmla="*/ 393 w 573"/>
                  <a:gd name="T65" fmla="*/ 184 h 361"/>
                  <a:gd name="T66" fmla="*/ 399 w 573"/>
                  <a:gd name="T67" fmla="*/ 159 h 361"/>
                  <a:gd name="T68" fmla="*/ 426 w 573"/>
                  <a:gd name="T69" fmla="*/ 148 h 361"/>
                  <a:gd name="T70" fmla="*/ 427 w 573"/>
                  <a:gd name="T71" fmla="*/ 145 h 361"/>
                  <a:gd name="T72" fmla="*/ 447 w 573"/>
                  <a:gd name="T73" fmla="*/ 127 h 361"/>
                  <a:gd name="T74" fmla="*/ 434 w 573"/>
                  <a:gd name="T75" fmla="*/ 126 h 361"/>
                  <a:gd name="T76" fmla="*/ 435 w 573"/>
                  <a:gd name="T77" fmla="*/ 118 h 361"/>
                  <a:gd name="T78" fmla="*/ 439 w 573"/>
                  <a:gd name="T79" fmla="*/ 116 h 361"/>
                  <a:gd name="T80" fmla="*/ 467 w 573"/>
                  <a:gd name="T81" fmla="*/ 103 h 361"/>
                  <a:gd name="T82" fmla="*/ 535 w 573"/>
                  <a:gd name="T83" fmla="*/ 56 h 361"/>
                  <a:gd name="T84" fmla="*/ 565 w 573"/>
                  <a:gd name="T85" fmla="*/ 64 h 361"/>
                  <a:gd name="T86" fmla="*/ 560 w 573"/>
                  <a:gd name="T87" fmla="*/ 40 h 361"/>
                  <a:gd name="T88" fmla="*/ 562 w 573"/>
                  <a:gd name="T89" fmla="*/ 38 h 361"/>
                  <a:gd name="T90" fmla="*/ 570 w 573"/>
                  <a:gd name="T91" fmla="*/ 16 h 361"/>
                  <a:gd name="T92" fmla="*/ 563 w 573"/>
                  <a:gd name="T93" fmla="*/ 20 h 361"/>
                  <a:gd name="T94" fmla="*/ 541 w 573"/>
                  <a:gd name="T95" fmla="*/ 23 h 361"/>
                  <a:gd name="T96" fmla="*/ 534 w 573"/>
                  <a:gd name="T97" fmla="*/ 23 h 361"/>
                  <a:gd name="T98" fmla="*/ 533 w 573"/>
                  <a:gd name="T99" fmla="*/ 19 h 361"/>
                  <a:gd name="T100" fmla="*/ 525 w 573"/>
                  <a:gd name="T101" fmla="*/ 1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3" h="361">
                    <a:moveTo>
                      <a:pt x="525" y="11"/>
                    </a:moveTo>
                    <a:cubicBezTo>
                      <a:pt x="523" y="12"/>
                      <a:pt x="523" y="12"/>
                      <a:pt x="523" y="12"/>
                    </a:cubicBezTo>
                    <a:cubicBezTo>
                      <a:pt x="523" y="18"/>
                      <a:pt x="520" y="21"/>
                      <a:pt x="514" y="21"/>
                    </a:cubicBezTo>
                    <a:cubicBezTo>
                      <a:pt x="473" y="16"/>
                      <a:pt x="473" y="16"/>
                      <a:pt x="473" y="16"/>
                    </a:cubicBezTo>
                    <a:cubicBezTo>
                      <a:pt x="445" y="11"/>
                      <a:pt x="427" y="0"/>
                      <a:pt x="416" y="2"/>
                    </a:cubicBezTo>
                    <a:cubicBezTo>
                      <a:pt x="396" y="4"/>
                      <a:pt x="358" y="57"/>
                      <a:pt x="358" y="57"/>
                    </a:cubicBezTo>
                    <a:cubicBezTo>
                      <a:pt x="360" y="80"/>
                      <a:pt x="360" y="80"/>
                      <a:pt x="360" y="80"/>
                    </a:cubicBezTo>
                    <a:cubicBezTo>
                      <a:pt x="360" y="82"/>
                      <a:pt x="360" y="82"/>
                      <a:pt x="360" y="82"/>
                    </a:cubicBezTo>
                    <a:cubicBezTo>
                      <a:pt x="355" y="83"/>
                      <a:pt x="355" y="83"/>
                      <a:pt x="355" y="83"/>
                    </a:cubicBezTo>
                    <a:cubicBezTo>
                      <a:pt x="310" y="89"/>
                      <a:pt x="285" y="85"/>
                      <a:pt x="282" y="70"/>
                    </a:cubicBezTo>
                    <a:cubicBezTo>
                      <a:pt x="277" y="5"/>
                      <a:pt x="277" y="5"/>
                      <a:pt x="277" y="5"/>
                    </a:cubicBezTo>
                    <a:cubicBezTo>
                      <a:pt x="224" y="2"/>
                      <a:pt x="224" y="2"/>
                      <a:pt x="224" y="2"/>
                    </a:cubicBezTo>
                    <a:cubicBezTo>
                      <a:pt x="202" y="48"/>
                      <a:pt x="202" y="48"/>
                      <a:pt x="202" y="48"/>
                    </a:cubicBezTo>
                    <a:cubicBezTo>
                      <a:pt x="200" y="28"/>
                      <a:pt x="200" y="28"/>
                      <a:pt x="200" y="28"/>
                    </a:cubicBezTo>
                    <a:cubicBezTo>
                      <a:pt x="199" y="12"/>
                      <a:pt x="196" y="3"/>
                      <a:pt x="192" y="1"/>
                    </a:cubicBezTo>
                    <a:cubicBezTo>
                      <a:pt x="169" y="12"/>
                      <a:pt x="169" y="12"/>
                      <a:pt x="169" y="12"/>
                    </a:cubicBezTo>
                    <a:cubicBezTo>
                      <a:pt x="159" y="26"/>
                      <a:pt x="159" y="26"/>
                      <a:pt x="159" y="26"/>
                    </a:cubicBezTo>
                    <a:cubicBezTo>
                      <a:pt x="158" y="27"/>
                      <a:pt x="158" y="27"/>
                      <a:pt x="158" y="27"/>
                    </a:cubicBezTo>
                    <a:cubicBezTo>
                      <a:pt x="157" y="27"/>
                      <a:pt x="157" y="27"/>
                      <a:pt x="157" y="27"/>
                    </a:cubicBezTo>
                    <a:cubicBezTo>
                      <a:pt x="135" y="34"/>
                      <a:pt x="135" y="34"/>
                      <a:pt x="135" y="34"/>
                    </a:cubicBezTo>
                    <a:cubicBezTo>
                      <a:pt x="112" y="53"/>
                      <a:pt x="92" y="73"/>
                      <a:pt x="74" y="95"/>
                    </a:cubicBezTo>
                    <a:cubicBezTo>
                      <a:pt x="18" y="171"/>
                      <a:pt x="18" y="171"/>
                      <a:pt x="18" y="171"/>
                    </a:cubicBezTo>
                    <a:cubicBezTo>
                      <a:pt x="30" y="197"/>
                      <a:pt x="30" y="197"/>
                      <a:pt x="30" y="197"/>
                    </a:cubicBezTo>
                    <a:cubicBezTo>
                      <a:pt x="30" y="201"/>
                      <a:pt x="30" y="201"/>
                      <a:pt x="30" y="201"/>
                    </a:cubicBezTo>
                    <a:cubicBezTo>
                      <a:pt x="30" y="201"/>
                      <a:pt x="30" y="201"/>
                      <a:pt x="30" y="201"/>
                    </a:cubicBezTo>
                    <a:cubicBezTo>
                      <a:pt x="29" y="202"/>
                      <a:pt x="29" y="202"/>
                      <a:pt x="29" y="202"/>
                    </a:cubicBezTo>
                    <a:cubicBezTo>
                      <a:pt x="25" y="209"/>
                      <a:pt x="27" y="218"/>
                      <a:pt x="33" y="229"/>
                    </a:cubicBezTo>
                    <a:cubicBezTo>
                      <a:pt x="40" y="242"/>
                      <a:pt x="46" y="257"/>
                      <a:pt x="46" y="274"/>
                    </a:cubicBezTo>
                    <a:cubicBezTo>
                      <a:pt x="46" y="277"/>
                      <a:pt x="46" y="277"/>
                      <a:pt x="46" y="277"/>
                    </a:cubicBezTo>
                    <a:cubicBezTo>
                      <a:pt x="0" y="304"/>
                      <a:pt x="0" y="304"/>
                      <a:pt x="0" y="304"/>
                    </a:cubicBezTo>
                    <a:cubicBezTo>
                      <a:pt x="0" y="314"/>
                      <a:pt x="0" y="314"/>
                      <a:pt x="0" y="314"/>
                    </a:cubicBezTo>
                    <a:cubicBezTo>
                      <a:pt x="21" y="324"/>
                      <a:pt x="21" y="324"/>
                      <a:pt x="21" y="324"/>
                    </a:cubicBezTo>
                    <a:cubicBezTo>
                      <a:pt x="24" y="325"/>
                      <a:pt x="25" y="327"/>
                      <a:pt x="25" y="328"/>
                    </a:cubicBezTo>
                    <a:cubicBezTo>
                      <a:pt x="25" y="330"/>
                      <a:pt x="25" y="330"/>
                      <a:pt x="25" y="330"/>
                    </a:cubicBezTo>
                    <a:cubicBezTo>
                      <a:pt x="24" y="335"/>
                      <a:pt x="32" y="343"/>
                      <a:pt x="48" y="350"/>
                    </a:cubicBezTo>
                    <a:cubicBezTo>
                      <a:pt x="87" y="361"/>
                      <a:pt x="87" y="361"/>
                      <a:pt x="87" y="361"/>
                    </a:cubicBezTo>
                    <a:cubicBezTo>
                      <a:pt x="99" y="353"/>
                      <a:pt x="99" y="353"/>
                      <a:pt x="99" y="353"/>
                    </a:cubicBezTo>
                    <a:cubicBezTo>
                      <a:pt x="111" y="335"/>
                      <a:pt x="111" y="335"/>
                      <a:pt x="111" y="335"/>
                    </a:cubicBezTo>
                    <a:cubicBezTo>
                      <a:pt x="122" y="305"/>
                      <a:pt x="122" y="305"/>
                      <a:pt x="122" y="305"/>
                    </a:cubicBezTo>
                    <a:cubicBezTo>
                      <a:pt x="152" y="316"/>
                      <a:pt x="152" y="316"/>
                      <a:pt x="152" y="316"/>
                    </a:cubicBezTo>
                    <a:cubicBezTo>
                      <a:pt x="157" y="319"/>
                      <a:pt x="157" y="319"/>
                      <a:pt x="157" y="319"/>
                    </a:cubicBezTo>
                    <a:cubicBezTo>
                      <a:pt x="157" y="321"/>
                      <a:pt x="157" y="321"/>
                      <a:pt x="157" y="321"/>
                    </a:cubicBezTo>
                    <a:cubicBezTo>
                      <a:pt x="157" y="321"/>
                      <a:pt x="157" y="321"/>
                      <a:pt x="157" y="321"/>
                    </a:cubicBezTo>
                    <a:cubicBezTo>
                      <a:pt x="157" y="323"/>
                      <a:pt x="157" y="323"/>
                      <a:pt x="157" y="323"/>
                    </a:cubicBezTo>
                    <a:cubicBezTo>
                      <a:pt x="151" y="335"/>
                      <a:pt x="154" y="344"/>
                      <a:pt x="164" y="349"/>
                    </a:cubicBezTo>
                    <a:cubicBezTo>
                      <a:pt x="198" y="350"/>
                      <a:pt x="198" y="350"/>
                      <a:pt x="198" y="350"/>
                    </a:cubicBezTo>
                    <a:cubicBezTo>
                      <a:pt x="209" y="348"/>
                      <a:pt x="219" y="344"/>
                      <a:pt x="225" y="338"/>
                    </a:cubicBezTo>
                    <a:cubicBezTo>
                      <a:pt x="229" y="333"/>
                      <a:pt x="236" y="332"/>
                      <a:pt x="245" y="333"/>
                    </a:cubicBezTo>
                    <a:cubicBezTo>
                      <a:pt x="257" y="335"/>
                      <a:pt x="267" y="339"/>
                      <a:pt x="275" y="349"/>
                    </a:cubicBezTo>
                    <a:cubicBezTo>
                      <a:pt x="282" y="331"/>
                      <a:pt x="282" y="331"/>
                      <a:pt x="282" y="331"/>
                    </a:cubicBezTo>
                    <a:cubicBezTo>
                      <a:pt x="284" y="328"/>
                      <a:pt x="284" y="328"/>
                      <a:pt x="284" y="328"/>
                    </a:cubicBezTo>
                    <a:cubicBezTo>
                      <a:pt x="285" y="328"/>
                      <a:pt x="285" y="328"/>
                      <a:pt x="285" y="328"/>
                    </a:cubicBezTo>
                    <a:cubicBezTo>
                      <a:pt x="291" y="325"/>
                      <a:pt x="294" y="319"/>
                      <a:pt x="298" y="312"/>
                    </a:cubicBezTo>
                    <a:cubicBezTo>
                      <a:pt x="301" y="305"/>
                      <a:pt x="306" y="297"/>
                      <a:pt x="315" y="292"/>
                    </a:cubicBezTo>
                    <a:cubicBezTo>
                      <a:pt x="330" y="283"/>
                      <a:pt x="330" y="283"/>
                      <a:pt x="330" y="283"/>
                    </a:cubicBezTo>
                    <a:cubicBezTo>
                      <a:pt x="331" y="282"/>
                      <a:pt x="331" y="282"/>
                      <a:pt x="331" y="282"/>
                    </a:cubicBezTo>
                    <a:cubicBezTo>
                      <a:pt x="332" y="283"/>
                      <a:pt x="332" y="283"/>
                      <a:pt x="332" y="283"/>
                    </a:cubicBezTo>
                    <a:cubicBezTo>
                      <a:pt x="333" y="283"/>
                      <a:pt x="333" y="283"/>
                      <a:pt x="333" y="283"/>
                    </a:cubicBezTo>
                    <a:cubicBezTo>
                      <a:pt x="341" y="286"/>
                      <a:pt x="341" y="286"/>
                      <a:pt x="341" y="286"/>
                    </a:cubicBezTo>
                    <a:cubicBezTo>
                      <a:pt x="341" y="286"/>
                      <a:pt x="341" y="286"/>
                      <a:pt x="341" y="286"/>
                    </a:cubicBezTo>
                    <a:cubicBezTo>
                      <a:pt x="343" y="287"/>
                      <a:pt x="343" y="287"/>
                      <a:pt x="343" y="287"/>
                    </a:cubicBezTo>
                    <a:cubicBezTo>
                      <a:pt x="355" y="234"/>
                      <a:pt x="355" y="234"/>
                      <a:pt x="355" y="234"/>
                    </a:cubicBezTo>
                    <a:cubicBezTo>
                      <a:pt x="355" y="233"/>
                      <a:pt x="355" y="233"/>
                      <a:pt x="355" y="233"/>
                    </a:cubicBezTo>
                    <a:cubicBezTo>
                      <a:pt x="372" y="230"/>
                      <a:pt x="372" y="230"/>
                      <a:pt x="372" y="230"/>
                    </a:cubicBezTo>
                    <a:cubicBezTo>
                      <a:pt x="389" y="218"/>
                      <a:pt x="397" y="209"/>
                      <a:pt x="396" y="200"/>
                    </a:cubicBezTo>
                    <a:cubicBezTo>
                      <a:pt x="393" y="184"/>
                      <a:pt x="393" y="184"/>
                      <a:pt x="393" y="184"/>
                    </a:cubicBezTo>
                    <a:cubicBezTo>
                      <a:pt x="389" y="174"/>
                      <a:pt x="389" y="166"/>
                      <a:pt x="391" y="163"/>
                    </a:cubicBezTo>
                    <a:cubicBezTo>
                      <a:pt x="394" y="160"/>
                      <a:pt x="396" y="159"/>
                      <a:pt x="399" y="159"/>
                    </a:cubicBezTo>
                    <a:cubicBezTo>
                      <a:pt x="407" y="159"/>
                      <a:pt x="415" y="161"/>
                      <a:pt x="424" y="165"/>
                    </a:cubicBezTo>
                    <a:cubicBezTo>
                      <a:pt x="426" y="148"/>
                      <a:pt x="426" y="148"/>
                      <a:pt x="426" y="148"/>
                    </a:cubicBezTo>
                    <a:cubicBezTo>
                      <a:pt x="426" y="146"/>
                      <a:pt x="426" y="146"/>
                      <a:pt x="426" y="146"/>
                    </a:cubicBezTo>
                    <a:cubicBezTo>
                      <a:pt x="427" y="145"/>
                      <a:pt x="427" y="145"/>
                      <a:pt x="427" y="145"/>
                    </a:cubicBezTo>
                    <a:cubicBezTo>
                      <a:pt x="445" y="137"/>
                      <a:pt x="445" y="137"/>
                      <a:pt x="445" y="137"/>
                    </a:cubicBezTo>
                    <a:cubicBezTo>
                      <a:pt x="447" y="127"/>
                      <a:pt x="447" y="127"/>
                      <a:pt x="447" y="127"/>
                    </a:cubicBezTo>
                    <a:cubicBezTo>
                      <a:pt x="436" y="127"/>
                      <a:pt x="436" y="127"/>
                      <a:pt x="436" y="127"/>
                    </a:cubicBezTo>
                    <a:cubicBezTo>
                      <a:pt x="434" y="126"/>
                      <a:pt x="434" y="126"/>
                      <a:pt x="434" y="126"/>
                    </a:cubicBezTo>
                    <a:cubicBezTo>
                      <a:pt x="435" y="121"/>
                      <a:pt x="435" y="121"/>
                      <a:pt x="435" y="121"/>
                    </a:cubicBezTo>
                    <a:cubicBezTo>
                      <a:pt x="435" y="118"/>
                      <a:pt x="435" y="118"/>
                      <a:pt x="435" y="118"/>
                    </a:cubicBezTo>
                    <a:cubicBezTo>
                      <a:pt x="436" y="116"/>
                      <a:pt x="436" y="116"/>
                      <a:pt x="436" y="116"/>
                    </a:cubicBezTo>
                    <a:cubicBezTo>
                      <a:pt x="439" y="116"/>
                      <a:pt x="439" y="116"/>
                      <a:pt x="439" y="116"/>
                    </a:cubicBezTo>
                    <a:cubicBezTo>
                      <a:pt x="442" y="116"/>
                      <a:pt x="442" y="116"/>
                      <a:pt x="442" y="116"/>
                    </a:cubicBezTo>
                    <a:cubicBezTo>
                      <a:pt x="449" y="116"/>
                      <a:pt x="457" y="111"/>
                      <a:pt x="467" y="103"/>
                    </a:cubicBezTo>
                    <a:cubicBezTo>
                      <a:pt x="533" y="56"/>
                      <a:pt x="533" y="56"/>
                      <a:pt x="533" y="56"/>
                    </a:cubicBezTo>
                    <a:cubicBezTo>
                      <a:pt x="535" y="56"/>
                      <a:pt x="535" y="56"/>
                      <a:pt x="535" y="56"/>
                    </a:cubicBezTo>
                    <a:cubicBezTo>
                      <a:pt x="557" y="65"/>
                      <a:pt x="557" y="65"/>
                      <a:pt x="557" y="65"/>
                    </a:cubicBezTo>
                    <a:cubicBezTo>
                      <a:pt x="565" y="64"/>
                      <a:pt x="565" y="64"/>
                      <a:pt x="565" y="64"/>
                    </a:cubicBezTo>
                    <a:cubicBezTo>
                      <a:pt x="560" y="42"/>
                      <a:pt x="560" y="42"/>
                      <a:pt x="560" y="42"/>
                    </a:cubicBezTo>
                    <a:cubicBezTo>
                      <a:pt x="560" y="40"/>
                      <a:pt x="560" y="40"/>
                      <a:pt x="560" y="40"/>
                    </a:cubicBezTo>
                    <a:cubicBezTo>
                      <a:pt x="561" y="39"/>
                      <a:pt x="561" y="39"/>
                      <a:pt x="561" y="39"/>
                    </a:cubicBezTo>
                    <a:cubicBezTo>
                      <a:pt x="562" y="38"/>
                      <a:pt x="562" y="38"/>
                      <a:pt x="562" y="38"/>
                    </a:cubicBezTo>
                    <a:cubicBezTo>
                      <a:pt x="573" y="19"/>
                      <a:pt x="573" y="19"/>
                      <a:pt x="573" y="19"/>
                    </a:cubicBezTo>
                    <a:cubicBezTo>
                      <a:pt x="570" y="16"/>
                      <a:pt x="570" y="16"/>
                      <a:pt x="570" y="16"/>
                    </a:cubicBezTo>
                    <a:cubicBezTo>
                      <a:pt x="563" y="19"/>
                      <a:pt x="563" y="19"/>
                      <a:pt x="563" y="19"/>
                    </a:cubicBezTo>
                    <a:cubicBezTo>
                      <a:pt x="563" y="20"/>
                      <a:pt x="563" y="20"/>
                      <a:pt x="563" y="20"/>
                    </a:cubicBezTo>
                    <a:cubicBezTo>
                      <a:pt x="562" y="20"/>
                      <a:pt x="562" y="20"/>
                      <a:pt x="562" y="20"/>
                    </a:cubicBezTo>
                    <a:cubicBezTo>
                      <a:pt x="541" y="23"/>
                      <a:pt x="541" y="23"/>
                      <a:pt x="541" y="23"/>
                    </a:cubicBezTo>
                    <a:cubicBezTo>
                      <a:pt x="535" y="23"/>
                      <a:pt x="535" y="23"/>
                      <a:pt x="535" y="23"/>
                    </a:cubicBezTo>
                    <a:cubicBezTo>
                      <a:pt x="534" y="23"/>
                      <a:pt x="534" y="23"/>
                      <a:pt x="534" y="23"/>
                    </a:cubicBezTo>
                    <a:cubicBezTo>
                      <a:pt x="534" y="22"/>
                      <a:pt x="534" y="22"/>
                      <a:pt x="534" y="22"/>
                    </a:cubicBezTo>
                    <a:cubicBezTo>
                      <a:pt x="533" y="19"/>
                      <a:pt x="533" y="19"/>
                      <a:pt x="533" y="19"/>
                    </a:cubicBezTo>
                    <a:cubicBezTo>
                      <a:pt x="529" y="11"/>
                      <a:pt x="529" y="11"/>
                      <a:pt x="529" y="11"/>
                    </a:cubicBezTo>
                    <a:lnTo>
                      <a:pt x="525"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31"/>
              <p:cNvSpPr>
                <a:spLocks/>
              </p:cNvSpPr>
              <p:nvPr/>
            </p:nvSpPr>
            <p:spPr bwMode="auto">
              <a:xfrm>
                <a:off x="5965348" y="4276725"/>
                <a:ext cx="131763" cy="120650"/>
              </a:xfrm>
              <a:custGeom>
                <a:avLst/>
                <a:gdLst>
                  <a:gd name="T0" fmla="*/ 81 w 88"/>
                  <a:gd name="T1" fmla="*/ 43 h 80"/>
                  <a:gd name="T2" fmla="*/ 88 w 88"/>
                  <a:gd name="T3" fmla="*/ 35 h 80"/>
                  <a:gd name="T4" fmla="*/ 88 w 88"/>
                  <a:gd name="T5" fmla="*/ 35 h 80"/>
                  <a:gd name="T6" fmla="*/ 88 w 88"/>
                  <a:gd name="T7" fmla="*/ 35 h 80"/>
                  <a:gd name="T8" fmla="*/ 88 w 88"/>
                  <a:gd name="T9" fmla="*/ 34 h 80"/>
                  <a:gd name="T10" fmla="*/ 62 w 88"/>
                  <a:gd name="T11" fmla="*/ 13 h 80"/>
                  <a:gd name="T12" fmla="*/ 28 w 88"/>
                  <a:gd name="T13" fmla="*/ 1 h 80"/>
                  <a:gd name="T14" fmla="*/ 16 w 88"/>
                  <a:gd name="T15" fmla="*/ 5 h 80"/>
                  <a:gd name="T16" fmla="*/ 16 w 88"/>
                  <a:gd name="T17" fmla="*/ 27 h 80"/>
                  <a:gd name="T18" fmla="*/ 4 w 88"/>
                  <a:gd name="T19" fmla="*/ 49 h 80"/>
                  <a:gd name="T20" fmla="*/ 0 w 88"/>
                  <a:gd name="T21" fmla="*/ 54 h 80"/>
                  <a:gd name="T22" fmla="*/ 10 w 88"/>
                  <a:gd name="T23" fmla="*/ 66 h 80"/>
                  <a:gd name="T24" fmla="*/ 11 w 88"/>
                  <a:gd name="T25" fmla="*/ 66 h 80"/>
                  <a:gd name="T26" fmla="*/ 14 w 88"/>
                  <a:gd name="T27" fmla="*/ 75 h 80"/>
                  <a:gd name="T28" fmla="*/ 27 w 88"/>
                  <a:gd name="T29" fmla="*/ 80 h 80"/>
                  <a:gd name="T30" fmla="*/ 45 w 88"/>
                  <a:gd name="T31" fmla="*/ 74 h 80"/>
                  <a:gd name="T32" fmla="*/ 67 w 88"/>
                  <a:gd name="T33" fmla="*/ 78 h 80"/>
                  <a:gd name="T34" fmla="*/ 68 w 88"/>
                  <a:gd name="T35" fmla="*/ 71 h 80"/>
                  <a:gd name="T36" fmla="*/ 81 w 88"/>
                  <a:gd name="T37" fmla="*/ 4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80">
                    <a:moveTo>
                      <a:pt x="81" y="43"/>
                    </a:moveTo>
                    <a:cubicBezTo>
                      <a:pt x="88" y="35"/>
                      <a:pt x="88" y="35"/>
                      <a:pt x="88" y="35"/>
                    </a:cubicBezTo>
                    <a:cubicBezTo>
                      <a:pt x="88" y="35"/>
                      <a:pt x="88" y="35"/>
                      <a:pt x="88" y="35"/>
                    </a:cubicBezTo>
                    <a:cubicBezTo>
                      <a:pt x="88" y="35"/>
                      <a:pt x="88" y="35"/>
                      <a:pt x="88" y="35"/>
                    </a:cubicBezTo>
                    <a:cubicBezTo>
                      <a:pt x="88" y="34"/>
                      <a:pt x="88" y="34"/>
                      <a:pt x="88" y="34"/>
                    </a:cubicBezTo>
                    <a:cubicBezTo>
                      <a:pt x="62" y="13"/>
                      <a:pt x="62" y="13"/>
                      <a:pt x="62" y="13"/>
                    </a:cubicBezTo>
                    <a:cubicBezTo>
                      <a:pt x="48" y="3"/>
                      <a:pt x="36" y="0"/>
                      <a:pt x="28" y="1"/>
                    </a:cubicBezTo>
                    <a:cubicBezTo>
                      <a:pt x="16" y="5"/>
                      <a:pt x="16" y="5"/>
                      <a:pt x="16" y="5"/>
                    </a:cubicBezTo>
                    <a:cubicBezTo>
                      <a:pt x="16" y="27"/>
                      <a:pt x="16" y="27"/>
                      <a:pt x="16" y="27"/>
                    </a:cubicBezTo>
                    <a:cubicBezTo>
                      <a:pt x="14" y="35"/>
                      <a:pt x="11" y="43"/>
                      <a:pt x="4" y="49"/>
                    </a:cubicBezTo>
                    <a:cubicBezTo>
                      <a:pt x="0" y="54"/>
                      <a:pt x="0" y="54"/>
                      <a:pt x="0" y="54"/>
                    </a:cubicBezTo>
                    <a:cubicBezTo>
                      <a:pt x="10" y="66"/>
                      <a:pt x="10" y="66"/>
                      <a:pt x="10" y="66"/>
                    </a:cubicBezTo>
                    <a:cubicBezTo>
                      <a:pt x="11" y="66"/>
                      <a:pt x="11" y="66"/>
                      <a:pt x="11" y="66"/>
                    </a:cubicBezTo>
                    <a:cubicBezTo>
                      <a:pt x="14" y="75"/>
                      <a:pt x="14" y="75"/>
                      <a:pt x="14" y="75"/>
                    </a:cubicBezTo>
                    <a:cubicBezTo>
                      <a:pt x="27" y="80"/>
                      <a:pt x="27" y="80"/>
                      <a:pt x="27" y="80"/>
                    </a:cubicBezTo>
                    <a:cubicBezTo>
                      <a:pt x="34" y="75"/>
                      <a:pt x="40" y="73"/>
                      <a:pt x="45" y="74"/>
                    </a:cubicBezTo>
                    <a:cubicBezTo>
                      <a:pt x="67" y="78"/>
                      <a:pt x="67" y="78"/>
                      <a:pt x="67" y="78"/>
                    </a:cubicBezTo>
                    <a:cubicBezTo>
                      <a:pt x="68" y="71"/>
                      <a:pt x="68" y="71"/>
                      <a:pt x="68" y="71"/>
                    </a:cubicBezTo>
                    <a:cubicBezTo>
                      <a:pt x="69" y="56"/>
                      <a:pt x="74" y="47"/>
                      <a:pt x="8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32"/>
              <p:cNvSpPr>
                <a:spLocks/>
              </p:cNvSpPr>
              <p:nvPr/>
            </p:nvSpPr>
            <p:spPr bwMode="auto">
              <a:xfrm>
                <a:off x="5330348" y="3822700"/>
                <a:ext cx="752475" cy="581025"/>
              </a:xfrm>
              <a:custGeom>
                <a:avLst/>
                <a:gdLst>
                  <a:gd name="T0" fmla="*/ 317 w 498"/>
                  <a:gd name="T1" fmla="*/ 59 h 385"/>
                  <a:gd name="T2" fmla="*/ 223 w 498"/>
                  <a:gd name="T3" fmla="*/ 22 h 385"/>
                  <a:gd name="T4" fmla="*/ 223 w 498"/>
                  <a:gd name="T5" fmla="*/ 3 h 385"/>
                  <a:gd name="T6" fmla="*/ 215 w 498"/>
                  <a:gd name="T7" fmla="*/ 0 h 385"/>
                  <a:gd name="T8" fmla="*/ 175 w 498"/>
                  <a:gd name="T9" fmla="*/ 42 h 385"/>
                  <a:gd name="T10" fmla="*/ 151 w 498"/>
                  <a:gd name="T11" fmla="*/ 63 h 385"/>
                  <a:gd name="T12" fmla="*/ 125 w 498"/>
                  <a:gd name="T13" fmla="*/ 50 h 385"/>
                  <a:gd name="T14" fmla="*/ 81 w 498"/>
                  <a:gd name="T15" fmla="*/ 67 h 385"/>
                  <a:gd name="T16" fmla="*/ 26 w 498"/>
                  <a:gd name="T17" fmla="*/ 30 h 385"/>
                  <a:gd name="T18" fmla="*/ 4 w 498"/>
                  <a:gd name="T19" fmla="*/ 45 h 385"/>
                  <a:gd name="T20" fmla="*/ 4 w 498"/>
                  <a:gd name="T21" fmla="*/ 47 h 385"/>
                  <a:gd name="T22" fmla="*/ 0 w 498"/>
                  <a:gd name="T23" fmla="*/ 52 h 385"/>
                  <a:gd name="T24" fmla="*/ 11 w 498"/>
                  <a:gd name="T25" fmla="*/ 54 h 385"/>
                  <a:gd name="T26" fmla="*/ 12 w 498"/>
                  <a:gd name="T27" fmla="*/ 56 h 385"/>
                  <a:gd name="T28" fmla="*/ 90 w 498"/>
                  <a:gd name="T29" fmla="*/ 113 h 385"/>
                  <a:gd name="T30" fmla="*/ 164 w 498"/>
                  <a:gd name="T31" fmla="*/ 196 h 385"/>
                  <a:gd name="T32" fmla="*/ 237 w 498"/>
                  <a:gd name="T33" fmla="*/ 190 h 385"/>
                  <a:gd name="T34" fmla="*/ 239 w 498"/>
                  <a:gd name="T35" fmla="*/ 188 h 385"/>
                  <a:gd name="T36" fmla="*/ 260 w 498"/>
                  <a:gd name="T37" fmla="*/ 193 h 385"/>
                  <a:gd name="T38" fmla="*/ 262 w 498"/>
                  <a:gd name="T39" fmla="*/ 196 h 385"/>
                  <a:gd name="T40" fmla="*/ 245 w 498"/>
                  <a:gd name="T41" fmla="*/ 244 h 385"/>
                  <a:gd name="T42" fmla="*/ 220 w 498"/>
                  <a:gd name="T43" fmla="*/ 246 h 385"/>
                  <a:gd name="T44" fmla="*/ 194 w 498"/>
                  <a:gd name="T45" fmla="*/ 307 h 385"/>
                  <a:gd name="T46" fmla="*/ 234 w 498"/>
                  <a:gd name="T47" fmla="*/ 334 h 385"/>
                  <a:gd name="T48" fmla="*/ 244 w 498"/>
                  <a:gd name="T49" fmla="*/ 352 h 385"/>
                  <a:gd name="T50" fmla="*/ 262 w 498"/>
                  <a:gd name="T51" fmla="*/ 349 h 385"/>
                  <a:gd name="T52" fmla="*/ 302 w 498"/>
                  <a:gd name="T53" fmla="*/ 365 h 385"/>
                  <a:gd name="T54" fmla="*/ 312 w 498"/>
                  <a:gd name="T55" fmla="*/ 378 h 385"/>
                  <a:gd name="T56" fmla="*/ 348 w 498"/>
                  <a:gd name="T57" fmla="*/ 379 h 385"/>
                  <a:gd name="T58" fmla="*/ 401 w 498"/>
                  <a:gd name="T59" fmla="*/ 377 h 385"/>
                  <a:gd name="T60" fmla="*/ 418 w 498"/>
                  <a:gd name="T61" fmla="*/ 366 h 385"/>
                  <a:gd name="T62" fmla="*/ 417 w 498"/>
                  <a:gd name="T63" fmla="*/ 344 h 385"/>
                  <a:gd name="T64" fmla="*/ 428 w 498"/>
                  <a:gd name="T65" fmla="*/ 315 h 385"/>
                  <a:gd name="T66" fmla="*/ 447 w 498"/>
                  <a:gd name="T67" fmla="*/ 293 h 385"/>
                  <a:gd name="T68" fmla="*/ 490 w 498"/>
                  <a:gd name="T69" fmla="*/ 293 h 385"/>
                  <a:gd name="T70" fmla="*/ 477 w 498"/>
                  <a:gd name="T71" fmla="*/ 259 h 385"/>
                  <a:gd name="T72" fmla="*/ 458 w 498"/>
                  <a:gd name="T73" fmla="*/ 255 h 385"/>
                  <a:gd name="T74" fmla="*/ 458 w 498"/>
                  <a:gd name="T75" fmla="*/ 254 h 385"/>
                  <a:gd name="T76" fmla="*/ 410 w 498"/>
                  <a:gd name="T77" fmla="*/ 227 h 385"/>
                  <a:gd name="T78" fmla="*/ 387 w 498"/>
                  <a:gd name="T79" fmla="*/ 218 h 385"/>
                  <a:gd name="T80" fmla="*/ 348 w 498"/>
                  <a:gd name="T81" fmla="*/ 112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8" h="385">
                    <a:moveTo>
                      <a:pt x="348" y="112"/>
                    </a:moveTo>
                    <a:cubicBezTo>
                      <a:pt x="336" y="102"/>
                      <a:pt x="327" y="86"/>
                      <a:pt x="317" y="59"/>
                    </a:cubicBezTo>
                    <a:cubicBezTo>
                      <a:pt x="287" y="59"/>
                      <a:pt x="269" y="54"/>
                      <a:pt x="260" y="43"/>
                    </a:cubicBezTo>
                    <a:cubicBezTo>
                      <a:pt x="254" y="34"/>
                      <a:pt x="241" y="28"/>
                      <a:pt x="223" y="22"/>
                    </a:cubicBezTo>
                    <a:cubicBezTo>
                      <a:pt x="218" y="21"/>
                      <a:pt x="218" y="21"/>
                      <a:pt x="218" y="21"/>
                    </a:cubicBezTo>
                    <a:cubicBezTo>
                      <a:pt x="223" y="3"/>
                      <a:pt x="223" y="3"/>
                      <a:pt x="223" y="3"/>
                    </a:cubicBezTo>
                    <a:cubicBezTo>
                      <a:pt x="220" y="1"/>
                      <a:pt x="220" y="1"/>
                      <a:pt x="220" y="1"/>
                    </a:cubicBezTo>
                    <a:cubicBezTo>
                      <a:pt x="215" y="0"/>
                      <a:pt x="215" y="0"/>
                      <a:pt x="215" y="0"/>
                    </a:cubicBezTo>
                    <a:cubicBezTo>
                      <a:pt x="202" y="6"/>
                      <a:pt x="194" y="13"/>
                      <a:pt x="191" y="21"/>
                    </a:cubicBezTo>
                    <a:cubicBezTo>
                      <a:pt x="186" y="30"/>
                      <a:pt x="181" y="37"/>
                      <a:pt x="175" y="42"/>
                    </a:cubicBezTo>
                    <a:cubicBezTo>
                      <a:pt x="169" y="59"/>
                      <a:pt x="164" y="68"/>
                      <a:pt x="159" y="68"/>
                    </a:cubicBezTo>
                    <a:cubicBezTo>
                      <a:pt x="156" y="69"/>
                      <a:pt x="154" y="67"/>
                      <a:pt x="151" y="63"/>
                    </a:cubicBezTo>
                    <a:cubicBezTo>
                      <a:pt x="143" y="56"/>
                      <a:pt x="143" y="56"/>
                      <a:pt x="143" y="56"/>
                    </a:cubicBezTo>
                    <a:cubicBezTo>
                      <a:pt x="137" y="53"/>
                      <a:pt x="130" y="50"/>
                      <a:pt x="125" y="50"/>
                    </a:cubicBezTo>
                    <a:cubicBezTo>
                      <a:pt x="115" y="52"/>
                      <a:pt x="115" y="52"/>
                      <a:pt x="115" y="52"/>
                    </a:cubicBezTo>
                    <a:cubicBezTo>
                      <a:pt x="107" y="59"/>
                      <a:pt x="97" y="64"/>
                      <a:pt x="81" y="67"/>
                    </a:cubicBezTo>
                    <a:cubicBezTo>
                      <a:pt x="41" y="64"/>
                      <a:pt x="41" y="64"/>
                      <a:pt x="41" y="64"/>
                    </a:cubicBezTo>
                    <a:cubicBezTo>
                      <a:pt x="28" y="58"/>
                      <a:pt x="23" y="45"/>
                      <a:pt x="26" y="30"/>
                    </a:cubicBezTo>
                    <a:cubicBezTo>
                      <a:pt x="11" y="24"/>
                      <a:pt x="11" y="24"/>
                      <a:pt x="11" y="24"/>
                    </a:cubicBezTo>
                    <a:cubicBezTo>
                      <a:pt x="4" y="45"/>
                      <a:pt x="4" y="45"/>
                      <a:pt x="4" y="45"/>
                    </a:cubicBezTo>
                    <a:cubicBezTo>
                      <a:pt x="4" y="45"/>
                      <a:pt x="4" y="45"/>
                      <a:pt x="4" y="45"/>
                    </a:cubicBezTo>
                    <a:cubicBezTo>
                      <a:pt x="4" y="47"/>
                      <a:pt x="4" y="47"/>
                      <a:pt x="4" y="47"/>
                    </a:cubicBezTo>
                    <a:cubicBezTo>
                      <a:pt x="3" y="48"/>
                      <a:pt x="3" y="48"/>
                      <a:pt x="3" y="48"/>
                    </a:cubicBezTo>
                    <a:cubicBezTo>
                      <a:pt x="0" y="52"/>
                      <a:pt x="0" y="52"/>
                      <a:pt x="0" y="52"/>
                    </a:cubicBezTo>
                    <a:cubicBezTo>
                      <a:pt x="9" y="54"/>
                      <a:pt x="9" y="54"/>
                      <a:pt x="9" y="54"/>
                    </a:cubicBezTo>
                    <a:cubicBezTo>
                      <a:pt x="11" y="54"/>
                      <a:pt x="11" y="54"/>
                      <a:pt x="11" y="54"/>
                    </a:cubicBezTo>
                    <a:cubicBezTo>
                      <a:pt x="12" y="55"/>
                      <a:pt x="12" y="55"/>
                      <a:pt x="12" y="55"/>
                    </a:cubicBezTo>
                    <a:cubicBezTo>
                      <a:pt x="12" y="56"/>
                      <a:pt x="12" y="56"/>
                      <a:pt x="12" y="56"/>
                    </a:cubicBezTo>
                    <a:cubicBezTo>
                      <a:pt x="30" y="80"/>
                      <a:pt x="44" y="96"/>
                      <a:pt x="51" y="100"/>
                    </a:cubicBezTo>
                    <a:cubicBezTo>
                      <a:pt x="55" y="102"/>
                      <a:pt x="68" y="107"/>
                      <a:pt x="90" y="113"/>
                    </a:cubicBezTo>
                    <a:cubicBezTo>
                      <a:pt x="128" y="127"/>
                      <a:pt x="128" y="127"/>
                      <a:pt x="128" y="127"/>
                    </a:cubicBezTo>
                    <a:cubicBezTo>
                      <a:pt x="140" y="132"/>
                      <a:pt x="151" y="155"/>
                      <a:pt x="164" y="196"/>
                    </a:cubicBezTo>
                    <a:cubicBezTo>
                      <a:pt x="181" y="208"/>
                      <a:pt x="192" y="213"/>
                      <a:pt x="199" y="212"/>
                    </a:cubicBezTo>
                    <a:cubicBezTo>
                      <a:pt x="206" y="209"/>
                      <a:pt x="219" y="202"/>
                      <a:pt x="237" y="190"/>
                    </a:cubicBezTo>
                    <a:cubicBezTo>
                      <a:pt x="238" y="189"/>
                      <a:pt x="238" y="189"/>
                      <a:pt x="238" y="189"/>
                    </a:cubicBezTo>
                    <a:cubicBezTo>
                      <a:pt x="239" y="188"/>
                      <a:pt x="239" y="188"/>
                      <a:pt x="239" y="188"/>
                    </a:cubicBezTo>
                    <a:cubicBezTo>
                      <a:pt x="241" y="189"/>
                      <a:pt x="241" y="189"/>
                      <a:pt x="241" y="189"/>
                    </a:cubicBezTo>
                    <a:cubicBezTo>
                      <a:pt x="260" y="193"/>
                      <a:pt x="260" y="193"/>
                      <a:pt x="260" y="193"/>
                    </a:cubicBezTo>
                    <a:cubicBezTo>
                      <a:pt x="262" y="193"/>
                      <a:pt x="262" y="193"/>
                      <a:pt x="262" y="193"/>
                    </a:cubicBezTo>
                    <a:cubicBezTo>
                      <a:pt x="262" y="196"/>
                      <a:pt x="262" y="196"/>
                      <a:pt x="262" y="196"/>
                    </a:cubicBezTo>
                    <a:cubicBezTo>
                      <a:pt x="261" y="200"/>
                      <a:pt x="261" y="200"/>
                      <a:pt x="261" y="200"/>
                    </a:cubicBezTo>
                    <a:cubicBezTo>
                      <a:pt x="255" y="225"/>
                      <a:pt x="250" y="240"/>
                      <a:pt x="245" y="244"/>
                    </a:cubicBezTo>
                    <a:cubicBezTo>
                      <a:pt x="220" y="245"/>
                      <a:pt x="220" y="245"/>
                      <a:pt x="220" y="245"/>
                    </a:cubicBezTo>
                    <a:cubicBezTo>
                      <a:pt x="220" y="246"/>
                      <a:pt x="220" y="246"/>
                      <a:pt x="220" y="246"/>
                    </a:cubicBezTo>
                    <a:cubicBezTo>
                      <a:pt x="220" y="257"/>
                      <a:pt x="213" y="272"/>
                      <a:pt x="199" y="292"/>
                    </a:cubicBezTo>
                    <a:cubicBezTo>
                      <a:pt x="195" y="299"/>
                      <a:pt x="194" y="304"/>
                      <a:pt x="194" y="307"/>
                    </a:cubicBezTo>
                    <a:cubicBezTo>
                      <a:pt x="218" y="324"/>
                      <a:pt x="218" y="324"/>
                      <a:pt x="218" y="324"/>
                    </a:cubicBezTo>
                    <a:cubicBezTo>
                      <a:pt x="224" y="331"/>
                      <a:pt x="229" y="334"/>
                      <a:pt x="234" y="334"/>
                    </a:cubicBezTo>
                    <a:cubicBezTo>
                      <a:pt x="239" y="334"/>
                      <a:pt x="239" y="334"/>
                      <a:pt x="239" y="334"/>
                    </a:cubicBezTo>
                    <a:cubicBezTo>
                      <a:pt x="244" y="352"/>
                      <a:pt x="244" y="352"/>
                      <a:pt x="244" y="352"/>
                    </a:cubicBezTo>
                    <a:cubicBezTo>
                      <a:pt x="256" y="356"/>
                      <a:pt x="256" y="356"/>
                      <a:pt x="256" y="356"/>
                    </a:cubicBezTo>
                    <a:cubicBezTo>
                      <a:pt x="262" y="349"/>
                      <a:pt x="262" y="349"/>
                      <a:pt x="262" y="349"/>
                    </a:cubicBezTo>
                    <a:cubicBezTo>
                      <a:pt x="265" y="346"/>
                      <a:pt x="270" y="344"/>
                      <a:pt x="273" y="345"/>
                    </a:cubicBezTo>
                    <a:cubicBezTo>
                      <a:pt x="283" y="345"/>
                      <a:pt x="292" y="352"/>
                      <a:pt x="302" y="365"/>
                    </a:cubicBezTo>
                    <a:cubicBezTo>
                      <a:pt x="302" y="365"/>
                      <a:pt x="302" y="365"/>
                      <a:pt x="302" y="365"/>
                    </a:cubicBezTo>
                    <a:cubicBezTo>
                      <a:pt x="312" y="378"/>
                      <a:pt x="312" y="378"/>
                      <a:pt x="312" y="378"/>
                    </a:cubicBezTo>
                    <a:cubicBezTo>
                      <a:pt x="313" y="377"/>
                      <a:pt x="313" y="377"/>
                      <a:pt x="313" y="377"/>
                    </a:cubicBezTo>
                    <a:cubicBezTo>
                      <a:pt x="319" y="373"/>
                      <a:pt x="331" y="374"/>
                      <a:pt x="348" y="379"/>
                    </a:cubicBezTo>
                    <a:cubicBezTo>
                      <a:pt x="375" y="385"/>
                      <a:pt x="375" y="385"/>
                      <a:pt x="375" y="385"/>
                    </a:cubicBezTo>
                    <a:cubicBezTo>
                      <a:pt x="401" y="377"/>
                      <a:pt x="401" y="377"/>
                      <a:pt x="401" y="377"/>
                    </a:cubicBezTo>
                    <a:cubicBezTo>
                      <a:pt x="411" y="372"/>
                      <a:pt x="411" y="372"/>
                      <a:pt x="411" y="372"/>
                    </a:cubicBezTo>
                    <a:cubicBezTo>
                      <a:pt x="418" y="366"/>
                      <a:pt x="418" y="366"/>
                      <a:pt x="418" y="366"/>
                    </a:cubicBezTo>
                    <a:cubicBezTo>
                      <a:pt x="412" y="359"/>
                      <a:pt x="412" y="359"/>
                      <a:pt x="412" y="359"/>
                    </a:cubicBezTo>
                    <a:cubicBezTo>
                      <a:pt x="410" y="355"/>
                      <a:pt x="412" y="349"/>
                      <a:pt x="417" y="344"/>
                    </a:cubicBezTo>
                    <a:cubicBezTo>
                      <a:pt x="424" y="339"/>
                      <a:pt x="428" y="334"/>
                      <a:pt x="428" y="327"/>
                    </a:cubicBezTo>
                    <a:cubicBezTo>
                      <a:pt x="428" y="315"/>
                      <a:pt x="428" y="315"/>
                      <a:pt x="428" y="315"/>
                    </a:cubicBezTo>
                    <a:cubicBezTo>
                      <a:pt x="426" y="308"/>
                      <a:pt x="427" y="304"/>
                      <a:pt x="429" y="302"/>
                    </a:cubicBezTo>
                    <a:cubicBezTo>
                      <a:pt x="431" y="298"/>
                      <a:pt x="439" y="296"/>
                      <a:pt x="447" y="293"/>
                    </a:cubicBezTo>
                    <a:cubicBezTo>
                      <a:pt x="461" y="291"/>
                      <a:pt x="478" y="298"/>
                      <a:pt x="498" y="315"/>
                    </a:cubicBezTo>
                    <a:cubicBezTo>
                      <a:pt x="490" y="293"/>
                      <a:pt x="490" y="293"/>
                      <a:pt x="490" y="293"/>
                    </a:cubicBezTo>
                    <a:cubicBezTo>
                      <a:pt x="479" y="278"/>
                      <a:pt x="479" y="278"/>
                      <a:pt x="479" y="278"/>
                    </a:cubicBezTo>
                    <a:cubicBezTo>
                      <a:pt x="477" y="259"/>
                      <a:pt x="477" y="259"/>
                      <a:pt x="477" y="259"/>
                    </a:cubicBezTo>
                    <a:cubicBezTo>
                      <a:pt x="459" y="255"/>
                      <a:pt x="459" y="255"/>
                      <a:pt x="459" y="255"/>
                    </a:cubicBezTo>
                    <a:cubicBezTo>
                      <a:pt x="458" y="255"/>
                      <a:pt x="458" y="255"/>
                      <a:pt x="458" y="255"/>
                    </a:cubicBezTo>
                    <a:cubicBezTo>
                      <a:pt x="458" y="254"/>
                      <a:pt x="458" y="254"/>
                      <a:pt x="458" y="254"/>
                    </a:cubicBezTo>
                    <a:cubicBezTo>
                      <a:pt x="458" y="254"/>
                      <a:pt x="458" y="254"/>
                      <a:pt x="458" y="254"/>
                    </a:cubicBezTo>
                    <a:cubicBezTo>
                      <a:pt x="458" y="254"/>
                      <a:pt x="458" y="254"/>
                      <a:pt x="458" y="254"/>
                    </a:cubicBezTo>
                    <a:cubicBezTo>
                      <a:pt x="410" y="227"/>
                      <a:pt x="410" y="227"/>
                      <a:pt x="410" y="227"/>
                    </a:cubicBezTo>
                    <a:cubicBezTo>
                      <a:pt x="387" y="223"/>
                      <a:pt x="387" y="223"/>
                      <a:pt x="387" y="223"/>
                    </a:cubicBezTo>
                    <a:cubicBezTo>
                      <a:pt x="387" y="218"/>
                      <a:pt x="387" y="218"/>
                      <a:pt x="387" y="218"/>
                    </a:cubicBezTo>
                    <a:cubicBezTo>
                      <a:pt x="386" y="193"/>
                      <a:pt x="386" y="193"/>
                      <a:pt x="386" y="193"/>
                    </a:cubicBezTo>
                    <a:cubicBezTo>
                      <a:pt x="370" y="149"/>
                      <a:pt x="357" y="121"/>
                      <a:pt x="348"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33"/>
              <p:cNvSpPr>
                <a:spLocks/>
              </p:cNvSpPr>
              <p:nvPr/>
            </p:nvSpPr>
            <p:spPr bwMode="auto">
              <a:xfrm>
                <a:off x="4936648" y="2709863"/>
                <a:ext cx="698500" cy="1000125"/>
              </a:xfrm>
              <a:custGeom>
                <a:avLst/>
                <a:gdLst>
                  <a:gd name="T0" fmla="*/ 417 w 463"/>
                  <a:gd name="T1" fmla="*/ 196 h 662"/>
                  <a:gd name="T2" fmla="*/ 368 w 463"/>
                  <a:gd name="T3" fmla="*/ 183 h 662"/>
                  <a:gd name="T4" fmla="*/ 366 w 463"/>
                  <a:gd name="T5" fmla="*/ 137 h 662"/>
                  <a:gd name="T6" fmla="*/ 352 w 463"/>
                  <a:gd name="T7" fmla="*/ 121 h 662"/>
                  <a:gd name="T8" fmla="*/ 307 w 463"/>
                  <a:gd name="T9" fmla="*/ 101 h 662"/>
                  <a:gd name="T10" fmla="*/ 309 w 463"/>
                  <a:gd name="T11" fmla="*/ 64 h 662"/>
                  <a:gd name="T12" fmla="*/ 298 w 463"/>
                  <a:gd name="T13" fmla="*/ 53 h 662"/>
                  <a:gd name="T14" fmla="*/ 275 w 463"/>
                  <a:gd name="T15" fmla="*/ 39 h 662"/>
                  <a:gd name="T16" fmla="*/ 263 w 463"/>
                  <a:gd name="T17" fmla="*/ 0 h 662"/>
                  <a:gd name="T18" fmla="*/ 235 w 463"/>
                  <a:gd name="T19" fmla="*/ 22 h 662"/>
                  <a:gd name="T20" fmla="*/ 205 w 463"/>
                  <a:gd name="T21" fmla="*/ 64 h 662"/>
                  <a:gd name="T22" fmla="*/ 188 w 463"/>
                  <a:gd name="T23" fmla="*/ 88 h 662"/>
                  <a:gd name="T24" fmla="*/ 154 w 463"/>
                  <a:gd name="T25" fmla="*/ 104 h 662"/>
                  <a:gd name="T26" fmla="*/ 117 w 463"/>
                  <a:gd name="T27" fmla="*/ 104 h 662"/>
                  <a:gd name="T28" fmla="*/ 83 w 463"/>
                  <a:gd name="T29" fmla="*/ 131 h 662"/>
                  <a:gd name="T30" fmla="*/ 62 w 463"/>
                  <a:gd name="T31" fmla="*/ 120 h 662"/>
                  <a:gd name="T32" fmla="*/ 43 w 463"/>
                  <a:gd name="T33" fmla="*/ 85 h 662"/>
                  <a:gd name="T34" fmla="*/ 20 w 463"/>
                  <a:gd name="T35" fmla="*/ 126 h 662"/>
                  <a:gd name="T36" fmla="*/ 19 w 463"/>
                  <a:gd name="T37" fmla="*/ 128 h 662"/>
                  <a:gd name="T38" fmla="*/ 38 w 463"/>
                  <a:gd name="T39" fmla="*/ 221 h 662"/>
                  <a:gd name="T40" fmla="*/ 47 w 463"/>
                  <a:gd name="T41" fmla="*/ 247 h 662"/>
                  <a:gd name="T42" fmla="*/ 15 w 463"/>
                  <a:gd name="T43" fmla="*/ 264 h 662"/>
                  <a:gd name="T44" fmla="*/ 62 w 463"/>
                  <a:gd name="T45" fmla="*/ 316 h 662"/>
                  <a:gd name="T46" fmla="*/ 62 w 463"/>
                  <a:gd name="T47" fmla="*/ 318 h 662"/>
                  <a:gd name="T48" fmla="*/ 48 w 463"/>
                  <a:gd name="T49" fmla="*/ 371 h 662"/>
                  <a:gd name="T50" fmla="*/ 20 w 463"/>
                  <a:gd name="T51" fmla="*/ 389 h 662"/>
                  <a:gd name="T52" fmla="*/ 47 w 463"/>
                  <a:gd name="T53" fmla="*/ 473 h 662"/>
                  <a:gd name="T54" fmla="*/ 63 w 463"/>
                  <a:gd name="T55" fmla="*/ 500 h 662"/>
                  <a:gd name="T56" fmla="*/ 41 w 463"/>
                  <a:gd name="T57" fmla="*/ 548 h 662"/>
                  <a:gd name="T58" fmla="*/ 25 w 463"/>
                  <a:gd name="T59" fmla="*/ 595 h 662"/>
                  <a:gd name="T60" fmla="*/ 27 w 463"/>
                  <a:gd name="T61" fmla="*/ 628 h 662"/>
                  <a:gd name="T62" fmla="*/ 35 w 463"/>
                  <a:gd name="T63" fmla="*/ 636 h 662"/>
                  <a:gd name="T64" fmla="*/ 36 w 463"/>
                  <a:gd name="T65" fmla="*/ 643 h 662"/>
                  <a:gd name="T66" fmla="*/ 36 w 463"/>
                  <a:gd name="T67" fmla="*/ 644 h 662"/>
                  <a:gd name="T68" fmla="*/ 122 w 463"/>
                  <a:gd name="T69" fmla="*/ 654 h 662"/>
                  <a:gd name="T70" fmla="*/ 148 w 463"/>
                  <a:gd name="T71" fmla="*/ 611 h 662"/>
                  <a:gd name="T72" fmla="*/ 274 w 463"/>
                  <a:gd name="T73" fmla="*/ 466 h 662"/>
                  <a:gd name="T74" fmla="*/ 329 w 463"/>
                  <a:gd name="T75" fmla="*/ 432 h 662"/>
                  <a:gd name="T76" fmla="*/ 308 w 463"/>
                  <a:gd name="T77" fmla="*/ 412 h 662"/>
                  <a:gd name="T78" fmla="*/ 302 w 463"/>
                  <a:gd name="T79" fmla="*/ 389 h 662"/>
                  <a:gd name="T80" fmla="*/ 230 w 463"/>
                  <a:gd name="T81" fmla="*/ 315 h 662"/>
                  <a:gd name="T82" fmla="*/ 160 w 463"/>
                  <a:gd name="T83" fmla="*/ 301 h 662"/>
                  <a:gd name="T84" fmla="*/ 133 w 463"/>
                  <a:gd name="T85" fmla="*/ 263 h 662"/>
                  <a:gd name="T86" fmla="*/ 175 w 463"/>
                  <a:gd name="T87" fmla="*/ 195 h 662"/>
                  <a:gd name="T88" fmla="*/ 186 w 463"/>
                  <a:gd name="T89" fmla="*/ 162 h 662"/>
                  <a:gd name="T90" fmla="*/ 273 w 463"/>
                  <a:gd name="T91" fmla="*/ 177 h 662"/>
                  <a:gd name="T92" fmla="*/ 267 w 463"/>
                  <a:gd name="T93" fmla="*/ 211 h 662"/>
                  <a:gd name="T94" fmla="*/ 315 w 463"/>
                  <a:gd name="T95" fmla="*/ 252 h 662"/>
                  <a:gd name="T96" fmla="*/ 395 w 463"/>
                  <a:gd name="T97" fmla="*/ 321 h 662"/>
                  <a:gd name="T98" fmla="*/ 437 w 463"/>
                  <a:gd name="T99" fmla="*/ 270 h 662"/>
                  <a:gd name="T100" fmla="*/ 443 w 463"/>
                  <a:gd name="T101" fmla="*/ 244 h 662"/>
                  <a:gd name="T102" fmla="*/ 462 w 463"/>
                  <a:gd name="T103" fmla="*/ 230 h 662"/>
                  <a:gd name="T104" fmla="*/ 428 w 463"/>
                  <a:gd name="T105" fmla="*/ 205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3" h="662">
                    <a:moveTo>
                      <a:pt x="426" y="200"/>
                    </a:moveTo>
                    <a:cubicBezTo>
                      <a:pt x="418" y="196"/>
                      <a:pt x="418" y="196"/>
                      <a:pt x="418" y="196"/>
                    </a:cubicBezTo>
                    <a:cubicBezTo>
                      <a:pt x="418" y="196"/>
                      <a:pt x="418" y="196"/>
                      <a:pt x="418" y="196"/>
                    </a:cubicBezTo>
                    <a:cubicBezTo>
                      <a:pt x="417" y="196"/>
                      <a:pt x="417" y="196"/>
                      <a:pt x="417" y="196"/>
                    </a:cubicBezTo>
                    <a:cubicBezTo>
                      <a:pt x="410" y="189"/>
                      <a:pt x="410" y="189"/>
                      <a:pt x="410" y="189"/>
                    </a:cubicBezTo>
                    <a:cubicBezTo>
                      <a:pt x="381" y="181"/>
                      <a:pt x="381" y="181"/>
                      <a:pt x="381" y="181"/>
                    </a:cubicBezTo>
                    <a:cubicBezTo>
                      <a:pt x="373" y="181"/>
                      <a:pt x="373" y="181"/>
                      <a:pt x="373" y="181"/>
                    </a:cubicBezTo>
                    <a:cubicBezTo>
                      <a:pt x="368" y="183"/>
                      <a:pt x="368" y="183"/>
                      <a:pt x="368" y="183"/>
                    </a:cubicBezTo>
                    <a:cubicBezTo>
                      <a:pt x="357" y="161"/>
                      <a:pt x="357" y="161"/>
                      <a:pt x="357" y="161"/>
                    </a:cubicBezTo>
                    <a:cubicBezTo>
                      <a:pt x="358" y="160"/>
                      <a:pt x="358" y="160"/>
                      <a:pt x="358" y="160"/>
                    </a:cubicBezTo>
                    <a:cubicBezTo>
                      <a:pt x="366" y="149"/>
                      <a:pt x="366" y="149"/>
                      <a:pt x="366" y="149"/>
                    </a:cubicBezTo>
                    <a:cubicBezTo>
                      <a:pt x="366" y="137"/>
                      <a:pt x="366" y="137"/>
                      <a:pt x="366" y="137"/>
                    </a:cubicBezTo>
                    <a:cubicBezTo>
                      <a:pt x="367" y="134"/>
                      <a:pt x="367" y="134"/>
                      <a:pt x="367" y="134"/>
                    </a:cubicBezTo>
                    <a:cubicBezTo>
                      <a:pt x="372" y="126"/>
                      <a:pt x="372" y="126"/>
                      <a:pt x="372" y="126"/>
                    </a:cubicBezTo>
                    <a:cubicBezTo>
                      <a:pt x="368" y="124"/>
                      <a:pt x="368" y="124"/>
                      <a:pt x="368" y="124"/>
                    </a:cubicBezTo>
                    <a:cubicBezTo>
                      <a:pt x="352" y="121"/>
                      <a:pt x="352" y="121"/>
                      <a:pt x="352" y="121"/>
                    </a:cubicBezTo>
                    <a:cubicBezTo>
                      <a:pt x="352" y="121"/>
                      <a:pt x="352" y="121"/>
                      <a:pt x="352" y="121"/>
                    </a:cubicBezTo>
                    <a:cubicBezTo>
                      <a:pt x="325" y="116"/>
                      <a:pt x="325" y="116"/>
                      <a:pt x="325" y="116"/>
                    </a:cubicBezTo>
                    <a:cubicBezTo>
                      <a:pt x="323" y="116"/>
                      <a:pt x="323" y="116"/>
                      <a:pt x="323" y="116"/>
                    </a:cubicBezTo>
                    <a:cubicBezTo>
                      <a:pt x="307" y="101"/>
                      <a:pt x="307" y="101"/>
                      <a:pt x="307" y="101"/>
                    </a:cubicBezTo>
                    <a:cubicBezTo>
                      <a:pt x="307" y="100"/>
                      <a:pt x="307" y="100"/>
                      <a:pt x="307" y="100"/>
                    </a:cubicBezTo>
                    <a:cubicBezTo>
                      <a:pt x="302" y="89"/>
                      <a:pt x="302" y="89"/>
                      <a:pt x="302" y="89"/>
                    </a:cubicBezTo>
                    <a:cubicBezTo>
                      <a:pt x="301" y="86"/>
                      <a:pt x="301" y="86"/>
                      <a:pt x="301" y="86"/>
                    </a:cubicBezTo>
                    <a:cubicBezTo>
                      <a:pt x="309" y="64"/>
                      <a:pt x="309" y="64"/>
                      <a:pt x="309" y="64"/>
                    </a:cubicBezTo>
                    <a:cubicBezTo>
                      <a:pt x="309" y="48"/>
                      <a:pt x="309" y="48"/>
                      <a:pt x="309" y="48"/>
                    </a:cubicBezTo>
                    <a:cubicBezTo>
                      <a:pt x="308" y="44"/>
                      <a:pt x="308" y="44"/>
                      <a:pt x="308" y="44"/>
                    </a:cubicBezTo>
                    <a:cubicBezTo>
                      <a:pt x="300" y="52"/>
                      <a:pt x="300" y="52"/>
                      <a:pt x="300" y="52"/>
                    </a:cubicBezTo>
                    <a:cubicBezTo>
                      <a:pt x="298" y="53"/>
                      <a:pt x="298" y="53"/>
                      <a:pt x="298" y="53"/>
                    </a:cubicBezTo>
                    <a:cubicBezTo>
                      <a:pt x="296" y="56"/>
                      <a:pt x="296" y="56"/>
                      <a:pt x="296" y="56"/>
                    </a:cubicBezTo>
                    <a:cubicBezTo>
                      <a:pt x="294" y="53"/>
                      <a:pt x="294" y="53"/>
                      <a:pt x="294" y="53"/>
                    </a:cubicBezTo>
                    <a:cubicBezTo>
                      <a:pt x="291" y="52"/>
                      <a:pt x="291" y="52"/>
                      <a:pt x="291" y="52"/>
                    </a:cubicBezTo>
                    <a:cubicBezTo>
                      <a:pt x="275" y="39"/>
                      <a:pt x="275" y="39"/>
                      <a:pt x="275" y="39"/>
                    </a:cubicBezTo>
                    <a:cubicBezTo>
                      <a:pt x="273" y="37"/>
                      <a:pt x="273" y="37"/>
                      <a:pt x="273" y="37"/>
                    </a:cubicBezTo>
                    <a:cubicBezTo>
                      <a:pt x="273" y="35"/>
                      <a:pt x="273" y="35"/>
                      <a:pt x="273" y="35"/>
                    </a:cubicBezTo>
                    <a:cubicBezTo>
                      <a:pt x="270" y="12"/>
                      <a:pt x="270" y="12"/>
                      <a:pt x="270" y="12"/>
                    </a:cubicBezTo>
                    <a:cubicBezTo>
                      <a:pt x="263" y="0"/>
                      <a:pt x="263" y="0"/>
                      <a:pt x="263" y="0"/>
                    </a:cubicBezTo>
                    <a:cubicBezTo>
                      <a:pt x="247" y="1"/>
                      <a:pt x="247" y="1"/>
                      <a:pt x="247" y="1"/>
                    </a:cubicBezTo>
                    <a:cubicBezTo>
                      <a:pt x="237" y="18"/>
                      <a:pt x="237" y="18"/>
                      <a:pt x="237" y="18"/>
                    </a:cubicBezTo>
                    <a:cubicBezTo>
                      <a:pt x="236" y="20"/>
                      <a:pt x="236" y="20"/>
                      <a:pt x="236" y="20"/>
                    </a:cubicBezTo>
                    <a:cubicBezTo>
                      <a:pt x="235" y="22"/>
                      <a:pt x="235" y="22"/>
                      <a:pt x="235" y="22"/>
                    </a:cubicBezTo>
                    <a:cubicBezTo>
                      <a:pt x="210" y="16"/>
                      <a:pt x="210" y="16"/>
                      <a:pt x="210" y="16"/>
                    </a:cubicBezTo>
                    <a:cubicBezTo>
                      <a:pt x="206" y="39"/>
                      <a:pt x="206" y="39"/>
                      <a:pt x="206" y="39"/>
                    </a:cubicBezTo>
                    <a:cubicBezTo>
                      <a:pt x="206" y="63"/>
                      <a:pt x="206" y="63"/>
                      <a:pt x="206" y="63"/>
                    </a:cubicBezTo>
                    <a:cubicBezTo>
                      <a:pt x="205" y="64"/>
                      <a:pt x="205" y="64"/>
                      <a:pt x="205" y="64"/>
                    </a:cubicBezTo>
                    <a:cubicBezTo>
                      <a:pt x="191" y="85"/>
                      <a:pt x="191" y="85"/>
                      <a:pt x="191" y="85"/>
                    </a:cubicBezTo>
                    <a:cubicBezTo>
                      <a:pt x="191" y="87"/>
                      <a:pt x="191" y="87"/>
                      <a:pt x="191" y="87"/>
                    </a:cubicBezTo>
                    <a:cubicBezTo>
                      <a:pt x="189" y="88"/>
                      <a:pt x="189" y="88"/>
                      <a:pt x="189" y="88"/>
                    </a:cubicBezTo>
                    <a:cubicBezTo>
                      <a:pt x="188" y="88"/>
                      <a:pt x="188" y="88"/>
                      <a:pt x="188" y="88"/>
                    </a:cubicBezTo>
                    <a:cubicBezTo>
                      <a:pt x="172" y="89"/>
                      <a:pt x="172" y="89"/>
                      <a:pt x="172" y="89"/>
                    </a:cubicBezTo>
                    <a:cubicBezTo>
                      <a:pt x="156" y="102"/>
                      <a:pt x="156" y="102"/>
                      <a:pt x="156" y="102"/>
                    </a:cubicBezTo>
                    <a:cubicBezTo>
                      <a:pt x="154" y="104"/>
                      <a:pt x="154" y="104"/>
                      <a:pt x="154" y="104"/>
                    </a:cubicBezTo>
                    <a:cubicBezTo>
                      <a:pt x="154" y="104"/>
                      <a:pt x="154" y="104"/>
                      <a:pt x="154" y="104"/>
                    </a:cubicBezTo>
                    <a:cubicBezTo>
                      <a:pt x="152" y="104"/>
                      <a:pt x="152" y="104"/>
                      <a:pt x="152" y="104"/>
                    </a:cubicBezTo>
                    <a:cubicBezTo>
                      <a:pt x="151" y="103"/>
                      <a:pt x="151" y="103"/>
                      <a:pt x="151" y="103"/>
                    </a:cubicBezTo>
                    <a:cubicBezTo>
                      <a:pt x="121" y="93"/>
                      <a:pt x="121" y="93"/>
                      <a:pt x="121" y="93"/>
                    </a:cubicBezTo>
                    <a:cubicBezTo>
                      <a:pt x="117" y="104"/>
                      <a:pt x="117" y="104"/>
                      <a:pt x="117" y="104"/>
                    </a:cubicBezTo>
                    <a:cubicBezTo>
                      <a:pt x="117" y="105"/>
                      <a:pt x="117" y="105"/>
                      <a:pt x="117" y="105"/>
                    </a:cubicBezTo>
                    <a:cubicBezTo>
                      <a:pt x="104" y="126"/>
                      <a:pt x="104" y="126"/>
                      <a:pt x="104" y="126"/>
                    </a:cubicBezTo>
                    <a:cubicBezTo>
                      <a:pt x="102" y="130"/>
                      <a:pt x="99" y="132"/>
                      <a:pt x="96" y="133"/>
                    </a:cubicBezTo>
                    <a:cubicBezTo>
                      <a:pt x="83" y="131"/>
                      <a:pt x="83" y="131"/>
                      <a:pt x="83" y="131"/>
                    </a:cubicBezTo>
                    <a:cubicBezTo>
                      <a:pt x="66" y="124"/>
                      <a:pt x="66" y="124"/>
                      <a:pt x="66" y="124"/>
                    </a:cubicBezTo>
                    <a:cubicBezTo>
                      <a:pt x="63" y="122"/>
                      <a:pt x="63" y="122"/>
                      <a:pt x="63" y="122"/>
                    </a:cubicBezTo>
                    <a:cubicBezTo>
                      <a:pt x="62" y="121"/>
                      <a:pt x="62" y="121"/>
                      <a:pt x="62" y="121"/>
                    </a:cubicBezTo>
                    <a:cubicBezTo>
                      <a:pt x="62" y="120"/>
                      <a:pt x="62" y="120"/>
                      <a:pt x="62" y="120"/>
                    </a:cubicBezTo>
                    <a:cubicBezTo>
                      <a:pt x="59" y="94"/>
                      <a:pt x="59" y="94"/>
                      <a:pt x="59" y="94"/>
                    </a:cubicBezTo>
                    <a:cubicBezTo>
                      <a:pt x="54" y="75"/>
                      <a:pt x="54" y="75"/>
                      <a:pt x="54" y="75"/>
                    </a:cubicBezTo>
                    <a:cubicBezTo>
                      <a:pt x="50" y="70"/>
                      <a:pt x="50" y="70"/>
                      <a:pt x="50" y="70"/>
                    </a:cubicBezTo>
                    <a:cubicBezTo>
                      <a:pt x="43" y="85"/>
                      <a:pt x="43" y="85"/>
                      <a:pt x="43" y="85"/>
                    </a:cubicBezTo>
                    <a:cubicBezTo>
                      <a:pt x="43" y="85"/>
                      <a:pt x="43" y="85"/>
                      <a:pt x="43" y="85"/>
                    </a:cubicBezTo>
                    <a:cubicBezTo>
                      <a:pt x="43" y="85"/>
                      <a:pt x="43" y="85"/>
                      <a:pt x="43" y="85"/>
                    </a:cubicBezTo>
                    <a:cubicBezTo>
                      <a:pt x="30" y="102"/>
                      <a:pt x="30" y="102"/>
                      <a:pt x="30" y="102"/>
                    </a:cubicBezTo>
                    <a:cubicBezTo>
                      <a:pt x="20" y="126"/>
                      <a:pt x="20" y="126"/>
                      <a:pt x="20" y="126"/>
                    </a:cubicBezTo>
                    <a:cubicBezTo>
                      <a:pt x="20" y="127"/>
                      <a:pt x="20" y="127"/>
                      <a:pt x="20" y="127"/>
                    </a:cubicBezTo>
                    <a:cubicBezTo>
                      <a:pt x="20" y="127"/>
                      <a:pt x="20" y="127"/>
                      <a:pt x="20" y="127"/>
                    </a:cubicBezTo>
                    <a:cubicBezTo>
                      <a:pt x="20" y="128"/>
                      <a:pt x="20" y="128"/>
                      <a:pt x="20" y="128"/>
                    </a:cubicBezTo>
                    <a:cubicBezTo>
                      <a:pt x="19" y="128"/>
                      <a:pt x="19" y="128"/>
                      <a:pt x="19" y="128"/>
                    </a:cubicBezTo>
                    <a:cubicBezTo>
                      <a:pt x="9" y="142"/>
                      <a:pt x="9" y="142"/>
                      <a:pt x="9" y="142"/>
                    </a:cubicBezTo>
                    <a:cubicBezTo>
                      <a:pt x="9" y="146"/>
                      <a:pt x="6" y="152"/>
                      <a:pt x="0" y="162"/>
                    </a:cubicBezTo>
                    <a:cubicBezTo>
                      <a:pt x="6" y="186"/>
                      <a:pt x="6" y="186"/>
                      <a:pt x="6" y="186"/>
                    </a:cubicBezTo>
                    <a:cubicBezTo>
                      <a:pt x="38" y="221"/>
                      <a:pt x="38" y="221"/>
                      <a:pt x="38" y="221"/>
                    </a:cubicBezTo>
                    <a:cubicBezTo>
                      <a:pt x="38" y="221"/>
                      <a:pt x="38" y="221"/>
                      <a:pt x="38" y="221"/>
                    </a:cubicBezTo>
                    <a:cubicBezTo>
                      <a:pt x="48" y="243"/>
                      <a:pt x="48" y="243"/>
                      <a:pt x="48" y="243"/>
                    </a:cubicBezTo>
                    <a:cubicBezTo>
                      <a:pt x="48" y="245"/>
                      <a:pt x="48" y="245"/>
                      <a:pt x="48" y="245"/>
                    </a:cubicBezTo>
                    <a:cubicBezTo>
                      <a:pt x="47" y="247"/>
                      <a:pt x="47" y="247"/>
                      <a:pt x="47" y="247"/>
                    </a:cubicBezTo>
                    <a:cubicBezTo>
                      <a:pt x="46" y="247"/>
                      <a:pt x="46" y="247"/>
                      <a:pt x="46" y="247"/>
                    </a:cubicBezTo>
                    <a:cubicBezTo>
                      <a:pt x="38" y="258"/>
                      <a:pt x="38" y="258"/>
                      <a:pt x="38" y="258"/>
                    </a:cubicBezTo>
                    <a:cubicBezTo>
                      <a:pt x="36" y="260"/>
                      <a:pt x="36" y="260"/>
                      <a:pt x="36" y="260"/>
                    </a:cubicBezTo>
                    <a:cubicBezTo>
                      <a:pt x="15" y="264"/>
                      <a:pt x="15" y="264"/>
                      <a:pt x="15" y="264"/>
                    </a:cubicBezTo>
                    <a:cubicBezTo>
                      <a:pt x="17" y="281"/>
                      <a:pt x="17" y="281"/>
                      <a:pt x="17" y="281"/>
                    </a:cubicBezTo>
                    <a:cubicBezTo>
                      <a:pt x="33" y="290"/>
                      <a:pt x="33" y="290"/>
                      <a:pt x="33" y="290"/>
                    </a:cubicBezTo>
                    <a:cubicBezTo>
                      <a:pt x="56" y="295"/>
                      <a:pt x="56" y="295"/>
                      <a:pt x="56" y="295"/>
                    </a:cubicBezTo>
                    <a:cubicBezTo>
                      <a:pt x="62" y="316"/>
                      <a:pt x="62" y="316"/>
                      <a:pt x="62" y="316"/>
                    </a:cubicBezTo>
                    <a:cubicBezTo>
                      <a:pt x="62" y="316"/>
                      <a:pt x="62" y="316"/>
                      <a:pt x="62" y="316"/>
                    </a:cubicBezTo>
                    <a:cubicBezTo>
                      <a:pt x="62" y="316"/>
                      <a:pt x="62" y="316"/>
                      <a:pt x="62" y="316"/>
                    </a:cubicBezTo>
                    <a:cubicBezTo>
                      <a:pt x="62" y="317"/>
                      <a:pt x="62" y="317"/>
                      <a:pt x="62" y="317"/>
                    </a:cubicBezTo>
                    <a:cubicBezTo>
                      <a:pt x="62" y="318"/>
                      <a:pt x="62" y="318"/>
                      <a:pt x="62" y="318"/>
                    </a:cubicBezTo>
                    <a:cubicBezTo>
                      <a:pt x="57" y="354"/>
                      <a:pt x="57" y="354"/>
                      <a:pt x="57" y="354"/>
                    </a:cubicBezTo>
                    <a:cubicBezTo>
                      <a:pt x="57" y="354"/>
                      <a:pt x="57" y="354"/>
                      <a:pt x="57" y="354"/>
                    </a:cubicBezTo>
                    <a:cubicBezTo>
                      <a:pt x="57" y="355"/>
                      <a:pt x="57" y="355"/>
                      <a:pt x="57" y="355"/>
                    </a:cubicBezTo>
                    <a:cubicBezTo>
                      <a:pt x="48" y="371"/>
                      <a:pt x="48" y="371"/>
                      <a:pt x="48" y="371"/>
                    </a:cubicBezTo>
                    <a:cubicBezTo>
                      <a:pt x="48" y="374"/>
                      <a:pt x="48" y="374"/>
                      <a:pt x="48" y="374"/>
                    </a:cubicBezTo>
                    <a:cubicBezTo>
                      <a:pt x="46" y="374"/>
                      <a:pt x="46" y="374"/>
                      <a:pt x="46" y="374"/>
                    </a:cubicBezTo>
                    <a:cubicBezTo>
                      <a:pt x="20" y="378"/>
                      <a:pt x="20" y="378"/>
                      <a:pt x="20" y="378"/>
                    </a:cubicBezTo>
                    <a:cubicBezTo>
                      <a:pt x="20" y="389"/>
                      <a:pt x="20" y="389"/>
                      <a:pt x="20" y="389"/>
                    </a:cubicBezTo>
                    <a:cubicBezTo>
                      <a:pt x="12" y="412"/>
                      <a:pt x="12" y="412"/>
                      <a:pt x="12" y="412"/>
                    </a:cubicBezTo>
                    <a:cubicBezTo>
                      <a:pt x="9" y="438"/>
                      <a:pt x="9" y="438"/>
                      <a:pt x="9" y="438"/>
                    </a:cubicBezTo>
                    <a:cubicBezTo>
                      <a:pt x="15" y="453"/>
                      <a:pt x="15" y="453"/>
                      <a:pt x="15" y="453"/>
                    </a:cubicBezTo>
                    <a:cubicBezTo>
                      <a:pt x="47" y="473"/>
                      <a:pt x="47" y="473"/>
                      <a:pt x="47" y="473"/>
                    </a:cubicBezTo>
                    <a:cubicBezTo>
                      <a:pt x="48" y="474"/>
                      <a:pt x="48" y="474"/>
                      <a:pt x="48" y="474"/>
                    </a:cubicBezTo>
                    <a:cubicBezTo>
                      <a:pt x="62" y="498"/>
                      <a:pt x="62" y="498"/>
                      <a:pt x="62" y="498"/>
                    </a:cubicBezTo>
                    <a:cubicBezTo>
                      <a:pt x="62" y="499"/>
                      <a:pt x="62" y="499"/>
                      <a:pt x="62" y="499"/>
                    </a:cubicBezTo>
                    <a:cubicBezTo>
                      <a:pt x="63" y="500"/>
                      <a:pt x="63" y="500"/>
                      <a:pt x="63" y="500"/>
                    </a:cubicBezTo>
                    <a:cubicBezTo>
                      <a:pt x="62" y="501"/>
                      <a:pt x="62" y="501"/>
                      <a:pt x="62" y="501"/>
                    </a:cubicBezTo>
                    <a:cubicBezTo>
                      <a:pt x="45" y="538"/>
                      <a:pt x="45" y="538"/>
                      <a:pt x="45" y="538"/>
                    </a:cubicBezTo>
                    <a:cubicBezTo>
                      <a:pt x="41" y="548"/>
                      <a:pt x="41" y="548"/>
                      <a:pt x="41" y="548"/>
                    </a:cubicBezTo>
                    <a:cubicBezTo>
                      <a:pt x="41" y="548"/>
                      <a:pt x="41" y="548"/>
                      <a:pt x="41" y="548"/>
                    </a:cubicBezTo>
                    <a:cubicBezTo>
                      <a:pt x="30" y="572"/>
                      <a:pt x="30" y="572"/>
                      <a:pt x="30" y="572"/>
                    </a:cubicBezTo>
                    <a:cubicBezTo>
                      <a:pt x="26" y="591"/>
                      <a:pt x="26" y="591"/>
                      <a:pt x="26" y="591"/>
                    </a:cubicBezTo>
                    <a:cubicBezTo>
                      <a:pt x="25" y="594"/>
                      <a:pt x="25" y="594"/>
                      <a:pt x="25" y="594"/>
                    </a:cubicBezTo>
                    <a:cubicBezTo>
                      <a:pt x="25" y="595"/>
                      <a:pt x="25" y="595"/>
                      <a:pt x="25" y="595"/>
                    </a:cubicBezTo>
                    <a:cubicBezTo>
                      <a:pt x="20" y="599"/>
                      <a:pt x="17" y="603"/>
                      <a:pt x="15" y="609"/>
                    </a:cubicBezTo>
                    <a:cubicBezTo>
                      <a:pt x="14" y="611"/>
                      <a:pt x="14" y="614"/>
                      <a:pt x="16" y="616"/>
                    </a:cubicBezTo>
                    <a:cubicBezTo>
                      <a:pt x="17" y="617"/>
                      <a:pt x="17" y="617"/>
                      <a:pt x="17" y="617"/>
                    </a:cubicBezTo>
                    <a:cubicBezTo>
                      <a:pt x="27" y="628"/>
                      <a:pt x="27" y="628"/>
                      <a:pt x="27" y="628"/>
                    </a:cubicBezTo>
                    <a:cubicBezTo>
                      <a:pt x="27" y="628"/>
                      <a:pt x="27" y="628"/>
                      <a:pt x="27" y="628"/>
                    </a:cubicBezTo>
                    <a:cubicBezTo>
                      <a:pt x="27" y="628"/>
                      <a:pt x="27" y="628"/>
                      <a:pt x="27" y="628"/>
                    </a:cubicBezTo>
                    <a:cubicBezTo>
                      <a:pt x="33" y="637"/>
                      <a:pt x="33" y="637"/>
                      <a:pt x="33" y="637"/>
                    </a:cubicBezTo>
                    <a:cubicBezTo>
                      <a:pt x="35" y="636"/>
                      <a:pt x="35" y="636"/>
                      <a:pt x="35" y="636"/>
                    </a:cubicBezTo>
                    <a:cubicBezTo>
                      <a:pt x="35" y="636"/>
                      <a:pt x="35" y="636"/>
                      <a:pt x="35" y="636"/>
                    </a:cubicBezTo>
                    <a:cubicBezTo>
                      <a:pt x="36" y="639"/>
                      <a:pt x="36" y="639"/>
                      <a:pt x="36" y="639"/>
                    </a:cubicBezTo>
                    <a:cubicBezTo>
                      <a:pt x="36" y="640"/>
                      <a:pt x="36" y="640"/>
                      <a:pt x="36" y="640"/>
                    </a:cubicBezTo>
                    <a:cubicBezTo>
                      <a:pt x="36" y="643"/>
                      <a:pt x="36" y="643"/>
                      <a:pt x="36" y="643"/>
                    </a:cubicBezTo>
                    <a:cubicBezTo>
                      <a:pt x="36" y="643"/>
                      <a:pt x="36" y="643"/>
                      <a:pt x="36" y="643"/>
                    </a:cubicBezTo>
                    <a:cubicBezTo>
                      <a:pt x="36" y="644"/>
                      <a:pt x="36" y="644"/>
                      <a:pt x="36" y="644"/>
                    </a:cubicBezTo>
                    <a:cubicBezTo>
                      <a:pt x="36" y="644"/>
                      <a:pt x="36" y="644"/>
                      <a:pt x="36" y="644"/>
                    </a:cubicBezTo>
                    <a:cubicBezTo>
                      <a:pt x="36" y="644"/>
                      <a:pt x="36" y="644"/>
                      <a:pt x="36" y="644"/>
                    </a:cubicBezTo>
                    <a:cubicBezTo>
                      <a:pt x="38" y="651"/>
                      <a:pt x="38" y="651"/>
                      <a:pt x="38" y="651"/>
                    </a:cubicBezTo>
                    <a:cubicBezTo>
                      <a:pt x="47" y="654"/>
                      <a:pt x="47" y="654"/>
                      <a:pt x="47" y="654"/>
                    </a:cubicBezTo>
                    <a:cubicBezTo>
                      <a:pt x="85" y="662"/>
                      <a:pt x="85" y="662"/>
                      <a:pt x="85" y="662"/>
                    </a:cubicBezTo>
                    <a:cubicBezTo>
                      <a:pt x="98" y="662"/>
                      <a:pt x="110" y="659"/>
                      <a:pt x="122" y="654"/>
                    </a:cubicBezTo>
                    <a:cubicBezTo>
                      <a:pt x="135" y="648"/>
                      <a:pt x="147" y="647"/>
                      <a:pt x="159" y="649"/>
                    </a:cubicBezTo>
                    <a:cubicBezTo>
                      <a:pt x="161" y="642"/>
                      <a:pt x="161" y="642"/>
                      <a:pt x="161" y="642"/>
                    </a:cubicBezTo>
                    <a:cubicBezTo>
                      <a:pt x="149" y="614"/>
                      <a:pt x="149" y="614"/>
                      <a:pt x="149" y="614"/>
                    </a:cubicBezTo>
                    <a:cubicBezTo>
                      <a:pt x="148" y="611"/>
                      <a:pt x="148" y="611"/>
                      <a:pt x="148" y="611"/>
                    </a:cubicBezTo>
                    <a:cubicBezTo>
                      <a:pt x="149" y="611"/>
                      <a:pt x="149" y="611"/>
                      <a:pt x="149" y="611"/>
                    </a:cubicBezTo>
                    <a:cubicBezTo>
                      <a:pt x="209" y="528"/>
                      <a:pt x="209" y="528"/>
                      <a:pt x="209" y="528"/>
                    </a:cubicBezTo>
                    <a:cubicBezTo>
                      <a:pt x="273" y="466"/>
                      <a:pt x="273" y="466"/>
                      <a:pt x="273" y="466"/>
                    </a:cubicBezTo>
                    <a:cubicBezTo>
                      <a:pt x="274" y="466"/>
                      <a:pt x="274" y="466"/>
                      <a:pt x="274" y="466"/>
                    </a:cubicBezTo>
                    <a:cubicBezTo>
                      <a:pt x="294" y="458"/>
                      <a:pt x="294" y="458"/>
                      <a:pt x="294" y="458"/>
                    </a:cubicBezTo>
                    <a:cubicBezTo>
                      <a:pt x="305" y="447"/>
                      <a:pt x="305" y="447"/>
                      <a:pt x="305" y="447"/>
                    </a:cubicBezTo>
                    <a:cubicBezTo>
                      <a:pt x="305" y="446"/>
                      <a:pt x="305" y="446"/>
                      <a:pt x="305" y="446"/>
                    </a:cubicBezTo>
                    <a:cubicBezTo>
                      <a:pt x="313" y="439"/>
                      <a:pt x="321" y="435"/>
                      <a:pt x="329" y="432"/>
                    </a:cubicBezTo>
                    <a:cubicBezTo>
                      <a:pt x="323" y="427"/>
                      <a:pt x="323" y="427"/>
                      <a:pt x="323" y="427"/>
                    </a:cubicBezTo>
                    <a:cubicBezTo>
                      <a:pt x="309" y="413"/>
                      <a:pt x="309" y="413"/>
                      <a:pt x="309" y="413"/>
                    </a:cubicBezTo>
                    <a:cubicBezTo>
                      <a:pt x="309" y="412"/>
                      <a:pt x="309" y="412"/>
                      <a:pt x="309" y="412"/>
                    </a:cubicBezTo>
                    <a:cubicBezTo>
                      <a:pt x="308" y="412"/>
                      <a:pt x="308" y="412"/>
                      <a:pt x="308" y="412"/>
                    </a:cubicBezTo>
                    <a:cubicBezTo>
                      <a:pt x="297" y="399"/>
                      <a:pt x="297" y="399"/>
                      <a:pt x="297" y="399"/>
                    </a:cubicBezTo>
                    <a:cubicBezTo>
                      <a:pt x="296" y="397"/>
                      <a:pt x="296" y="397"/>
                      <a:pt x="296" y="397"/>
                    </a:cubicBezTo>
                    <a:cubicBezTo>
                      <a:pt x="296" y="395"/>
                      <a:pt x="296" y="395"/>
                      <a:pt x="296" y="395"/>
                    </a:cubicBezTo>
                    <a:cubicBezTo>
                      <a:pt x="302" y="389"/>
                      <a:pt x="302" y="389"/>
                      <a:pt x="302" y="389"/>
                    </a:cubicBezTo>
                    <a:cubicBezTo>
                      <a:pt x="288" y="392"/>
                      <a:pt x="288" y="392"/>
                      <a:pt x="288" y="392"/>
                    </a:cubicBezTo>
                    <a:cubicBezTo>
                      <a:pt x="258" y="385"/>
                      <a:pt x="258" y="385"/>
                      <a:pt x="258" y="385"/>
                    </a:cubicBezTo>
                    <a:cubicBezTo>
                      <a:pt x="247" y="379"/>
                      <a:pt x="239" y="373"/>
                      <a:pt x="237" y="366"/>
                    </a:cubicBezTo>
                    <a:cubicBezTo>
                      <a:pt x="231" y="347"/>
                      <a:pt x="229" y="330"/>
                      <a:pt x="230" y="315"/>
                    </a:cubicBezTo>
                    <a:cubicBezTo>
                      <a:pt x="226" y="320"/>
                      <a:pt x="220" y="321"/>
                      <a:pt x="215" y="321"/>
                    </a:cubicBezTo>
                    <a:cubicBezTo>
                      <a:pt x="193" y="316"/>
                      <a:pt x="193" y="316"/>
                      <a:pt x="193" y="316"/>
                    </a:cubicBezTo>
                    <a:cubicBezTo>
                      <a:pt x="178" y="305"/>
                      <a:pt x="178" y="305"/>
                      <a:pt x="178" y="305"/>
                    </a:cubicBezTo>
                    <a:cubicBezTo>
                      <a:pt x="160" y="301"/>
                      <a:pt x="160" y="301"/>
                      <a:pt x="160" y="301"/>
                    </a:cubicBezTo>
                    <a:cubicBezTo>
                      <a:pt x="152" y="301"/>
                      <a:pt x="152" y="301"/>
                      <a:pt x="152" y="301"/>
                    </a:cubicBezTo>
                    <a:cubicBezTo>
                      <a:pt x="147" y="301"/>
                      <a:pt x="140" y="299"/>
                      <a:pt x="136" y="295"/>
                    </a:cubicBezTo>
                    <a:cubicBezTo>
                      <a:pt x="130" y="291"/>
                      <a:pt x="126" y="286"/>
                      <a:pt x="125" y="282"/>
                    </a:cubicBezTo>
                    <a:cubicBezTo>
                      <a:pt x="123" y="274"/>
                      <a:pt x="125" y="268"/>
                      <a:pt x="133" y="263"/>
                    </a:cubicBezTo>
                    <a:cubicBezTo>
                      <a:pt x="140" y="258"/>
                      <a:pt x="149" y="249"/>
                      <a:pt x="156" y="239"/>
                    </a:cubicBezTo>
                    <a:cubicBezTo>
                      <a:pt x="149" y="229"/>
                      <a:pt x="145" y="220"/>
                      <a:pt x="149" y="210"/>
                    </a:cubicBezTo>
                    <a:cubicBezTo>
                      <a:pt x="150" y="209"/>
                      <a:pt x="150" y="209"/>
                      <a:pt x="150" y="209"/>
                    </a:cubicBezTo>
                    <a:cubicBezTo>
                      <a:pt x="151" y="204"/>
                      <a:pt x="159" y="200"/>
                      <a:pt x="175" y="195"/>
                    </a:cubicBezTo>
                    <a:cubicBezTo>
                      <a:pt x="176" y="189"/>
                      <a:pt x="178" y="186"/>
                      <a:pt x="180" y="185"/>
                    </a:cubicBezTo>
                    <a:cubicBezTo>
                      <a:pt x="196" y="186"/>
                      <a:pt x="196" y="186"/>
                      <a:pt x="196" y="186"/>
                    </a:cubicBezTo>
                    <a:cubicBezTo>
                      <a:pt x="194" y="184"/>
                      <a:pt x="194" y="184"/>
                      <a:pt x="194" y="184"/>
                    </a:cubicBezTo>
                    <a:cubicBezTo>
                      <a:pt x="183" y="178"/>
                      <a:pt x="180" y="170"/>
                      <a:pt x="186" y="162"/>
                    </a:cubicBezTo>
                    <a:cubicBezTo>
                      <a:pt x="194" y="156"/>
                      <a:pt x="194" y="156"/>
                      <a:pt x="194" y="156"/>
                    </a:cubicBezTo>
                    <a:cubicBezTo>
                      <a:pt x="204" y="152"/>
                      <a:pt x="215" y="153"/>
                      <a:pt x="227" y="160"/>
                    </a:cubicBezTo>
                    <a:cubicBezTo>
                      <a:pt x="251" y="177"/>
                      <a:pt x="251" y="177"/>
                      <a:pt x="251" y="177"/>
                    </a:cubicBezTo>
                    <a:cubicBezTo>
                      <a:pt x="273" y="177"/>
                      <a:pt x="273" y="177"/>
                      <a:pt x="273" y="177"/>
                    </a:cubicBezTo>
                    <a:cubicBezTo>
                      <a:pt x="281" y="183"/>
                      <a:pt x="281" y="183"/>
                      <a:pt x="281" y="183"/>
                    </a:cubicBezTo>
                    <a:cubicBezTo>
                      <a:pt x="283" y="191"/>
                      <a:pt x="283" y="191"/>
                      <a:pt x="283" y="191"/>
                    </a:cubicBezTo>
                    <a:cubicBezTo>
                      <a:pt x="283" y="197"/>
                      <a:pt x="279" y="200"/>
                      <a:pt x="275" y="200"/>
                    </a:cubicBezTo>
                    <a:cubicBezTo>
                      <a:pt x="270" y="200"/>
                      <a:pt x="268" y="205"/>
                      <a:pt x="267" y="211"/>
                    </a:cubicBezTo>
                    <a:cubicBezTo>
                      <a:pt x="277" y="237"/>
                      <a:pt x="277" y="237"/>
                      <a:pt x="277" y="237"/>
                    </a:cubicBezTo>
                    <a:cubicBezTo>
                      <a:pt x="284" y="227"/>
                      <a:pt x="290" y="222"/>
                      <a:pt x="296" y="221"/>
                    </a:cubicBezTo>
                    <a:cubicBezTo>
                      <a:pt x="300" y="221"/>
                      <a:pt x="304" y="223"/>
                      <a:pt x="307" y="227"/>
                    </a:cubicBezTo>
                    <a:cubicBezTo>
                      <a:pt x="310" y="233"/>
                      <a:pt x="313" y="242"/>
                      <a:pt x="315" y="252"/>
                    </a:cubicBezTo>
                    <a:cubicBezTo>
                      <a:pt x="316" y="263"/>
                      <a:pt x="320" y="273"/>
                      <a:pt x="323" y="278"/>
                    </a:cubicBezTo>
                    <a:cubicBezTo>
                      <a:pt x="331" y="290"/>
                      <a:pt x="331" y="290"/>
                      <a:pt x="331" y="290"/>
                    </a:cubicBezTo>
                    <a:cubicBezTo>
                      <a:pt x="344" y="305"/>
                      <a:pt x="351" y="317"/>
                      <a:pt x="353" y="327"/>
                    </a:cubicBezTo>
                    <a:cubicBezTo>
                      <a:pt x="395" y="321"/>
                      <a:pt x="395" y="321"/>
                      <a:pt x="395" y="321"/>
                    </a:cubicBezTo>
                    <a:cubicBezTo>
                      <a:pt x="412" y="312"/>
                      <a:pt x="412" y="312"/>
                      <a:pt x="412" y="312"/>
                    </a:cubicBezTo>
                    <a:cubicBezTo>
                      <a:pt x="429" y="291"/>
                      <a:pt x="429" y="291"/>
                      <a:pt x="429" y="291"/>
                    </a:cubicBezTo>
                    <a:cubicBezTo>
                      <a:pt x="437" y="271"/>
                      <a:pt x="437" y="271"/>
                      <a:pt x="437" y="271"/>
                    </a:cubicBezTo>
                    <a:cubicBezTo>
                      <a:pt x="437" y="270"/>
                      <a:pt x="437" y="270"/>
                      <a:pt x="437" y="270"/>
                    </a:cubicBezTo>
                    <a:cubicBezTo>
                      <a:pt x="437" y="268"/>
                      <a:pt x="437" y="268"/>
                      <a:pt x="437" y="268"/>
                    </a:cubicBezTo>
                    <a:cubicBezTo>
                      <a:pt x="442" y="247"/>
                      <a:pt x="442" y="247"/>
                      <a:pt x="442" y="247"/>
                    </a:cubicBezTo>
                    <a:cubicBezTo>
                      <a:pt x="442" y="246"/>
                      <a:pt x="442" y="246"/>
                      <a:pt x="442" y="246"/>
                    </a:cubicBezTo>
                    <a:cubicBezTo>
                      <a:pt x="443" y="244"/>
                      <a:pt x="443" y="244"/>
                      <a:pt x="443" y="244"/>
                    </a:cubicBezTo>
                    <a:cubicBezTo>
                      <a:pt x="444" y="244"/>
                      <a:pt x="444" y="244"/>
                      <a:pt x="444" y="244"/>
                    </a:cubicBezTo>
                    <a:cubicBezTo>
                      <a:pt x="460" y="234"/>
                      <a:pt x="460" y="234"/>
                      <a:pt x="460" y="234"/>
                    </a:cubicBezTo>
                    <a:cubicBezTo>
                      <a:pt x="463" y="232"/>
                      <a:pt x="463" y="232"/>
                      <a:pt x="463" y="232"/>
                    </a:cubicBezTo>
                    <a:cubicBezTo>
                      <a:pt x="462" y="230"/>
                      <a:pt x="462" y="230"/>
                      <a:pt x="462" y="230"/>
                    </a:cubicBezTo>
                    <a:cubicBezTo>
                      <a:pt x="436" y="222"/>
                      <a:pt x="436" y="222"/>
                      <a:pt x="436" y="222"/>
                    </a:cubicBezTo>
                    <a:cubicBezTo>
                      <a:pt x="434" y="222"/>
                      <a:pt x="434" y="222"/>
                      <a:pt x="434" y="222"/>
                    </a:cubicBezTo>
                    <a:cubicBezTo>
                      <a:pt x="434" y="221"/>
                      <a:pt x="434" y="221"/>
                      <a:pt x="434" y="221"/>
                    </a:cubicBezTo>
                    <a:cubicBezTo>
                      <a:pt x="428" y="205"/>
                      <a:pt x="428" y="205"/>
                      <a:pt x="428" y="205"/>
                    </a:cubicBezTo>
                    <a:lnTo>
                      <a:pt x="426" y="2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34"/>
              <p:cNvSpPr>
                <a:spLocks/>
              </p:cNvSpPr>
              <p:nvPr/>
            </p:nvSpPr>
            <p:spPr bwMode="auto">
              <a:xfrm>
                <a:off x="4614386" y="3670300"/>
                <a:ext cx="741363" cy="728663"/>
              </a:xfrm>
              <a:custGeom>
                <a:avLst/>
                <a:gdLst>
                  <a:gd name="T0" fmla="*/ 108 w 491"/>
                  <a:gd name="T1" fmla="*/ 159 h 483"/>
                  <a:gd name="T2" fmla="*/ 4 w 491"/>
                  <a:gd name="T3" fmla="*/ 215 h 483"/>
                  <a:gd name="T4" fmla="*/ 40 w 491"/>
                  <a:gd name="T5" fmla="*/ 293 h 483"/>
                  <a:gd name="T6" fmla="*/ 41 w 491"/>
                  <a:gd name="T7" fmla="*/ 294 h 483"/>
                  <a:gd name="T8" fmla="*/ 88 w 491"/>
                  <a:gd name="T9" fmla="*/ 377 h 483"/>
                  <a:gd name="T10" fmla="*/ 115 w 491"/>
                  <a:gd name="T11" fmla="*/ 383 h 483"/>
                  <a:gd name="T12" fmla="*/ 139 w 491"/>
                  <a:gd name="T13" fmla="*/ 397 h 483"/>
                  <a:gd name="T14" fmla="*/ 280 w 491"/>
                  <a:gd name="T15" fmla="*/ 408 h 483"/>
                  <a:gd name="T16" fmla="*/ 287 w 491"/>
                  <a:gd name="T17" fmla="*/ 457 h 483"/>
                  <a:gd name="T18" fmla="*/ 344 w 491"/>
                  <a:gd name="T19" fmla="*/ 450 h 483"/>
                  <a:gd name="T20" fmla="*/ 375 w 491"/>
                  <a:gd name="T21" fmla="*/ 482 h 483"/>
                  <a:gd name="T22" fmla="*/ 399 w 491"/>
                  <a:gd name="T23" fmla="*/ 460 h 483"/>
                  <a:gd name="T24" fmla="*/ 429 w 491"/>
                  <a:gd name="T25" fmla="*/ 462 h 483"/>
                  <a:gd name="T26" fmla="*/ 458 w 491"/>
                  <a:gd name="T27" fmla="*/ 437 h 483"/>
                  <a:gd name="T28" fmla="*/ 453 w 491"/>
                  <a:gd name="T29" fmla="*/ 430 h 483"/>
                  <a:gd name="T30" fmla="*/ 456 w 491"/>
                  <a:gd name="T31" fmla="*/ 403 h 483"/>
                  <a:gd name="T32" fmla="*/ 402 w 491"/>
                  <a:gd name="T33" fmla="*/ 387 h 483"/>
                  <a:gd name="T34" fmla="*/ 375 w 491"/>
                  <a:gd name="T35" fmla="*/ 345 h 483"/>
                  <a:gd name="T36" fmla="*/ 365 w 491"/>
                  <a:gd name="T37" fmla="*/ 312 h 483"/>
                  <a:gd name="T38" fmla="*/ 392 w 491"/>
                  <a:gd name="T39" fmla="*/ 299 h 483"/>
                  <a:gd name="T40" fmla="*/ 410 w 491"/>
                  <a:gd name="T41" fmla="*/ 269 h 483"/>
                  <a:gd name="T42" fmla="*/ 423 w 491"/>
                  <a:gd name="T43" fmla="*/ 259 h 483"/>
                  <a:gd name="T44" fmla="*/ 421 w 491"/>
                  <a:gd name="T45" fmla="*/ 213 h 483"/>
                  <a:gd name="T46" fmla="*/ 449 w 491"/>
                  <a:gd name="T47" fmla="*/ 219 h 483"/>
                  <a:gd name="T48" fmla="*/ 450 w 491"/>
                  <a:gd name="T49" fmla="*/ 222 h 483"/>
                  <a:gd name="T50" fmla="*/ 491 w 491"/>
                  <a:gd name="T51" fmla="*/ 214 h 483"/>
                  <a:gd name="T52" fmla="*/ 445 w 491"/>
                  <a:gd name="T53" fmla="*/ 180 h 483"/>
                  <a:gd name="T54" fmla="*/ 401 w 491"/>
                  <a:gd name="T55" fmla="*/ 168 h 483"/>
                  <a:gd name="T56" fmla="*/ 400 w 491"/>
                  <a:gd name="T57" fmla="*/ 167 h 483"/>
                  <a:gd name="T58" fmla="*/ 345 w 491"/>
                  <a:gd name="T59" fmla="*/ 127 h 483"/>
                  <a:gd name="T60" fmla="*/ 391 w 491"/>
                  <a:gd name="T61" fmla="*/ 76 h 483"/>
                  <a:gd name="T62" fmla="*/ 373 w 491"/>
                  <a:gd name="T63" fmla="*/ 25 h 483"/>
                  <a:gd name="T64" fmla="*/ 299 w 491"/>
                  <a:gd name="T65" fmla="*/ 38 h 483"/>
                  <a:gd name="T66" fmla="*/ 267 w 491"/>
                  <a:gd name="T67" fmla="*/ 19 h 483"/>
                  <a:gd name="T68" fmla="*/ 252 w 491"/>
                  <a:gd name="T69" fmla="*/ 15 h 483"/>
                  <a:gd name="T70" fmla="*/ 250 w 491"/>
                  <a:gd name="T71" fmla="*/ 8 h 483"/>
                  <a:gd name="T72" fmla="*/ 250 w 491"/>
                  <a:gd name="T73" fmla="*/ 7 h 483"/>
                  <a:gd name="T74" fmla="*/ 249 w 491"/>
                  <a:gd name="T75" fmla="*/ 4 h 483"/>
                  <a:gd name="T76" fmla="*/ 249 w 491"/>
                  <a:gd name="T77" fmla="*/ 0 h 483"/>
                  <a:gd name="T78" fmla="*/ 244 w 491"/>
                  <a:gd name="T79" fmla="*/ 28 h 483"/>
                  <a:gd name="T80" fmla="*/ 241 w 491"/>
                  <a:gd name="T81" fmla="*/ 48 h 483"/>
                  <a:gd name="T82" fmla="*/ 244 w 491"/>
                  <a:gd name="T83" fmla="*/ 89 h 483"/>
                  <a:gd name="T84" fmla="*/ 241 w 491"/>
                  <a:gd name="T85" fmla="*/ 92 h 483"/>
                  <a:gd name="T86" fmla="*/ 229 w 491"/>
                  <a:gd name="T87" fmla="*/ 127 h 483"/>
                  <a:gd name="T88" fmla="*/ 177 w 491"/>
                  <a:gd name="T89" fmla="*/ 144 h 483"/>
                  <a:gd name="T90" fmla="*/ 110 w 491"/>
                  <a:gd name="T91" fmla="*/ 159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1" h="483">
                    <a:moveTo>
                      <a:pt x="109" y="159"/>
                    </a:moveTo>
                    <a:cubicBezTo>
                      <a:pt x="108" y="159"/>
                      <a:pt x="108" y="159"/>
                      <a:pt x="108" y="159"/>
                    </a:cubicBezTo>
                    <a:cubicBezTo>
                      <a:pt x="28" y="192"/>
                      <a:pt x="28" y="192"/>
                      <a:pt x="28" y="192"/>
                    </a:cubicBezTo>
                    <a:cubicBezTo>
                      <a:pt x="4" y="215"/>
                      <a:pt x="4" y="215"/>
                      <a:pt x="4" y="215"/>
                    </a:cubicBezTo>
                    <a:cubicBezTo>
                      <a:pt x="0" y="251"/>
                      <a:pt x="4" y="272"/>
                      <a:pt x="16" y="278"/>
                    </a:cubicBezTo>
                    <a:cubicBezTo>
                      <a:pt x="40" y="293"/>
                      <a:pt x="40" y="293"/>
                      <a:pt x="40" y="293"/>
                    </a:cubicBezTo>
                    <a:cubicBezTo>
                      <a:pt x="41" y="293"/>
                      <a:pt x="41" y="293"/>
                      <a:pt x="41" y="293"/>
                    </a:cubicBezTo>
                    <a:cubicBezTo>
                      <a:pt x="41" y="294"/>
                      <a:pt x="41" y="294"/>
                      <a:pt x="41" y="294"/>
                    </a:cubicBezTo>
                    <a:cubicBezTo>
                      <a:pt x="47" y="333"/>
                      <a:pt x="47" y="333"/>
                      <a:pt x="47" y="333"/>
                    </a:cubicBezTo>
                    <a:cubicBezTo>
                      <a:pt x="67" y="360"/>
                      <a:pt x="81" y="373"/>
                      <a:pt x="88" y="377"/>
                    </a:cubicBezTo>
                    <a:cubicBezTo>
                      <a:pt x="111" y="382"/>
                      <a:pt x="111" y="382"/>
                      <a:pt x="111" y="382"/>
                    </a:cubicBezTo>
                    <a:cubicBezTo>
                      <a:pt x="115" y="383"/>
                      <a:pt x="115" y="383"/>
                      <a:pt x="115" y="383"/>
                    </a:cubicBezTo>
                    <a:cubicBezTo>
                      <a:pt x="115" y="384"/>
                      <a:pt x="115" y="384"/>
                      <a:pt x="115" y="384"/>
                    </a:cubicBezTo>
                    <a:cubicBezTo>
                      <a:pt x="118" y="388"/>
                      <a:pt x="125" y="392"/>
                      <a:pt x="139" y="397"/>
                    </a:cubicBezTo>
                    <a:cubicBezTo>
                      <a:pt x="202" y="400"/>
                      <a:pt x="202" y="400"/>
                      <a:pt x="202" y="400"/>
                    </a:cubicBezTo>
                    <a:cubicBezTo>
                      <a:pt x="249" y="400"/>
                      <a:pt x="275" y="403"/>
                      <a:pt x="280" y="408"/>
                    </a:cubicBezTo>
                    <a:cubicBezTo>
                      <a:pt x="286" y="412"/>
                      <a:pt x="287" y="423"/>
                      <a:pt x="286" y="439"/>
                    </a:cubicBezTo>
                    <a:cubicBezTo>
                      <a:pt x="285" y="449"/>
                      <a:pt x="286" y="456"/>
                      <a:pt x="287" y="457"/>
                    </a:cubicBezTo>
                    <a:cubicBezTo>
                      <a:pt x="310" y="451"/>
                      <a:pt x="310" y="451"/>
                      <a:pt x="310" y="451"/>
                    </a:cubicBezTo>
                    <a:cubicBezTo>
                      <a:pt x="328" y="445"/>
                      <a:pt x="338" y="445"/>
                      <a:pt x="344" y="450"/>
                    </a:cubicBezTo>
                    <a:cubicBezTo>
                      <a:pt x="352" y="461"/>
                      <a:pt x="352" y="461"/>
                      <a:pt x="352" y="461"/>
                    </a:cubicBezTo>
                    <a:cubicBezTo>
                      <a:pt x="365" y="477"/>
                      <a:pt x="373" y="483"/>
                      <a:pt x="375" y="482"/>
                    </a:cubicBezTo>
                    <a:cubicBezTo>
                      <a:pt x="382" y="480"/>
                      <a:pt x="389" y="474"/>
                      <a:pt x="396" y="463"/>
                    </a:cubicBezTo>
                    <a:cubicBezTo>
                      <a:pt x="399" y="460"/>
                      <a:pt x="399" y="460"/>
                      <a:pt x="399" y="460"/>
                    </a:cubicBezTo>
                    <a:cubicBezTo>
                      <a:pt x="418" y="472"/>
                      <a:pt x="418" y="472"/>
                      <a:pt x="418" y="472"/>
                    </a:cubicBezTo>
                    <a:cubicBezTo>
                      <a:pt x="429" y="462"/>
                      <a:pt x="429" y="462"/>
                      <a:pt x="429" y="462"/>
                    </a:cubicBezTo>
                    <a:cubicBezTo>
                      <a:pt x="432" y="447"/>
                      <a:pt x="440" y="440"/>
                      <a:pt x="452" y="439"/>
                    </a:cubicBezTo>
                    <a:cubicBezTo>
                      <a:pt x="458" y="437"/>
                      <a:pt x="458" y="437"/>
                      <a:pt x="458" y="437"/>
                    </a:cubicBezTo>
                    <a:cubicBezTo>
                      <a:pt x="456" y="432"/>
                      <a:pt x="456" y="432"/>
                      <a:pt x="456" y="432"/>
                    </a:cubicBezTo>
                    <a:cubicBezTo>
                      <a:pt x="453" y="430"/>
                      <a:pt x="453" y="430"/>
                      <a:pt x="453" y="430"/>
                    </a:cubicBezTo>
                    <a:cubicBezTo>
                      <a:pt x="454" y="429"/>
                      <a:pt x="454" y="429"/>
                      <a:pt x="454" y="429"/>
                    </a:cubicBezTo>
                    <a:cubicBezTo>
                      <a:pt x="456" y="403"/>
                      <a:pt x="456" y="403"/>
                      <a:pt x="456" y="403"/>
                    </a:cubicBezTo>
                    <a:cubicBezTo>
                      <a:pt x="447" y="390"/>
                      <a:pt x="437" y="386"/>
                      <a:pt x="425" y="388"/>
                    </a:cubicBezTo>
                    <a:cubicBezTo>
                      <a:pt x="413" y="391"/>
                      <a:pt x="405" y="391"/>
                      <a:pt x="402" y="387"/>
                    </a:cubicBezTo>
                    <a:cubicBezTo>
                      <a:pt x="400" y="384"/>
                      <a:pt x="400" y="382"/>
                      <a:pt x="400" y="378"/>
                    </a:cubicBezTo>
                    <a:cubicBezTo>
                      <a:pt x="392" y="365"/>
                      <a:pt x="385" y="354"/>
                      <a:pt x="375" y="345"/>
                    </a:cubicBezTo>
                    <a:cubicBezTo>
                      <a:pt x="363" y="334"/>
                      <a:pt x="359" y="325"/>
                      <a:pt x="363" y="315"/>
                    </a:cubicBezTo>
                    <a:cubicBezTo>
                      <a:pt x="365" y="312"/>
                      <a:pt x="365" y="312"/>
                      <a:pt x="365" y="312"/>
                    </a:cubicBezTo>
                    <a:cubicBezTo>
                      <a:pt x="394" y="317"/>
                      <a:pt x="394" y="317"/>
                      <a:pt x="394" y="317"/>
                    </a:cubicBezTo>
                    <a:cubicBezTo>
                      <a:pt x="392" y="299"/>
                      <a:pt x="392" y="299"/>
                      <a:pt x="392" y="299"/>
                    </a:cubicBezTo>
                    <a:cubicBezTo>
                      <a:pt x="391" y="289"/>
                      <a:pt x="392" y="282"/>
                      <a:pt x="397" y="276"/>
                    </a:cubicBezTo>
                    <a:cubicBezTo>
                      <a:pt x="400" y="272"/>
                      <a:pt x="405" y="270"/>
                      <a:pt x="410" y="269"/>
                    </a:cubicBezTo>
                    <a:cubicBezTo>
                      <a:pt x="423" y="265"/>
                      <a:pt x="423" y="265"/>
                      <a:pt x="423" y="265"/>
                    </a:cubicBezTo>
                    <a:cubicBezTo>
                      <a:pt x="423" y="259"/>
                      <a:pt x="423" y="259"/>
                      <a:pt x="423" y="259"/>
                    </a:cubicBezTo>
                    <a:cubicBezTo>
                      <a:pt x="413" y="239"/>
                      <a:pt x="410" y="225"/>
                      <a:pt x="414" y="218"/>
                    </a:cubicBezTo>
                    <a:cubicBezTo>
                      <a:pt x="421" y="213"/>
                      <a:pt x="421" y="213"/>
                      <a:pt x="421" y="213"/>
                    </a:cubicBezTo>
                    <a:cubicBezTo>
                      <a:pt x="424" y="212"/>
                      <a:pt x="434" y="214"/>
                      <a:pt x="449" y="219"/>
                    </a:cubicBezTo>
                    <a:cubicBezTo>
                      <a:pt x="449" y="219"/>
                      <a:pt x="449" y="219"/>
                      <a:pt x="449" y="219"/>
                    </a:cubicBezTo>
                    <a:cubicBezTo>
                      <a:pt x="450" y="220"/>
                      <a:pt x="450" y="220"/>
                      <a:pt x="450" y="220"/>
                    </a:cubicBezTo>
                    <a:cubicBezTo>
                      <a:pt x="450" y="222"/>
                      <a:pt x="450" y="222"/>
                      <a:pt x="450" y="222"/>
                    </a:cubicBezTo>
                    <a:cubicBezTo>
                      <a:pt x="462" y="236"/>
                      <a:pt x="468" y="245"/>
                      <a:pt x="471" y="247"/>
                    </a:cubicBezTo>
                    <a:cubicBezTo>
                      <a:pt x="491" y="214"/>
                      <a:pt x="491" y="214"/>
                      <a:pt x="491" y="214"/>
                    </a:cubicBezTo>
                    <a:cubicBezTo>
                      <a:pt x="473" y="192"/>
                      <a:pt x="464" y="176"/>
                      <a:pt x="461" y="170"/>
                    </a:cubicBezTo>
                    <a:cubicBezTo>
                      <a:pt x="445" y="180"/>
                      <a:pt x="445" y="180"/>
                      <a:pt x="445" y="180"/>
                    </a:cubicBezTo>
                    <a:cubicBezTo>
                      <a:pt x="443" y="178"/>
                      <a:pt x="443" y="178"/>
                      <a:pt x="443" y="178"/>
                    </a:cubicBezTo>
                    <a:cubicBezTo>
                      <a:pt x="401" y="168"/>
                      <a:pt x="401" y="168"/>
                      <a:pt x="401" y="168"/>
                    </a:cubicBezTo>
                    <a:cubicBezTo>
                      <a:pt x="400" y="168"/>
                      <a:pt x="400" y="168"/>
                      <a:pt x="400" y="168"/>
                    </a:cubicBezTo>
                    <a:cubicBezTo>
                      <a:pt x="400" y="167"/>
                      <a:pt x="400" y="167"/>
                      <a:pt x="400" y="167"/>
                    </a:cubicBezTo>
                    <a:cubicBezTo>
                      <a:pt x="382" y="158"/>
                      <a:pt x="371" y="149"/>
                      <a:pt x="370" y="139"/>
                    </a:cubicBezTo>
                    <a:cubicBezTo>
                      <a:pt x="345" y="127"/>
                      <a:pt x="345" y="127"/>
                      <a:pt x="345" y="127"/>
                    </a:cubicBezTo>
                    <a:cubicBezTo>
                      <a:pt x="345" y="103"/>
                      <a:pt x="345" y="103"/>
                      <a:pt x="345" y="103"/>
                    </a:cubicBezTo>
                    <a:cubicBezTo>
                      <a:pt x="391" y="76"/>
                      <a:pt x="391" y="76"/>
                      <a:pt x="391" y="76"/>
                    </a:cubicBezTo>
                    <a:cubicBezTo>
                      <a:pt x="389" y="63"/>
                      <a:pt x="386" y="50"/>
                      <a:pt x="381" y="40"/>
                    </a:cubicBezTo>
                    <a:cubicBezTo>
                      <a:pt x="373" y="25"/>
                      <a:pt x="373" y="25"/>
                      <a:pt x="373" y="25"/>
                    </a:cubicBezTo>
                    <a:cubicBezTo>
                      <a:pt x="342" y="28"/>
                      <a:pt x="342" y="28"/>
                      <a:pt x="342" y="28"/>
                    </a:cubicBezTo>
                    <a:cubicBezTo>
                      <a:pt x="327" y="35"/>
                      <a:pt x="313" y="38"/>
                      <a:pt x="299" y="38"/>
                    </a:cubicBezTo>
                    <a:cubicBezTo>
                      <a:pt x="267" y="30"/>
                      <a:pt x="267" y="30"/>
                      <a:pt x="267" y="30"/>
                    </a:cubicBezTo>
                    <a:cubicBezTo>
                      <a:pt x="267" y="19"/>
                      <a:pt x="267" y="19"/>
                      <a:pt x="267" y="19"/>
                    </a:cubicBezTo>
                    <a:cubicBezTo>
                      <a:pt x="261" y="18"/>
                      <a:pt x="261" y="18"/>
                      <a:pt x="261" y="18"/>
                    </a:cubicBezTo>
                    <a:cubicBezTo>
                      <a:pt x="252" y="15"/>
                      <a:pt x="252" y="15"/>
                      <a:pt x="252" y="15"/>
                    </a:cubicBezTo>
                    <a:cubicBezTo>
                      <a:pt x="250" y="8"/>
                      <a:pt x="250" y="8"/>
                      <a:pt x="250" y="8"/>
                    </a:cubicBezTo>
                    <a:cubicBezTo>
                      <a:pt x="250" y="8"/>
                      <a:pt x="250" y="8"/>
                      <a:pt x="250" y="8"/>
                    </a:cubicBezTo>
                    <a:cubicBezTo>
                      <a:pt x="250" y="7"/>
                      <a:pt x="250" y="7"/>
                      <a:pt x="250" y="7"/>
                    </a:cubicBezTo>
                    <a:cubicBezTo>
                      <a:pt x="250" y="7"/>
                      <a:pt x="250" y="7"/>
                      <a:pt x="250" y="7"/>
                    </a:cubicBezTo>
                    <a:cubicBezTo>
                      <a:pt x="250" y="7"/>
                      <a:pt x="250" y="7"/>
                      <a:pt x="250" y="7"/>
                    </a:cubicBezTo>
                    <a:cubicBezTo>
                      <a:pt x="249" y="4"/>
                      <a:pt x="249" y="4"/>
                      <a:pt x="249" y="4"/>
                    </a:cubicBezTo>
                    <a:cubicBezTo>
                      <a:pt x="249" y="3"/>
                      <a:pt x="249" y="3"/>
                      <a:pt x="249" y="3"/>
                    </a:cubicBezTo>
                    <a:cubicBezTo>
                      <a:pt x="249" y="0"/>
                      <a:pt x="249" y="0"/>
                      <a:pt x="249" y="0"/>
                    </a:cubicBezTo>
                    <a:cubicBezTo>
                      <a:pt x="247" y="1"/>
                      <a:pt x="247" y="1"/>
                      <a:pt x="247" y="1"/>
                    </a:cubicBezTo>
                    <a:cubicBezTo>
                      <a:pt x="244" y="28"/>
                      <a:pt x="244" y="28"/>
                      <a:pt x="244" y="28"/>
                    </a:cubicBezTo>
                    <a:cubicBezTo>
                      <a:pt x="243" y="38"/>
                      <a:pt x="243" y="38"/>
                      <a:pt x="243" y="38"/>
                    </a:cubicBezTo>
                    <a:cubicBezTo>
                      <a:pt x="241" y="43"/>
                      <a:pt x="239" y="46"/>
                      <a:pt x="241" y="48"/>
                    </a:cubicBezTo>
                    <a:cubicBezTo>
                      <a:pt x="247" y="56"/>
                      <a:pt x="245" y="64"/>
                      <a:pt x="240" y="72"/>
                    </a:cubicBezTo>
                    <a:cubicBezTo>
                      <a:pt x="244" y="89"/>
                      <a:pt x="244" y="89"/>
                      <a:pt x="244" y="89"/>
                    </a:cubicBezTo>
                    <a:cubicBezTo>
                      <a:pt x="243" y="91"/>
                      <a:pt x="243" y="91"/>
                      <a:pt x="243" y="91"/>
                    </a:cubicBezTo>
                    <a:cubicBezTo>
                      <a:pt x="241" y="92"/>
                      <a:pt x="241" y="92"/>
                      <a:pt x="241" y="92"/>
                    </a:cubicBezTo>
                    <a:cubicBezTo>
                      <a:pt x="229" y="103"/>
                      <a:pt x="229" y="103"/>
                      <a:pt x="229" y="103"/>
                    </a:cubicBezTo>
                    <a:cubicBezTo>
                      <a:pt x="229" y="127"/>
                      <a:pt x="229" y="127"/>
                      <a:pt x="229" y="127"/>
                    </a:cubicBezTo>
                    <a:cubicBezTo>
                      <a:pt x="225" y="129"/>
                      <a:pt x="225" y="129"/>
                      <a:pt x="225" y="129"/>
                    </a:cubicBezTo>
                    <a:cubicBezTo>
                      <a:pt x="202" y="139"/>
                      <a:pt x="186" y="144"/>
                      <a:pt x="177" y="144"/>
                    </a:cubicBezTo>
                    <a:cubicBezTo>
                      <a:pt x="130" y="141"/>
                      <a:pt x="130" y="141"/>
                      <a:pt x="130" y="141"/>
                    </a:cubicBezTo>
                    <a:cubicBezTo>
                      <a:pt x="110" y="159"/>
                      <a:pt x="110" y="159"/>
                      <a:pt x="110" y="159"/>
                    </a:cubicBezTo>
                    <a:lnTo>
                      <a:pt x="109"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35"/>
              <p:cNvSpPr>
                <a:spLocks/>
              </p:cNvSpPr>
              <p:nvPr/>
            </p:nvSpPr>
            <p:spPr bwMode="auto">
              <a:xfrm>
                <a:off x="6001861" y="5227638"/>
                <a:ext cx="211138" cy="509588"/>
              </a:xfrm>
              <a:custGeom>
                <a:avLst/>
                <a:gdLst>
                  <a:gd name="T0" fmla="*/ 105 w 139"/>
                  <a:gd name="T1" fmla="*/ 0 h 338"/>
                  <a:gd name="T2" fmla="*/ 32 w 139"/>
                  <a:gd name="T3" fmla="*/ 92 h 338"/>
                  <a:gd name="T4" fmla="*/ 0 w 139"/>
                  <a:gd name="T5" fmla="*/ 143 h 338"/>
                  <a:gd name="T6" fmla="*/ 7 w 139"/>
                  <a:gd name="T7" fmla="*/ 202 h 338"/>
                  <a:gd name="T8" fmla="*/ 7 w 139"/>
                  <a:gd name="T9" fmla="*/ 203 h 338"/>
                  <a:gd name="T10" fmla="*/ 7 w 139"/>
                  <a:gd name="T11" fmla="*/ 203 h 338"/>
                  <a:gd name="T12" fmla="*/ 2 w 139"/>
                  <a:gd name="T13" fmla="*/ 243 h 338"/>
                  <a:gd name="T14" fmla="*/ 5 w 139"/>
                  <a:gd name="T15" fmla="*/ 266 h 338"/>
                  <a:gd name="T16" fmla="*/ 48 w 139"/>
                  <a:gd name="T17" fmla="*/ 294 h 338"/>
                  <a:gd name="T18" fmla="*/ 48 w 139"/>
                  <a:gd name="T19" fmla="*/ 294 h 338"/>
                  <a:gd name="T20" fmla="*/ 49 w 139"/>
                  <a:gd name="T21" fmla="*/ 294 h 338"/>
                  <a:gd name="T22" fmla="*/ 51 w 139"/>
                  <a:gd name="T23" fmla="*/ 298 h 338"/>
                  <a:gd name="T24" fmla="*/ 51 w 139"/>
                  <a:gd name="T25" fmla="*/ 298 h 338"/>
                  <a:gd name="T26" fmla="*/ 67 w 139"/>
                  <a:gd name="T27" fmla="*/ 326 h 338"/>
                  <a:gd name="T28" fmla="*/ 81 w 139"/>
                  <a:gd name="T29" fmla="*/ 338 h 338"/>
                  <a:gd name="T30" fmla="*/ 87 w 139"/>
                  <a:gd name="T31" fmla="*/ 268 h 338"/>
                  <a:gd name="T32" fmla="*/ 87 w 139"/>
                  <a:gd name="T33" fmla="*/ 266 h 338"/>
                  <a:gd name="T34" fmla="*/ 118 w 139"/>
                  <a:gd name="T35" fmla="*/ 192 h 338"/>
                  <a:gd name="T36" fmla="*/ 129 w 139"/>
                  <a:gd name="T37" fmla="*/ 104 h 338"/>
                  <a:gd name="T38" fmla="*/ 129 w 139"/>
                  <a:gd name="T39" fmla="*/ 103 h 338"/>
                  <a:gd name="T40" fmla="*/ 130 w 139"/>
                  <a:gd name="T41" fmla="*/ 102 h 338"/>
                  <a:gd name="T42" fmla="*/ 139 w 139"/>
                  <a:gd name="T43" fmla="*/ 79 h 338"/>
                  <a:gd name="T44" fmla="*/ 132 w 139"/>
                  <a:gd name="T45" fmla="*/ 59 h 338"/>
                  <a:gd name="T46" fmla="*/ 132 w 139"/>
                  <a:gd name="T47" fmla="*/ 58 h 338"/>
                  <a:gd name="T48" fmla="*/ 131 w 139"/>
                  <a:gd name="T49" fmla="*/ 58 h 338"/>
                  <a:gd name="T50" fmla="*/ 129 w 139"/>
                  <a:gd name="T51" fmla="*/ 31 h 338"/>
                  <a:gd name="T52" fmla="*/ 130 w 139"/>
                  <a:gd name="T53" fmla="*/ 30 h 338"/>
                  <a:gd name="T54" fmla="*/ 131 w 139"/>
                  <a:gd name="T55" fmla="*/ 28 h 338"/>
                  <a:gd name="T56" fmla="*/ 136 w 139"/>
                  <a:gd name="T57" fmla="*/ 22 h 338"/>
                  <a:gd name="T58" fmla="*/ 139 w 139"/>
                  <a:gd name="T59" fmla="*/ 15 h 338"/>
                  <a:gd name="T60" fmla="*/ 105 w 139"/>
                  <a:gd name="T61"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9" h="338">
                    <a:moveTo>
                      <a:pt x="105" y="0"/>
                    </a:moveTo>
                    <a:cubicBezTo>
                      <a:pt x="72" y="24"/>
                      <a:pt x="47" y="55"/>
                      <a:pt x="32" y="92"/>
                    </a:cubicBezTo>
                    <a:cubicBezTo>
                      <a:pt x="18" y="123"/>
                      <a:pt x="7" y="139"/>
                      <a:pt x="0" y="143"/>
                    </a:cubicBezTo>
                    <a:cubicBezTo>
                      <a:pt x="7" y="202"/>
                      <a:pt x="7" y="202"/>
                      <a:pt x="7" y="202"/>
                    </a:cubicBezTo>
                    <a:cubicBezTo>
                      <a:pt x="7" y="203"/>
                      <a:pt x="7" y="203"/>
                      <a:pt x="7" y="203"/>
                    </a:cubicBezTo>
                    <a:cubicBezTo>
                      <a:pt x="7" y="203"/>
                      <a:pt x="7" y="203"/>
                      <a:pt x="7" y="203"/>
                    </a:cubicBezTo>
                    <a:cubicBezTo>
                      <a:pt x="2" y="243"/>
                      <a:pt x="2" y="243"/>
                      <a:pt x="2" y="243"/>
                    </a:cubicBezTo>
                    <a:cubicBezTo>
                      <a:pt x="0" y="255"/>
                      <a:pt x="2" y="264"/>
                      <a:pt x="5" y="266"/>
                    </a:cubicBezTo>
                    <a:cubicBezTo>
                      <a:pt x="48" y="294"/>
                      <a:pt x="48" y="294"/>
                      <a:pt x="48" y="294"/>
                    </a:cubicBezTo>
                    <a:cubicBezTo>
                      <a:pt x="48" y="294"/>
                      <a:pt x="48" y="294"/>
                      <a:pt x="48" y="294"/>
                    </a:cubicBezTo>
                    <a:cubicBezTo>
                      <a:pt x="49" y="294"/>
                      <a:pt x="49" y="294"/>
                      <a:pt x="49" y="294"/>
                    </a:cubicBezTo>
                    <a:cubicBezTo>
                      <a:pt x="51" y="298"/>
                      <a:pt x="51" y="298"/>
                      <a:pt x="51" y="298"/>
                    </a:cubicBezTo>
                    <a:cubicBezTo>
                      <a:pt x="51" y="298"/>
                      <a:pt x="51" y="298"/>
                      <a:pt x="51" y="298"/>
                    </a:cubicBezTo>
                    <a:cubicBezTo>
                      <a:pt x="53" y="307"/>
                      <a:pt x="59" y="316"/>
                      <a:pt x="67" y="326"/>
                    </a:cubicBezTo>
                    <a:cubicBezTo>
                      <a:pt x="72" y="332"/>
                      <a:pt x="77" y="336"/>
                      <a:pt x="81" y="338"/>
                    </a:cubicBezTo>
                    <a:cubicBezTo>
                      <a:pt x="87" y="268"/>
                      <a:pt x="87" y="268"/>
                      <a:pt x="87" y="268"/>
                    </a:cubicBezTo>
                    <a:cubicBezTo>
                      <a:pt x="87" y="266"/>
                      <a:pt x="87" y="266"/>
                      <a:pt x="87" y="266"/>
                    </a:cubicBezTo>
                    <a:cubicBezTo>
                      <a:pt x="118" y="192"/>
                      <a:pt x="118" y="192"/>
                      <a:pt x="118" y="192"/>
                    </a:cubicBezTo>
                    <a:cubicBezTo>
                      <a:pt x="129" y="104"/>
                      <a:pt x="129" y="104"/>
                      <a:pt x="129" y="104"/>
                    </a:cubicBezTo>
                    <a:cubicBezTo>
                      <a:pt x="129" y="103"/>
                      <a:pt x="129" y="103"/>
                      <a:pt x="129" y="103"/>
                    </a:cubicBezTo>
                    <a:cubicBezTo>
                      <a:pt x="130" y="102"/>
                      <a:pt x="130" y="102"/>
                      <a:pt x="130" y="102"/>
                    </a:cubicBezTo>
                    <a:cubicBezTo>
                      <a:pt x="139" y="79"/>
                      <a:pt x="139" y="79"/>
                      <a:pt x="139" y="79"/>
                    </a:cubicBezTo>
                    <a:cubicBezTo>
                      <a:pt x="132" y="59"/>
                      <a:pt x="132" y="59"/>
                      <a:pt x="132" y="59"/>
                    </a:cubicBezTo>
                    <a:cubicBezTo>
                      <a:pt x="132" y="58"/>
                      <a:pt x="132" y="58"/>
                      <a:pt x="132" y="58"/>
                    </a:cubicBezTo>
                    <a:cubicBezTo>
                      <a:pt x="131" y="58"/>
                      <a:pt x="131" y="58"/>
                      <a:pt x="131" y="58"/>
                    </a:cubicBezTo>
                    <a:cubicBezTo>
                      <a:pt x="129" y="31"/>
                      <a:pt x="129" y="31"/>
                      <a:pt x="129" y="31"/>
                    </a:cubicBezTo>
                    <a:cubicBezTo>
                      <a:pt x="130" y="30"/>
                      <a:pt x="130" y="30"/>
                      <a:pt x="130" y="30"/>
                    </a:cubicBezTo>
                    <a:cubicBezTo>
                      <a:pt x="131" y="28"/>
                      <a:pt x="131" y="28"/>
                      <a:pt x="131" y="28"/>
                    </a:cubicBezTo>
                    <a:cubicBezTo>
                      <a:pt x="136" y="22"/>
                      <a:pt x="136" y="22"/>
                      <a:pt x="136" y="22"/>
                    </a:cubicBezTo>
                    <a:cubicBezTo>
                      <a:pt x="139" y="15"/>
                      <a:pt x="139" y="15"/>
                      <a:pt x="139" y="15"/>
                    </a:cubicBez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36"/>
              <p:cNvSpPr>
                <a:spLocks/>
              </p:cNvSpPr>
              <p:nvPr/>
            </p:nvSpPr>
            <p:spPr bwMode="auto">
              <a:xfrm>
                <a:off x="4446111" y="6130925"/>
                <a:ext cx="325438" cy="277813"/>
              </a:xfrm>
              <a:custGeom>
                <a:avLst/>
                <a:gdLst>
                  <a:gd name="T0" fmla="*/ 98 w 216"/>
                  <a:gd name="T1" fmla="*/ 18 h 184"/>
                  <a:gd name="T2" fmla="*/ 95 w 216"/>
                  <a:gd name="T3" fmla="*/ 24 h 184"/>
                  <a:gd name="T4" fmla="*/ 95 w 216"/>
                  <a:gd name="T5" fmla="*/ 25 h 184"/>
                  <a:gd name="T6" fmla="*/ 94 w 216"/>
                  <a:gd name="T7" fmla="*/ 27 h 184"/>
                  <a:gd name="T8" fmla="*/ 50 w 216"/>
                  <a:gd name="T9" fmla="*/ 37 h 184"/>
                  <a:gd name="T10" fmla="*/ 52 w 216"/>
                  <a:gd name="T11" fmla="*/ 43 h 184"/>
                  <a:gd name="T12" fmla="*/ 66 w 216"/>
                  <a:gd name="T13" fmla="*/ 58 h 184"/>
                  <a:gd name="T14" fmla="*/ 62 w 216"/>
                  <a:gd name="T15" fmla="*/ 60 h 184"/>
                  <a:gd name="T16" fmla="*/ 42 w 216"/>
                  <a:gd name="T17" fmla="*/ 70 h 184"/>
                  <a:gd name="T18" fmla="*/ 10 w 216"/>
                  <a:gd name="T19" fmla="*/ 94 h 184"/>
                  <a:gd name="T20" fmla="*/ 18 w 216"/>
                  <a:gd name="T21" fmla="*/ 165 h 184"/>
                  <a:gd name="T22" fmla="*/ 49 w 216"/>
                  <a:gd name="T23" fmla="*/ 168 h 184"/>
                  <a:gd name="T24" fmla="*/ 50 w 216"/>
                  <a:gd name="T25" fmla="*/ 168 h 184"/>
                  <a:gd name="T26" fmla="*/ 50 w 216"/>
                  <a:gd name="T27" fmla="*/ 169 h 184"/>
                  <a:gd name="T28" fmla="*/ 82 w 216"/>
                  <a:gd name="T29" fmla="*/ 184 h 184"/>
                  <a:gd name="T30" fmla="*/ 116 w 216"/>
                  <a:gd name="T31" fmla="*/ 179 h 184"/>
                  <a:gd name="T32" fmla="*/ 165 w 216"/>
                  <a:gd name="T33" fmla="*/ 139 h 184"/>
                  <a:gd name="T34" fmla="*/ 166 w 216"/>
                  <a:gd name="T35" fmla="*/ 139 h 184"/>
                  <a:gd name="T36" fmla="*/ 169 w 216"/>
                  <a:gd name="T37" fmla="*/ 137 h 184"/>
                  <a:gd name="T38" fmla="*/ 183 w 216"/>
                  <a:gd name="T39" fmla="*/ 132 h 184"/>
                  <a:gd name="T40" fmla="*/ 179 w 216"/>
                  <a:gd name="T41" fmla="*/ 88 h 184"/>
                  <a:gd name="T42" fmla="*/ 179 w 216"/>
                  <a:gd name="T43" fmla="*/ 86 h 184"/>
                  <a:gd name="T44" fmla="*/ 198 w 216"/>
                  <a:gd name="T45" fmla="*/ 58 h 184"/>
                  <a:gd name="T46" fmla="*/ 198 w 216"/>
                  <a:gd name="T47" fmla="*/ 57 h 184"/>
                  <a:gd name="T48" fmla="*/ 199 w 216"/>
                  <a:gd name="T49" fmla="*/ 57 h 184"/>
                  <a:gd name="T50" fmla="*/ 214 w 216"/>
                  <a:gd name="T51" fmla="*/ 46 h 184"/>
                  <a:gd name="T52" fmla="*/ 210 w 216"/>
                  <a:gd name="T53" fmla="*/ 12 h 184"/>
                  <a:gd name="T54" fmla="*/ 195 w 216"/>
                  <a:gd name="T55" fmla="*/ 0 h 184"/>
                  <a:gd name="T56" fmla="*/ 197 w 216"/>
                  <a:gd name="T57" fmla="*/ 16 h 184"/>
                  <a:gd name="T58" fmla="*/ 169 w 216"/>
                  <a:gd name="T59" fmla="*/ 11 h 184"/>
                  <a:gd name="T60" fmla="*/ 156 w 216"/>
                  <a:gd name="T61" fmla="*/ 18 h 184"/>
                  <a:gd name="T62" fmla="*/ 155 w 216"/>
                  <a:gd name="T63" fmla="*/ 18 h 184"/>
                  <a:gd name="T64" fmla="*/ 155 w 216"/>
                  <a:gd name="T65" fmla="*/ 18 h 184"/>
                  <a:gd name="T66" fmla="*/ 98 w 216"/>
                  <a:gd name="T67" fmla="*/ 1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6" h="184">
                    <a:moveTo>
                      <a:pt x="98" y="18"/>
                    </a:moveTo>
                    <a:cubicBezTo>
                      <a:pt x="95" y="24"/>
                      <a:pt x="95" y="24"/>
                      <a:pt x="95" y="24"/>
                    </a:cubicBezTo>
                    <a:cubicBezTo>
                      <a:pt x="95" y="25"/>
                      <a:pt x="95" y="25"/>
                      <a:pt x="95" y="25"/>
                    </a:cubicBezTo>
                    <a:cubicBezTo>
                      <a:pt x="94" y="27"/>
                      <a:pt x="94" y="27"/>
                      <a:pt x="94" y="27"/>
                    </a:cubicBezTo>
                    <a:cubicBezTo>
                      <a:pt x="50" y="37"/>
                      <a:pt x="50" y="37"/>
                      <a:pt x="50" y="37"/>
                    </a:cubicBezTo>
                    <a:cubicBezTo>
                      <a:pt x="52" y="43"/>
                      <a:pt x="52" y="43"/>
                      <a:pt x="52" y="43"/>
                    </a:cubicBezTo>
                    <a:cubicBezTo>
                      <a:pt x="66" y="58"/>
                      <a:pt x="66" y="58"/>
                      <a:pt x="66" y="58"/>
                    </a:cubicBezTo>
                    <a:cubicBezTo>
                      <a:pt x="65" y="58"/>
                      <a:pt x="63" y="60"/>
                      <a:pt x="62" y="60"/>
                    </a:cubicBezTo>
                    <a:cubicBezTo>
                      <a:pt x="42" y="70"/>
                      <a:pt x="42" y="70"/>
                      <a:pt x="42" y="70"/>
                    </a:cubicBezTo>
                    <a:cubicBezTo>
                      <a:pt x="10" y="94"/>
                      <a:pt x="10" y="94"/>
                      <a:pt x="10" y="94"/>
                    </a:cubicBezTo>
                    <a:cubicBezTo>
                      <a:pt x="0" y="107"/>
                      <a:pt x="2" y="130"/>
                      <a:pt x="18" y="165"/>
                    </a:cubicBezTo>
                    <a:cubicBezTo>
                      <a:pt x="49" y="168"/>
                      <a:pt x="49" y="168"/>
                      <a:pt x="49" y="168"/>
                    </a:cubicBezTo>
                    <a:cubicBezTo>
                      <a:pt x="50" y="168"/>
                      <a:pt x="50" y="168"/>
                      <a:pt x="50" y="168"/>
                    </a:cubicBezTo>
                    <a:cubicBezTo>
                      <a:pt x="50" y="169"/>
                      <a:pt x="50" y="169"/>
                      <a:pt x="50" y="169"/>
                    </a:cubicBezTo>
                    <a:cubicBezTo>
                      <a:pt x="82" y="184"/>
                      <a:pt x="82" y="184"/>
                      <a:pt x="82" y="184"/>
                    </a:cubicBezTo>
                    <a:cubicBezTo>
                      <a:pt x="116" y="179"/>
                      <a:pt x="116" y="179"/>
                      <a:pt x="116" y="179"/>
                    </a:cubicBezTo>
                    <a:cubicBezTo>
                      <a:pt x="130" y="176"/>
                      <a:pt x="145" y="163"/>
                      <a:pt x="165" y="139"/>
                    </a:cubicBezTo>
                    <a:cubicBezTo>
                      <a:pt x="166" y="139"/>
                      <a:pt x="166" y="139"/>
                      <a:pt x="166" y="139"/>
                    </a:cubicBezTo>
                    <a:cubicBezTo>
                      <a:pt x="169" y="137"/>
                      <a:pt x="169" y="137"/>
                      <a:pt x="169" y="137"/>
                    </a:cubicBezTo>
                    <a:cubicBezTo>
                      <a:pt x="183" y="132"/>
                      <a:pt x="183" y="132"/>
                      <a:pt x="183" y="132"/>
                    </a:cubicBezTo>
                    <a:cubicBezTo>
                      <a:pt x="179" y="88"/>
                      <a:pt x="179" y="88"/>
                      <a:pt x="179" y="88"/>
                    </a:cubicBezTo>
                    <a:cubicBezTo>
                      <a:pt x="179" y="86"/>
                      <a:pt x="179" y="86"/>
                      <a:pt x="179" y="86"/>
                    </a:cubicBezTo>
                    <a:cubicBezTo>
                      <a:pt x="198" y="58"/>
                      <a:pt x="198" y="58"/>
                      <a:pt x="198" y="58"/>
                    </a:cubicBezTo>
                    <a:cubicBezTo>
                      <a:pt x="198" y="57"/>
                      <a:pt x="198" y="57"/>
                      <a:pt x="198" y="57"/>
                    </a:cubicBezTo>
                    <a:cubicBezTo>
                      <a:pt x="199" y="57"/>
                      <a:pt x="199" y="57"/>
                      <a:pt x="199" y="57"/>
                    </a:cubicBezTo>
                    <a:cubicBezTo>
                      <a:pt x="214" y="46"/>
                      <a:pt x="214" y="46"/>
                      <a:pt x="214" y="46"/>
                    </a:cubicBezTo>
                    <a:cubicBezTo>
                      <a:pt x="216" y="33"/>
                      <a:pt x="215" y="22"/>
                      <a:pt x="210" y="12"/>
                    </a:cubicBezTo>
                    <a:cubicBezTo>
                      <a:pt x="205" y="4"/>
                      <a:pt x="200" y="0"/>
                      <a:pt x="195" y="0"/>
                    </a:cubicBezTo>
                    <a:cubicBezTo>
                      <a:pt x="197" y="16"/>
                      <a:pt x="197" y="16"/>
                      <a:pt x="197" y="16"/>
                    </a:cubicBezTo>
                    <a:cubicBezTo>
                      <a:pt x="169" y="11"/>
                      <a:pt x="169" y="11"/>
                      <a:pt x="169" y="11"/>
                    </a:cubicBezTo>
                    <a:cubicBezTo>
                      <a:pt x="156" y="18"/>
                      <a:pt x="156" y="18"/>
                      <a:pt x="156" y="18"/>
                    </a:cubicBezTo>
                    <a:cubicBezTo>
                      <a:pt x="155" y="18"/>
                      <a:pt x="155" y="18"/>
                      <a:pt x="155" y="18"/>
                    </a:cubicBezTo>
                    <a:cubicBezTo>
                      <a:pt x="155" y="18"/>
                      <a:pt x="155" y="18"/>
                      <a:pt x="155" y="18"/>
                    </a:cubicBezTo>
                    <a:lnTo>
                      <a:pt x="98"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58" name="组合 57"/>
            <p:cNvGrpSpPr/>
            <p:nvPr/>
          </p:nvGrpSpPr>
          <p:grpSpPr>
            <a:xfrm>
              <a:off x="5118707" y="1770218"/>
              <a:ext cx="3793064" cy="3898125"/>
              <a:chOff x="5075165" y="1394408"/>
              <a:chExt cx="3793064" cy="3898125"/>
            </a:xfrm>
          </p:grpSpPr>
          <p:grpSp>
            <p:nvGrpSpPr>
              <p:cNvPr id="51" name="组合 50"/>
              <p:cNvGrpSpPr/>
              <p:nvPr/>
            </p:nvGrpSpPr>
            <p:grpSpPr>
              <a:xfrm>
                <a:off x="5075165" y="1394408"/>
                <a:ext cx="3793064" cy="1025617"/>
                <a:chOff x="5075165" y="1394408"/>
                <a:chExt cx="3793064" cy="1025617"/>
              </a:xfrm>
            </p:grpSpPr>
            <p:sp>
              <p:nvSpPr>
                <p:cNvPr id="2" name="矩形 1"/>
                <p:cNvSpPr/>
                <p:nvPr/>
              </p:nvSpPr>
              <p:spPr>
                <a:xfrm>
                  <a:off x="5166752" y="1394408"/>
                  <a:ext cx="1768530" cy="508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ADD TITLE</a:t>
                  </a:r>
                  <a:endParaRPr lang="zh-HK" altLang="en-US" b="1" spc="300" dirty="0">
                    <a:latin typeface="微软雅黑" panose="020B0503020204020204" pitchFamily="34" charset="-122"/>
                    <a:ea typeface="微软雅黑" panose="020B0503020204020204" pitchFamily="34" charset="-122"/>
                  </a:endParaRPr>
                </a:p>
              </p:txBody>
            </p:sp>
            <p:sp>
              <p:nvSpPr>
                <p:cNvPr id="50" name="矩形 49"/>
                <p:cNvSpPr/>
                <p:nvPr/>
              </p:nvSpPr>
              <p:spPr>
                <a:xfrm>
                  <a:off x="5075165" y="1989138"/>
                  <a:ext cx="3793064" cy="430887"/>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5075165" y="2830662"/>
                <a:ext cx="3793064" cy="1025617"/>
                <a:chOff x="5075165" y="1394408"/>
                <a:chExt cx="3793064" cy="1025617"/>
              </a:xfrm>
            </p:grpSpPr>
            <p:sp>
              <p:nvSpPr>
                <p:cNvPr id="53" name="矩形 52"/>
                <p:cNvSpPr/>
                <p:nvPr/>
              </p:nvSpPr>
              <p:spPr>
                <a:xfrm>
                  <a:off x="5166752" y="1394408"/>
                  <a:ext cx="1768530" cy="508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ADD TITLE</a:t>
                  </a:r>
                  <a:endParaRPr lang="zh-HK" altLang="en-US" b="1" spc="300" dirty="0">
                    <a:latin typeface="微软雅黑" panose="020B0503020204020204" pitchFamily="34" charset="-122"/>
                    <a:ea typeface="微软雅黑" panose="020B0503020204020204" pitchFamily="34" charset="-122"/>
                  </a:endParaRPr>
                </a:p>
              </p:txBody>
            </p:sp>
            <p:sp>
              <p:nvSpPr>
                <p:cNvPr id="54" name="矩形 53"/>
                <p:cNvSpPr/>
                <p:nvPr/>
              </p:nvSpPr>
              <p:spPr>
                <a:xfrm>
                  <a:off x="5075165" y="1989138"/>
                  <a:ext cx="3793064" cy="430887"/>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5075165" y="4266916"/>
                <a:ext cx="3793064" cy="1025617"/>
                <a:chOff x="5075165" y="1394408"/>
                <a:chExt cx="3793064" cy="1025617"/>
              </a:xfrm>
            </p:grpSpPr>
            <p:sp>
              <p:nvSpPr>
                <p:cNvPr id="56" name="矩形 55"/>
                <p:cNvSpPr/>
                <p:nvPr/>
              </p:nvSpPr>
              <p:spPr>
                <a:xfrm>
                  <a:off x="5166752" y="1394408"/>
                  <a:ext cx="1768530" cy="508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ADD TITLE</a:t>
                  </a:r>
                  <a:endParaRPr lang="zh-HK" altLang="en-US" b="1" spc="300" dirty="0">
                    <a:latin typeface="微软雅黑" panose="020B0503020204020204" pitchFamily="34" charset="-122"/>
                    <a:ea typeface="微软雅黑" panose="020B0503020204020204" pitchFamily="34" charset="-122"/>
                  </a:endParaRPr>
                </a:p>
              </p:txBody>
            </p:sp>
            <p:sp>
              <p:nvSpPr>
                <p:cNvPr id="57" name="矩形 56"/>
                <p:cNvSpPr/>
                <p:nvPr/>
              </p:nvSpPr>
              <p:spPr>
                <a:xfrm>
                  <a:off x="5075165" y="1989138"/>
                  <a:ext cx="3793064" cy="430887"/>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grpSp>
      </p:grpSp>
    </p:spTree>
    <p:extLst>
      <p:ext uri="{BB962C8B-B14F-4D97-AF65-F5344CB8AC3E}">
        <p14:creationId xmlns:p14="http://schemas.microsoft.com/office/powerpoint/2010/main" val="906090855"/>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solidFill>
                      <a:prstClr val="black"/>
                    </a:solidFill>
                  </a:endParaRPr>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solidFill>
                      <a:prstClr val="black"/>
                    </a:solidFill>
                  </a:endParaRPr>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prstClr val="white"/>
                    </a:solidFill>
                    <a:latin typeface="微软雅黑" panose="020B0503020204020204" pitchFamily="34" charset="-122"/>
                    <a:ea typeface="微软雅黑" panose="020B0503020204020204" pitchFamily="34" charset="-122"/>
                  </a:rPr>
                  <a:t>研究背景</a:t>
                </a:r>
                <a:endParaRPr lang="zh-HK" altLang="en-US" sz="7200" b="1" spc="300" dirty="0">
                  <a:solidFill>
                    <a:prstClr val="white"/>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prstClr val="white"/>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prstClr val="white"/>
                </a:solidFill>
              </a:endParaRPr>
            </a:p>
          </p:txBody>
        </p:sp>
      </p:grpSp>
    </p:spTree>
    <p:extLst>
      <p:ext uri="{BB962C8B-B14F-4D97-AF65-F5344CB8AC3E}">
        <p14:creationId xmlns:p14="http://schemas.microsoft.com/office/powerpoint/2010/main" val="3086093498"/>
      </p:ext>
    </p:extLst>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1249190" y="1560508"/>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0174AB"/>
                </a:solidFill>
                <a:latin typeface="微软雅黑" panose="020B0503020204020204" pitchFamily="34" charset="-122"/>
                <a:ea typeface="微软雅黑" panose="020B0503020204020204" pitchFamily="34" charset="-122"/>
              </a:rPr>
              <a:t>1</a:t>
            </a:r>
            <a:endParaRPr lang="zh-HK" altLang="en-US" sz="8000" b="1" dirty="0">
              <a:solidFill>
                <a:srgbClr val="0174AB"/>
              </a:solidFill>
              <a:latin typeface="微软雅黑" panose="020B0503020204020204" pitchFamily="34" charset="-122"/>
              <a:ea typeface="微软雅黑" panose="020B0503020204020204" pitchFamily="34" charset="-122"/>
            </a:endParaRPr>
          </a:p>
        </p:txBody>
      </p:sp>
      <p:sp>
        <p:nvSpPr>
          <p:cNvPr id="39" name="矩形 38"/>
          <p:cNvSpPr/>
          <p:nvPr/>
        </p:nvSpPr>
        <p:spPr>
          <a:xfrm>
            <a:off x="2687811" y="1837507"/>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8" name="矩形 47"/>
          <p:cNvSpPr/>
          <p:nvPr/>
        </p:nvSpPr>
        <p:spPr>
          <a:xfrm>
            <a:off x="2687811" y="3121546"/>
            <a:ext cx="5207000" cy="769441"/>
          </a:xfrm>
          <a:prstGeom prst="rect">
            <a:avLst/>
          </a:prstGeom>
        </p:spPr>
        <p:txBody>
          <a:bodyPr wrap="square">
            <a:spAutoFit/>
          </a:bodyPr>
          <a:lstStyle/>
          <a:p>
            <a:pPr lvl="0" algn="just"/>
            <a:r>
              <a:rPr lang="en-US" altLang="zh-HK" sz="1100" dirty="0">
                <a:solidFill>
                  <a:srgbClr val="92D14F"/>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92D14F"/>
                </a:solidFill>
                <a:latin typeface="微软雅黑" panose="020B0503020204020204" pitchFamily="34" charset="-122"/>
                <a:ea typeface="微软雅黑" panose="020B0503020204020204" pitchFamily="34" charset="-122"/>
              </a:rPr>
              <a:t>foolishness.</a:t>
            </a:r>
            <a:r>
              <a:rPr lang="zh-HK" altLang="zh-HK" sz="1100" dirty="0">
                <a:solidFill>
                  <a:srgbClr val="92D14F"/>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92D14F"/>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1249190" y="2844547"/>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92D14F"/>
                </a:solidFill>
                <a:latin typeface="微软雅黑" panose="020B0503020204020204" pitchFamily="34" charset="-122"/>
                <a:ea typeface="微软雅黑" panose="020B0503020204020204" pitchFamily="34" charset="-122"/>
              </a:rPr>
              <a:t>2</a:t>
            </a:r>
            <a:endParaRPr lang="zh-HK" altLang="en-US" sz="8000" b="1" dirty="0">
              <a:solidFill>
                <a:srgbClr val="92D14F"/>
              </a:solidFill>
              <a:latin typeface="微软雅黑" panose="020B0503020204020204" pitchFamily="34" charset="-122"/>
              <a:ea typeface="微软雅黑" panose="020B0503020204020204" pitchFamily="34" charset="-122"/>
            </a:endParaRPr>
          </a:p>
        </p:txBody>
      </p:sp>
      <p:sp>
        <p:nvSpPr>
          <p:cNvPr id="49" name="矩形 48"/>
          <p:cNvSpPr/>
          <p:nvPr/>
        </p:nvSpPr>
        <p:spPr>
          <a:xfrm>
            <a:off x="2687811" y="4405585"/>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1249190" y="4128586"/>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0174AB"/>
                </a:solidFill>
                <a:latin typeface="微软雅黑" panose="020B0503020204020204" pitchFamily="34" charset="-122"/>
                <a:ea typeface="微软雅黑" panose="020B0503020204020204" pitchFamily="34" charset="-122"/>
              </a:rPr>
              <a:t>3</a:t>
            </a:r>
            <a:endParaRPr lang="zh-HK" altLang="en-US" sz="8000" b="1" dirty="0">
              <a:solidFill>
                <a:srgbClr val="0174AB"/>
              </a:solidFill>
              <a:latin typeface="微软雅黑" panose="020B0503020204020204" pitchFamily="34" charset="-122"/>
              <a:ea typeface="微软雅黑" panose="020B0503020204020204" pitchFamily="34" charset="-122"/>
            </a:endParaRPr>
          </a:p>
        </p:txBody>
      </p:sp>
      <p:sp>
        <p:nvSpPr>
          <p:cNvPr id="27" name="矩形 26"/>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663224"/>
      </p:ext>
    </p:extLst>
  </p:cSld>
  <p:clrMapOvr>
    <a:masterClrMapping/>
  </p:clrMapOvr>
  <p:transition>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l="27974" t="23307"/>
          <a:stretch/>
        </p:blipFill>
        <p:spPr>
          <a:xfrm>
            <a:off x="470607" y="2019309"/>
            <a:ext cx="4159423" cy="2952616"/>
          </a:xfrm>
          <a:prstGeom prst="rect">
            <a:avLst/>
          </a:prstGeom>
          <a:ln w="28575">
            <a:solidFill>
              <a:srgbClr val="666666"/>
            </a:solidFill>
          </a:ln>
          <a:effectLst/>
        </p:spPr>
      </p:pic>
      <p:cxnSp>
        <p:nvCxnSpPr>
          <p:cNvPr id="27" name="直接连接符 26"/>
          <p:cNvCxnSpPr/>
          <p:nvPr/>
        </p:nvCxnSpPr>
        <p:spPr>
          <a:xfrm>
            <a:off x="5055563" y="1989138"/>
            <a:ext cx="0" cy="2987675"/>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5366792" y="2112987"/>
            <a:ext cx="3306601" cy="1277273"/>
          </a:xfrm>
          <a:prstGeom prst="rect">
            <a:avLst/>
          </a:prstGeom>
        </p:spPr>
        <p:txBody>
          <a:bodyPr wrap="square">
            <a:spAutoFit/>
          </a:bodyPr>
          <a:lstStyle/>
          <a:p>
            <a:pPr lvl="0" algn="just"/>
            <a:r>
              <a:rPr lang="en-US" altLang="zh-HK" sz="1100" dirty="0">
                <a:solidFill>
                  <a:srgbClr val="92D14F"/>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92D14F"/>
                </a:solidFill>
                <a:latin typeface="微软雅黑" panose="020B0503020204020204" pitchFamily="34" charset="-122"/>
                <a:ea typeface="微软雅黑" panose="020B0503020204020204" pitchFamily="34" charset="-122"/>
              </a:rPr>
              <a:t>foolishness.</a:t>
            </a:r>
            <a:r>
              <a:rPr lang="zh-HK" altLang="zh-HK" sz="1100" dirty="0">
                <a:solidFill>
                  <a:srgbClr val="92D14F"/>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92D14F"/>
              </a:solidFill>
              <a:latin typeface="微软雅黑" panose="020B0503020204020204" pitchFamily="34" charset="-122"/>
              <a:ea typeface="微软雅黑" panose="020B0503020204020204" pitchFamily="34" charset="-122"/>
            </a:endParaRPr>
          </a:p>
        </p:txBody>
      </p:sp>
      <p:sp>
        <p:nvSpPr>
          <p:cNvPr id="35" name="矩形 34"/>
          <p:cNvSpPr/>
          <p:nvPr/>
        </p:nvSpPr>
        <p:spPr>
          <a:xfrm>
            <a:off x="5366792" y="3694652"/>
            <a:ext cx="3306601" cy="1277273"/>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6" name="矩形 35"/>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6182159"/>
      </p:ext>
    </p:extLst>
  </p:cSld>
  <p:clrMapOvr>
    <a:masterClrMapping/>
  </p:clrMapOvr>
  <p:transition>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4217575107"/>
      </p:ext>
    </p:extLst>
  </p:cSld>
  <p:clrMapOvr>
    <a:masterClrMapping/>
  </p:clrMapOvr>
  <p:transition>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2287432" y="2228205"/>
            <a:ext cx="4648175" cy="324104"/>
            <a:chOff x="2280306" y="2790440"/>
            <a:chExt cx="4648175" cy="324104"/>
          </a:xfrm>
        </p:grpSpPr>
        <p:sp>
          <p:nvSpPr>
            <p:cNvPr id="49" name="等腰三角形 48"/>
            <p:cNvSpPr/>
            <p:nvPr/>
          </p:nvSpPr>
          <p:spPr>
            <a:xfrm rot="5400000">
              <a:off x="2257954"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等腰三角形 49"/>
            <p:cNvSpPr/>
            <p:nvPr/>
          </p:nvSpPr>
          <p:spPr>
            <a:xfrm rot="5400000">
              <a:off x="4411559"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1" name="等腰三角形 50"/>
            <p:cNvSpPr/>
            <p:nvPr/>
          </p:nvSpPr>
          <p:spPr>
            <a:xfrm rot="5400000">
              <a:off x="6626729"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41" name="组合 40"/>
          <p:cNvGrpSpPr/>
          <p:nvPr/>
        </p:nvGrpSpPr>
        <p:grpSpPr>
          <a:xfrm>
            <a:off x="606198" y="1714683"/>
            <a:ext cx="1341891" cy="1351148"/>
            <a:chOff x="639593" y="2275794"/>
            <a:chExt cx="1341891" cy="1351148"/>
          </a:xfrm>
        </p:grpSpPr>
        <p:grpSp>
          <p:nvGrpSpPr>
            <p:cNvPr id="21" name="组合 20"/>
            <p:cNvGrpSpPr/>
            <p:nvPr/>
          </p:nvGrpSpPr>
          <p:grpSpPr>
            <a:xfrm flipV="1">
              <a:off x="639593" y="2275794"/>
              <a:ext cx="1341891" cy="1351148"/>
              <a:chOff x="3420609" y="2342470"/>
              <a:chExt cx="2383516" cy="2399959"/>
            </a:xfrm>
          </p:grpSpPr>
          <p:sp>
            <p:nvSpPr>
              <p:cNvPr id="22" name="饼形 21"/>
              <p:cNvSpPr/>
              <p:nvPr/>
            </p:nvSpPr>
            <p:spPr>
              <a:xfrm>
                <a:off x="3420609" y="2359137"/>
                <a:ext cx="2383292" cy="2383292"/>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23" name="饼形 22"/>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24" name="文本框 23"/>
            <p:cNvSpPr txBox="1"/>
            <p:nvPr/>
          </p:nvSpPr>
          <p:spPr>
            <a:xfrm>
              <a:off x="904138" y="2521971"/>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94509" y="3014938"/>
              <a:ext cx="1232058" cy="369332"/>
            </a:xfrm>
            <a:prstGeom prst="rect">
              <a:avLst/>
            </a:prstGeom>
            <a:noFill/>
          </p:spPr>
          <p:txBody>
            <a:bodyPr wrap="square" rtlCol="0">
              <a:spAutoFit/>
            </a:bodyPr>
            <a:lstStyle/>
            <a:p>
              <a:pPr algn="ctr"/>
              <a:r>
                <a:rPr lang="en-US" altLang="zh-CN" dirty="0">
                  <a:solidFill>
                    <a:srgbClr val="0174AB"/>
                  </a:solidFill>
                  <a:latin typeface="微软雅黑" panose="020B0503020204020204" pitchFamily="34" charset="-122"/>
                  <a:ea typeface="微软雅黑" panose="020B0503020204020204" pitchFamily="34" charset="-122"/>
                </a:rPr>
                <a:t>keyword</a:t>
              </a:r>
              <a:endParaRPr lang="zh-HK" altLang="en-US" dirty="0">
                <a:solidFill>
                  <a:srgbClr val="0174AB"/>
                </a:solidFill>
                <a:latin typeface="微软雅黑" panose="020B0503020204020204" pitchFamily="34" charset="-122"/>
                <a:ea typeface="微软雅黑" panose="020B0503020204020204" pitchFamily="34" charset="-122"/>
              </a:endParaRPr>
            </a:p>
          </p:txBody>
        </p:sp>
      </p:grpSp>
      <p:sp>
        <p:nvSpPr>
          <p:cNvPr id="53" name="文本框 52"/>
          <p:cNvSpPr txBox="1"/>
          <p:nvPr/>
        </p:nvSpPr>
        <p:spPr>
          <a:xfrm>
            <a:off x="850782" y="3213745"/>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3" name="矩形 62"/>
          <p:cNvSpPr/>
          <p:nvPr/>
        </p:nvSpPr>
        <p:spPr>
          <a:xfrm>
            <a:off x="281071" y="3667491"/>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nvGrpSpPr>
          <p:cNvPr id="45" name="组合 44"/>
          <p:cNvGrpSpPr/>
          <p:nvPr/>
        </p:nvGrpSpPr>
        <p:grpSpPr>
          <a:xfrm>
            <a:off x="2802769" y="1726363"/>
            <a:ext cx="1341891" cy="1351148"/>
            <a:chOff x="3028406" y="2336983"/>
            <a:chExt cx="1341891" cy="1351148"/>
          </a:xfrm>
        </p:grpSpPr>
        <p:grpSp>
          <p:nvGrpSpPr>
            <p:cNvPr id="20" name="组合 19"/>
            <p:cNvGrpSpPr/>
            <p:nvPr/>
          </p:nvGrpSpPr>
          <p:grpSpPr>
            <a:xfrm>
              <a:off x="3028406" y="2336983"/>
              <a:ext cx="1341891" cy="1351148"/>
              <a:chOff x="3420609" y="2342470"/>
              <a:chExt cx="2383516" cy="2399959"/>
            </a:xfrm>
          </p:grpSpPr>
          <p:sp>
            <p:nvSpPr>
              <p:cNvPr id="17" name="饼形 16"/>
              <p:cNvSpPr/>
              <p:nvPr/>
            </p:nvSpPr>
            <p:spPr>
              <a:xfrm>
                <a:off x="3420609" y="2359137"/>
                <a:ext cx="2383292" cy="2383292"/>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9" name="饼形 18"/>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5" name="文本框 34"/>
            <p:cNvSpPr txBox="1"/>
            <p:nvPr/>
          </p:nvSpPr>
          <p:spPr>
            <a:xfrm>
              <a:off x="3292951" y="3091342"/>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3083322" y="2567436"/>
              <a:ext cx="1232058" cy="369332"/>
            </a:xfrm>
            <a:prstGeom prst="rect">
              <a:avLst/>
            </a:prstGeom>
            <a:noFill/>
          </p:spPr>
          <p:txBody>
            <a:bodyPr wrap="square" rtlCol="0">
              <a:spAutoFit/>
            </a:bodyPr>
            <a:lstStyle/>
            <a:p>
              <a:pPr algn="ctr"/>
              <a:r>
                <a:rPr lang="en-US" altLang="zh-CN" dirty="0">
                  <a:solidFill>
                    <a:srgbClr val="0174AB"/>
                  </a:solidFill>
                  <a:latin typeface="微软雅黑" panose="020B0503020204020204" pitchFamily="34" charset="-122"/>
                  <a:ea typeface="微软雅黑" panose="020B0503020204020204" pitchFamily="34" charset="-122"/>
                </a:rPr>
                <a:t>keyword</a:t>
              </a:r>
              <a:endParaRPr lang="zh-HK" altLang="en-US" dirty="0">
                <a:solidFill>
                  <a:srgbClr val="0174AB"/>
                </a:solidFill>
                <a:latin typeface="微软雅黑" panose="020B0503020204020204" pitchFamily="34" charset="-122"/>
                <a:ea typeface="微软雅黑" panose="020B0503020204020204" pitchFamily="34" charset="-122"/>
              </a:endParaRPr>
            </a:p>
          </p:txBody>
        </p:sp>
      </p:grpSp>
      <p:sp>
        <p:nvSpPr>
          <p:cNvPr id="57" name="文本框 56"/>
          <p:cNvSpPr txBox="1"/>
          <p:nvPr/>
        </p:nvSpPr>
        <p:spPr>
          <a:xfrm>
            <a:off x="3047353" y="3231136"/>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70" name="矩形 69"/>
          <p:cNvSpPr/>
          <p:nvPr/>
        </p:nvSpPr>
        <p:spPr>
          <a:xfrm>
            <a:off x="2477642" y="3655811"/>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nvGrpSpPr>
          <p:cNvPr id="47" name="组合 46"/>
          <p:cNvGrpSpPr/>
          <p:nvPr/>
        </p:nvGrpSpPr>
        <p:grpSpPr>
          <a:xfrm>
            <a:off x="4999340" y="1720398"/>
            <a:ext cx="1341891" cy="1351148"/>
            <a:chOff x="5188770" y="2336983"/>
            <a:chExt cx="1341891" cy="1351148"/>
          </a:xfrm>
        </p:grpSpPr>
        <p:grpSp>
          <p:nvGrpSpPr>
            <p:cNvPr id="31" name="组合 30"/>
            <p:cNvGrpSpPr/>
            <p:nvPr/>
          </p:nvGrpSpPr>
          <p:grpSpPr>
            <a:xfrm flipV="1">
              <a:off x="5188770" y="2336983"/>
              <a:ext cx="1341891" cy="1351148"/>
              <a:chOff x="3420609" y="2342470"/>
              <a:chExt cx="2383516" cy="2399959"/>
            </a:xfrm>
          </p:grpSpPr>
          <p:sp>
            <p:nvSpPr>
              <p:cNvPr id="32" name="饼形 31"/>
              <p:cNvSpPr/>
              <p:nvPr/>
            </p:nvSpPr>
            <p:spPr>
              <a:xfrm>
                <a:off x="3420609" y="2359136"/>
                <a:ext cx="2383292" cy="2383293"/>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33" name="饼形 32"/>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4" name="文本框 33"/>
            <p:cNvSpPr txBox="1"/>
            <p:nvPr/>
          </p:nvSpPr>
          <p:spPr>
            <a:xfrm>
              <a:off x="5453315" y="2583160"/>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5243686" y="3073930"/>
              <a:ext cx="1232058" cy="369332"/>
            </a:xfrm>
            <a:prstGeom prst="rect">
              <a:avLst/>
            </a:prstGeom>
            <a:noFill/>
          </p:spPr>
          <p:txBody>
            <a:bodyPr wrap="square" rtlCol="0">
              <a:spAutoFit/>
            </a:bodyPr>
            <a:lstStyle/>
            <a:p>
              <a:pPr algn="ctr"/>
              <a:r>
                <a:rPr lang="en-US" altLang="zh-CN" dirty="0">
                  <a:solidFill>
                    <a:srgbClr val="0174AB"/>
                  </a:solidFill>
                  <a:latin typeface="微软雅黑" panose="020B0503020204020204" pitchFamily="34" charset="-122"/>
                  <a:ea typeface="微软雅黑" panose="020B0503020204020204" pitchFamily="34" charset="-122"/>
                </a:rPr>
                <a:t>keyword</a:t>
              </a:r>
              <a:endParaRPr lang="zh-HK" altLang="en-US" dirty="0">
                <a:solidFill>
                  <a:srgbClr val="0174AB"/>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5243924" y="3237871"/>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71" name="矩形 70"/>
          <p:cNvSpPr/>
          <p:nvPr/>
        </p:nvSpPr>
        <p:spPr>
          <a:xfrm>
            <a:off x="4674213" y="3661776"/>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a:off x="7195911" y="1721033"/>
            <a:ext cx="1341891" cy="1351148"/>
            <a:chOff x="7100407" y="2336983"/>
            <a:chExt cx="1341891" cy="1351148"/>
          </a:xfrm>
        </p:grpSpPr>
        <p:grpSp>
          <p:nvGrpSpPr>
            <p:cNvPr id="28" name="组合 27"/>
            <p:cNvGrpSpPr/>
            <p:nvPr/>
          </p:nvGrpSpPr>
          <p:grpSpPr>
            <a:xfrm>
              <a:off x="7100407" y="2336983"/>
              <a:ext cx="1341891" cy="1351148"/>
              <a:chOff x="3420609" y="2342470"/>
              <a:chExt cx="2383516" cy="2399959"/>
            </a:xfrm>
          </p:grpSpPr>
          <p:sp>
            <p:nvSpPr>
              <p:cNvPr id="29" name="饼形 28"/>
              <p:cNvSpPr/>
              <p:nvPr/>
            </p:nvSpPr>
            <p:spPr>
              <a:xfrm>
                <a:off x="3420609" y="2359137"/>
                <a:ext cx="2383292" cy="2383292"/>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30" name="饼形 29"/>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6" name="文本框 35"/>
            <p:cNvSpPr txBox="1"/>
            <p:nvPr/>
          </p:nvSpPr>
          <p:spPr>
            <a:xfrm>
              <a:off x="7364952" y="3094274"/>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7155323" y="2567436"/>
              <a:ext cx="1232058" cy="369332"/>
            </a:xfrm>
            <a:prstGeom prst="rect">
              <a:avLst/>
            </a:prstGeom>
            <a:noFill/>
          </p:spPr>
          <p:txBody>
            <a:bodyPr wrap="square" rtlCol="0">
              <a:spAutoFit/>
            </a:bodyPr>
            <a:lstStyle/>
            <a:p>
              <a:pPr algn="ctr"/>
              <a:r>
                <a:rPr lang="en-US" altLang="zh-CN" dirty="0">
                  <a:solidFill>
                    <a:srgbClr val="0174AB"/>
                  </a:solidFill>
                  <a:latin typeface="微软雅黑" panose="020B0503020204020204" pitchFamily="34" charset="-122"/>
                  <a:ea typeface="微软雅黑" panose="020B0503020204020204" pitchFamily="34" charset="-122"/>
                </a:rPr>
                <a:t>keyword</a:t>
              </a:r>
              <a:endParaRPr lang="zh-HK" altLang="en-US" dirty="0">
                <a:solidFill>
                  <a:srgbClr val="0174AB"/>
                </a:solidFill>
                <a:latin typeface="微软雅黑" panose="020B0503020204020204" pitchFamily="34" charset="-122"/>
                <a:ea typeface="微软雅黑" panose="020B0503020204020204" pitchFamily="34" charset="-122"/>
              </a:endParaRPr>
            </a:p>
          </p:txBody>
        </p:sp>
      </p:grpSp>
      <p:sp>
        <p:nvSpPr>
          <p:cNvPr id="61" name="文本框 60"/>
          <p:cNvSpPr txBox="1"/>
          <p:nvPr/>
        </p:nvSpPr>
        <p:spPr>
          <a:xfrm>
            <a:off x="7440495" y="3225806"/>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72" name="矩形 71"/>
          <p:cNvSpPr/>
          <p:nvPr/>
        </p:nvSpPr>
        <p:spPr>
          <a:xfrm>
            <a:off x="6870784" y="3661141"/>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95" name="矩形 94"/>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6" name="矩形 95"/>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7" name="文本框 9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8" name="直接连接符 9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2" name="文本框 101"/>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04" name="直接连接符 10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804001"/>
      </p:ext>
    </p:extLst>
  </p:cSld>
  <p:clrMapOvr>
    <a:masterClrMapping/>
  </p:clrMapOvr>
  <p:transition>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p:cNvSpPr/>
          <p:nvPr/>
        </p:nvSpPr>
        <p:spPr>
          <a:xfrm>
            <a:off x="3564731" y="2231907"/>
            <a:ext cx="2014538" cy="2014538"/>
          </a:xfrm>
          <a:prstGeom prst="ellipse">
            <a:avLst/>
          </a:prstGeom>
          <a:solidFill>
            <a:srgbClr val="0174AB"/>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3200" b="1" spc="300" dirty="0" smtClean="0">
                <a:latin typeface="微软雅黑" panose="020B0503020204020204" pitchFamily="34" charset="-122"/>
                <a:ea typeface="微软雅黑" panose="020B0503020204020204" pitchFamily="34" charset="-122"/>
              </a:rPr>
              <a:t>TEXT</a:t>
            </a:r>
            <a:endParaRPr lang="zh-HK" altLang="en-US" sz="3200" b="1" spc="300" dirty="0">
              <a:latin typeface="微软雅黑" panose="020B0503020204020204" pitchFamily="34" charset="-122"/>
              <a:ea typeface="微软雅黑" panose="020B0503020204020204" pitchFamily="34" charset="-122"/>
            </a:endParaRPr>
          </a:p>
        </p:txBody>
      </p:sp>
      <p:sp>
        <p:nvSpPr>
          <p:cNvPr id="17" name="椭圆 16"/>
          <p:cNvSpPr/>
          <p:nvPr/>
        </p:nvSpPr>
        <p:spPr>
          <a:xfrm>
            <a:off x="6247881" y="1117632"/>
            <a:ext cx="1381561" cy="1381561"/>
          </a:xfrm>
          <a:prstGeom prst="ellipse">
            <a:avLst/>
          </a:prstGeom>
          <a:solidFill>
            <a:srgbClr val="0174AB"/>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sp>
        <p:nvSpPr>
          <p:cNvPr id="18" name="椭圆 17"/>
          <p:cNvSpPr/>
          <p:nvPr/>
        </p:nvSpPr>
        <p:spPr>
          <a:xfrm>
            <a:off x="6046620" y="4132053"/>
            <a:ext cx="1381561" cy="1381561"/>
          </a:xfrm>
          <a:prstGeom prst="ellipse">
            <a:avLst/>
          </a:prstGeom>
          <a:solidFill>
            <a:srgbClr val="0174AB"/>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sp>
        <p:nvSpPr>
          <p:cNvPr id="19" name="椭圆 18"/>
          <p:cNvSpPr/>
          <p:nvPr/>
        </p:nvSpPr>
        <p:spPr>
          <a:xfrm>
            <a:off x="2152730" y="3936956"/>
            <a:ext cx="1381561" cy="1381561"/>
          </a:xfrm>
          <a:prstGeom prst="ellipse">
            <a:avLst/>
          </a:prstGeom>
          <a:solidFill>
            <a:srgbClr val="0174AB"/>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sp>
        <p:nvSpPr>
          <p:cNvPr id="20" name="椭圆 19"/>
          <p:cNvSpPr/>
          <p:nvPr/>
        </p:nvSpPr>
        <p:spPr>
          <a:xfrm>
            <a:off x="963899" y="1108914"/>
            <a:ext cx="1381561" cy="1381561"/>
          </a:xfrm>
          <a:prstGeom prst="ellipse">
            <a:avLst/>
          </a:prstGeom>
          <a:solidFill>
            <a:srgbClr val="0174AB"/>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884815" y="1916568"/>
            <a:ext cx="2251250" cy="1147815"/>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3263168" y="3711484"/>
            <a:ext cx="1007329" cy="610075"/>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4914283" y="3636370"/>
            <a:ext cx="1636223" cy="991366"/>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190900" y="2030541"/>
            <a:ext cx="1359606" cy="767145"/>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135949" y="5774867"/>
            <a:ext cx="6872102" cy="600164"/>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9" name="矩形 38"/>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矩形 39"/>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1" name="文本框 4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351183"/>
      </p:ext>
    </p:extLst>
  </p:cSld>
  <p:clrMapOvr>
    <a:masterClrMapping/>
  </p:clrMapOvr>
  <p:transition>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2880832192"/>
      </p:ext>
    </p:extLst>
  </p:cSld>
  <p:clrMapOvr>
    <a:masterClrMapping/>
  </p:clrMapOvr>
  <p:transition>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5174606" y="2435101"/>
            <a:ext cx="1000370" cy="690765"/>
            <a:chOff x="5174606" y="2435101"/>
            <a:chExt cx="1000370" cy="690765"/>
          </a:xfrm>
        </p:grpSpPr>
        <p:sp>
          <p:nvSpPr>
            <p:cNvPr id="22" name="Freeform 6"/>
            <p:cNvSpPr>
              <a:spLocks/>
            </p:cNvSpPr>
            <p:nvPr/>
          </p:nvSpPr>
          <p:spPr bwMode="auto">
            <a:xfrm>
              <a:off x="5221047" y="2435101"/>
              <a:ext cx="915744" cy="405584"/>
            </a:xfrm>
            <a:custGeom>
              <a:avLst/>
              <a:gdLst>
                <a:gd name="T0" fmla="*/ 1125 w 1125"/>
                <a:gd name="T1" fmla="*/ 2 h 498"/>
                <a:gd name="T2" fmla="*/ 1111 w 1125"/>
                <a:gd name="T3" fmla="*/ 19 h 498"/>
                <a:gd name="T4" fmla="*/ 588 w 1125"/>
                <a:gd name="T5" fmla="*/ 486 h 498"/>
                <a:gd name="T6" fmla="*/ 550 w 1125"/>
                <a:gd name="T7" fmla="*/ 484 h 498"/>
                <a:gd name="T8" fmla="*/ 82 w 1125"/>
                <a:gd name="T9" fmla="*/ 83 h 498"/>
                <a:gd name="T10" fmla="*/ 9 w 1125"/>
                <a:gd name="T11" fmla="*/ 20 h 498"/>
                <a:gd name="T12" fmla="*/ 0 w 1125"/>
                <a:gd name="T13" fmla="*/ 6 h 498"/>
                <a:gd name="T14" fmla="*/ 17 w 1125"/>
                <a:gd name="T15" fmla="*/ 0 h 498"/>
                <a:gd name="T16" fmla="*/ 572 w 1125"/>
                <a:gd name="T17" fmla="*/ 0 h 498"/>
                <a:gd name="T18" fmla="*/ 1081 w 1125"/>
                <a:gd name="T19" fmla="*/ 0 h 498"/>
                <a:gd name="T20" fmla="*/ 1125 w 1125"/>
                <a:gd name="T21" fmla="*/ 2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5" h="498">
                  <a:moveTo>
                    <a:pt x="1125" y="2"/>
                  </a:moveTo>
                  <a:cubicBezTo>
                    <a:pt x="1119" y="10"/>
                    <a:pt x="1116" y="15"/>
                    <a:pt x="1111" y="19"/>
                  </a:cubicBezTo>
                  <a:cubicBezTo>
                    <a:pt x="937" y="175"/>
                    <a:pt x="762" y="330"/>
                    <a:pt x="588" y="486"/>
                  </a:cubicBezTo>
                  <a:cubicBezTo>
                    <a:pt x="574" y="498"/>
                    <a:pt x="566" y="497"/>
                    <a:pt x="550" y="484"/>
                  </a:cubicBezTo>
                  <a:cubicBezTo>
                    <a:pt x="394" y="350"/>
                    <a:pt x="238" y="217"/>
                    <a:pt x="82" y="83"/>
                  </a:cubicBezTo>
                  <a:cubicBezTo>
                    <a:pt x="58" y="62"/>
                    <a:pt x="33" y="42"/>
                    <a:pt x="9" y="20"/>
                  </a:cubicBezTo>
                  <a:cubicBezTo>
                    <a:pt x="5" y="17"/>
                    <a:pt x="3" y="11"/>
                    <a:pt x="0" y="6"/>
                  </a:cubicBezTo>
                  <a:cubicBezTo>
                    <a:pt x="6" y="4"/>
                    <a:pt x="11" y="0"/>
                    <a:pt x="17" y="0"/>
                  </a:cubicBezTo>
                  <a:cubicBezTo>
                    <a:pt x="202" y="0"/>
                    <a:pt x="387" y="0"/>
                    <a:pt x="572" y="0"/>
                  </a:cubicBezTo>
                  <a:cubicBezTo>
                    <a:pt x="742" y="0"/>
                    <a:pt x="912" y="0"/>
                    <a:pt x="1081" y="0"/>
                  </a:cubicBezTo>
                  <a:cubicBezTo>
                    <a:pt x="1095" y="0"/>
                    <a:pt x="1108" y="1"/>
                    <a:pt x="1125" y="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3" name="Freeform 7"/>
            <p:cNvSpPr>
              <a:spLocks/>
            </p:cNvSpPr>
            <p:nvPr/>
          </p:nvSpPr>
          <p:spPr bwMode="auto">
            <a:xfrm>
              <a:off x="5216231" y="2790460"/>
              <a:ext cx="919873" cy="335406"/>
            </a:xfrm>
            <a:custGeom>
              <a:avLst/>
              <a:gdLst>
                <a:gd name="T0" fmla="*/ 730 w 1130"/>
                <a:gd name="T1" fmla="*/ 8 h 412"/>
                <a:gd name="T2" fmla="*/ 1130 w 1130"/>
                <a:gd name="T3" fmla="*/ 405 h 412"/>
                <a:gd name="T4" fmla="*/ 0 w 1130"/>
                <a:gd name="T5" fmla="*/ 406 h 412"/>
                <a:gd name="T6" fmla="*/ 409 w 1130"/>
                <a:gd name="T7" fmla="*/ 0 h 412"/>
                <a:gd name="T8" fmla="*/ 528 w 1130"/>
                <a:gd name="T9" fmla="*/ 102 h 412"/>
                <a:gd name="T10" fmla="*/ 558 w 1130"/>
                <a:gd name="T11" fmla="*/ 127 h 412"/>
                <a:gd name="T12" fmla="*/ 597 w 1130"/>
                <a:gd name="T13" fmla="*/ 127 h 412"/>
                <a:gd name="T14" fmla="*/ 730 w 1130"/>
                <a:gd name="T15" fmla="*/ 8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0" h="412">
                  <a:moveTo>
                    <a:pt x="730" y="8"/>
                  </a:moveTo>
                  <a:cubicBezTo>
                    <a:pt x="865" y="141"/>
                    <a:pt x="997" y="273"/>
                    <a:pt x="1130" y="405"/>
                  </a:cubicBezTo>
                  <a:cubicBezTo>
                    <a:pt x="1116" y="411"/>
                    <a:pt x="19" y="412"/>
                    <a:pt x="0" y="406"/>
                  </a:cubicBezTo>
                  <a:cubicBezTo>
                    <a:pt x="136" y="271"/>
                    <a:pt x="272" y="136"/>
                    <a:pt x="409" y="0"/>
                  </a:cubicBezTo>
                  <a:cubicBezTo>
                    <a:pt x="446" y="32"/>
                    <a:pt x="487" y="67"/>
                    <a:pt x="528" y="102"/>
                  </a:cubicBezTo>
                  <a:cubicBezTo>
                    <a:pt x="538" y="110"/>
                    <a:pt x="548" y="119"/>
                    <a:pt x="558" y="127"/>
                  </a:cubicBezTo>
                  <a:cubicBezTo>
                    <a:pt x="574" y="140"/>
                    <a:pt x="582" y="140"/>
                    <a:pt x="597" y="127"/>
                  </a:cubicBezTo>
                  <a:cubicBezTo>
                    <a:pt x="642" y="86"/>
                    <a:pt x="687" y="46"/>
                    <a:pt x="730" y="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4" name="Freeform 8"/>
            <p:cNvSpPr>
              <a:spLocks/>
            </p:cNvSpPr>
            <p:nvPr/>
          </p:nvSpPr>
          <p:spPr bwMode="auto">
            <a:xfrm>
              <a:off x="5174606" y="2473630"/>
              <a:ext cx="334718" cy="609923"/>
            </a:xfrm>
            <a:custGeom>
              <a:avLst/>
              <a:gdLst>
                <a:gd name="T0" fmla="*/ 6 w 411"/>
                <a:gd name="T1" fmla="*/ 749 h 749"/>
                <a:gd name="T2" fmla="*/ 7 w 411"/>
                <a:gd name="T3" fmla="*/ 0 h 749"/>
                <a:gd name="T4" fmla="*/ 411 w 411"/>
                <a:gd name="T5" fmla="*/ 347 h 749"/>
                <a:gd name="T6" fmla="*/ 6 w 411"/>
                <a:gd name="T7" fmla="*/ 749 h 749"/>
              </a:gdLst>
              <a:ahLst/>
              <a:cxnLst>
                <a:cxn ang="0">
                  <a:pos x="T0" y="T1"/>
                </a:cxn>
                <a:cxn ang="0">
                  <a:pos x="T2" y="T3"/>
                </a:cxn>
                <a:cxn ang="0">
                  <a:pos x="T4" y="T5"/>
                </a:cxn>
                <a:cxn ang="0">
                  <a:pos x="T6" y="T7"/>
                </a:cxn>
              </a:cxnLst>
              <a:rect l="0" t="0" r="r" b="b"/>
              <a:pathLst>
                <a:path w="411" h="749">
                  <a:moveTo>
                    <a:pt x="6" y="749"/>
                  </a:moveTo>
                  <a:cubicBezTo>
                    <a:pt x="0" y="736"/>
                    <a:pt x="0" y="20"/>
                    <a:pt x="7" y="0"/>
                  </a:cubicBezTo>
                  <a:cubicBezTo>
                    <a:pt x="142" y="116"/>
                    <a:pt x="276" y="231"/>
                    <a:pt x="411" y="347"/>
                  </a:cubicBezTo>
                  <a:cubicBezTo>
                    <a:pt x="275" y="481"/>
                    <a:pt x="140" y="615"/>
                    <a:pt x="6" y="749"/>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5" name="Freeform 9"/>
            <p:cNvSpPr>
              <a:spLocks/>
            </p:cNvSpPr>
            <p:nvPr/>
          </p:nvSpPr>
          <p:spPr bwMode="auto">
            <a:xfrm>
              <a:off x="5849546" y="2474318"/>
              <a:ext cx="325430" cy="609235"/>
            </a:xfrm>
            <a:custGeom>
              <a:avLst/>
              <a:gdLst>
                <a:gd name="T0" fmla="*/ 0 w 400"/>
                <a:gd name="T1" fmla="*/ 353 h 748"/>
                <a:gd name="T2" fmla="*/ 397 w 400"/>
                <a:gd name="T3" fmla="*/ 0 h 748"/>
                <a:gd name="T4" fmla="*/ 400 w 400"/>
                <a:gd name="T5" fmla="*/ 22 h 748"/>
                <a:gd name="T6" fmla="*/ 400 w 400"/>
                <a:gd name="T7" fmla="*/ 728 h 748"/>
                <a:gd name="T8" fmla="*/ 397 w 400"/>
                <a:gd name="T9" fmla="*/ 748 h 748"/>
                <a:gd name="T10" fmla="*/ 0 w 400"/>
                <a:gd name="T11" fmla="*/ 353 h 748"/>
              </a:gdLst>
              <a:ahLst/>
              <a:cxnLst>
                <a:cxn ang="0">
                  <a:pos x="T0" y="T1"/>
                </a:cxn>
                <a:cxn ang="0">
                  <a:pos x="T2" y="T3"/>
                </a:cxn>
                <a:cxn ang="0">
                  <a:pos x="T4" y="T5"/>
                </a:cxn>
                <a:cxn ang="0">
                  <a:pos x="T6" y="T7"/>
                </a:cxn>
                <a:cxn ang="0">
                  <a:pos x="T8" y="T9"/>
                </a:cxn>
                <a:cxn ang="0">
                  <a:pos x="T10" y="T11"/>
                </a:cxn>
              </a:cxnLst>
              <a:rect l="0" t="0" r="r" b="b"/>
              <a:pathLst>
                <a:path w="400" h="748">
                  <a:moveTo>
                    <a:pt x="0" y="353"/>
                  </a:moveTo>
                  <a:cubicBezTo>
                    <a:pt x="132" y="236"/>
                    <a:pt x="263" y="119"/>
                    <a:pt x="397" y="0"/>
                  </a:cubicBezTo>
                  <a:cubicBezTo>
                    <a:pt x="398" y="9"/>
                    <a:pt x="400" y="15"/>
                    <a:pt x="400" y="22"/>
                  </a:cubicBezTo>
                  <a:cubicBezTo>
                    <a:pt x="400" y="257"/>
                    <a:pt x="400" y="492"/>
                    <a:pt x="400" y="728"/>
                  </a:cubicBezTo>
                  <a:cubicBezTo>
                    <a:pt x="400" y="735"/>
                    <a:pt x="398" y="742"/>
                    <a:pt x="397" y="748"/>
                  </a:cubicBezTo>
                  <a:cubicBezTo>
                    <a:pt x="265" y="617"/>
                    <a:pt x="133" y="486"/>
                    <a:pt x="0" y="35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6" name="组合 75"/>
          <p:cNvGrpSpPr/>
          <p:nvPr/>
        </p:nvGrpSpPr>
        <p:grpSpPr>
          <a:xfrm>
            <a:off x="882603" y="2302677"/>
            <a:ext cx="1093895" cy="955612"/>
            <a:chOff x="882603" y="2302677"/>
            <a:chExt cx="1093895" cy="955612"/>
          </a:xfrm>
        </p:grpSpPr>
        <p:sp>
          <p:nvSpPr>
            <p:cNvPr id="31" name="Freeform 14"/>
            <p:cNvSpPr>
              <a:spLocks/>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5"/>
            <p:cNvSpPr>
              <a:spLocks/>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6"/>
            <p:cNvSpPr>
              <a:spLocks/>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7"/>
            <p:cNvSpPr>
              <a:spLocks/>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18"/>
            <p:cNvSpPr>
              <a:spLocks/>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19"/>
            <p:cNvSpPr>
              <a:spLocks/>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7" name="Freeform 20"/>
            <p:cNvSpPr>
              <a:spLocks/>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8" name="Freeform 21"/>
            <p:cNvSpPr>
              <a:spLocks/>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7" name="组合 76"/>
          <p:cNvGrpSpPr/>
          <p:nvPr/>
        </p:nvGrpSpPr>
        <p:grpSpPr>
          <a:xfrm>
            <a:off x="2855366" y="2301118"/>
            <a:ext cx="1229112" cy="958730"/>
            <a:chOff x="2855366" y="2301118"/>
            <a:chExt cx="1229112" cy="958730"/>
          </a:xfrm>
        </p:grpSpPr>
        <p:sp>
          <p:nvSpPr>
            <p:cNvPr id="42" name="Freeform 26"/>
            <p:cNvSpPr>
              <a:spLocks/>
            </p:cNvSpPr>
            <p:nvPr/>
          </p:nvSpPr>
          <p:spPr bwMode="auto">
            <a:xfrm>
              <a:off x="2855366" y="2531318"/>
              <a:ext cx="807015" cy="728530"/>
            </a:xfrm>
            <a:custGeom>
              <a:avLst/>
              <a:gdLst>
                <a:gd name="T0" fmla="*/ 129 w 908"/>
                <a:gd name="T1" fmla="*/ 646 h 819"/>
                <a:gd name="T2" fmla="*/ 86 w 908"/>
                <a:gd name="T3" fmla="*/ 646 h 819"/>
                <a:gd name="T4" fmla="*/ 0 w 908"/>
                <a:gd name="T5" fmla="*/ 560 h 819"/>
                <a:gd name="T6" fmla="*/ 0 w 908"/>
                <a:gd name="T7" fmla="*/ 87 h 819"/>
                <a:gd name="T8" fmla="*/ 87 w 908"/>
                <a:gd name="T9" fmla="*/ 0 h 819"/>
                <a:gd name="T10" fmla="*/ 822 w 908"/>
                <a:gd name="T11" fmla="*/ 0 h 819"/>
                <a:gd name="T12" fmla="*/ 908 w 908"/>
                <a:gd name="T13" fmla="*/ 90 h 819"/>
                <a:gd name="T14" fmla="*/ 908 w 908"/>
                <a:gd name="T15" fmla="*/ 470 h 819"/>
                <a:gd name="T16" fmla="*/ 908 w 908"/>
                <a:gd name="T17" fmla="*/ 557 h 819"/>
                <a:gd name="T18" fmla="*/ 818 w 908"/>
                <a:gd name="T19" fmla="*/ 646 h 819"/>
                <a:gd name="T20" fmla="*/ 338 w 908"/>
                <a:gd name="T21" fmla="*/ 646 h 819"/>
                <a:gd name="T22" fmla="*/ 313 w 908"/>
                <a:gd name="T23" fmla="*/ 656 h 819"/>
                <a:gd name="T24" fmla="*/ 166 w 908"/>
                <a:gd name="T25" fmla="*/ 804 h 819"/>
                <a:gd name="T26" fmla="*/ 156 w 908"/>
                <a:gd name="T27" fmla="*/ 813 h 819"/>
                <a:gd name="T28" fmla="*/ 139 w 908"/>
                <a:gd name="T29" fmla="*/ 817 h 819"/>
                <a:gd name="T30" fmla="*/ 130 w 908"/>
                <a:gd name="T31" fmla="*/ 802 h 819"/>
                <a:gd name="T32" fmla="*/ 129 w 908"/>
                <a:gd name="T33" fmla="*/ 770 h 819"/>
                <a:gd name="T34" fmla="*/ 129 w 908"/>
                <a:gd name="T35" fmla="*/ 6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8" h="819">
                  <a:moveTo>
                    <a:pt x="129" y="646"/>
                  </a:moveTo>
                  <a:cubicBezTo>
                    <a:pt x="114" y="646"/>
                    <a:pt x="100" y="646"/>
                    <a:pt x="86" y="646"/>
                  </a:cubicBezTo>
                  <a:cubicBezTo>
                    <a:pt x="38" y="646"/>
                    <a:pt x="0" y="608"/>
                    <a:pt x="0" y="560"/>
                  </a:cubicBezTo>
                  <a:cubicBezTo>
                    <a:pt x="0" y="402"/>
                    <a:pt x="0" y="245"/>
                    <a:pt x="0" y="87"/>
                  </a:cubicBezTo>
                  <a:cubicBezTo>
                    <a:pt x="0" y="38"/>
                    <a:pt x="38" y="0"/>
                    <a:pt x="87" y="0"/>
                  </a:cubicBezTo>
                  <a:cubicBezTo>
                    <a:pt x="332" y="0"/>
                    <a:pt x="577" y="0"/>
                    <a:pt x="822" y="0"/>
                  </a:cubicBezTo>
                  <a:cubicBezTo>
                    <a:pt x="872" y="0"/>
                    <a:pt x="908" y="38"/>
                    <a:pt x="908" y="90"/>
                  </a:cubicBezTo>
                  <a:cubicBezTo>
                    <a:pt x="908" y="217"/>
                    <a:pt x="908" y="343"/>
                    <a:pt x="908" y="470"/>
                  </a:cubicBezTo>
                  <a:cubicBezTo>
                    <a:pt x="908" y="499"/>
                    <a:pt x="908" y="528"/>
                    <a:pt x="908" y="557"/>
                  </a:cubicBezTo>
                  <a:cubicBezTo>
                    <a:pt x="908" y="609"/>
                    <a:pt x="871" y="646"/>
                    <a:pt x="818" y="646"/>
                  </a:cubicBezTo>
                  <a:cubicBezTo>
                    <a:pt x="658" y="646"/>
                    <a:pt x="498" y="646"/>
                    <a:pt x="338" y="646"/>
                  </a:cubicBezTo>
                  <a:cubicBezTo>
                    <a:pt x="328" y="646"/>
                    <a:pt x="321" y="649"/>
                    <a:pt x="313" y="656"/>
                  </a:cubicBezTo>
                  <a:cubicBezTo>
                    <a:pt x="265" y="706"/>
                    <a:pt x="215" y="755"/>
                    <a:pt x="166" y="804"/>
                  </a:cubicBezTo>
                  <a:cubicBezTo>
                    <a:pt x="163" y="807"/>
                    <a:pt x="160" y="811"/>
                    <a:pt x="156" y="813"/>
                  </a:cubicBezTo>
                  <a:cubicBezTo>
                    <a:pt x="151" y="815"/>
                    <a:pt x="143" y="819"/>
                    <a:pt x="139" y="817"/>
                  </a:cubicBezTo>
                  <a:cubicBezTo>
                    <a:pt x="134" y="815"/>
                    <a:pt x="131" y="807"/>
                    <a:pt x="130" y="802"/>
                  </a:cubicBezTo>
                  <a:cubicBezTo>
                    <a:pt x="129" y="791"/>
                    <a:pt x="130" y="781"/>
                    <a:pt x="129" y="770"/>
                  </a:cubicBezTo>
                  <a:cubicBezTo>
                    <a:pt x="129" y="730"/>
                    <a:pt x="129" y="689"/>
                    <a:pt x="129" y="646"/>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27"/>
            <p:cNvSpPr>
              <a:spLocks/>
            </p:cNvSpPr>
            <p:nvPr/>
          </p:nvSpPr>
          <p:spPr bwMode="auto">
            <a:xfrm>
              <a:off x="3237656" y="2301118"/>
              <a:ext cx="846822" cy="731909"/>
            </a:xfrm>
            <a:custGeom>
              <a:avLst/>
              <a:gdLst>
                <a:gd name="T0" fmla="*/ 824 w 953"/>
                <a:gd name="T1" fmla="*/ 647 h 823"/>
                <a:gd name="T2" fmla="*/ 824 w 953"/>
                <a:gd name="T3" fmla="*/ 785 h 823"/>
                <a:gd name="T4" fmla="*/ 814 w 953"/>
                <a:gd name="T5" fmla="*/ 817 h 823"/>
                <a:gd name="T6" fmla="*/ 785 w 953"/>
                <a:gd name="T7" fmla="*/ 802 h 823"/>
                <a:gd name="T8" fmla="*/ 638 w 953"/>
                <a:gd name="T9" fmla="*/ 656 h 823"/>
                <a:gd name="T10" fmla="*/ 618 w 953"/>
                <a:gd name="T11" fmla="*/ 647 h 823"/>
                <a:gd name="T12" fmla="*/ 542 w 953"/>
                <a:gd name="T13" fmla="*/ 647 h 823"/>
                <a:gd name="T14" fmla="*/ 542 w 953"/>
                <a:gd name="T15" fmla="*/ 630 h 823"/>
                <a:gd name="T16" fmla="*/ 542 w 953"/>
                <a:gd name="T17" fmla="*/ 351 h 823"/>
                <a:gd name="T18" fmla="*/ 385 w 953"/>
                <a:gd name="T19" fmla="*/ 194 h 823"/>
                <a:gd name="T20" fmla="*/ 20 w 953"/>
                <a:gd name="T21" fmla="*/ 194 h 823"/>
                <a:gd name="T22" fmla="*/ 4 w 953"/>
                <a:gd name="T23" fmla="*/ 194 h 823"/>
                <a:gd name="T24" fmla="*/ 5 w 953"/>
                <a:gd name="T25" fmla="*/ 71 h 823"/>
                <a:gd name="T26" fmla="*/ 93 w 953"/>
                <a:gd name="T27" fmla="*/ 0 h 823"/>
                <a:gd name="T28" fmla="*/ 393 w 953"/>
                <a:gd name="T29" fmla="*/ 0 h 823"/>
                <a:gd name="T30" fmla="*/ 857 w 953"/>
                <a:gd name="T31" fmla="*/ 0 h 823"/>
                <a:gd name="T32" fmla="*/ 953 w 953"/>
                <a:gd name="T33" fmla="*/ 97 h 823"/>
                <a:gd name="T34" fmla="*/ 953 w 953"/>
                <a:gd name="T35" fmla="*/ 552 h 823"/>
                <a:gd name="T36" fmla="*/ 859 w 953"/>
                <a:gd name="T37" fmla="*/ 647 h 823"/>
                <a:gd name="T38" fmla="*/ 824 w 953"/>
                <a:gd name="T39" fmla="*/ 647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3" h="823">
                  <a:moveTo>
                    <a:pt x="824" y="647"/>
                  </a:moveTo>
                  <a:cubicBezTo>
                    <a:pt x="824" y="694"/>
                    <a:pt x="824" y="740"/>
                    <a:pt x="824" y="785"/>
                  </a:cubicBezTo>
                  <a:cubicBezTo>
                    <a:pt x="823" y="796"/>
                    <a:pt x="828" y="811"/>
                    <a:pt x="814" y="817"/>
                  </a:cubicBezTo>
                  <a:cubicBezTo>
                    <a:pt x="801" y="823"/>
                    <a:pt x="793" y="810"/>
                    <a:pt x="785" y="802"/>
                  </a:cubicBezTo>
                  <a:cubicBezTo>
                    <a:pt x="736" y="753"/>
                    <a:pt x="687" y="704"/>
                    <a:pt x="638" y="656"/>
                  </a:cubicBezTo>
                  <a:cubicBezTo>
                    <a:pt x="633" y="651"/>
                    <a:pt x="625" y="648"/>
                    <a:pt x="618" y="647"/>
                  </a:cubicBezTo>
                  <a:cubicBezTo>
                    <a:pt x="593" y="646"/>
                    <a:pt x="569" y="647"/>
                    <a:pt x="542" y="647"/>
                  </a:cubicBezTo>
                  <a:cubicBezTo>
                    <a:pt x="542" y="641"/>
                    <a:pt x="542" y="636"/>
                    <a:pt x="542" y="630"/>
                  </a:cubicBezTo>
                  <a:cubicBezTo>
                    <a:pt x="542" y="537"/>
                    <a:pt x="542" y="444"/>
                    <a:pt x="542" y="351"/>
                  </a:cubicBezTo>
                  <a:cubicBezTo>
                    <a:pt x="542" y="258"/>
                    <a:pt x="478" y="194"/>
                    <a:pt x="385" y="194"/>
                  </a:cubicBezTo>
                  <a:cubicBezTo>
                    <a:pt x="263" y="194"/>
                    <a:pt x="142" y="194"/>
                    <a:pt x="20" y="194"/>
                  </a:cubicBezTo>
                  <a:cubicBezTo>
                    <a:pt x="15" y="194"/>
                    <a:pt x="9" y="194"/>
                    <a:pt x="4" y="194"/>
                  </a:cubicBezTo>
                  <a:cubicBezTo>
                    <a:pt x="4" y="152"/>
                    <a:pt x="0" y="111"/>
                    <a:pt x="5" y="71"/>
                  </a:cubicBezTo>
                  <a:cubicBezTo>
                    <a:pt x="9" y="27"/>
                    <a:pt x="47" y="0"/>
                    <a:pt x="93" y="0"/>
                  </a:cubicBezTo>
                  <a:cubicBezTo>
                    <a:pt x="193" y="0"/>
                    <a:pt x="293" y="0"/>
                    <a:pt x="393" y="0"/>
                  </a:cubicBezTo>
                  <a:cubicBezTo>
                    <a:pt x="548" y="0"/>
                    <a:pt x="702" y="0"/>
                    <a:pt x="857" y="0"/>
                  </a:cubicBezTo>
                  <a:cubicBezTo>
                    <a:pt x="918" y="0"/>
                    <a:pt x="953" y="35"/>
                    <a:pt x="953" y="97"/>
                  </a:cubicBezTo>
                  <a:cubicBezTo>
                    <a:pt x="953" y="249"/>
                    <a:pt x="953" y="401"/>
                    <a:pt x="953" y="552"/>
                  </a:cubicBezTo>
                  <a:cubicBezTo>
                    <a:pt x="953" y="611"/>
                    <a:pt x="917" y="647"/>
                    <a:pt x="859" y="647"/>
                  </a:cubicBezTo>
                  <a:cubicBezTo>
                    <a:pt x="848" y="647"/>
                    <a:pt x="837" y="647"/>
                    <a:pt x="824" y="64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9" name="组合 78"/>
          <p:cNvGrpSpPr/>
          <p:nvPr/>
        </p:nvGrpSpPr>
        <p:grpSpPr>
          <a:xfrm>
            <a:off x="7367401" y="2282771"/>
            <a:ext cx="1001878" cy="994714"/>
            <a:chOff x="7367401" y="2282771"/>
            <a:chExt cx="1001878" cy="994714"/>
          </a:xfrm>
        </p:grpSpPr>
        <p:sp>
          <p:nvSpPr>
            <p:cNvPr id="47" name="Freeform 32"/>
            <p:cNvSpPr>
              <a:spLocks/>
            </p:cNvSpPr>
            <p:nvPr/>
          </p:nvSpPr>
          <p:spPr bwMode="auto">
            <a:xfrm>
              <a:off x="7634210" y="2488996"/>
              <a:ext cx="473930" cy="596888"/>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8" name="Freeform 33"/>
            <p:cNvSpPr>
              <a:spLocks/>
            </p:cNvSpPr>
            <p:nvPr/>
          </p:nvSpPr>
          <p:spPr bwMode="auto">
            <a:xfrm>
              <a:off x="7367401" y="2493174"/>
              <a:ext cx="439907" cy="697464"/>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9" name="Freeform 34"/>
            <p:cNvSpPr>
              <a:spLocks/>
            </p:cNvSpPr>
            <p:nvPr/>
          </p:nvSpPr>
          <p:spPr bwMode="auto">
            <a:xfrm>
              <a:off x="8168724" y="2543313"/>
              <a:ext cx="200555" cy="55809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0" name="Freeform 35"/>
            <p:cNvSpPr>
              <a:spLocks/>
            </p:cNvSpPr>
            <p:nvPr/>
          </p:nvSpPr>
          <p:spPr bwMode="auto">
            <a:xfrm>
              <a:off x="7913256" y="2835191"/>
              <a:ext cx="280239" cy="378725"/>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1" name="Freeform 36"/>
            <p:cNvSpPr>
              <a:spLocks/>
            </p:cNvSpPr>
            <p:nvPr/>
          </p:nvSpPr>
          <p:spPr bwMode="auto">
            <a:xfrm>
              <a:off x="7715387" y="2282771"/>
              <a:ext cx="396036" cy="180857"/>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2" name="Freeform 37"/>
            <p:cNvSpPr>
              <a:spLocks/>
            </p:cNvSpPr>
            <p:nvPr/>
          </p:nvSpPr>
          <p:spPr bwMode="auto">
            <a:xfrm>
              <a:off x="7747321" y="2435276"/>
              <a:ext cx="400214" cy="28262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3" name="Freeform 38"/>
            <p:cNvSpPr>
              <a:spLocks/>
            </p:cNvSpPr>
            <p:nvPr/>
          </p:nvSpPr>
          <p:spPr bwMode="auto">
            <a:xfrm>
              <a:off x="7655400" y="3171537"/>
              <a:ext cx="366490"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4" name="Freeform 39"/>
            <p:cNvSpPr>
              <a:spLocks/>
            </p:cNvSpPr>
            <p:nvPr/>
          </p:nvSpPr>
          <p:spPr bwMode="auto">
            <a:xfrm>
              <a:off x="7501701" y="2298887"/>
              <a:ext cx="251887" cy="145044"/>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5" name="Freeform 40"/>
            <p:cNvSpPr>
              <a:spLocks/>
            </p:cNvSpPr>
            <p:nvPr/>
          </p:nvSpPr>
          <p:spPr bwMode="auto">
            <a:xfrm>
              <a:off x="8104559" y="2355591"/>
              <a:ext cx="204733" cy="234577"/>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6" name="Freeform 41"/>
            <p:cNvSpPr>
              <a:spLocks/>
            </p:cNvSpPr>
            <p:nvPr/>
          </p:nvSpPr>
          <p:spPr bwMode="auto">
            <a:xfrm>
              <a:off x="7407094" y="24707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60" name="文本框 59"/>
          <p:cNvSpPr txBox="1"/>
          <p:nvPr/>
        </p:nvSpPr>
        <p:spPr>
          <a:xfrm>
            <a:off x="846464" y="3332199"/>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a:t>
            </a:r>
            <a:r>
              <a:rPr lang="en-US" altLang="zh-CN" b="1" dirty="0" smtClean="0">
                <a:solidFill>
                  <a:srgbClr val="0174AB"/>
                </a:solidFill>
                <a:latin typeface="微软雅黑" panose="020B0503020204020204" pitchFamily="34" charset="-122"/>
                <a:ea typeface="微软雅黑" panose="020B0503020204020204" pitchFamily="34" charset="-122"/>
              </a:rPr>
              <a:t>EXT</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1" name="矩形 60"/>
          <p:cNvSpPr/>
          <p:nvPr/>
        </p:nvSpPr>
        <p:spPr>
          <a:xfrm>
            <a:off x="397361"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3045914" y="3332199"/>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a:t>
            </a:r>
            <a:r>
              <a:rPr lang="en-US" altLang="zh-CN" b="1" dirty="0" smtClean="0">
                <a:solidFill>
                  <a:srgbClr val="0174AB"/>
                </a:solidFill>
                <a:latin typeface="微软雅黑" panose="020B0503020204020204" pitchFamily="34" charset="-122"/>
                <a:ea typeface="微软雅黑" panose="020B0503020204020204" pitchFamily="34" charset="-122"/>
              </a:rPr>
              <a:t>EXT</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5" name="矩形 64"/>
          <p:cNvSpPr/>
          <p:nvPr/>
        </p:nvSpPr>
        <p:spPr>
          <a:xfrm>
            <a:off x="2596811"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5245364" y="3332199"/>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a:t>
            </a:r>
            <a:r>
              <a:rPr lang="en-US" altLang="zh-CN" b="1" dirty="0" smtClean="0">
                <a:solidFill>
                  <a:srgbClr val="0174AB"/>
                </a:solidFill>
                <a:latin typeface="微软雅黑" panose="020B0503020204020204" pitchFamily="34" charset="-122"/>
                <a:ea typeface="微软雅黑" panose="020B0503020204020204" pitchFamily="34" charset="-122"/>
              </a:rPr>
              <a:t>EXT</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8" name="矩形 67"/>
          <p:cNvSpPr/>
          <p:nvPr/>
        </p:nvSpPr>
        <p:spPr>
          <a:xfrm>
            <a:off x="4796261"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7444813" y="3332199"/>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a:t>
            </a:r>
            <a:r>
              <a:rPr lang="en-US" altLang="zh-CN" b="1" dirty="0" smtClean="0">
                <a:solidFill>
                  <a:srgbClr val="0174AB"/>
                </a:solidFill>
                <a:latin typeface="微软雅黑" panose="020B0503020204020204" pitchFamily="34" charset="-122"/>
                <a:ea typeface="微软雅黑" panose="020B0503020204020204" pitchFamily="34" charset="-122"/>
              </a:rPr>
              <a:t>EXT</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71" name="矩形 70"/>
          <p:cNvSpPr/>
          <p:nvPr/>
        </p:nvSpPr>
        <p:spPr>
          <a:xfrm>
            <a:off x="6995710"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5536224"/>
      </p:ext>
    </p:extLst>
  </p:cSld>
  <p:clrMapOvr>
    <a:masterClrMapping/>
  </p:clrMapOvr>
  <p:transition>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713748" y="2724064"/>
            <a:ext cx="2044873" cy="204487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8" name="Group 12"/>
          <p:cNvGrpSpPr>
            <a:grpSpLocks noChangeAspect="1"/>
          </p:cNvGrpSpPr>
          <p:nvPr/>
        </p:nvGrpSpPr>
        <p:grpSpPr bwMode="auto">
          <a:xfrm>
            <a:off x="1183962" y="3105833"/>
            <a:ext cx="1361803" cy="1281345"/>
            <a:chOff x="3333" y="1044"/>
            <a:chExt cx="3267" cy="2854"/>
          </a:xfrm>
          <a:solidFill>
            <a:schemeClr val="bg1"/>
          </a:solidFill>
        </p:grpSpPr>
        <p:sp>
          <p:nvSpPr>
            <p:cNvPr id="29"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7" name="矩形 46"/>
          <p:cNvSpPr/>
          <p:nvPr/>
        </p:nvSpPr>
        <p:spPr>
          <a:xfrm>
            <a:off x="4137653" y="4434677"/>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4137653" y="4147147"/>
            <a:ext cx="2171700" cy="369332"/>
          </a:xfrm>
          <a:prstGeom prst="rect">
            <a:avLst/>
          </a:prstGeom>
          <a:noFill/>
        </p:spPr>
        <p:txBody>
          <a:bodyPr wrap="square" rtlCol="0">
            <a:spAutoFit/>
          </a:bodyPr>
          <a:lstStyle/>
          <a:p>
            <a:pPr algn="ctr"/>
            <a:r>
              <a:rPr lang="en-US" altLang="zh-CN" b="1" dirty="0" smtClean="0">
                <a:solidFill>
                  <a:srgbClr val="0174AB"/>
                </a:solidFill>
                <a:latin typeface="微软雅黑" panose="020B0503020204020204" pitchFamily="34" charset="-122"/>
                <a:ea typeface="微软雅黑" panose="020B0503020204020204" pitchFamily="34" charset="-122"/>
              </a:rPr>
              <a:t>ADD YOUR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3615799" y="1892300"/>
            <a:ext cx="221360" cy="3708400"/>
            <a:chOff x="3615799" y="1892300"/>
            <a:chExt cx="221360" cy="3708400"/>
          </a:xfrm>
        </p:grpSpPr>
        <p:cxnSp>
          <p:nvCxnSpPr>
            <p:cNvPr id="42" name="直接连接符 41"/>
            <p:cNvCxnSpPr/>
            <p:nvPr/>
          </p:nvCxnSpPr>
          <p:spPr>
            <a:xfrm>
              <a:off x="3726479" y="1892300"/>
              <a:ext cx="0" cy="3708400"/>
            </a:xfrm>
            <a:prstGeom prst="line">
              <a:avLst/>
            </a:prstGeom>
            <a:ln w="19050">
              <a:solidFill>
                <a:srgbClr val="0174AB"/>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3615799" y="4649591"/>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椭圆 42"/>
            <p:cNvSpPr/>
            <p:nvPr/>
          </p:nvSpPr>
          <p:spPr>
            <a:xfrm>
              <a:off x="3615799" y="2622105"/>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46" name="矩形 45"/>
          <p:cNvSpPr/>
          <p:nvPr/>
        </p:nvSpPr>
        <p:spPr>
          <a:xfrm>
            <a:off x="4137653" y="2407247"/>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4137653" y="2119605"/>
            <a:ext cx="2171700" cy="369332"/>
          </a:xfrm>
          <a:prstGeom prst="rect">
            <a:avLst/>
          </a:prstGeom>
          <a:noFill/>
        </p:spPr>
        <p:txBody>
          <a:bodyPr wrap="square" rtlCol="0">
            <a:spAutoFit/>
          </a:bodyPr>
          <a:lstStyle/>
          <a:p>
            <a:pPr algn="ctr"/>
            <a:r>
              <a:rPr lang="en-US" altLang="zh-CN" b="1" dirty="0" smtClean="0">
                <a:solidFill>
                  <a:srgbClr val="0174AB"/>
                </a:solidFill>
                <a:latin typeface="微软雅黑" panose="020B0503020204020204" pitchFamily="34" charset="-122"/>
                <a:ea typeface="微软雅黑" panose="020B0503020204020204" pitchFamily="34" charset="-122"/>
              </a:rPr>
              <a:t>ADD YOUR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3" name="矩形 6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文本框 63"/>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0" name="直接连接符 6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9469814"/>
      </p:ext>
    </p:extLst>
  </p:cSld>
  <p:clrMapOvr>
    <a:masterClrMapping/>
  </p:clrMapOvr>
  <p:transition>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2700000">
            <a:off x="3722733" y="3054803"/>
            <a:ext cx="1347046" cy="1347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37" name="Group 30"/>
          <p:cNvGrpSpPr>
            <a:grpSpLocks noChangeAspect="1"/>
          </p:cNvGrpSpPr>
          <p:nvPr/>
        </p:nvGrpSpPr>
        <p:grpSpPr bwMode="auto">
          <a:xfrm>
            <a:off x="3895316" y="3230970"/>
            <a:ext cx="1001875" cy="994719"/>
            <a:chOff x="907" y="586"/>
            <a:chExt cx="3357" cy="3333"/>
          </a:xfrm>
          <a:solidFill>
            <a:schemeClr val="bg1"/>
          </a:solidFill>
        </p:grpSpPr>
        <p:sp>
          <p:nvSpPr>
            <p:cNvPr id="38" name="Freeform 32"/>
            <p:cNvSpPr>
              <a:spLocks/>
            </p:cNvSpPr>
            <p:nvPr/>
          </p:nvSpPr>
          <p:spPr bwMode="auto">
            <a:xfrm>
              <a:off x="1801" y="1277"/>
              <a:ext cx="1588" cy="2000"/>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9" name="Freeform 33"/>
            <p:cNvSpPr>
              <a:spLocks/>
            </p:cNvSpPr>
            <p:nvPr/>
          </p:nvSpPr>
          <p:spPr bwMode="auto">
            <a:xfrm>
              <a:off x="907" y="1291"/>
              <a:ext cx="1474" cy="233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0" name="Freeform 34"/>
            <p:cNvSpPr>
              <a:spLocks/>
            </p:cNvSpPr>
            <p:nvPr/>
          </p:nvSpPr>
          <p:spPr bwMode="auto">
            <a:xfrm>
              <a:off x="3592" y="1459"/>
              <a:ext cx="672" cy="187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1" name="Freeform 35"/>
            <p:cNvSpPr>
              <a:spLocks/>
            </p:cNvSpPr>
            <p:nvPr/>
          </p:nvSpPr>
          <p:spPr bwMode="auto">
            <a:xfrm>
              <a:off x="2736" y="2437"/>
              <a:ext cx="939" cy="1269"/>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2" name="Freeform 36"/>
            <p:cNvSpPr>
              <a:spLocks/>
            </p:cNvSpPr>
            <p:nvPr/>
          </p:nvSpPr>
          <p:spPr bwMode="auto">
            <a:xfrm>
              <a:off x="2073" y="586"/>
              <a:ext cx="1327" cy="606"/>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37"/>
            <p:cNvSpPr>
              <a:spLocks/>
            </p:cNvSpPr>
            <p:nvPr/>
          </p:nvSpPr>
          <p:spPr bwMode="auto">
            <a:xfrm>
              <a:off x="2180" y="1097"/>
              <a:ext cx="1341" cy="94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4" name="Freeform 38"/>
            <p:cNvSpPr>
              <a:spLocks/>
            </p:cNvSpPr>
            <p:nvPr/>
          </p:nvSpPr>
          <p:spPr bwMode="auto">
            <a:xfrm>
              <a:off x="1872" y="3564"/>
              <a:ext cx="1228" cy="355"/>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5" name="Freeform 39"/>
            <p:cNvSpPr>
              <a:spLocks/>
            </p:cNvSpPr>
            <p:nvPr/>
          </p:nvSpPr>
          <p:spPr bwMode="auto">
            <a:xfrm>
              <a:off x="1357" y="640"/>
              <a:ext cx="844" cy="486"/>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6" name="Freeform 40"/>
            <p:cNvSpPr>
              <a:spLocks/>
            </p:cNvSpPr>
            <p:nvPr/>
          </p:nvSpPr>
          <p:spPr bwMode="auto">
            <a:xfrm>
              <a:off x="3377" y="830"/>
              <a:ext cx="686" cy="786"/>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7" name="Freeform 41"/>
            <p:cNvSpPr>
              <a:spLocks/>
            </p:cNvSpPr>
            <p:nvPr/>
          </p:nvSpPr>
          <p:spPr bwMode="auto">
            <a:xfrm>
              <a:off x="1040" y="1216"/>
              <a:ext cx="622" cy="414"/>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5" name="组合 4"/>
          <p:cNvGrpSpPr/>
          <p:nvPr/>
        </p:nvGrpSpPr>
        <p:grpSpPr>
          <a:xfrm>
            <a:off x="435496" y="2093445"/>
            <a:ext cx="2246643" cy="1158571"/>
            <a:chOff x="435496" y="1542118"/>
            <a:chExt cx="2246643" cy="1158571"/>
          </a:xfrm>
        </p:grpSpPr>
        <p:sp>
          <p:nvSpPr>
            <p:cNvPr id="48" name="矩形 47"/>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4" name="矩形 3"/>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6" name="组合 5"/>
          <p:cNvGrpSpPr/>
          <p:nvPr/>
        </p:nvGrpSpPr>
        <p:grpSpPr>
          <a:xfrm>
            <a:off x="435496" y="4204637"/>
            <a:ext cx="2246643" cy="1158571"/>
            <a:chOff x="435496" y="4513918"/>
            <a:chExt cx="2246643" cy="1158571"/>
          </a:xfrm>
        </p:grpSpPr>
        <p:sp>
          <p:nvSpPr>
            <p:cNvPr id="50" name="矩形 49"/>
            <p:cNvSpPr/>
            <p:nvPr/>
          </p:nvSpPr>
          <p:spPr>
            <a:xfrm>
              <a:off x="435496" y="49030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435496" y="45139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52" name="矩形 51"/>
            <p:cNvSpPr/>
            <p:nvPr/>
          </p:nvSpPr>
          <p:spPr>
            <a:xfrm>
              <a:off x="540271" y="48702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59" name="组合 58"/>
          <p:cNvGrpSpPr/>
          <p:nvPr/>
        </p:nvGrpSpPr>
        <p:grpSpPr>
          <a:xfrm>
            <a:off x="6110373" y="2093445"/>
            <a:ext cx="2246643" cy="1158571"/>
            <a:chOff x="435496" y="1542118"/>
            <a:chExt cx="2246643" cy="1158571"/>
          </a:xfrm>
        </p:grpSpPr>
        <p:sp>
          <p:nvSpPr>
            <p:cNvPr id="60" name="矩形 59"/>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2" name="矩形 61"/>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63" name="组合 62"/>
          <p:cNvGrpSpPr/>
          <p:nvPr/>
        </p:nvGrpSpPr>
        <p:grpSpPr>
          <a:xfrm>
            <a:off x="6110373" y="4191190"/>
            <a:ext cx="2246643" cy="1158571"/>
            <a:chOff x="435496" y="4513918"/>
            <a:chExt cx="2246643" cy="1158571"/>
          </a:xfrm>
        </p:grpSpPr>
        <p:sp>
          <p:nvSpPr>
            <p:cNvPr id="64" name="矩形 63"/>
            <p:cNvSpPr/>
            <p:nvPr/>
          </p:nvSpPr>
          <p:spPr>
            <a:xfrm>
              <a:off x="435496" y="49030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435496" y="45139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6" name="矩形 65"/>
            <p:cNvSpPr/>
            <p:nvPr/>
          </p:nvSpPr>
          <p:spPr>
            <a:xfrm>
              <a:off x="540271" y="48702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68" name="矩形 6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0" name="矩形 69"/>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71" name="直接连接符 7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5" name="直接连接符 7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2855157"/>
      </p:ext>
    </p:extLst>
  </p:cSld>
  <p:clrMapOvr>
    <a:masterClrMapping/>
  </p:clrMapOvr>
  <p:transition>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研究结果</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1990903937"/>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232076" y="84459"/>
            <a:ext cx="1744449" cy="3787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421888" y="84459"/>
            <a:ext cx="1252453"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24225"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文献综述</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18116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研究假说</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672807" y="81308"/>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373168"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研究结论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314588"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043710"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6135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164450" y="84459"/>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470647" y="1054630"/>
            <a:ext cx="8673353" cy="5005455"/>
            <a:chOff x="470647" y="1322854"/>
            <a:chExt cx="8673353" cy="5005455"/>
          </a:xfrm>
        </p:grpSpPr>
        <p:grpSp>
          <p:nvGrpSpPr>
            <p:cNvPr id="22" name="组合 21"/>
            <p:cNvGrpSpPr/>
            <p:nvPr/>
          </p:nvGrpSpPr>
          <p:grpSpPr>
            <a:xfrm>
              <a:off x="470647" y="1322854"/>
              <a:ext cx="8673353" cy="4999973"/>
              <a:chOff x="470647" y="1322854"/>
              <a:chExt cx="8673353" cy="4999973"/>
            </a:xfrm>
          </p:grpSpPr>
          <p:sp>
            <p:nvSpPr>
              <p:cNvPr id="35" name="矩形 34"/>
              <p:cNvSpPr/>
              <p:nvPr/>
            </p:nvSpPr>
            <p:spPr>
              <a:xfrm>
                <a:off x="675342" y="3901765"/>
                <a:ext cx="7244976" cy="57265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t>2010</a:t>
                </a:r>
                <a:r>
                  <a:rPr lang="zh-CN" altLang="en-US" sz="2000" dirty="0"/>
                  <a:t>年</a:t>
                </a:r>
                <a:r>
                  <a:rPr lang="en-US" altLang="zh-CN" sz="2000" dirty="0"/>
                  <a:t>《</a:t>
                </a:r>
                <a:r>
                  <a:rPr lang="zh-CN" altLang="en-US" sz="2000" dirty="0"/>
                  <a:t>关于深化新股发行体制改革的指导意见</a:t>
                </a:r>
                <a:r>
                  <a:rPr lang="en-US" altLang="zh-CN" sz="2000" dirty="0"/>
                  <a:t>》</a:t>
                </a:r>
              </a:p>
            </p:txBody>
          </p:sp>
          <p:grpSp>
            <p:nvGrpSpPr>
              <p:cNvPr id="36" name="组合 35"/>
              <p:cNvGrpSpPr/>
              <p:nvPr/>
            </p:nvGrpSpPr>
            <p:grpSpPr>
              <a:xfrm>
                <a:off x="470647" y="1322854"/>
                <a:ext cx="8673353" cy="4999973"/>
                <a:chOff x="470647" y="1328336"/>
                <a:chExt cx="8673353" cy="4999973"/>
              </a:xfrm>
            </p:grpSpPr>
            <p:grpSp>
              <p:nvGrpSpPr>
                <p:cNvPr id="37" name="组合 36"/>
                <p:cNvGrpSpPr/>
                <p:nvPr/>
              </p:nvGrpSpPr>
              <p:grpSpPr>
                <a:xfrm>
                  <a:off x="470647" y="1328336"/>
                  <a:ext cx="8477412" cy="4999973"/>
                  <a:chOff x="5075165" y="1394409"/>
                  <a:chExt cx="3793064" cy="3089916"/>
                </a:xfrm>
              </p:grpSpPr>
              <p:grpSp>
                <p:nvGrpSpPr>
                  <p:cNvPr id="43" name="组合 42"/>
                  <p:cNvGrpSpPr/>
                  <p:nvPr/>
                </p:nvGrpSpPr>
                <p:grpSpPr>
                  <a:xfrm>
                    <a:off x="5151504" y="1394409"/>
                    <a:ext cx="3701477" cy="737840"/>
                    <a:chOff x="5151504" y="1394409"/>
                    <a:chExt cx="3701477" cy="737840"/>
                  </a:xfrm>
                </p:grpSpPr>
                <p:sp>
                  <p:nvSpPr>
                    <p:cNvPr id="48" name="矩形 47"/>
                    <p:cNvSpPr/>
                    <p:nvPr/>
                  </p:nvSpPr>
                  <p:spPr>
                    <a:xfrm>
                      <a:off x="5166752" y="1394409"/>
                      <a:ext cx="3241633" cy="39242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t>2004</a:t>
                      </a:r>
                      <a:r>
                        <a:rPr lang="zh-CN" altLang="en-US" sz="2000" dirty="0"/>
                        <a:t>年</a:t>
                      </a:r>
                      <a:r>
                        <a:rPr lang="en-US" altLang="zh-CN" sz="2000" dirty="0"/>
                        <a:t>《</a:t>
                      </a:r>
                      <a:r>
                        <a:rPr lang="zh-CN" altLang="en-US" sz="2000" dirty="0"/>
                        <a:t>关于首次公开发行股票试行询价制度若干问题的通知</a:t>
                      </a:r>
                      <a:r>
                        <a:rPr lang="en-US" altLang="zh-CN" sz="2000" dirty="0"/>
                        <a:t>》</a:t>
                      </a:r>
                    </a:p>
                  </p:txBody>
                </p:sp>
                <p:sp>
                  <p:nvSpPr>
                    <p:cNvPr id="49" name="矩形 48"/>
                    <p:cNvSpPr/>
                    <p:nvPr/>
                  </p:nvSpPr>
                  <p:spPr>
                    <a:xfrm>
                      <a:off x="5151504" y="1884986"/>
                      <a:ext cx="3701477" cy="247263"/>
                    </a:xfrm>
                    <a:prstGeom prst="rect">
                      <a:avLst/>
                    </a:prstGeom>
                  </p:spPr>
                  <p:txBody>
                    <a:bodyPr wrap="square">
                      <a:spAutoFit/>
                    </a:bodyPr>
                    <a:lstStyle/>
                    <a:p>
                      <a:pPr lvl="0" algn="just"/>
                      <a:r>
                        <a:rPr lang="zh-CN" altLang="zh-CN" sz="2000" dirty="0"/>
                        <a:t>标志着中国特色</a:t>
                      </a:r>
                      <a:r>
                        <a:rPr lang="en-US" altLang="zh-CN" sz="2000" dirty="0"/>
                        <a:t>IPO</a:t>
                      </a:r>
                      <a:r>
                        <a:rPr lang="zh-CN" altLang="zh-CN" sz="2000" dirty="0"/>
                        <a:t>询价制度的正式确立</a:t>
                      </a:r>
                      <a:r>
                        <a:rPr lang="en-US" altLang="zh-HK" sz="1100" dirty="0" smtClean="0">
                          <a:solidFill>
                            <a:srgbClr val="666666"/>
                          </a:solidFill>
                          <a:latin typeface="微软雅黑" panose="020B0503020204020204" pitchFamily="34" charset="-122"/>
                          <a:ea typeface="微软雅黑" panose="020B0503020204020204" pitchFamily="34" charset="-122"/>
                        </a:rPr>
                        <a:t>.</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sp>
                <p:nvSpPr>
                  <p:cNvPr id="44" name="矩形 43"/>
                  <p:cNvSpPr/>
                  <p:nvPr/>
                </p:nvSpPr>
                <p:spPr>
                  <a:xfrm>
                    <a:off x="5170325" y="2223092"/>
                    <a:ext cx="3241633" cy="340758"/>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t>2009</a:t>
                    </a:r>
                    <a:r>
                      <a:rPr lang="zh-CN" altLang="en-US" sz="2000" dirty="0"/>
                      <a:t>年</a:t>
                    </a:r>
                    <a:r>
                      <a:rPr lang="en-US" altLang="zh-CN" sz="2000" dirty="0"/>
                      <a:t>《</a:t>
                    </a:r>
                    <a:r>
                      <a:rPr lang="zh-CN" altLang="en-US" sz="2000" dirty="0"/>
                      <a:t>关于进一步改革和完善新股发行体制的指导意见</a:t>
                    </a:r>
                    <a:r>
                      <a:rPr lang="en-US" altLang="zh-CN" sz="2000" dirty="0"/>
                      <a:t>》</a:t>
                    </a:r>
                  </a:p>
                </p:txBody>
              </p:sp>
              <p:grpSp>
                <p:nvGrpSpPr>
                  <p:cNvPr id="45" name="组合 44"/>
                  <p:cNvGrpSpPr/>
                  <p:nvPr/>
                </p:nvGrpSpPr>
                <p:grpSpPr>
                  <a:xfrm>
                    <a:off x="5075165" y="3797295"/>
                    <a:ext cx="3793064" cy="687030"/>
                    <a:chOff x="5075165" y="924787"/>
                    <a:chExt cx="3793064" cy="687030"/>
                  </a:xfrm>
                </p:grpSpPr>
                <p:sp>
                  <p:nvSpPr>
                    <p:cNvPr id="46" name="矩形 45"/>
                    <p:cNvSpPr/>
                    <p:nvPr/>
                  </p:nvSpPr>
                  <p:spPr>
                    <a:xfrm>
                      <a:off x="5151504" y="924787"/>
                      <a:ext cx="3241633" cy="397649"/>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t>2012</a:t>
                      </a:r>
                      <a:r>
                        <a:rPr lang="zh-CN" altLang="en-US" sz="2000" dirty="0"/>
                        <a:t>年</a:t>
                      </a:r>
                      <a:r>
                        <a:rPr lang="en-US" altLang="zh-CN" sz="2000" dirty="0"/>
                        <a:t>《</a:t>
                      </a:r>
                      <a:r>
                        <a:rPr lang="zh-CN" altLang="en-US" sz="2000" dirty="0"/>
                        <a:t>关于进一步深化新股发行体制改革的指导意见</a:t>
                      </a:r>
                      <a:r>
                        <a:rPr lang="en-US" altLang="zh-CN" sz="2000" dirty="0"/>
                        <a:t>》</a:t>
                      </a:r>
                      <a:endParaRPr lang="zh-CN" altLang="en-US" sz="2000" dirty="0"/>
                    </a:p>
                  </p:txBody>
                </p:sp>
                <p:sp>
                  <p:nvSpPr>
                    <p:cNvPr id="47" name="矩形 46"/>
                    <p:cNvSpPr/>
                    <p:nvPr/>
                  </p:nvSpPr>
                  <p:spPr>
                    <a:xfrm>
                      <a:off x="5075165" y="1450146"/>
                      <a:ext cx="3793064" cy="161671"/>
                    </a:xfrm>
                    <a:prstGeom prst="rect">
                      <a:avLst/>
                    </a:prstGeom>
                  </p:spPr>
                  <p:txBody>
                    <a:bodyPr wrap="square">
                      <a:spAutoFit/>
                    </a:bodyPr>
                    <a:lstStyle/>
                    <a:p>
                      <a:pPr lvl="0" algn="just"/>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grpSp>
            <p:grpSp>
              <p:nvGrpSpPr>
                <p:cNvPr id="38" name="组合 37"/>
                <p:cNvGrpSpPr/>
                <p:nvPr/>
              </p:nvGrpSpPr>
              <p:grpSpPr>
                <a:xfrm>
                  <a:off x="666588" y="3344050"/>
                  <a:ext cx="8477412" cy="1763237"/>
                  <a:chOff x="666588" y="3344050"/>
                  <a:chExt cx="8477412" cy="1763237"/>
                </a:xfrm>
              </p:grpSpPr>
              <p:sp>
                <p:nvSpPr>
                  <p:cNvPr id="39" name="矩形 38"/>
                  <p:cNvSpPr/>
                  <p:nvPr/>
                </p:nvSpPr>
                <p:spPr>
                  <a:xfrm>
                    <a:off x="725394" y="3344050"/>
                    <a:ext cx="8272717" cy="400111"/>
                  </a:xfrm>
                  <a:prstGeom prst="rect">
                    <a:avLst/>
                  </a:prstGeom>
                </p:spPr>
                <p:txBody>
                  <a:bodyPr wrap="square">
                    <a:spAutoFit/>
                  </a:bodyPr>
                  <a:lstStyle/>
                  <a:p>
                    <a:pPr lvl="0" algn="just"/>
                    <a:r>
                      <a:rPr lang="en-US" altLang="zh-CN" sz="2000" dirty="0" smtClean="0"/>
                      <a:t>IPO</a:t>
                    </a:r>
                    <a:r>
                      <a:rPr lang="zh-CN" altLang="en-US" sz="2000" dirty="0" smtClean="0"/>
                      <a:t>三高：高发行价、高市盈率、高超募率</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nvGrpSpPr>
                  <p:cNvPr id="40" name="组合 39"/>
                  <p:cNvGrpSpPr/>
                  <p:nvPr/>
                </p:nvGrpSpPr>
                <p:grpSpPr>
                  <a:xfrm>
                    <a:off x="666588" y="4707177"/>
                    <a:ext cx="8477412" cy="400110"/>
                    <a:chOff x="623047" y="4600898"/>
                    <a:chExt cx="8477412" cy="400110"/>
                  </a:xfrm>
                </p:grpSpPr>
                <p:sp>
                  <p:nvSpPr>
                    <p:cNvPr id="41" name="矩形 40"/>
                    <p:cNvSpPr/>
                    <p:nvPr/>
                  </p:nvSpPr>
                  <p:spPr>
                    <a:xfrm>
                      <a:off x="623047" y="4600898"/>
                      <a:ext cx="8477412" cy="400110"/>
                    </a:xfrm>
                    <a:prstGeom prst="rect">
                      <a:avLst/>
                    </a:prstGeom>
                  </p:spPr>
                  <p:txBody>
                    <a:bodyPr wrap="square">
                      <a:spAutoFit/>
                    </a:bodyPr>
                    <a:lstStyle/>
                    <a:p>
                      <a:pPr lvl="0" algn="just"/>
                      <a:r>
                        <a:rPr lang="zh-CN" altLang="zh-CN" sz="2000" dirty="0"/>
                        <a:t>进一步完善报价申购和配售约束</a:t>
                      </a:r>
                      <a:r>
                        <a:rPr lang="zh-CN" altLang="zh-CN" sz="2000" dirty="0" smtClean="0"/>
                        <a:t>机制</a:t>
                      </a:r>
                      <a:r>
                        <a:rPr lang="en-US" altLang="zh-CN" sz="2000" dirty="0" smtClean="0"/>
                        <a:t>                </a:t>
                      </a:r>
                      <a:r>
                        <a:rPr lang="zh-CN" altLang="en-US" sz="2000" dirty="0" smtClean="0"/>
                        <a:t>推荐类机构投资者</a:t>
                      </a:r>
                      <a:r>
                        <a:rPr lang="zh-HK" altLang="zh-HK" sz="20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2000" dirty="0">
                        <a:solidFill>
                          <a:srgbClr val="666666"/>
                        </a:solidFill>
                        <a:latin typeface="微软雅黑" panose="020B0503020204020204" pitchFamily="34" charset="-122"/>
                        <a:ea typeface="微软雅黑" panose="020B0503020204020204" pitchFamily="34" charset="-122"/>
                      </a:endParaRPr>
                    </a:p>
                  </p:txBody>
                </p:sp>
                <p:cxnSp>
                  <p:nvCxnSpPr>
                    <p:cNvPr id="42" name="直接箭头连接符 41"/>
                    <p:cNvCxnSpPr/>
                    <p:nvPr/>
                  </p:nvCxnSpPr>
                  <p:spPr>
                    <a:xfrm>
                      <a:off x="4861753" y="4800953"/>
                      <a:ext cx="705329"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grpSp>
        </p:grpSp>
        <p:grpSp>
          <p:nvGrpSpPr>
            <p:cNvPr id="24" name="组合 23"/>
            <p:cNvGrpSpPr/>
            <p:nvPr/>
          </p:nvGrpSpPr>
          <p:grpSpPr>
            <a:xfrm>
              <a:off x="725393" y="5958977"/>
              <a:ext cx="7160845" cy="369332"/>
              <a:chOff x="725393" y="5958977"/>
              <a:chExt cx="7160845" cy="369332"/>
            </a:xfrm>
          </p:grpSpPr>
          <p:sp>
            <p:nvSpPr>
              <p:cNvPr id="27" name="矩形 26"/>
              <p:cNvSpPr/>
              <p:nvPr/>
            </p:nvSpPr>
            <p:spPr>
              <a:xfrm>
                <a:off x="725393" y="5958977"/>
                <a:ext cx="7160845" cy="369332"/>
              </a:xfrm>
              <a:prstGeom prst="rect">
                <a:avLst/>
              </a:prstGeom>
            </p:spPr>
            <p:txBody>
              <a:bodyPr wrap="square">
                <a:spAutoFit/>
              </a:bodyPr>
              <a:lstStyle/>
              <a:p>
                <a:r>
                  <a:rPr lang="zh-CN" altLang="zh-CN" dirty="0"/>
                  <a:t>再次扩大询价对象</a:t>
                </a:r>
                <a:r>
                  <a:rPr lang="zh-CN" altLang="zh-CN" dirty="0" smtClean="0"/>
                  <a:t>范围</a:t>
                </a:r>
                <a:r>
                  <a:rPr lang="en-US" altLang="zh-CN" dirty="0" smtClean="0"/>
                  <a:t>                   </a:t>
                </a:r>
                <a:r>
                  <a:rPr lang="zh-CN" altLang="en-US" dirty="0" smtClean="0"/>
                  <a:t>推荐类个人投资者</a:t>
                </a:r>
                <a:endParaRPr lang="zh-CN" altLang="en-US" dirty="0"/>
              </a:p>
            </p:txBody>
          </p:sp>
          <p:cxnSp>
            <p:nvCxnSpPr>
              <p:cNvPr id="28" name="直接箭头连接符 27"/>
              <p:cNvCxnSpPr/>
              <p:nvPr/>
            </p:nvCxnSpPr>
            <p:spPr>
              <a:xfrm>
                <a:off x="3213847" y="6143643"/>
                <a:ext cx="76565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837596721"/>
      </p:ext>
    </p:extLst>
  </p:cSld>
  <p:clrMapOvr>
    <a:masterClrMapping/>
  </p:clrMapOvr>
  <p:transition>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8" name="图表 17"/>
          <p:cNvGraphicFramePr/>
          <p:nvPr>
            <p:extLst>
              <p:ext uri="{D42A27DB-BD31-4B8C-83A1-F6EECF244321}">
                <p14:modId xmlns:p14="http://schemas.microsoft.com/office/powerpoint/2010/main" val="3921276416"/>
              </p:ext>
            </p:extLst>
          </p:nvPr>
        </p:nvGraphicFramePr>
        <p:xfrm>
          <a:off x="207166" y="1928820"/>
          <a:ext cx="5097983" cy="3514724"/>
        </p:xfrm>
        <a:graphic>
          <a:graphicData uri="http://schemas.openxmlformats.org/drawingml/2006/chart">
            <c:chart xmlns:c="http://schemas.openxmlformats.org/drawingml/2006/chart" xmlns:r="http://schemas.openxmlformats.org/officeDocument/2006/relationships" r:id="rId2"/>
          </a:graphicData>
        </a:graphic>
      </p:graphicFrame>
      <p:sp>
        <p:nvSpPr>
          <p:cNvPr id="21" name="矩形 20"/>
          <p:cNvSpPr/>
          <p:nvPr/>
        </p:nvSpPr>
        <p:spPr>
          <a:xfrm>
            <a:off x="6283366" y="2471584"/>
            <a:ext cx="2249401" cy="738664"/>
          </a:xfrm>
          <a:prstGeom prst="rect">
            <a:avLst/>
          </a:prstGeom>
        </p:spPr>
        <p:txBody>
          <a:bodyPr wrap="square">
            <a:spAutoFit/>
          </a:bodyPr>
          <a:lstStyle/>
          <a:p>
            <a:pPr lvl="0" algn="just"/>
            <a:r>
              <a:rPr lang="en-US" altLang="zh-HK" sz="105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050" dirty="0" smtClean="0">
                <a:solidFill>
                  <a:srgbClr val="666666"/>
                </a:solidFill>
                <a:latin typeface="微软雅黑" panose="020B0503020204020204" pitchFamily="34" charset="-122"/>
                <a:ea typeface="微软雅黑" panose="020B0503020204020204" pitchFamily="34" charset="-122"/>
              </a:rPr>
              <a:t>foolishness.</a:t>
            </a:r>
            <a:r>
              <a:rPr lang="zh-HK" altLang="zh-HK" sz="105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050" dirty="0">
              <a:solidFill>
                <a:srgbClr val="666666"/>
              </a:solidFill>
              <a:latin typeface="微软雅黑" panose="020B0503020204020204" pitchFamily="34" charset="-122"/>
              <a:ea typeface="微软雅黑" panose="020B0503020204020204" pitchFamily="34" charset="-122"/>
            </a:endParaRPr>
          </a:p>
        </p:txBody>
      </p:sp>
      <p:sp>
        <p:nvSpPr>
          <p:cNvPr id="22" name="矩形 21"/>
          <p:cNvSpPr/>
          <p:nvPr/>
        </p:nvSpPr>
        <p:spPr>
          <a:xfrm>
            <a:off x="6283366" y="4068689"/>
            <a:ext cx="2249401" cy="738664"/>
          </a:xfrm>
          <a:prstGeom prst="rect">
            <a:avLst/>
          </a:prstGeom>
        </p:spPr>
        <p:txBody>
          <a:bodyPr wrap="square">
            <a:spAutoFit/>
          </a:bodyPr>
          <a:lstStyle/>
          <a:p>
            <a:pPr lvl="0" algn="just"/>
            <a:r>
              <a:rPr lang="en-US" altLang="zh-HK" sz="105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050" dirty="0" smtClean="0">
                <a:solidFill>
                  <a:srgbClr val="666666"/>
                </a:solidFill>
                <a:latin typeface="微软雅黑" panose="020B0503020204020204" pitchFamily="34" charset="-122"/>
                <a:ea typeface="微软雅黑" panose="020B0503020204020204" pitchFamily="34" charset="-122"/>
              </a:rPr>
              <a:t>foolishness.</a:t>
            </a:r>
            <a:r>
              <a:rPr lang="zh-HK" altLang="zh-HK" sz="105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050" dirty="0">
              <a:solidFill>
                <a:srgbClr val="666666"/>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5479672"/>
      </p:ext>
    </p:extLst>
  </p:cSld>
  <p:clrMapOvr>
    <a:masterClrMapping/>
  </p:clrMapOvr>
  <p:transition>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4" name="图表 23"/>
          <p:cNvGraphicFramePr/>
          <p:nvPr>
            <p:extLst>
              <p:ext uri="{D42A27DB-BD31-4B8C-83A1-F6EECF244321}">
                <p14:modId xmlns:p14="http://schemas.microsoft.com/office/powerpoint/2010/main" val="3039485458"/>
              </p:ext>
            </p:extLst>
          </p:nvPr>
        </p:nvGraphicFramePr>
        <p:xfrm>
          <a:off x="209214" y="1856573"/>
          <a:ext cx="3119438" cy="2079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图表 24"/>
          <p:cNvGraphicFramePr/>
          <p:nvPr>
            <p:extLst>
              <p:ext uri="{D42A27DB-BD31-4B8C-83A1-F6EECF244321}">
                <p14:modId xmlns:p14="http://schemas.microsoft.com/office/powerpoint/2010/main" val="61522955"/>
              </p:ext>
            </p:extLst>
          </p:nvPr>
        </p:nvGraphicFramePr>
        <p:xfrm>
          <a:off x="3012282" y="1856573"/>
          <a:ext cx="3119438" cy="2079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图表 25"/>
          <p:cNvGraphicFramePr/>
          <p:nvPr>
            <p:extLst>
              <p:ext uri="{D42A27DB-BD31-4B8C-83A1-F6EECF244321}">
                <p14:modId xmlns:p14="http://schemas.microsoft.com/office/powerpoint/2010/main" val="2777346731"/>
              </p:ext>
            </p:extLst>
          </p:nvPr>
        </p:nvGraphicFramePr>
        <p:xfrm>
          <a:off x="5815349" y="1856573"/>
          <a:ext cx="3119438" cy="2079625"/>
        </p:xfrm>
        <a:graphic>
          <a:graphicData uri="http://schemas.openxmlformats.org/drawingml/2006/chart">
            <c:chart xmlns:c="http://schemas.openxmlformats.org/drawingml/2006/chart" xmlns:r="http://schemas.openxmlformats.org/officeDocument/2006/relationships" r:id="rId4"/>
          </a:graphicData>
        </a:graphic>
      </p:graphicFrame>
      <p:sp>
        <p:nvSpPr>
          <p:cNvPr id="28" name="文本框 27"/>
          <p:cNvSpPr txBox="1"/>
          <p:nvPr/>
        </p:nvSpPr>
        <p:spPr>
          <a:xfrm>
            <a:off x="1297446"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4100514"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903581"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31" name="矩形 30"/>
          <p:cNvSpPr/>
          <p:nvPr/>
        </p:nvSpPr>
        <p:spPr>
          <a:xfrm>
            <a:off x="1143670" y="5105353"/>
            <a:ext cx="6994698" cy="600164"/>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7393330" y="6410446"/>
            <a:ext cx="1652701" cy="338554"/>
            <a:chOff x="7317130" y="6308846"/>
            <a:chExt cx="1652701" cy="338554"/>
          </a:xfrm>
        </p:grpSpPr>
        <p:sp>
          <p:nvSpPr>
            <p:cNvPr id="32" name="文本框 31"/>
            <p:cNvSpPr txBox="1"/>
            <p:nvPr/>
          </p:nvSpPr>
          <p:spPr>
            <a:xfrm>
              <a:off x="7317130" y="6308846"/>
              <a:ext cx="1652701" cy="338554"/>
            </a:xfrm>
            <a:prstGeom prst="rect">
              <a:avLst/>
            </a:prstGeom>
            <a:noFill/>
          </p:spPr>
          <p:txBody>
            <a:bodyPr wrap="square" rtlCol="0">
              <a:spAutoFit/>
            </a:bodyPr>
            <a:lstStyle/>
            <a:p>
              <a:pPr algn="ctr"/>
              <a:r>
                <a:rPr lang="zh-CN" altLang="en-US" sz="1600" b="1" spc="300" dirty="0" smtClean="0">
                  <a:solidFill>
                    <a:schemeClr val="bg2">
                      <a:lumMod val="50000"/>
                    </a:schemeClr>
                  </a:solidFill>
                  <a:latin typeface="微软雅黑" panose="020B0503020204020204" pitchFamily="34" charset="-122"/>
                  <a:ea typeface="微软雅黑" panose="020B0503020204020204" pitchFamily="34" charset="-122"/>
                </a:rPr>
                <a:t>毕业论文题目</a:t>
              </a:r>
              <a:endParaRPr lang="zh-HK" altLang="en-US" sz="1600" b="1" spc="3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33" name="直接连接符 32"/>
            <p:cNvCxnSpPr/>
            <p:nvPr/>
          </p:nvCxnSpPr>
          <p:spPr>
            <a:xfrm>
              <a:off x="8882743" y="6369719"/>
              <a:ext cx="0" cy="216809"/>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00971780"/>
      </p:ext>
    </p:extLst>
  </p:cSld>
  <p:clrMapOvr>
    <a:masterClrMapping/>
  </p:clrMapOvr>
  <p:transition>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2" name="图表 21"/>
          <p:cNvGraphicFramePr/>
          <p:nvPr>
            <p:extLst>
              <p:ext uri="{D42A27DB-BD31-4B8C-83A1-F6EECF244321}">
                <p14:modId xmlns:p14="http://schemas.microsoft.com/office/powerpoint/2010/main" val="3998403098"/>
              </p:ext>
            </p:extLst>
          </p:nvPr>
        </p:nvGraphicFramePr>
        <p:xfrm>
          <a:off x="1524000" y="1296984"/>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23" name="矩形 22"/>
          <p:cNvSpPr/>
          <p:nvPr/>
        </p:nvSpPr>
        <p:spPr>
          <a:xfrm>
            <a:off x="748506" y="5791475"/>
            <a:ext cx="7646988" cy="261610"/>
          </a:xfrm>
          <a:prstGeom prst="rect">
            <a:avLst/>
          </a:prstGeom>
        </p:spPr>
        <p:txBody>
          <a:bodyPr wrap="square">
            <a:spAutoFit/>
          </a:bodyPr>
          <a:lstStyle/>
          <a:p>
            <a:pPr lvl="0" algn="ctr"/>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7008786"/>
      </p:ext>
    </p:extLst>
  </p:cSld>
  <p:clrMapOvr>
    <a:masterClrMapping/>
  </p:clrMapOvr>
  <p:transition>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3345686746"/>
      </p:ext>
    </p:extLst>
  </p:cSld>
  <p:clrMapOvr>
    <a:masterClrMapping/>
  </p:clrMapOvr>
  <p:transition>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53939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问题讨论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a:off x="2939653" y="2055320"/>
            <a:ext cx="3321364" cy="3293102"/>
            <a:chOff x="2939653" y="2055320"/>
            <a:chExt cx="3321364" cy="3293102"/>
          </a:xfrm>
        </p:grpSpPr>
        <p:sp>
          <p:nvSpPr>
            <p:cNvPr id="16" name="饼形 15"/>
            <p:cNvSpPr/>
            <p:nvPr/>
          </p:nvSpPr>
          <p:spPr>
            <a:xfrm>
              <a:off x="3093899" y="2181306"/>
              <a:ext cx="3167118" cy="3167116"/>
            </a:xfrm>
            <a:prstGeom prst="pie">
              <a:avLst>
                <a:gd name="adj1" fmla="val 0"/>
                <a:gd name="adj2" fmla="val 5400000"/>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饼形 16"/>
            <p:cNvSpPr/>
            <p:nvPr/>
          </p:nvSpPr>
          <p:spPr>
            <a:xfrm flipV="1">
              <a:off x="3093899" y="2055634"/>
              <a:ext cx="3167118" cy="3167116"/>
            </a:xfrm>
            <a:prstGeom prst="pie">
              <a:avLst>
                <a:gd name="adj1" fmla="val 0"/>
                <a:gd name="adj2" fmla="val 5400000"/>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8" name="饼形 17"/>
            <p:cNvSpPr/>
            <p:nvPr/>
          </p:nvSpPr>
          <p:spPr>
            <a:xfrm flipH="1">
              <a:off x="2939653" y="2180992"/>
              <a:ext cx="3167118" cy="3167116"/>
            </a:xfrm>
            <a:prstGeom prst="pie">
              <a:avLst>
                <a:gd name="adj1" fmla="val 0"/>
                <a:gd name="adj2" fmla="val 5400000"/>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9" name="饼形 18"/>
            <p:cNvSpPr/>
            <p:nvPr/>
          </p:nvSpPr>
          <p:spPr>
            <a:xfrm flipH="1" flipV="1">
              <a:off x="2939653" y="2055320"/>
              <a:ext cx="3167118" cy="3167116"/>
            </a:xfrm>
            <a:prstGeom prst="pie">
              <a:avLst>
                <a:gd name="adj1" fmla="val 0"/>
                <a:gd name="adj2" fmla="val 5400000"/>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21" name="椭圆 20"/>
            <p:cNvSpPr/>
            <p:nvPr/>
          </p:nvSpPr>
          <p:spPr>
            <a:xfrm>
              <a:off x="3775288" y="2867300"/>
              <a:ext cx="1650092" cy="1650092"/>
            </a:xfrm>
            <a:prstGeom prst="ellipse">
              <a:avLst/>
            </a:prstGeom>
            <a:solidFill>
              <a:schemeClr val="bg1"/>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174AB"/>
                  </a:solidFill>
                  <a:latin typeface="微软雅黑" panose="020B0503020204020204" pitchFamily="34" charset="-122"/>
                  <a:ea typeface="微软雅黑" panose="020B0503020204020204" pitchFamily="34" charset="-122"/>
                </a:rPr>
                <a:t>TEXT</a:t>
              </a:r>
              <a:endParaRPr lang="zh-HK" altLang="en-US" sz="2800" b="1" dirty="0">
                <a:solidFill>
                  <a:srgbClr val="0174AB"/>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3280378" y="2308625"/>
              <a:ext cx="769257" cy="923330"/>
            </a:xfrm>
            <a:prstGeom prst="rect">
              <a:avLst/>
            </a:prstGeom>
            <a:noFill/>
          </p:spPr>
          <p:txBody>
            <a:bodyPr wrap="square" rtlCol="0">
              <a:spAutoFit/>
            </a:bodyPr>
            <a:lstStyle/>
            <a:p>
              <a:pPr algn="ctr"/>
              <a:r>
                <a:rPr lang="en-US" altLang="zh-CN" sz="5400" b="1" dirty="0" smtClean="0">
                  <a:solidFill>
                    <a:schemeClr val="bg1"/>
                  </a:solidFill>
                  <a:latin typeface="微软雅黑" panose="020B0503020204020204" pitchFamily="34" charset="-122"/>
                  <a:ea typeface="微软雅黑" panose="020B0503020204020204" pitchFamily="34" charset="-122"/>
                </a:rPr>
                <a:t>s</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3294892" y="4084929"/>
              <a:ext cx="769257" cy="923330"/>
            </a:xfrm>
            <a:prstGeom prst="rect">
              <a:avLst/>
            </a:prstGeom>
            <a:noFill/>
          </p:spPr>
          <p:txBody>
            <a:bodyPr wrap="square" rtlCol="0">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rPr>
                <a:t>w</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140069" y="4026873"/>
              <a:ext cx="769257" cy="923330"/>
            </a:xfrm>
            <a:prstGeom prst="rect">
              <a:avLst/>
            </a:prstGeom>
            <a:noFill/>
          </p:spPr>
          <p:txBody>
            <a:bodyPr wrap="square" rtlCol="0">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rPr>
                <a:t>o</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125555" y="2471619"/>
              <a:ext cx="769257" cy="830997"/>
            </a:xfrm>
            <a:prstGeom prst="rect">
              <a:avLst/>
            </a:prstGeom>
            <a:noFill/>
          </p:spPr>
          <p:txBody>
            <a:bodyPr wrap="square" rtlCol="0">
              <a:spAutoFit/>
            </a:bodyPr>
            <a:lstStyle/>
            <a:p>
              <a:pPr algn="ctr"/>
              <a:r>
                <a:rPr lang="en-US" altLang="zh-CN" sz="4800" b="1" dirty="0" smtClean="0">
                  <a:solidFill>
                    <a:schemeClr val="bg1"/>
                  </a:solidFill>
                  <a:latin typeface="微软雅黑" panose="020B0503020204020204" pitchFamily="34" charset="-122"/>
                  <a:ea typeface="微软雅黑" panose="020B0503020204020204" pitchFamily="34" charset="-122"/>
                </a:rPr>
                <a:t>T</a:t>
              </a:r>
            </a:p>
          </p:txBody>
        </p:sp>
      </p:grpSp>
      <p:grpSp>
        <p:nvGrpSpPr>
          <p:cNvPr id="27" name="组合 26"/>
          <p:cNvGrpSpPr/>
          <p:nvPr/>
        </p:nvGrpSpPr>
        <p:grpSpPr>
          <a:xfrm>
            <a:off x="394934" y="1879069"/>
            <a:ext cx="2246643" cy="1158571"/>
            <a:chOff x="435496" y="1542118"/>
            <a:chExt cx="2246643" cy="1158571"/>
          </a:xfrm>
        </p:grpSpPr>
        <p:sp>
          <p:nvSpPr>
            <p:cNvPr id="28" name="矩形 27"/>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30" name="矩形 29"/>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31" name="组合 30"/>
          <p:cNvGrpSpPr/>
          <p:nvPr/>
        </p:nvGrpSpPr>
        <p:grpSpPr>
          <a:xfrm>
            <a:off x="451603" y="4347052"/>
            <a:ext cx="2246643" cy="1158571"/>
            <a:chOff x="435496" y="1542118"/>
            <a:chExt cx="2246643" cy="1158571"/>
          </a:xfrm>
        </p:grpSpPr>
        <p:sp>
          <p:nvSpPr>
            <p:cNvPr id="32" name="矩形 31"/>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34" name="矩形 33"/>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35" name="组合 34"/>
          <p:cNvGrpSpPr/>
          <p:nvPr/>
        </p:nvGrpSpPr>
        <p:grpSpPr>
          <a:xfrm>
            <a:off x="6502424" y="4354309"/>
            <a:ext cx="2246643" cy="1158571"/>
            <a:chOff x="435496" y="1542118"/>
            <a:chExt cx="2246643" cy="1158571"/>
          </a:xfrm>
        </p:grpSpPr>
        <p:sp>
          <p:nvSpPr>
            <p:cNvPr id="36" name="矩形 35"/>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38" name="矩形 37"/>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39" name="组合 38"/>
          <p:cNvGrpSpPr/>
          <p:nvPr/>
        </p:nvGrpSpPr>
        <p:grpSpPr>
          <a:xfrm>
            <a:off x="6502424" y="1871812"/>
            <a:ext cx="2246643" cy="1158571"/>
            <a:chOff x="435496" y="1542118"/>
            <a:chExt cx="2246643" cy="1158571"/>
          </a:xfrm>
        </p:grpSpPr>
        <p:sp>
          <p:nvSpPr>
            <p:cNvPr id="40" name="矩形 39"/>
            <p:cNvSpPr/>
            <p:nvPr/>
          </p:nvSpPr>
          <p:spPr>
            <a:xfrm>
              <a:off x="435496" y="1931248"/>
              <a:ext cx="2246643" cy="769441"/>
            </a:xfrm>
            <a:prstGeom prst="rect">
              <a:avLst/>
            </a:prstGeom>
          </p:spPr>
          <p:txBody>
            <a:bodyPr wrap="square">
              <a:spAutoFit/>
            </a:bodyPr>
            <a:lstStyle/>
            <a:p>
              <a:pPr lvl="0" algn="just"/>
              <a:r>
                <a:rPr lang="en-US" altLang="zh-HK" sz="1100" dirty="0">
                  <a:solidFill>
                    <a:srgbClr val="92D14F"/>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92D14F"/>
                  </a:solidFill>
                  <a:latin typeface="微软雅黑" panose="020B0503020204020204" pitchFamily="34" charset="-122"/>
                  <a:ea typeface="微软雅黑" panose="020B0503020204020204" pitchFamily="34" charset="-122"/>
                </a:rPr>
                <a:t>foolishness.</a:t>
              </a:r>
              <a:r>
                <a:rPr lang="zh-HK" altLang="zh-HK" sz="1100" dirty="0">
                  <a:solidFill>
                    <a:srgbClr val="92D14F"/>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92D14F"/>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92D14F"/>
                  </a:solidFill>
                  <a:latin typeface="微软雅黑" panose="020B0503020204020204" pitchFamily="34" charset="-122"/>
                  <a:ea typeface="微软雅黑" panose="020B0503020204020204" pitchFamily="34" charset="-122"/>
                </a:rPr>
                <a:t>ADD  TITLE</a:t>
              </a:r>
              <a:endParaRPr lang="zh-HK" altLang="en-US" b="1" dirty="0">
                <a:solidFill>
                  <a:srgbClr val="92D14F"/>
                </a:solidFill>
                <a:latin typeface="微软雅黑" panose="020B0503020204020204" pitchFamily="34" charset="-122"/>
                <a:ea typeface="微软雅黑" panose="020B0503020204020204" pitchFamily="34" charset="-122"/>
              </a:endParaRPr>
            </a:p>
          </p:txBody>
        </p:sp>
        <p:sp>
          <p:nvSpPr>
            <p:cNvPr id="42" name="矩形 41"/>
            <p:cNvSpPr/>
            <p:nvPr/>
          </p:nvSpPr>
          <p:spPr>
            <a:xfrm>
              <a:off x="540271" y="1898406"/>
              <a:ext cx="1355204" cy="45887"/>
            </a:xfrm>
            <a:prstGeom prst="rect">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92D14F"/>
                </a:solidFill>
              </a:endParaRPr>
            </a:p>
          </p:txBody>
        </p:sp>
      </p:grpSp>
      <p:sp>
        <p:nvSpPr>
          <p:cNvPr id="50" name="文本框 4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8744538"/>
      </p:ext>
    </p:extLst>
  </p:cSld>
  <p:clrMapOvr>
    <a:masterClrMapping/>
  </p:clrMapOvr>
  <p:transition>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53939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问题讨论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6" name="同心圆 15"/>
          <p:cNvSpPr/>
          <p:nvPr/>
        </p:nvSpPr>
        <p:spPr>
          <a:xfrm>
            <a:off x="308780" y="2034776"/>
            <a:ext cx="3817937" cy="3817937"/>
          </a:xfrm>
          <a:prstGeom prst="donut">
            <a:avLst>
              <a:gd name="adj" fmla="val 7621"/>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椭圆 16"/>
          <p:cNvSpPr/>
          <p:nvPr/>
        </p:nvSpPr>
        <p:spPr>
          <a:xfrm>
            <a:off x="1638083" y="1625087"/>
            <a:ext cx="1159329" cy="1159329"/>
          </a:xfrm>
          <a:prstGeom prst="ellipse">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1</a:t>
            </a:r>
            <a:endParaRPr lang="zh-HK" altLang="en-US" sz="6000" b="1" dirty="0">
              <a:latin typeface="微软雅黑" panose="020B0503020204020204" pitchFamily="34" charset="-122"/>
              <a:ea typeface="微软雅黑" panose="020B0503020204020204" pitchFamily="34" charset="-122"/>
            </a:endParaRPr>
          </a:p>
        </p:txBody>
      </p:sp>
      <p:sp>
        <p:nvSpPr>
          <p:cNvPr id="20" name="椭圆 19"/>
          <p:cNvSpPr/>
          <p:nvPr/>
        </p:nvSpPr>
        <p:spPr>
          <a:xfrm>
            <a:off x="388101" y="4693384"/>
            <a:ext cx="1159329" cy="1159329"/>
          </a:xfrm>
          <a:prstGeom prst="ellipse">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2</a:t>
            </a:r>
            <a:endParaRPr lang="zh-HK" altLang="en-US" sz="6000" b="1" dirty="0">
              <a:latin typeface="微软雅黑" panose="020B0503020204020204" pitchFamily="34" charset="-122"/>
              <a:ea typeface="微软雅黑" panose="020B0503020204020204" pitchFamily="34" charset="-122"/>
            </a:endParaRPr>
          </a:p>
        </p:txBody>
      </p:sp>
      <p:sp>
        <p:nvSpPr>
          <p:cNvPr id="21" name="椭圆 20"/>
          <p:cNvSpPr/>
          <p:nvPr/>
        </p:nvSpPr>
        <p:spPr>
          <a:xfrm>
            <a:off x="2812153" y="4693384"/>
            <a:ext cx="1159329" cy="1159329"/>
          </a:xfrm>
          <a:prstGeom prst="ellipse">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latin typeface="微软雅黑" panose="020B0503020204020204" pitchFamily="34" charset="-122"/>
                <a:ea typeface="微软雅黑" panose="020B0503020204020204" pitchFamily="34" charset="-122"/>
              </a:rPr>
              <a:t>3.1</a:t>
            </a:r>
            <a:endParaRPr lang="zh-HK" altLang="en-US" sz="3200" b="1" dirty="0">
              <a:latin typeface="微软雅黑" panose="020B0503020204020204" pitchFamily="34" charset="-122"/>
              <a:ea typeface="微软雅黑" panose="020B0503020204020204" pitchFamily="34" charset="-122"/>
            </a:endParaRPr>
          </a:p>
        </p:txBody>
      </p:sp>
      <p:sp>
        <p:nvSpPr>
          <p:cNvPr id="22" name="椭圆 21"/>
          <p:cNvSpPr/>
          <p:nvPr/>
        </p:nvSpPr>
        <p:spPr>
          <a:xfrm>
            <a:off x="1145673" y="2871668"/>
            <a:ext cx="2144150" cy="2144152"/>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latin typeface="微软雅黑" panose="020B0503020204020204" pitchFamily="34" charset="-122"/>
                <a:ea typeface="微软雅黑" panose="020B0503020204020204" pitchFamily="34" charset="-122"/>
              </a:rPr>
              <a:t>TEXT</a:t>
            </a:r>
            <a:endParaRPr lang="zh-HK" altLang="en-US" sz="4000" b="1" dirty="0">
              <a:latin typeface="微软雅黑" panose="020B0503020204020204" pitchFamily="34" charset="-122"/>
              <a:ea typeface="微软雅黑" panose="020B0503020204020204" pitchFamily="34" charset="-122"/>
            </a:endParaRPr>
          </a:p>
        </p:txBody>
      </p:sp>
      <p:grpSp>
        <p:nvGrpSpPr>
          <p:cNvPr id="32" name="组合 31"/>
          <p:cNvGrpSpPr/>
          <p:nvPr/>
        </p:nvGrpSpPr>
        <p:grpSpPr>
          <a:xfrm>
            <a:off x="4542620" y="3125831"/>
            <a:ext cx="4292600" cy="1226249"/>
            <a:chOff x="4459613" y="3431448"/>
            <a:chExt cx="4292600" cy="1226249"/>
          </a:xfrm>
        </p:grpSpPr>
        <p:sp>
          <p:nvSpPr>
            <p:cNvPr id="25" name="矩形 24"/>
            <p:cNvSpPr/>
            <p:nvPr/>
          </p:nvSpPr>
          <p:spPr>
            <a:xfrm>
              <a:off x="4459613" y="3718978"/>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459613" y="3431448"/>
              <a:ext cx="2171700" cy="369332"/>
            </a:xfrm>
            <a:prstGeom prst="rect">
              <a:avLst/>
            </a:prstGeom>
            <a:noFill/>
          </p:spPr>
          <p:txBody>
            <a:bodyPr wrap="square" rtlCol="0">
              <a:spAutoFit/>
            </a:bodyPr>
            <a:lstStyle/>
            <a:p>
              <a:pPr algn="ctr"/>
              <a:r>
                <a:rPr lang="en-US" altLang="zh-CN" b="1" dirty="0" smtClean="0">
                  <a:solidFill>
                    <a:srgbClr val="92D14F"/>
                  </a:solidFill>
                  <a:latin typeface="微软雅黑" panose="020B0503020204020204" pitchFamily="34" charset="-122"/>
                  <a:ea typeface="微软雅黑" panose="020B0503020204020204" pitchFamily="34" charset="-122"/>
                </a:rPr>
                <a:t>ADD YOUR TITLE</a:t>
              </a:r>
              <a:endParaRPr lang="zh-HK" altLang="en-US" b="1" dirty="0">
                <a:solidFill>
                  <a:srgbClr val="92D14F"/>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4542620" y="1447448"/>
            <a:ext cx="4292600" cy="1226361"/>
            <a:chOff x="4459613" y="1403906"/>
            <a:chExt cx="4292600" cy="1226361"/>
          </a:xfrm>
        </p:grpSpPr>
        <p:sp>
          <p:nvSpPr>
            <p:cNvPr id="27" name="矩形 26"/>
            <p:cNvSpPr/>
            <p:nvPr/>
          </p:nvSpPr>
          <p:spPr>
            <a:xfrm>
              <a:off x="4459613" y="1691548"/>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4459613" y="1403906"/>
              <a:ext cx="2171700" cy="369332"/>
            </a:xfrm>
            <a:prstGeom prst="rect">
              <a:avLst/>
            </a:prstGeom>
            <a:noFill/>
          </p:spPr>
          <p:txBody>
            <a:bodyPr wrap="square" rtlCol="0">
              <a:spAutoFit/>
            </a:bodyPr>
            <a:lstStyle/>
            <a:p>
              <a:pPr algn="ctr"/>
              <a:r>
                <a:rPr lang="en-US" altLang="zh-CN" b="1" dirty="0" smtClean="0">
                  <a:solidFill>
                    <a:srgbClr val="92D14F"/>
                  </a:solidFill>
                  <a:latin typeface="微软雅黑" panose="020B0503020204020204" pitchFamily="34" charset="-122"/>
                  <a:ea typeface="微软雅黑" panose="020B0503020204020204" pitchFamily="34" charset="-122"/>
                </a:rPr>
                <a:t>ADD YOUR TITLE</a:t>
              </a:r>
              <a:endParaRPr lang="zh-HK" altLang="en-US" b="1" dirty="0">
                <a:solidFill>
                  <a:srgbClr val="92D14F"/>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4542620" y="4804103"/>
            <a:ext cx="4292600" cy="1226249"/>
            <a:chOff x="4459613" y="4760561"/>
            <a:chExt cx="4292600" cy="1226249"/>
          </a:xfrm>
        </p:grpSpPr>
        <p:sp>
          <p:nvSpPr>
            <p:cNvPr id="29" name="矩形 28"/>
            <p:cNvSpPr/>
            <p:nvPr/>
          </p:nvSpPr>
          <p:spPr>
            <a:xfrm>
              <a:off x="4459613" y="5048091"/>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459613" y="4760561"/>
              <a:ext cx="2171700" cy="369332"/>
            </a:xfrm>
            <a:prstGeom prst="rect">
              <a:avLst/>
            </a:prstGeom>
            <a:noFill/>
          </p:spPr>
          <p:txBody>
            <a:bodyPr wrap="square" rtlCol="0">
              <a:spAutoFit/>
            </a:bodyPr>
            <a:lstStyle/>
            <a:p>
              <a:pPr algn="ctr"/>
              <a:r>
                <a:rPr lang="en-US" altLang="zh-CN" b="1" dirty="0" smtClean="0">
                  <a:solidFill>
                    <a:srgbClr val="92D14F"/>
                  </a:solidFill>
                  <a:latin typeface="微软雅黑" panose="020B0503020204020204" pitchFamily="34" charset="-122"/>
                  <a:ea typeface="微软雅黑" panose="020B0503020204020204" pitchFamily="34" charset="-122"/>
                </a:rPr>
                <a:t>ADD YOUR TITLE</a:t>
              </a:r>
              <a:endParaRPr lang="zh-HK" altLang="en-US" b="1" dirty="0">
                <a:solidFill>
                  <a:srgbClr val="92D14F"/>
                </a:solidFill>
                <a:latin typeface="微软雅黑" panose="020B0503020204020204" pitchFamily="34" charset="-122"/>
                <a:ea typeface="微软雅黑" panose="020B0503020204020204" pitchFamily="34" charset="-122"/>
              </a:endParaRPr>
            </a:p>
          </p:txBody>
        </p:sp>
      </p:grpSp>
      <p:sp>
        <p:nvSpPr>
          <p:cNvPr id="39" name="文本框 3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7389160"/>
      </p:ext>
    </p:extLst>
  </p:cSld>
  <p:clrMapOvr>
    <a:masterClrMapping/>
  </p:clrMapOvr>
  <p:transition>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495806386"/>
      </p:ext>
    </p:extLst>
  </p:cSld>
  <p:clrMapOvr>
    <a:masterClrMapping/>
  </p:clrMapOvr>
  <p:transition>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6798930"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770574" y="93911"/>
            <a:ext cx="1344726"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8" name="图片 27"/>
          <p:cNvPicPr>
            <a:picLocks noChangeAspect="1"/>
          </p:cNvPicPr>
          <p:nvPr/>
        </p:nvPicPr>
        <p:blipFill rotWithShape="1">
          <a:blip r:embed="rId2"/>
          <a:srcRect l="47675"/>
          <a:stretch/>
        </p:blipFill>
        <p:spPr>
          <a:xfrm>
            <a:off x="0" y="2332057"/>
            <a:ext cx="1428902" cy="2730910"/>
          </a:xfrm>
          <a:prstGeom prst="rect">
            <a:avLst/>
          </a:prstGeom>
          <a:effectLst>
            <a:outerShdw blurRad="63500" sx="102000" sy="102000" algn="ctr" rotWithShape="0">
              <a:prstClr val="black">
                <a:alpha val="40000"/>
              </a:prstClr>
            </a:outerShdw>
          </a:effectLst>
        </p:spPr>
      </p:pic>
      <p:sp>
        <p:nvSpPr>
          <p:cNvPr id="31" name="椭圆 30"/>
          <p:cNvSpPr/>
          <p:nvPr/>
        </p:nvSpPr>
        <p:spPr>
          <a:xfrm>
            <a:off x="2412999" y="1581061"/>
            <a:ext cx="918803" cy="91880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rPr>
              <a:t>1</a:t>
            </a:r>
            <a:endParaRPr lang="zh-HK" altLang="en-US" sz="3600" b="1" dirty="0">
              <a:latin typeface="微软雅黑" panose="020B0503020204020204" pitchFamily="34" charset="-122"/>
              <a:ea typeface="微软雅黑" panose="020B0503020204020204" pitchFamily="34" charset="-122"/>
            </a:endParaRPr>
          </a:p>
        </p:txBody>
      </p:sp>
      <p:sp>
        <p:nvSpPr>
          <p:cNvPr id="32" name="椭圆 31"/>
          <p:cNvSpPr/>
          <p:nvPr/>
        </p:nvSpPr>
        <p:spPr>
          <a:xfrm>
            <a:off x="3331803" y="3238110"/>
            <a:ext cx="918803" cy="91880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rPr>
              <a:t>2</a:t>
            </a:r>
            <a:endParaRPr lang="zh-HK" altLang="en-US" sz="3600" b="1" dirty="0">
              <a:latin typeface="微软雅黑" panose="020B0503020204020204" pitchFamily="34" charset="-122"/>
              <a:ea typeface="微软雅黑" panose="020B0503020204020204" pitchFamily="34" charset="-122"/>
            </a:endParaRPr>
          </a:p>
        </p:txBody>
      </p:sp>
      <p:sp>
        <p:nvSpPr>
          <p:cNvPr id="33" name="椭圆 32"/>
          <p:cNvSpPr/>
          <p:nvPr/>
        </p:nvSpPr>
        <p:spPr>
          <a:xfrm>
            <a:off x="2412999" y="4895159"/>
            <a:ext cx="918803" cy="91880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rPr>
              <a:t>2</a:t>
            </a:r>
            <a:endParaRPr lang="zh-HK" altLang="en-US" sz="3600" b="1" dirty="0">
              <a:latin typeface="微软雅黑" panose="020B0503020204020204" pitchFamily="34" charset="-122"/>
              <a:ea typeface="微软雅黑" panose="020B0503020204020204" pitchFamily="34" charset="-122"/>
            </a:endParaRPr>
          </a:p>
        </p:txBody>
      </p:sp>
      <p:cxnSp>
        <p:nvCxnSpPr>
          <p:cNvPr id="35" name="直接连接符 34"/>
          <p:cNvCxnSpPr/>
          <p:nvPr/>
        </p:nvCxnSpPr>
        <p:spPr>
          <a:xfrm flipV="1">
            <a:off x="1428902" y="2317321"/>
            <a:ext cx="812800" cy="482600"/>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663700" y="3697511"/>
            <a:ext cx="1460500" cy="0"/>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428902" y="4595102"/>
            <a:ext cx="812800" cy="482600"/>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670604" y="1425323"/>
            <a:ext cx="4292600" cy="1226361"/>
            <a:chOff x="3670604" y="1284451"/>
            <a:chExt cx="4292600" cy="1226361"/>
          </a:xfrm>
        </p:grpSpPr>
        <p:sp>
          <p:nvSpPr>
            <p:cNvPr id="42" name="矩形 41"/>
            <p:cNvSpPr/>
            <p:nvPr/>
          </p:nvSpPr>
          <p:spPr>
            <a:xfrm>
              <a:off x="3670604" y="1572093"/>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3670604" y="1284451"/>
              <a:ext cx="2171700" cy="369332"/>
            </a:xfrm>
            <a:prstGeom prst="rect">
              <a:avLst/>
            </a:prstGeom>
            <a:noFill/>
          </p:spPr>
          <p:txBody>
            <a:bodyPr wrap="square" rtlCol="0">
              <a:spAutoFit/>
            </a:bodyPr>
            <a:lstStyle/>
            <a:p>
              <a:pPr algn="ctr"/>
              <a:r>
                <a:rPr lang="en-US" altLang="zh-CN" b="1" dirty="0" smtClean="0">
                  <a:solidFill>
                    <a:srgbClr val="0174AB"/>
                  </a:solidFill>
                  <a:latin typeface="微软雅黑" panose="020B0503020204020204" pitchFamily="34" charset="-122"/>
                  <a:ea typeface="微软雅黑" panose="020B0503020204020204" pitchFamily="34" charset="-122"/>
                </a:rPr>
                <a:t>ADD YOUR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4458209" y="3011992"/>
            <a:ext cx="4292600" cy="1226361"/>
            <a:chOff x="4458209" y="3053444"/>
            <a:chExt cx="4292600" cy="1226361"/>
          </a:xfrm>
        </p:grpSpPr>
        <p:sp>
          <p:nvSpPr>
            <p:cNvPr id="44" name="矩形 43"/>
            <p:cNvSpPr/>
            <p:nvPr/>
          </p:nvSpPr>
          <p:spPr>
            <a:xfrm>
              <a:off x="4458209" y="3341086"/>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458209" y="3053444"/>
              <a:ext cx="2171700" cy="369332"/>
            </a:xfrm>
            <a:prstGeom prst="rect">
              <a:avLst/>
            </a:prstGeom>
            <a:noFill/>
          </p:spPr>
          <p:txBody>
            <a:bodyPr wrap="square" rtlCol="0">
              <a:spAutoFit/>
            </a:bodyPr>
            <a:lstStyle/>
            <a:p>
              <a:pPr algn="ctr"/>
              <a:r>
                <a:rPr lang="en-US" altLang="zh-CN" b="1" dirty="0" smtClean="0">
                  <a:solidFill>
                    <a:srgbClr val="0174AB"/>
                  </a:solidFill>
                  <a:latin typeface="微软雅黑" panose="020B0503020204020204" pitchFamily="34" charset="-122"/>
                  <a:ea typeface="微软雅黑" panose="020B0503020204020204" pitchFamily="34" charset="-122"/>
                </a:rPr>
                <a:t>ADD YOUR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3670604" y="4743339"/>
            <a:ext cx="4292600" cy="1226361"/>
            <a:chOff x="3670604" y="4884211"/>
            <a:chExt cx="4292600" cy="1226361"/>
          </a:xfrm>
        </p:grpSpPr>
        <p:sp>
          <p:nvSpPr>
            <p:cNvPr id="46" name="矩形 45"/>
            <p:cNvSpPr/>
            <p:nvPr/>
          </p:nvSpPr>
          <p:spPr>
            <a:xfrm>
              <a:off x="3670604" y="5171853"/>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3670604" y="4884211"/>
              <a:ext cx="2171700" cy="369332"/>
            </a:xfrm>
            <a:prstGeom prst="rect">
              <a:avLst/>
            </a:prstGeom>
            <a:noFill/>
          </p:spPr>
          <p:txBody>
            <a:bodyPr wrap="square" rtlCol="0">
              <a:spAutoFit/>
            </a:bodyPr>
            <a:lstStyle/>
            <a:p>
              <a:pPr algn="ctr"/>
              <a:r>
                <a:rPr lang="en-US" altLang="zh-CN" b="1" dirty="0" smtClean="0">
                  <a:solidFill>
                    <a:srgbClr val="0174AB"/>
                  </a:solidFill>
                  <a:latin typeface="微软雅黑" panose="020B0503020204020204" pitchFamily="34" charset="-122"/>
                  <a:ea typeface="微软雅黑" panose="020B0503020204020204" pitchFamily="34" charset="-122"/>
                </a:rPr>
                <a:t>ADD YOUR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grpSp>
      <p:sp>
        <p:nvSpPr>
          <p:cNvPr id="51" name="文本框 5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4188106"/>
      </p:ext>
    </p:extLst>
  </p:cSld>
  <p:clrMapOvr>
    <a:masterClrMapping/>
  </p:clrMapOvr>
  <p:transition>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914525" y="1832983"/>
            <a:ext cx="5314950" cy="2850780"/>
            <a:chOff x="2800349" y="614364"/>
            <a:chExt cx="7086600" cy="3801040"/>
          </a:xfrm>
        </p:grpSpPr>
        <p:sp>
          <p:nvSpPr>
            <p:cNvPr id="3" name="文本框 2"/>
            <p:cNvSpPr txBox="1"/>
            <p:nvPr/>
          </p:nvSpPr>
          <p:spPr>
            <a:xfrm>
              <a:off x="2800349" y="614364"/>
              <a:ext cx="7086600" cy="3801040"/>
            </a:xfrm>
            <a:prstGeom prst="rect">
              <a:avLst/>
            </a:prstGeom>
            <a:noFill/>
          </p:spPr>
          <p:txBody>
            <a:bodyPr wrap="square" rtlCol="0">
              <a:spAutoFit/>
            </a:bodyPr>
            <a:lstStyle/>
            <a:p>
              <a:pPr algn="ctr"/>
              <a:r>
                <a:rPr lang="zh-CN" altLang="en-US" sz="17925" dirty="0">
                  <a:solidFill>
                    <a:srgbClr val="485766"/>
                  </a:solidFill>
                  <a:latin typeface="方正咆哮简体" panose="02010600010101010101" pitchFamily="2" charset="-122"/>
                  <a:ea typeface="方正咆哮简体" panose="02010600010101010101" pitchFamily="2" charset="-122"/>
                </a:rPr>
                <a:t>呆梦</a:t>
              </a:r>
              <a:endParaRPr lang="zh-HK" altLang="en-US" sz="17925" dirty="0">
                <a:solidFill>
                  <a:srgbClr val="485766"/>
                </a:solidFill>
                <a:latin typeface="方正咆哮简体" panose="02010600010101010101" pitchFamily="2" charset="-122"/>
                <a:ea typeface="方正咆哮简体" panose="02010600010101010101" pitchFamily="2" charset="-122"/>
              </a:endParaRPr>
            </a:p>
          </p:txBody>
        </p:sp>
        <p:sp>
          <p:nvSpPr>
            <p:cNvPr id="4" name="椭圆 3"/>
            <p:cNvSpPr/>
            <p:nvPr/>
          </p:nvSpPr>
          <p:spPr>
            <a:xfrm>
              <a:off x="9272588" y="1028700"/>
              <a:ext cx="614361" cy="614361"/>
            </a:xfrm>
            <a:prstGeom prst="ellipse">
              <a:avLst/>
            </a:prstGeom>
            <a:noFill/>
            <a:ln>
              <a:solidFill>
                <a:srgbClr val="4857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3300" dirty="0">
                  <a:solidFill>
                    <a:srgbClr val="485766"/>
                  </a:solidFill>
                </a:rPr>
                <a:t>R</a:t>
              </a:r>
              <a:endParaRPr lang="zh-HK" altLang="en-US" sz="3300" dirty="0">
                <a:solidFill>
                  <a:srgbClr val="485766"/>
                </a:solidFill>
              </a:endParaRPr>
            </a:p>
          </p:txBody>
        </p:sp>
      </p:grpSp>
      <p:sp>
        <p:nvSpPr>
          <p:cNvPr id="5" name="矩形 4"/>
          <p:cNvSpPr/>
          <p:nvPr/>
        </p:nvSpPr>
        <p:spPr>
          <a:xfrm>
            <a:off x="802481" y="5476921"/>
            <a:ext cx="7539038" cy="219291"/>
          </a:xfrm>
          <a:prstGeom prst="rect">
            <a:avLst/>
          </a:prstGeom>
        </p:spPr>
        <p:txBody>
          <a:bodyPr wrap="square">
            <a:spAutoFit/>
          </a:bodyPr>
          <a:lstStyle/>
          <a:p>
            <a:pPr algn="ctr"/>
            <a:r>
              <a:rPr lang="en-US" altLang="zh-HK" sz="825" dirty="0">
                <a:solidFill>
                  <a:srgbClr val="D6343F"/>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endParaRPr lang="zh-HK" altLang="en-US" sz="825" dirty="0">
              <a:solidFill>
                <a:srgbClr val="D6343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7813444"/>
      </p:ext>
    </p:extLst>
  </p:cSld>
  <p:clrMapOvr>
    <a:masterClrMapping/>
  </p:clrMapOvr>
  <p:transition>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6839" y="1256105"/>
            <a:ext cx="7927683" cy="4154984"/>
          </a:xfrm>
          <a:prstGeom prst="rect">
            <a:avLst/>
          </a:prstGeom>
          <a:noFill/>
        </p:spPr>
        <p:txBody>
          <a:bodyPr wrap="none" rtlCol="0">
            <a:spAutoFit/>
          </a:bodyPr>
          <a:lstStyle/>
          <a:p>
            <a:pPr>
              <a:lnSpc>
                <a:spcPct val="150000"/>
              </a:lnSpc>
            </a:pPr>
            <a:r>
              <a:rPr lang="zh-CN" altLang="en-US" sz="1600" dirty="0" smtClean="0">
                <a:latin typeface="微软雅黑" panose="020B0503020204020204" pitchFamily="34" charset="-122"/>
                <a:ea typeface="微软雅黑" panose="020B0503020204020204" pitchFamily="34" charset="-122"/>
              </a:rPr>
              <a:t>本模板已被原创作者</a:t>
            </a:r>
            <a:r>
              <a:rPr lang="zh-CN" altLang="en-US" sz="1600" b="1" dirty="0" smtClean="0">
                <a:solidFill>
                  <a:srgbClr val="FF0000"/>
                </a:solidFill>
                <a:latin typeface="微软雅黑" panose="020B0503020204020204" pitchFamily="34" charset="-122"/>
                <a:ea typeface="微软雅黑" panose="020B0503020204020204" pitchFamily="34" charset="-122"/>
              </a:rPr>
              <a:t>“大梦</a:t>
            </a:r>
            <a:r>
              <a:rPr lang="en-US" altLang="zh-CN" sz="1600" b="1" dirty="0" smtClean="0">
                <a:solidFill>
                  <a:srgbClr val="FF0000"/>
                </a:solidFill>
                <a:latin typeface="微软雅黑" panose="020B0503020204020204" pitchFamily="34" charset="-122"/>
                <a:ea typeface="微软雅黑" panose="020B0503020204020204" pitchFamily="34" charset="-122"/>
              </a:rPr>
              <a:t>PPT</a:t>
            </a:r>
            <a:r>
              <a:rPr lang="zh-CN" altLang="en-US" sz="1600" b="1" dirty="0" smtClean="0">
                <a:solidFill>
                  <a:srgbClr val="FF0000"/>
                </a:solidFill>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授权转载</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zh-CN" altLang="en-US" sz="1600" dirty="0" smtClean="0">
                <a:latin typeface="微软雅黑" panose="020B0503020204020204" pitchFamily="34" charset="-122"/>
                <a:ea typeface="微软雅黑" panose="020B0503020204020204" pitchFamily="34" charset="-122"/>
              </a:rPr>
              <a:t>本站作者更多免费作品地址：</a:t>
            </a:r>
            <a:r>
              <a:rPr lang="en-US" altLang="zh-CN" sz="1600" dirty="0">
                <a:latin typeface="微软雅黑" panose="020B0503020204020204" pitchFamily="34" charset="-122"/>
                <a:ea typeface="微软雅黑" panose="020B0503020204020204" pitchFamily="34" charset="-122"/>
                <a:hlinkClick r:id="rId2"/>
              </a:rPr>
              <a:t>http://www.51pptmoban.com/shejishi/damengPPT</a:t>
            </a:r>
            <a:r>
              <a:rPr lang="en-US" altLang="zh-CN" sz="1600" dirty="0" smtClean="0">
                <a:latin typeface="微软雅黑" panose="020B0503020204020204" pitchFamily="34" charset="-122"/>
                <a:ea typeface="微软雅黑" panose="020B0503020204020204" pitchFamily="34" charset="-122"/>
                <a:hlinkClick r:id="rId2"/>
              </a:rPr>
              <a:t>/</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zh-CN" altLang="en-US" sz="1600" dirty="0" smtClean="0">
                <a:latin typeface="微软雅黑" panose="020B0503020204020204" pitchFamily="34" charset="-122"/>
                <a:ea typeface="微软雅黑" panose="020B0503020204020204" pitchFamily="34" charset="-122"/>
              </a:rPr>
              <a:t>更多精彩请点击专题顶部：</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smtClean="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smtClean="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zh-CN" altLang="en-US" sz="1600" dirty="0" smtClean="0">
                <a:latin typeface="微软雅黑" panose="020B0503020204020204" pitchFamily="34" charset="-122"/>
                <a:ea typeface="微软雅黑" panose="020B0503020204020204" pitchFamily="34" charset="-122"/>
              </a:rPr>
              <a:t>也可以点击：</a:t>
            </a:r>
            <a:r>
              <a:rPr lang="en-US" altLang="zh-CN" sz="1600" dirty="0">
                <a:latin typeface="微软雅黑" panose="020B0503020204020204" pitchFamily="34" charset="-122"/>
                <a:ea typeface="微软雅黑" panose="020B0503020204020204" pitchFamily="34" charset="-122"/>
                <a:hlinkClick r:id="rId3"/>
              </a:rPr>
              <a:t>http://</a:t>
            </a:r>
            <a:r>
              <a:rPr lang="en-US" altLang="zh-CN" sz="1600" dirty="0" smtClean="0">
                <a:latin typeface="微软雅黑" panose="020B0503020204020204" pitchFamily="34" charset="-122"/>
                <a:ea typeface="微软雅黑" panose="020B0503020204020204" pitchFamily="34" charset="-122"/>
                <a:hlinkClick r:id="rId3"/>
              </a:rPr>
              <a:t>t.cn/RwEmZ02</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solidFill>
                  <a:srgbClr val="FF0000"/>
                </a:solidFill>
              </a:rPr>
              <a:t>直接进入作者店铺</a:t>
            </a:r>
            <a:endParaRPr lang="zh-CN" altLang="en-US" sz="1600" dirty="0">
              <a:solidFill>
                <a:srgbClr val="FF0000"/>
              </a:solidFill>
            </a:endParaRPr>
          </a:p>
          <a:p>
            <a:pPr>
              <a:lnSpc>
                <a:spcPct val="150000"/>
              </a:lnSpc>
            </a:pPr>
            <a:endParaRPr lang="zh-CN" altLang="en-US" sz="1600" dirty="0">
              <a:latin typeface="微软雅黑" panose="020B0503020204020204" pitchFamily="34" charset="-122"/>
              <a:ea typeface="微软雅黑" panose="020B0503020204020204" pitchFamily="34" charset="-122"/>
            </a:endParaRPr>
          </a:p>
        </p:txBody>
      </p:sp>
      <p:pic>
        <p:nvPicPr>
          <p:cNvPr id="4" name="Picture 2" descr="http://www.51pptmoban.com/images/ppts.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697" y="2551819"/>
            <a:ext cx="5105400" cy="17430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0697" y="5457255"/>
            <a:ext cx="6545382" cy="418191"/>
          </a:xfrm>
          <a:prstGeom prst="rect">
            <a:avLst/>
          </a:prstGeom>
          <a:noFill/>
        </p:spPr>
        <p:txBody>
          <a:bodyPr wrap="none" rtlCol="0">
            <a:spAutoFit/>
          </a:bodyPr>
          <a:lstStyle/>
          <a:p>
            <a:pPr>
              <a:lnSpc>
                <a:spcPct val="150000"/>
              </a:lnSpc>
            </a:pPr>
            <a:r>
              <a:rPr lang="zh-CN" altLang="en-US" sz="1600" b="1" dirty="0" smtClean="0">
                <a:solidFill>
                  <a:srgbClr val="FF0000"/>
                </a:solidFill>
                <a:latin typeface="微软雅黑" panose="020B0503020204020204" pitchFamily="34" charset="-122"/>
                <a:ea typeface="微软雅黑" panose="020B0503020204020204" pitchFamily="34" charset="-122"/>
              </a:rPr>
              <a:t>免费作品同样倾注了原创作者的心血，请大家支持购买作者付费模板！</a:t>
            </a:r>
            <a:endParaRPr lang="zh-CN" altLang="en-US" sz="1600" b="1" dirty="0">
              <a:solidFill>
                <a:srgbClr val="FF0000"/>
              </a:solidFill>
              <a:latin typeface="微软雅黑" panose="020B0503020204020204" pitchFamily="34" charset="-122"/>
              <a:ea typeface="微软雅黑" panose="020B0503020204020204" pitchFamily="34" charset="-122"/>
            </a:endParaRPr>
          </a:p>
        </p:txBody>
      </p:sp>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6097" y="2489907"/>
            <a:ext cx="186690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5869595"/>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232076" y="84459"/>
            <a:ext cx="1744449" cy="3787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421888" y="84459"/>
            <a:ext cx="1252453"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24225"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文献综述</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18116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研究假说</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672807" y="81308"/>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373168"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研究结论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314588"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043710"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6135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164450" y="84459"/>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957450" y="1907273"/>
            <a:ext cx="5207000" cy="1015663"/>
          </a:xfrm>
          <a:prstGeom prst="rect">
            <a:avLst/>
          </a:prstGeom>
        </p:spPr>
        <p:txBody>
          <a:bodyPr wrap="square">
            <a:spAutoFit/>
          </a:bodyPr>
          <a:lstStyle/>
          <a:p>
            <a:r>
              <a:rPr lang="en-US" altLang="zh-CN" sz="2000" dirty="0"/>
              <a:t>1.</a:t>
            </a:r>
            <a:r>
              <a:rPr lang="zh-CN" altLang="zh-CN" sz="2000" dirty="0"/>
              <a:t>创新性地探究了推荐类投资者的引入对于体现在</a:t>
            </a:r>
            <a:r>
              <a:rPr lang="en-US" altLang="zh-CN" sz="2000" dirty="0"/>
              <a:t>IPO</a:t>
            </a:r>
            <a:r>
              <a:rPr lang="zh-CN" altLang="zh-CN" sz="2000" dirty="0"/>
              <a:t>抑价方面的新股定价效率的影响，为</a:t>
            </a:r>
            <a:r>
              <a:rPr lang="en-US" altLang="zh-CN" sz="2000" dirty="0"/>
              <a:t>IPO</a:t>
            </a:r>
            <a:r>
              <a:rPr lang="zh-CN" altLang="zh-CN" sz="2000" dirty="0"/>
              <a:t>抑价研究领域提供新的思路</a:t>
            </a:r>
            <a:r>
              <a:rPr lang="zh-CN" altLang="zh-CN" sz="2000" dirty="0" smtClean="0"/>
              <a:t>；</a:t>
            </a:r>
            <a:endParaRPr lang="zh-CN" altLang="zh-CN" sz="2000" dirty="0"/>
          </a:p>
        </p:txBody>
      </p:sp>
      <p:sp>
        <p:nvSpPr>
          <p:cNvPr id="20" name="矩形 19"/>
          <p:cNvSpPr/>
          <p:nvPr/>
        </p:nvSpPr>
        <p:spPr>
          <a:xfrm>
            <a:off x="1976525" y="3039286"/>
            <a:ext cx="5207000" cy="1323439"/>
          </a:xfrm>
          <a:prstGeom prst="rect">
            <a:avLst/>
          </a:prstGeom>
        </p:spPr>
        <p:txBody>
          <a:bodyPr wrap="square">
            <a:spAutoFit/>
          </a:bodyPr>
          <a:lstStyle/>
          <a:p>
            <a:r>
              <a:rPr lang="en-US" altLang="zh-CN" sz="2000" dirty="0"/>
              <a:t>2.</a:t>
            </a:r>
            <a:r>
              <a:rPr lang="zh-CN" altLang="zh-CN" sz="2000" dirty="0"/>
              <a:t>从新股发行体制改革举措的有效性出发，探究该举措对于控制</a:t>
            </a:r>
            <a:r>
              <a:rPr lang="en-US" altLang="zh-CN" sz="2000" dirty="0"/>
              <a:t>IPO</a:t>
            </a:r>
            <a:r>
              <a:rPr lang="zh-CN" altLang="zh-CN" sz="2000" dirty="0"/>
              <a:t>抑价率的影响，从新股定价效率角度实证检验了改革新政的影响，为政策实施的有效性提供佐证</a:t>
            </a:r>
            <a:r>
              <a:rPr lang="zh-CN" altLang="zh-CN" sz="2000" dirty="0" smtClean="0"/>
              <a:t>；</a:t>
            </a:r>
            <a:endParaRPr lang="zh-CN" altLang="zh-CN" sz="2000" dirty="0"/>
          </a:p>
        </p:txBody>
      </p:sp>
      <p:sp>
        <p:nvSpPr>
          <p:cNvPr id="21" name="矩形 20"/>
          <p:cNvSpPr/>
          <p:nvPr/>
        </p:nvSpPr>
        <p:spPr>
          <a:xfrm>
            <a:off x="1976525" y="4537537"/>
            <a:ext cx="5207000" cy="1323439"/>
          </a:xfrm>
          <a:prstGeom prst="rect">
            <a:avLst/>
          </a:prstGeom>
        </p:spPr>
        <p:txBody>
          <a:bodyPr wrap="square">
            <a:spAutoFit/>
          </a:bodyPr>
          <a:lstStyle/>
          <a:p>
            <a:r>
              <a:rPr lang="en-US" altLang="zh-CN" sz="2000" dirty="0"/>
              <a:t>3.</a:t>
            </a:r>
            <a:r>
              <a:rPr lang="zh-CN" altLang="zh-CN" sz="2000" dirty="0"/>
              <a:t>通过手工对推荐类机构</a:t>
            </a:r>
            <a:r>
              <a:rPr lang="en-US" altLang="zh-CN" sz="2000" dirty="0"/>
              <a:t>/</a:t>
            </a:r>
            <a:r>
              <a:rPr lang="zh-CN" altLang="zh-CN" sz="2000" dirty="0"/>
              <a:t>个人询价对象参与新股询价数据进行收集和整理</a:t>
            </a:r>
            <a:r>
              <a:rPr lang="zh-CN" altLang="zh-CN" sz="2000" dirty="0" smtClean="0"/>
              <a:t>，更</a:t>
            </a:r>
            <a:r>
              <a:rPr lang="zh-CN" altLang="zh-CN" sz="2000" dirty="0"/>
              <a:t>直接反映了政策实施的效果及其作用机制，得到了更具说服力的研究结论。</a:t>
            </a:r>
          </a:p>
        </p:txBody>
      </p:sp>
      <p:sp>
        <p:nvSpPr>
          <p:cNvPr id="3" name="文本框 2"/>
          <p:cNvSpPr txBox="1"/>
          <p:nvPr/>
        </p:nvSpPr>
        <p:spPr>
          <a:xfrm>
            <a:off x="249152" y="1411523"/>
            <a:ext cx="1439862" cy="2215991"/>
          </a:xfrm>
          <a:prstGeom prst="rect">
            <a:avLst/>
          </a:prstGeom>
          <a:noFill/>
        </p:spPr>
        <p:txBody>
          <a:bodyPr wrap="square" rtlCol="0">
            <a:spAutoFit/>
          </a:bodyPr>
          <a:lstStyle/>
          <a:p>
            <a:r>
              <a:rPr lang="en-US" altLang="zh-HK" sz="13800" dirty="0" smtClean="0">
                <a:solidFill>
                  <a:srgbClr val="92D14F"/>
                </a:solidFill>
                <a:latin typeface="Adobe 仿宋 Std R" panose="02020400000000000000" pitchFamily="18" charset="-122"/>
                <a:ea typeface="Adobe 仿宋 Std R" panose="02020400000000000000" pitchFamily="18" charset="-122"/>
              </a:rPr>
              <a:t>“</a:t>
            </a:r>
            <a:endParaRPr lang="zh-HK" altLang="en-US" sz="13800" dirty="0">
              <a:solidFill>
                <a:srgbClr val="92D14F"/>
              </a:solidFill>
              <a:latin typeface="Adobe 仿宋 Std R" panose="02020400000000000000" pitchFamily="18" charset="-122"/>
              <a:ea typeface="Adobe 仿宋 Std R" panose="02020400000000000000" pitchFamily="18" charset="-122"/>
            </a:endParaRPr>
          </a:p>
        </p:txBody>
      </p:sp>
      <p:sp>
        <p:nvSpPr>
          <p:cNvPr id="23" name="文本框 22"/>
          <p:cNvSpPr txBox="1"/>
          <p:nvPr/>
        </p:nvSpPr>
        <p:spPr>
          <a:xfrm>
            <a:off x="7484200" y="4344483"/>
            <a:ext cx="1439862" cy="2215991"/>
          </a:xfrm>
          <a:prstGeom prst="rect">
            <a:avLst/>
          </a:prstGeom>
          <a:noFill/>
        </p:spPr>
        <p:txBody>
          <a:bodyPr wrap="square" rtlCol="0">
            <a:spAutoFit/>
          </a:bodyPr>
          <a:lstStyle/>
          <a:p>
            <a:r>
              <a:rPr lang="en-US" altLang="zh-HK" sz="13800" dirty="0" smtClean="0">
                <a:solidFill>
                  <a:srgbClr val="92D14F"/>
                </a:solidFill>
                <a:latin typeface="Adobe 仿宋 Std R" panose="02020400000000000000" pitchFamily="18" charset="-122"/>
                <a:ea typeface="Adobe 仿宋 Std R" panose="02020400000000000000" pitchFamily="18" charset="-122"/>
              </a:rPr>
              <a:t>”</a:t>
            </a:r>
            <a:endParaRPr lang="zh-HK" altLang="en-US" sz="13800" dirty="0">
              <a:solidFill>
                <a:srgbClr val="92D14F"/>
              </a:solidFill>
              <a:latin typeface="Adobe 仿宋 Std R" panose="02020400000000000000" pitchFamily="18" charset="-122"/>
              <a:ea typeface="Adobe 仿宋 Std R" panose="02020400000000000000" pitchFamily="18" charset="-122"/>
            </a:endParaRPr>
          </a:p>
        </p:txBody>
      </p:sp>
      <p:sp>
        <p:nvSpPr>
          <p:cNvPr id="2" name="TextBox 1"/>
          <p:cNvSpPr txBox="1"/>
          <p:nvPr/>
        </p:nvSpPr>
        <p:spPr>
          <a:xfrm>
            <a:off x="421888" y="941294"/>
            <a:ext cx="2653360" cy="523220"/>
          </a:xfrm>
          <a:prstGeom prst="rect">
            <a:avLst/>
          </a:prstGeom>
          <a:noFill/>
        </p:spPr>
        <p:txBody>
          <a:bodyPr wrap="square" rtlCol="0">
            <a:spAutoFit/>
          </a:bodyPr>
          <a:lstStyle/>
          <a:p>
            <a:r>
              <a:rPr lang="zh-CN" altLang="en-US" sz="2800" b="1" dirty="0" smtClean="0"/>
              <a:t>创新点：</a:t>
            </a:r>
            <a:endParaRPr lang="zh-CN" altLang="en-US" sz="2800" b="1" dirty="0"/>
          </a:p>
        </p:txBody>
      </p:sp>
    </p:spTree>
    <p:extLst>
      <p:ext uri="{BB962C8B-B14F-4D97-AF65-F5344CB8AC3E}">
        <p14:creationId xmlns:p14="http://schemas.microsoft.com/office/powerpoint/2010/main" val="973111967"/>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文献综述</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3218175742"/>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grpSp>
        <p:nvGrpSpPr>
          <p:cNvPr id="2" name="组合 1"/>
          <p:cNvGrpSpPr/>
          <p:nvPr/>
        </p:nvGrpSpPr>
        <p:grpSpPr>
          <a:xfrm>
            <a:off x="2230535" y="94101"/>
            <a:ext cx="1744449" cy="379232"/>
            <a:chOff x="2230535" y="94101"/>
            <a:chExt cx="1744449" cy="379232"/>
          </a:xfrm>
        </p:grpSpPr>
        <p:sp>
          <p:nvSpPr>
            <p:cNvPr id="14" name="矩形 13"/>
            <p:cNvSpPr/>
            <p:nvPr/>
          </p:nvSpPr>
          <p:spPr>
            <a:xfrm>
              <a:off x="2230535" y="94101"/>
              <a:ext cx="1744449" cy="3787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13" name="文本框 12"/>
            <p:cNvSpPr txBox="1"/>
            <p:nvPr/>
          </p:nvSpPr>
          <p:spPr>
            <a:xfrm>
              <a:off x="2406682" y="104001"/>
              <a:ext cx="1252453"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文献综述</a:t>
              </a:r>
              <a:endParaRPr lang="zh-HK" altLang="en-US" spc="300" dirty="0">
                <a:solidFill>
                  <a:srgbClr val="666666"/>
                </a:solidFill>
                <a:latin typeface="微软雅黑" panose="020B0503020204020204" pitchFamily="34" charset="-122"/>
                <a:ea typeface="微软雅黑" panose="020B0503020204020204" pitchFamily="34" charset="-122"/>
              </a:endParaRPr>
            </a:p>
          </p:txBody>
        </p:sp>
      </p:grpSp>
      <p:sp>
        <p:nvSpPr>
          <p:cNvPr id="25" name="文本框 24"/>
          <p:cNvSpPr txBox="1"/>
          <p:nvPr/>
        </p:nvSpPr>
        <p:spPr>
          <a:xfrm>
            <a:off x="321383" y="93911"/>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研究背景</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181163" y="93911"/>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研究假说</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672807" y="81308"/>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研究方法</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373168" y="93911"/>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研究结论</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1880410" y="84459"/>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043710"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6135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164450" y="84459"/>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2" name="内容占位符 3"/>
          <p:cNvGraphicFramePr>
            <a:graphicFrameLocks/>
          </p:cNvGraphicFramePr>
          <p:nvPr>
            <p:extLst>
              <p:ext uri="{D42A27DB-BD31-4B8C-83A1-F6EECF244321}">
                <p14:modId xmlns:p14="http://schemas.microsoft.com/office/powerpoint/2010/main" val="1293861812"/>
              </p:ext>
            </p:extLst>
          </p:nvPr>
        </p:nvGraphicFramePr>
        <p:xfrm>
          <a:off x="321383" y="1828801"/>
          <a:ext cx="8579224" cy="4289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1398494" y="968188"/>
            <a:ext cx="5569713" cy="646331"/>
          </a:xfrm>
          <a:prstGeom prst="rect">
            <a:avLst/>
          </a:prstGeom>
          <a:noFill/>
        </p:spPr>
        <p:txBody>
          <a:bodyPr wrap="square" rtlCol="0">
            <a:spAutoFit/>
          </a:bodyPr>
          <a:lstStyle/>
          <a:p>
            <a:r>
              <a:rPr lang="en-US" altLang="zh-CN" sz="3600" b="1" dirty="0"/>
              <a:t>IPO</a:t>
            </a:r>
            <a:r>
              <a:rPr lang="zh-CN" altLang="en-US" sz="3600" b="1" dirty="0"/>
              <a:t>询价制度及其有效性</a:t>
            </a:r>
          </a:p>
        </p:txBody>
      </p:sp>
    </p:spTree>
    <p:extLst>
      <p:ext uri="{BB962C8B-B14F-4D97-AF65-F5344CB8AC3E}">
        <p14:creationId xmlns:p14="http://schemas.microsoft.com/office/powerpoint/2010/main" val="2692858385"/>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grpSp>
        <p:nvGrpSpPr>
          <p:cNvPr id="2" name="组合 1"/>
          <p:cNvGrpSpPr/>
          <p:nvPr/>
        </p:nvGrpSpPr>
        <p:grpSpPr>
          <a:xfrm>
            <a:off x="2230535" y="94101"/>
            <a:ext cx="1744449" cy="379232"/>
            <a:chOff x="2230535" y="94101"/>
            <a:chExt cx="1744449" cy="379232"/>
          </a:xfrm>
        </p:grpSpPr>
        <p:sp>
          <p:nvSpPr>
            <p:cNvPr id="14" name="矩形 13"/>
            <p:cNvSpPr/>
            <p:nvPr/>
          </p:nvSpPr>
          <p:spPr>
            <a:xfrm>
              <a:off x="2230535" y="94101"/>
              <a:ext cx="1744449" cy="3787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13" name="文本框 12"/>
            <p:cNvSpPr txBox="1"/>
            <p:nvPr/>
          </p:nvSpPr>
          <p:spPr>
            <a:xfrm>
              <a:off x="2406682" y="104001"/>
              <a:ext cx="1252453"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文献综述</a:t>
              </a:r>
              <a:endParaRPr lang="zh-HK" altLang="en-US" spc="300" dirty="0">
                <a:solidFill>
                  <a:srgbClr val="666666"/>
                </a:solidFill>
                <a:latin typeface="微软雅黑" panose="020B0503020204020204" pitchFamily="34" charset="-122"/>
                <a:ea typeface="微软雅黑" panose="020B0503020204020204" pitchFamily="34" charset="-122"/>
              </a:endParaRPr>
            </a:p>
          </p:txBody>
        </p:sp>
      </p:grpSp>
      <p:sp>
        <p:nvSpPr>
          <p:cNvPr id="25" name="文本框 24"/>
          <p:cNvSpPr txBox="1"/>
          <p:nvPr/>
        </p:nvSpPr>
        <p:spPr>
          <a:xfrm>
            <a:off x="321383" y="93911"/>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研究背景</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181163" y="93911"/>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研究假说</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672807" y="81308"/>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研究方法</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373168" y="93911"/>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研究结论</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1880410" y="84459"/>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043710"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6135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164450" y="84459"/>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398494" y="968188"/>
            <a:ext cx="5569713" cy="646331"/>
          </a:xfrm>
          <a:prstGeom prst="rect">
            <a:avLst/>
          </a:prstGeom>
          <a:noFill/>
        </p:spPr>
        <p:txBody>
          <a:bodyPr wrap="square" rtlCol="0">
            <a:spAutoFit/>
          </a:bodyPr>
          <a:lstStyle/>
          <a:p>
            <a:r>
              <a:rPr lang="en-US" altLang="zh-CN" sz="3600" b="1" dirty="0"/>
              <a:t>IPO</a:t>
            </a:r>
            <a:r>
              <a:rPr lang="zh-CN" altLang="en-US" sz="3600" b="1" dirty="0"/>
              <a:t>询价制度及其有效性</a:t>
            </a:r>
          </a:p>
        </p:txBody>
      </p:sp>
      <p:graphicFrame>
        <p:nvGraphicFramePr>
          <p:cNvPr id="18" name="内容占位符 3"/>
          <p:cNvGraphicFramePr>
            <a:graphicFrameLocks/>
          </p:cNvGraphicFramePr>
          <p:nvPr>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4021363"/>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grpSp>
        <p:nvGrpSpPr>
          <p:cNvPr id="2" name="组合 1"/>
          <p:cNvGrpSpPr/>
          <p:nvPr/>
        </p:nvGrpSpPr>
        <p:grpSpPr>
          <a:xfrm>
            <a:off x="2230535" y="94101"/>
            <a:ext cx="1744449" cy="379232"/>
            <a:chOff x="2230535" y="94101"/>
            <a:chExt cx="1744449" cy="379232"/>
          </a:xfrm>
        </p:grpSpPr>
        <p:sp>
          <p:nvSpPr>
            <p:cNvPr id="14" name="矩形 13"/>
            <p:cNvSpPr/>
            <p:nvPr/>
          </p:nvSpPr>
          <p:spPr>
            <a:xfrm>
              <a:off x="2230535" y="94101"/>
              <a:ext cx="1744449" cy="3787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endParaRPr>
            </a:p>
          </p:txBody>
        </p:sp>
        <p:sp>
          <p:nvSpPr>
            <p:cNvPr id="13" name="文本框 12"/>
            <p:cNvSpPr txBox="1"/>
            <p:nvPr/>
          </p:nvSpPr>
          <p:spPr>
            <a:xfrm>
              <a:off x="2406682" y="104001"/>
              <a:ext cx="1252453"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文献综述</a:t>
              </a:r>
              <a:endParaRPr lang="zh-HK" altLang="en-US" spc="300" dirty="0">
                <a:solidFill>
                  <a:srgbClr val="666666"/>
                </a:solidFill>
                <a:latin typeface="微软雅黑" panose="020B0503020204020204" pitchFamily="34" charset="-122"/>
                <a:ea typeface="微软雅黑" panose="020B0503020204020204" pitchFamily="34" charset="-122"/>
              </a:endParaRPr>
            </a:p>
          </p:txBody>
        </p:sp>
      </p:grpSp>
      <p:sp>
        <p:nvSpPr>
          <p:cNvPr id="25" name="文本框 24"/>
          <p:cNvSpPr txBox="1"/>
          <p:nvPr/>
        </p:nvSpPr>
        <p:spPr>
          <a:xfrm>
            <a:off x="321383" y="93911"/>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研究背景</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181163" y="93911"/>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研究假说</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672807" y="81308"/>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研究方法</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373168" y="93911"/>
            <a:ext cx="1295400" cy="369332"/>
          </a:xfrm>
          <a:prstGeom prst="rect">
            <a:avLst/>
          </a:prstGeom>
          <a:noFill/>
        </p:spPr>
        <p:txBody>
          <a:bodyPr wrap="square" rtlCol="0">
            <a:spAutoFit/>
          </a:bodyPr>
          <a:lstStyle/>
          <a:p>
            <a:r>
              <a:rPr lang="zh-CN" altLang="en-US" spc="300" dirty="0" smtClean="0">
                <a:solidFill>
                  <a:prstClr val="white"/>
                </a:solidFill>
                <a:latin typeface="微软雅黑" panose="020B0503020204020204" pitchFamily="34" charset="-122"/>
                <a:ea typeface="微软雅黑" panose="020B0503020204020204" pitchFamily="34" charset="-122"/>
              </a:rPr>
              <a:t>研究结论</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1880410" y="84459"/>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043710"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6135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164450" y="84459"/>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398494" y="968188"/>
            <a:ext cx="5569713" cy="646331"/>
          </a:xfrm>
          <a:prstGeom prst="rect">
            <a:avLst/>
          </a:prstGeom>
          <a:noFill/>
        </p:spPr>
        <p:txBody>
          <a:bodyPr wrap="square" rtlCol="0">
            <a:spAutoFit/>
          </a:bodyPr>
          <a:lstStyle/>
          <a:p>
            <a:r>
              <a:rPr lang="en-US" altLang="zh-CN" sz="3600" b="1" dirty="0"/>
              <a:t>IPO</a:t>
            </a:r>
            <a:r>
              <a:rPr lang="zh-CN" altLang="en-US" sz="3600" b="1" dirty="0"/>
              <a:t>抑价理论及其影响因素</a:t>
            </a:r>
          </a:p>
        </p:txBody>
      </p:sp>
      <p:graphicFrame>
        <p:nvGraphicFramePr>
          <p:cNvPr id="19" name="内容占位符 3"/>
          <p:cNvGraphicFramePr>
            <a:graphicFrameLocks/>
          </p:cNvGraphicFramePr>
          <p:nvPr>
            <p:extLst>
              <p:ext uri="{D42A27DB-BD31-4B8C-83A1-F6EECF244321}">
                <p14:modId xmlns:p14="http://schemas.microsoft.com/office/powerpoint/2010/main" val="3897324153"/>
              </p:ext>
            </p:extLst>
          </p:nvPr>
        </p:nvGraphicFramePr>
        <p:xfrm>
          <a:off x="321383" y="1341120"/>
          <a:ext cx="8725081" cy="47850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3344087"/>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733</TotalTime>
  <Words>4721</Words>
  <Application>Microsoft Office PowerPoint</Application>
  <PresentationFormat>全屏显示(4:3)</PresentationFormat>
  <Paragraphs>649</Paragraphs>
  <Slides>49</Slides>
  <Notes>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49</vt:i4>
      </vt:variant>
    </vt:vector>
  </HeadingPairs>
  <TitlesOfParts>
    <vt:vector size="61" baseType="lpstr">
      <vt:lpstr>Adobe 仿宋 Std R</vt:lpstr>
      <vt:lpstr>新細明體</vt:lpstr>
      <vt:lpstr>方正咆哮简体</vt:lpstr>
      <vt:lpstr>宋体</vt:lpstr>
      <vt:lpstr>微软雅黑</vt:lpstr>
      <vt:lpstr>Arial</vt:lpstr>
      <vt:lpstr>Calibri</vt:lpstr>
      <vt:lpstr>Calibri Light</vt:lpstr>
      <vt:lpstr>Times New Roman</vt:lpstr>
      <vt:lpstr>Office 主题</vt:lpstr>
      <vt:lpstr>3_Office 主题</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Liu Jiafeng</cp:lastModifiedBy>
  <cp:revision>205</cp:revision>
  <dcterms:created xsi:type="dcterms:W3CDTF">2015-02-19T23:46:49Z</dcterms:created>
  <dcterms:modified xsi:type="dcterms:W3CDTF">2016-04-12T08:31:03Z</dcterms:modified>
</cp:coreProperties>
</file>