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tif"/><Relationship Id="rId4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hyperlink" Target="https://cps-vo.org/group/gridlabd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odeling and Experimenting with Transactive Energy Use Cases…"/>
          <p:cNvSpPr/>
          <p:nvPr/>
        </p:nvSpPr>
        <p:spPr>
          <a:xfrm>
            <a:off x="301029" y="1046211"/>
            <a:ext cx="12402742" cy="2012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b="1" sz="4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Modeling and Experimenting with Transactive Energy Use Cases </a:t>
            </a:r>
          </a:p>
          <a:p>
            <a:pPr defTabSz="457200"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(with GridLAB-D Design Studio)</a:t>
            </a:r>
          </a:p>
        </p:txBody>
      </p:sp>
      <p:sp>
        <p:nvSpPr>
          <p:cNvPr id="120" name="Email: yuxin.wu@vanderbilt.edu"/>
          <p:cNvSpPr/>
          <p:nvPr/>
        </p:nvSpPr>
        <p:spPr>
          <a:xfrm>
            <a:off x="208960" y="6184498"/>
            <a:ext cx="7095955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Email: yuxin.wu@vanderbilt.edu</a:t>
            </a:r>
          </a:p>
        </p:txBody>
      </p:sp>
      <p:sp>
        <p:nvSpPr>
          <p:cNvPr id="121" name="Advised by Himanshu Neema"/>
          <p:cNvSpPr/>
          <p:nvPr/>
        </p:nvSpPr>
        <p:spPr>
          <a:xfrm>
            <a:off x="1156170" y="7605253"/>
            <a:ext cx="4930379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Advised by Himanshu Neema</a:t>
            </a:r>
          </a:p>
        </p:txBody>
      </p:sp>
      <p:sp>
        <p:nvSpPr>
          <p:cNvPr id="122" name="Date: 08/06/2020"/>
          <p:cNvSpPr/>
          <p:nvPr/>
        </p:nvSpPr>
        <p:spPr>
          <a:xfrm>
            <a:off x="2340056" y="6894876"/>
            <a:ext cx="2833763" cy="517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Date: 08/06/2020</a:t>
            </a:r>
          </a:p>
        </p:txBody>
      </p:sp>
      <p:pic>
        <p:nvPicPr>
          <p:cNvPr id="123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44285" y="7141690"/>
            <a:ext cx="2484462" cy="1773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29035" y="6492906"/>
            <a:ext cx="2539328" cy="3071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04762" y="3447065"/>
            <a:ext cx="4964040" cy="28594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ransactive Energy"/>
          <p:cNvSpPr/>
          <p:nvPr>
            <p:ph type="title"/>
          </p:nvPr>
        </p:nvSpPr>
        <p:spPr>
          <a:xfrm>
            <a:off x="952500" y="305745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b="1" sz="6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Transactive Energy</a:t>
            </a:r>
          </a:p>
        </p:txBody>
      </p:sp>
      <p:sp>
        <p:nvSpPr>
          <p:cNvPr id="128" name="What is Transactive Energy?…"/>
          <p:cNvSpPr/>
          <p:nvPr/>
        </p:nvSpPr>
        <p:spPr>
          <a:xfrm>
            <a:off x="779841" y="2141361"/>
            <a:ext cx="5115744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/>
            </a:pPr>
            <a:r>
              <a:t>What is Transactive Energy?</a:t>
            </a:r>
          </a:p>
          <a:p>
            <a:pPr algn="l" defTabSz="457200">
              <a:defRPr sz="3000"/>
            </a:pPr>
          </a:p>
          <a:p>
            <a:pPr marL="444500" indent="-444500" algn="l" defTabSz="457200">
              <a:buSzPct val="75000"/>
              <a:buChar char="•"/>
              <a:defRPr sz="3000"/>
            </a:pPr>
            <a:r>
              <a:t>The smart grid </a:t>
            </a:r>
          </a:p>
          <a:p>
            <a:pPr algn="l" defTabSz="457200">
              <a:defRPr sz="3000"/>
            </a:pPr>
          </a:p>
          <a:p>
            <a:pPr marL="444500" indent="-444500" algn="l" defTabSz="457200">
              <a:buSzPct val="75000"/>
              <a:buChar char="•"/>
              <a:defRPr sz="3000"/>
            </a:pPr>
            <a:r>
              <a:t>DERs (solar panels, wind turbines, etc)</a:t>
            </a:r>
          </a:p>
          <a:p>
            <a:pPr algn="l" defTabSz="457200">
              <a:defRPr sz="3000"/>
            </a:pPr>
          </a:p>
          <a:p>
            <a:pPr marL="444500" indent="-444500" algn="l" defTabSz="457200">
              <a:buSzPct val="75000"/>
              <a:buChar char="•"/>
              <a:defRPr sz="3000"/>
            </a:pPr>
            <a:r>
              <a:t>Houses(appliances, controllers, etc)</a:t>
            </a:r>
          </a:p>
          <a:p>
            <a:pPr algn="l" defTabSz="457200">
              <a:defRPr sz="3000"/>
            </a:pPr>
          </a:p>
          <a:p>
            <a:pPr marL="444500" indent="-444500" algn="l" defTabSz="457200">
              <a:buSzPct val="75000"/>
              <a:buChar char="•"/>
              <a:defRPr sz="3000"/>
            </a:pPr>
            <a:r>
              <a:t>Balance the supply and the demand for energy based on the price of energy</a:t>
            </a:r>
          </a:p>
        </p:txBody>
      </p:sp>
      <p:pic>
        <p:nvPicPr>
          <p:cNvPr id="129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12368" y="2550245"/>
            <a:ext cx="6385627" cy="5402663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Image source: https://theenergybit.com/2020/03/10/smart-disruption-the-internet-of-energy-and-transactive-energy-system/"/>
          <p:cNvSpPr/>
          <p:nvPr/>
        </p:nvSpPr>
        <p:spPr>
          <a:xfrm>
            <a:off x="47892" y="8900710"/>
            <a:ext cx="9889745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Image source: https://theenergybit.com/2020/03/10/smart-disruption-the-internet-of-energy-and-transactive-energy-system/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ridLAB-D Design Studio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6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GridLAB-D Design Studio</a:t>
            </a:r>
          </a:p>
        </p:txBody>
      </p:sp>
      <p:sp>
        <p:nvSpPr>
          <p:cNvPr id="133" name="Web-based platform hosted on CPS-VO.org for modeling and simulating different power-grids…"/>
          <p:cNvSpPr/>
          <p:nvPr>
            <p:ph type="body" sz="half" idx="1"/>
          </p:nvPr>
        </p:nvSpPr>
        <p:spPr>
          <a:xfrm>
            <a:off x="952500" y="2603500"/>
            <a:ext cx="6112927" cy="6286500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Web-based platform hosted on CPS-VO.org for modeling and simulating different power-grids</a:t>
            </a:r>
          </a:p>
          <a:p>
            <a:pPr>
              <a:defRPr sz="2400"/>
            </a:pPr>
            <a:r>
              <a:t>Convert textual code into easily manipulatable GUI</a:t>
            </a:r>
          </a:p>
          <a:p>
            <a:pPr>
              <a:defRPr sz="2400"/>
            </a:pPr>
            <a:r>
              <a:t>Plugin(s): SimulationWithGLD by server in cloud, GenerateGLDModel, etc</a:t>
            </a:r>
          </a:p>
          <a:p>
            <a:pPr marL="63500" indent="-63500" defTabSz="457200">
              <a:spcBef>
                <a:spcPts val="0"/>
              </a:spcBef>
              <a:buSzTx/>
              <a:buNone/>
              <a:defRPr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63500" indent="-63500" defTabSz="457200">
              <a:spcBef>
                <a:spcPts val="0"/>
              </a:spcBef>
              <a:buSzTx/>
              <a:buNone/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3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06322" y="5724625"/>
            <a:ext cx="3761207" cy="3552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02793" y="2153021"/>
            <a:ext cx="6022588" cy="3472143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Image source: https://cps-vo.org/group/gridlabd"/>
          <p:cNvSpPr/>
          <p:nvPr/>
        </p:nvSpPr>
        <p:spPr>
          <a:xfrm>
            <a:off x="1259967" y="8852318"/>
            <a:ext cx="3951225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Image source: </a:t>
            </a:r>
            <a:r>
              <a:rPr u="sng">
                <a:hlinkClick r:id="rId4" invalidUrl="" action="" tgtFrame="" tooltip="" history="1" highlightClick="0" endSnd="0"/>
              </a:rPr>
              <a:t>https://cps-vo.org/group/gridlabd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 Experiments Conducted"/>
          <p:cNvSpPr/>
          <p:nvPr/>
        </p:nvSpPr>
        <p:spPr>
          <a:xfrm>
            <a:off x="713054" y="109889"/>
            <a:ext cx="11578693" cy="1006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6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TE Experiments Conducted </a:t>
            </a:r>
          </a:p>
        </p:txBody>
      </p:sp>
      <p:sp>
        <p:nvSpPr>
          <p:cNvPr id="139" name="Use Cases                                                                           Strategies…"/>
          <p:cNvSpPr/>
          <p:nvPr/>
        </p:nvSpPr>
        <p:spPr>
          <a:xfrm>
            <a:off x="500285" y="624037"/>
            <a:ext cx="12004230" cy="13118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 algn="l" defTabSz="457200">
              <a:tabLst>
                <a:tab pos="139700" algn="l"/>
                <a:tab pos="457200" algn="l"/>
              </a:tabLst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lvl="8" algn="l" defTabSz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Use Cases    </a:t>
            </a:r>
            <a:r>
              <a:t>                                                                       </a:t>
            </a:r>
            <a:r>
              <a:rPr b="1"/>
              <a:t>Strategies </a:t>
            </a:r>
            <a:endParaRPr b="1"/>
          </a:p>
          <a:p>
            <a:pPr algn="l" defTabSz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Use Case 1: Peak Load Management  </a:t>
            </a:r>
            <a:r>
              <a:t>                                               </a:t>
            </a:r>
            <a:r>
              <a:rPr i="1"/>
              <a:t>controllers</a:t>
            </a:r>
            <a:r>
              <a:t>, </a:t>
            </a:r>
            <a:r>
              <a:rPr i="1"/>
              <a:t>market</a:t>
            </a:r>
          </a:p>
          <a:p>
            <a:pPr algn="l" defTabSz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                                                              Re-balance the system using price</a:t>
            </a:r>
          </a:p>
          <a:p>
            <a:pPr algn="l" defTabSz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Use Case 2: Wind Energy Balancing Reserves</a:t>
            </a:r>
            <a:r>
              <a:t>                                      </a:t>
            </a:r>
            <a:r>
              <a:rPr i="1"/>
              <a:t>windturb_dg</a:t>
            </a:r>
            <a:endParaRPr i="1"/>
          </a:p>
          <a:p>
            <a:pPr algn="l" defTabSz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                                                                                                        </a:t>
            </a:r>
            <a:r>
              <a:t>Balance demand and supply</a:t>
            </a:r>
          </a:p>
          <a:p>
            <a:pPr algn="l" defTabSz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Use Case 3: High-Penetration PV and Voltage Control</a:t>
            </a:r>
            <a:r>
              <a:t>	                       </a:t>
            </a:r>
            <a:r>
              <a:rPr i="1"/>
              <a:t>battery</a:t>
            </a:r>
          </a:p>
          <a:p>
            <a:pPr algn="l" defTabSz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Use Case 4: Electric Vehicle Charging Time Coordination</a:t>
            </a:r>
            <a:r>
              <a:t>                </a:t>
            </a:r>
            <a:r>
              <a:rPr i="1"/>
              <a:t>evcharger_dt</a:t>
            </a:r>
            <a:r>
              <a:t> </a:t>
            </a:r>
          </a:p>
          <a:p>
            <a:pPr algn="l" defTabSz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Use Case 5: Island Mode Microgrid Balancing</a:t>
            </a:r>
            <a:r>
              <a:t>                                          </a:t>
            </a:r>
            <a:r>
              <a:rPr i="1"/>
              <a:t>switch</a:t>
            </a:r>
          </a:p>
          <a:p>
            <a:pPr algn="l" defTabSz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                                                                 Balance demand and supply</a:t>
            </a:r>
          </a:p>
          <a:p>
            <a:pPr algn="l" defTabSz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Use Case 6: Sudden Loss of Supply Management</a:t>
            </a:r>
            <a:r>
              <a:t>                      </a:t>
            </a:r>
            <a:r>
              <a:rPr i="1"/>
              <a:t>transformer_configuration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40" name="Description: Thick clouds cover the sunlight. Solar panels cannot generate sufficient energy. Peak demand load occurs. (demand &gt; supply)"/>
          <p:cNvSpPr/>
          <p:nvPr/>
        </p:nvSpPr>
        <p:spPr>
          <a:xfrm>
            <a:off x="552092" y="1750106"/>
            <a:ext cx="5712300" cy="891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2250" indent="-222250" algn="l" defTabSz="457200">
              <a:buSzPct val="75000"/>
              <a:buChar char="•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Description: Thick clouds cover the sunlight. Solar panels cannot generate sufficient energy. Peak demand load occurs. (demand &gt; supply)</a:t>
            </a:r>
          </a:p>
        </p:txBody>
      </p:sp>
      <p:sp>
        <p:nvSpPr>
          <p:cNvPr id="141" name="Description: As wind energy becomes the main source of energy generation in the grid, we need to deal with the issue of instability of wind power. (demand &gt; supply)"/>
          <p:cNvSpPr/>
          <p:nvPr/>
        </p:nvSpPr>
        <p:spPr>
          <a:xfrm>
            <a:off x="552092" y="3090455"/>
            <a:ext cx="5712300" cy="891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2250" indent="-222250" algn="l" defTabSz="457200">
              <a:buSzPct val="75000"/>
              <a:buChar char="•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Description: As wind energy becomes the main source of energy generation in the grid, we need to deal with the issue of instability of wind power. (demand &gt; supply)</a:t>
            </a:r>
          </a:p>
        </p:txBody>
      </p:sp>
      <p:sp>
        <p:nvSpPr>
          <p:cNvPr id="142" name="Description: Large amount of excessive energy produced by solar panels will cause the reverse power flow that destabilizes the grid. So we have to manage the excessive energy using storage devices."/>
          <p:cNvSpPr/>
          <p:nvPr/>
        </p:nvSpPr>
        <p:spPr>
          <a:xfrm>
            <a:off x="552092" y="4343701"/>
            <a:ext cx="5712300" cy="1158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2250" indent="-222250" algn="l" defTabSz="457200">
              <a:buSzPct val="75000"/>
              <a:buChar char="•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Description: Large amount of excessive energy produced by solar panels will cause the reverse power flow that destabilizes the grid. So we have to manage the excessive energy using storage devices.</a:t>
            </a:r>
          </a:p>
        </p:txBody>
      </p:sp>
      <p:sp>
        <p:nvSpPr>
          <p:cNvPr id="143" name="Description: When all of EVs get charged at the same time at night, the peak demand situation occurs. We have to coordinate the charging time of EVs to avoid peak load."/>
          <p:cNvSpPr/>
          <p:nvPr/>
        </p:nvSpPr>
        <p:spPr>
          <a:xfrm>
            <a:off x="552092" y="5771155"/>
            <a:ext cx="5712300" cy="891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2250" indent="-222250" algn="l" defTabSz="457200">
              <a:buSzPct val="75000"/>
              <a:buChar char="•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Description: When all of EVs get charged at the same time at night, the peak demand situation occurs. We have to coordinate the charging time of EVs to avoid peak load.</a:t>
            </a:r>
          </a:p>
        </p:txBody>
      </p:sp>
      <p:sp>
        <p:nvSpPr>
          <p:cNvPr id="144" name="Description: Simulate the switching process from connected mode microgrid to island mode microgrid while  balancing the demand and supply within the microgrid."/>
          <p:cNvSpPr/>
          <p:nvPr/>
        </p:nvSpPr>
        <p:spPr>
          <a:xfrm>
            <a:off x="552092" y="7203996"/>
            <a:ext cx="5712300" cy="891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2250" indent="-222250" algn="l" defTabSz="457200">
              <a:buSzPct val="75000"/>
              <a:buChar char="•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Description: Simulate the switching process from connected mode microgrid to island mode microgrid while  balancing the demand and supply within the microgrid.</a:t>
            </a:r>
          </a:p>
        </p:txBody>
      </p:sp>
      <p:sp>
        <p:nvSpPr>
          <p:cNvPr id="145" name="Description: Simulate the sudden loss of supply scenario caused by malfunction of transmission line(s) while balancing the demand and supply within the grid."/>
          <p:cNvSpPr/>
          <p:nvPr/>
        </p:nvSpPr>
        <p:spPr>
          <a:xfrm>
            <a:off x="552092" y="8542546"/>
            <a:ext cx="5712300" cy="891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2250" indent="-222250" algn="l" defTabSz="457200">
              <a:buSzPct val="75000"/>
              <a:buChar char="•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Description: Simulate the sudden loss of supply scenario caused by malfunction of transmission line(s) while balancing the demand and supply within the grid.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imulation Results (Use Cases 1-3)"/>
          <p:cNvSpPr/>
          <p:nvPr/>
        </p:nvSpPr>
        <p:spPr>
          <a:xfrm>
            <a:off x="2268343" y="329781"/>
            <a:ext cx="9122867" cy="774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Simulation Results (Use Cases 1-3)</a:t>
            </a:r>
          </a:p>
        </p:txBody>
      </p:sp>
      <p:pic>
        <p:nvPicPr>
          <p:cNvPr id="148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9491" y="3761473"/>
            <a:ext cx="6049991" cy="2666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028" y="6757929"/>
            <a:ext cx="6123929" cy="29187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69976" y="6601986"/>
            <a:ext cx="6049990" cy="2965827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UC1:Peak Load Management"/>
          <p:cNvSpPr/>
          <p:nvPr/>
        </p:nvSpPr>
        <p:spPr>
          <a:xfrm>
            <a:off x="-125051" y="952759"/>
            <a:ext cx="440009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UC1:Peak Load Management   </a:t>
            </a:r>
          </a:p>
        </p:txBody>
      </p:sp>
      <p:sp>
        <p:nvSpPr>
          <p:cNvPr id="152" name="UC2：Wind Energy Balancing Reserves"/>
          <p:cNvSpPr/>
          <p:nvPr/>
        </p:nvSpPr>
        <p:spPr>
          <a:xfrm>
            <a:off x="-5977" y="3898592"/>
            <a:ext cx="566989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UC2：Wind Energy Balancing Reserves </a:t>
            </a:r>
          </a:p>
        </p:txBody>
      </p:sp>
      <p:sp>
        <p:nvSpPr>
          <p:cNvPr id="153" name="UC3：High-Penetration PV and Voltage Control"/>
          <p:cNvSpPr/>
          <p:nvPr/>
        </p:nvSpPr>
        <p:spPr>
          <a:xfrm>
            <a:off x="13743" y="6264867"/>
            <a:ext cx="65452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UC3：High-Penetration PV and Voltage Control</a:t>
            </a:r>
          </a:p>
        </p:txBody>
      </p:sp>
      <p:pic>
        <p:nvPicPr>
          <p:cNvPr id="154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7935" y="1478141"/>
            <a:ext cx="5936891" cy="2364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asted-image.png" descr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211843" y="1234806"/>
            <a:ext cx="6049990" cy="24655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imulation Results (Use Cases 4-6)"/>
          <p:cNvSpPr/>
          <p:nvPr/>
        </p:nvSpPr>
        <p:spPr>
          <a:xfrm>
            <a:off x="2074893" y="291192"/>
            <a:ext cx="9122868" cy="774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Simulation Results (Use Cases 4-6)</a:t>
            </a:r>
          </a:p>
        </p:txBody>
      </p:sp>
      <p:pic>
        <p:nvPicPr>
          <p:cNvPr id="158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8310" y="1123121"/>
            <a:ext cx="5106363" cy="26570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12187" y="3818708"/>
            <a:ext cx="5511699" cy="29631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9662" y="7040731"/>
            <a:ext cx="5348456" cy="26570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84710" y="6820446"/>
            <a:ext cx="5173563" cy="2855584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UC6: Sudden Loss of Supply Management"/>
          <p:cNvSpPr/>
          <p:nvPr/>
        </p:nvSpPr>
        <p:spPr>
          <a:xfrm>
            <a:off x="5712" y="6536276"/>
            <a:ext cx="594116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UC6: Sudden Loss of Supply Management</a:t>
            </a:r>
          </a:p>
        </p:txBody>
      </p:sp>
      <p:sp>
        <p:nvSpPr>
          <p:cNvPr id="163" name="UC5: Island Mode Microgrid Balancing"/>
          <p:cNvSpPr/>
          <p:nvPr/>
        </p:nvSpPr>
        <p:spPr>
          <a:xfrm>
            <a:off x="-18732" y="4287927"/>
            <a:ext cx="551169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UC5: Island Mode Microgrid Balancing </a:t>
            </a:r>
          </a:p>
        </p:txBody>
      </p:sp>
      <p:sp>
        <p:nvSpPr>
          <p:cNvPr id="164" name="UC4: Electric Vehicle Charging Time Coordination"/>
          <p:cNvSpPr/>
          <p:nvPr/>
        </p:nvSpPr>
        <p:spPr>
          <a:xfrm>
            <a:off x="63705" y="1123121"/>
            <a:ext cx="690097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UC4: Electric Vehicle Charging Time Coordination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