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b="def" i="def"/>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b="def" i="def"/>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
          <a:latin typeface="Helvetica"/>
          <a:ea typeface="Helvetica"/>
          <a:cs typeface="Helvetica"/>
        </a:font>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1270000" y="1638300"/>
            <a:ext cx="10464800" cy="3302000"/>
          </a:xfrm>
          <a:prstGeom prst="rect">
            <a:avLst/>
          </a:prstGeom>
        </p:spPr>
        <p:txBody>
          <a:bodyPr anchor="b"/>
          <a:lstStyle/>
          <a:p>
            <a:pPr/>
            <a:r>
              <a:t>Title Text</a:t>
            </a:r>
          </a:p>
        </p:txBody>
      </p:sp>
      <p:sp>
        <p:nvSpPr>
          <p:cNvPr id="12" name="Body Level One…"/>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13"/>
          </p:nvPr>
        </p:nvSpPr>
        <p:spPr>
          <a:xfrm>
            <a:off x="1270000" y="6362700"/>
            <a:ext cx="10464800" cy="533400"/>
          </a:xfrm>
          <a:prstGeom prst="rect">
            <a:avLst/>
          </a:prstGeom>
        </p:spPr>
        <p:txBody>
          <a:bodyPr anchor="t">
            <a:spAutoFit/>
          </a:bodyPr>
          <a:lstStyle>
            <a:lvl1pPr marL="0" indent="0" algn="ctr">
              <a:spcBef>
                <a:spcPts val="0"/>
              </a:spcBef>
              <a:buSzTx/>
              <a:buNone/>
              <a:defRPr b="1" sz="2800">
                <a:latin typeface="Helvetica"/>
                <a:ea typeface="Helvetica"/>
                <a:cs typeface="Helvetica"/>
                <a:sym typeface="Helvetica"/>
              </a:defRPr>
            </a:lvl1pPr>
          </a:lstStyle>
          <a:p>
            <a:pPr/>
            <a:r>
              <a:t>–Johnny Appleseed</a:t>
            </a:r>
          </a:p>
        </p:txBody>
      </p:sp>
      <p:sp>
        <p:nvSpPr>
          <p:cNvPr id="94" name="“Type a quote here.”"/>
          <p:cNvSpPr/>
          <p:nvPr>
            <p:ph type="body" sz="quarter" idx="14"/>
          </p:nvPr>
        </p:nvSpPr>
        <p:spPr>
          <a:xfrm>
            <a:off x="1270000" y="4254500"/>
            <a:ext cx="10464800" cy="711200"/>
          </a:xfrm>
          <a:prstGeom prst="rect">
            <a:avLst/>
          </a:prstGeom>
        </p:spPr>
        <p:txBody>
          <a:bodyPr>
            <a:spAutoFit/>
          </a:bodyPr>
          <a:lstStyle>
            <a:lvl1pPr marL="0" indent="0" algn="ctr">
              <a:spcBef>
                <a:spcPts val="2400"/>
              </a:spcBef>
              <a:buSzTx/>
              <a:buNone/>
              <a:defRPr sz="4000"/>
            </a:lvl1pPr>
          </a:lstStyle>
          <a:p>
            <a:pPr/>
            <a:r>
              <a:t>“Type a quote here.”</a:t>
            </a:r>
          </a:p>
        </p:txBody>
      </p:sp>
      <p:sp>
        <p:nvSpPr>
          <p:cNvPr id="95"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00200" y="635000"/>
            <a:ext cx="9779000" cy="5918200"/>
          </a:xfrm>
          <a:prstGeom prst="rect">
            <a:avLst/>
          </a:prstGeom>
        </p:spPr>
        <p:txBody>
          <a:bodyPr lIns="91439" tIns="45719" rIns="91439" bIns="45719" anchor="t">
            <a:noAutofit/>
          </a:bodyPr>
          <a:lstStyle/>
          <a:p>
            <a:pPr/>
          </a:p>
        </p:txBody>
      </p:sp>
      <p:sp>
        <p:nvSpPr>
          <p:cNvPr id="21" name="Title Text"/>
          <p:cNvSpPr/>
          <p:nvPr>
            <p:ph type="title"/>
          </p:nvPr>
        </p:nvSpPr>
        <p:spPr>
          <a:xfrm>
            <a:off x="1270000" y="6718300"/>
            <a:ext cx="10464800" cy="1422400"/>
          </a:xfrm>
          <a:prstGeom prst="rect">
            <a:avLst/>
          </a:prstGeom>
        </p:spPr>
        <p:txBody>
          <a:bodyPr anchor="b"/>
          <a:lstStyle/>
          <a:p>
            <a:pPr/>
            <a:r>
              <a:t>Title Text</a:t>
            </a:r>
          </a:p>
        </p:txBody>
      </p:sp>
      <p:sp>
        <p:nvSpPr>
          <p:cNvPr id="22" name="Body Level One…"/>
          <p:cNvSpPr/>
          <p:nvPr>
            <p:ph type="body" sz="quarter" idx="1"/>
          </p:nvPr>
        </p:nvSpPr>
        <p:spPr>
          <a:xfrm>
            <a:off x="1270000" y="8191500"/>
            <a:ext cx="10464800" cy="12192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p:nvPr>
            <p:ph type="title"/>
          </p:nvPr>
        </p:nvSpPr>
        <p:spPr>
          <a:xfrm>
            <a:off x="1270000" y="3225800"/>
            <a:ext cx="10464800" cy="3302000"/>
          </a:xfrm>
          <a:prstGeom prst="rect">
            <a:avLst/>
          </a:prstGeom>
        </p:spPr>
        <p:txBody>
          <a:bodyPr/>
          <a:lstStyle/>
          <a:p>
            <a:pPr/>
            <a:r>
              <a:t>Title Text</a:t>
            </a:r>
          </a:p>
        </p:txBody>
      </p:sp>
      <p:sp>
        <p:nvSpPr>
          <p:cNvPr id="3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762000"/>
            <a:ext cx="5334000" cy="8242300"/>
          </a:xfrm>
          <a:prstGeom prst="rect">
            <a:avLst/>
          </a:prstGeom>
        </p:spPr>
        <p:txBody>
          <a:bodyPr lIns="91439" tIns="45719" rIns="91439" bIns="45719" anchor="t">
            <a:noAutofit/>
          </a:bodyPr>
          <a:lstStyle/>
          <a:p>
            <a:pPr/>
          </a:p>
        </p:txBody>
      </p:sp>
      <p:sp>
        <p:nvSpPr>
          <p:cNvPr id="39" name="Title Text"/>
          <p:cNvSpPr/>
          <p:nvPr>
            <p:ph type="title"/>
          </p:nvPr>
        </p:nvSpPr>
        <p:spPr>
          <a:xfrm>
            <a:off x="952500" y="762000"/>
            <a:ext cx="5334000" cy="4000500"/>
          </a:xfrm>
          <a:prstGeom prst="rect">
            <a:avLst/>
          </a:prstGeom>
        </p:spPr>
        <p:txBody>
          <a:bodyPr anchor="b"/>
          <a:lstStyle>
            <a:lvl1pPr>
              <a:defRPr sz="6000"/>
            </a:lvl1pPr>
          </a:lstStyle>
          <a:p>
            <a:pPr/>
            <a:r>
              <a:t>Title Text</a:t>
            </a:r>
          </a:p>
        </p:txBody>
      </p:sp>
      <p:sp>
        <p:nvSpPr>
          <p:cNvPr id="40" name="Body Level One…"/>
          <p:cNvSpPr/>
          <p:nvPr>
            <p:ph type="body" sz="quarter" idx="1"/>
          </p:nvPr>
        </p:nvSpPr>
        <p:spPr>
          <a:xfrm>
            <a:off x="952500" y="5003800"/>
            <a:ext cx="5334000" cy="40005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Title Text"/>
          <p:cNvSpPr/>
          <p:nvPr>
            <p:ph type="title"/>
          </p:nvPr>
        </p:nvSpPr>
        <p:spPr>
          <a:prstGeom prst="rect">
            <a:avLst/>
          </a:prstGeom>
        </p:spPr>
        <p:txBody>
          <a:bodyPr/>
          <a:lstStyle/>
          <a:p>
            <a:pPr/>
            <a:r>
              <a:t>Title Text</a:t>
            </a:r>
          </a:p>
        </p:txBody>
      </p:sp>
      <p:sp>
        <p:nvSpPr>
          <p:cNvPr id="49"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Title Text"/>
          <p:cNvSpPr/>
          <p:nvPr>
            <p:ph type="title"/>
          </p:nvPr>
        </p:nvSpPr>
        <p:spPr>
          <a:prstGeom prst="rect">
            <a:avLst/>
          </a:prstGeom>
        </p:spPr>
        <p:txBody>
          <a:bodyPr/>
          <a:lstStyle/>
          <a:p>
            <a:pPr/>
            <a:r>
              <a:t>Title Text</a:t>
            </a:r>
          </a:p>
        </p:txBody>
      </p:sp>
      <p:sp>
        <p:nvSpPr>
          <p:cNvPr id="57"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p:nvPr>
            <p:ph type="title"/>
          </p:nvPr>
        </p:nvSpPr>
        <p:spPr>
          <a:prstGeom prst="rect">
            <a:avLst/>
          </a:prstGeom>
        </p:spPr>
        <p:txBody>
          <a:bodyPr/>
          <a:lstStyle/>
          <a:p>
            <a:pPr/>
            <a:r>
              <a:t>Title Text</a:t>
            </a:r>
          </a:p>
        </p:txBody>
      </p:sp>
      <p:sp>
        <p:nvSpPr>
          <p:cNvPr id="67" name="Body Level One…"/>
          <p:cNvSpPr/>
          <p:nvPr>
            <p:ph type="body" sz="half" idx="1"/>
          </p:nvPr>
        </p:nvSpPr>
        <p:spPr>
          <a:xfrm>
            <a:off x="952500" y="2590800"/>
            <a:ext cx="5334000" cy="6286500"/>
          </a:xfrm>
          <a:prstGeom prst="rect">
            <a:avLst/>
          </a:prstGeom>
        </p:spPr>
        <p:txBody>
          <a:bodyPr/>
          <a:lstStyle>
            <a:lvl1pPr marL="381000" indent="-381000">
              <a:spcBef>
                <a:spcPts val="3800"/>
              </a:spcBef>
              <a:defRPr sz="2800"/>
            </a:lvl1pPr>
            <a:lvl2pPr marL="762000" indent="-381000">
              <a:spcBef>
                <a:spcPts val="3800"/>
              </a:spcBef>
              <a:defRPr sz="2800"/>
            </a:lvl2pPr>
            <a:lvl3pPr marL="1143000" indent="-381000">
              <a:spcBef>
                <a:spcPts val="3800"/>
              </a:spcBef>
              <a:defRPr sz="2800"/>
            </a:lvl3pPr>
            <a:lvl4pPr marL="1524000" indent="-381000">
              <a:spcBef>
                <a:spcPts val="3800"/>
              </a:spcBef>
              <a:defRPr sz="2800"/>
            </a:lvl4pPr>
            <a:lvl5pPr marL="1905000" indent="-381000">
              <a:spcBef>
                <a:spcPts val="38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Body Level One…"/>
          <p:cNvSpPr/>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762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762884"/>
            <a:ext cx="5334000" cy="8229601"/>
          </a:xfrm>
          <a:prstGeom prst="rect">
            <a:avLst/>
          </a:prstGeom>
        </p:spPr>
        <p:txBody>
          <a:bodyPr lIns="91439" tIns="45719" rIns="91439" bIns="45719" anchor="t">
            <a:noAutofit/>
          </a:bodyPr>
          <a:lstStyle/>
          <a:p>
            <a:pPr/>
          </a:p>
        </p:txBody>
      </p:sp>
      <p:sp>
        <p:nvSpPr>
          <p:cNvPr id="86" name="Slide Number"/>
          <p:cNvSpPr/>
          <p:nvPr>
            <p:ph type="sldNum" sz="quarter" idx="2"/>
          </p:nvPr>
        </p:nvSpPr>
        <p:spPr>
          <a:xfrm>
            <a:off x="6311798" y="9245600"/>
            <a:ext cx="368504" cy="381000"/>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p:nvPr>
            <p:ph type="title"/>
          </p:nvPr>
        </p:nvSpPr>
        <p:spPr>
          <a:xfrm>
            <a:off x="952500" y="406400"/>
            <a:ext cx="11099800" cy="2120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6311798" y="9245599"/>
            <a:ext cx="368504" cy="381001"/>
          </a:xfrm>
          <a:prstGeom prst="rect">
            <a:avLst/>
          </a:prstGeom>
          <a:ln w="12700">
            <a:miter lim="400000"/>
          </a:ln>
        </p:spPr>
        <p:txBody>
          <a:bodyPr wrap="none" lIns="50800" tIns="50800" rIns="50800" bIns="50800" anchor="b">
            <a:spAutoFit/>
          </a:bodyPr>
          <a:lstStyle>
            <a:lvl1pPr>
              <a:defRPr sz="1800"/>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Light"/>
        </a:defRPr>
      </a:lvl9pPr>
    </p:titleStyle>
    <p:bodyStyle>
      <a:lvl1pPr marL="457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1pPr>
      <a:lvl2pPr marL="914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2pPr>
      <a:lvl3pPr marL="1371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3pPr>
      <a:lvl4pPr marL="1828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4pPr>
      <a:lvl5pPr marL="22860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5pPr>
      <a:lvl6pPr marL="27432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6pPr>
      <a:lvl7pPr marL="32004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7pPr>
      <a:lvl8pPr marL="36576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8pPr>
      <a:lvl9pPr marL="4114800" marR="0" indent="-457200" algn="l" defTabSz="584200" rtl="0" latinLnBrk="0">
        <a:lnSpc>
          <a:spcPct val="100000"/>
        </a:lnSpc>
        <a:spcBef>
          <a:spcPts val="4200"/>
        </a:spcBef>
        <a:spcAft>
          <a:spcPts val="0"/>
        </a:spcAft>
        <a:buClrTx/>
        <a:buSzPct val="75000"/>
        <a:buFontTx/>
        <a:buChar char="•"/>
        <a:tabLst/>
        <a:defRPr b="0" baseline="0" cap="none" i="0" spc="0" strike="noStrike" sz="3800" u="none">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9" name="GWAC_TE_Framework"/>
          <p:cNvSpPr/>
          <p:nvPr>
            <p:ph type="ctrTitle"/>
          </p:nvPr>
        </p:nvSpPr>
        <p:spPr>
          <a:xfrm>
            <a:off x="1270000" y="786431"/>
            <a:ext cx="10464800" cy="3302001"/>
          </a:xfrm>
          <a:prstGeom prst="rect">
            <a:avLst/>
          </a:prstGeom>
        </p:spPr>
        <p:txBody>
          <a:bodyPr/>
          <a:lstStyle>
            <a:lvl1pPr>
              <a:defRPr b="1" sz="7200">
                <a:latin typeface="Helvetica"/>
                <a:ea typeface="Helvetica"/>
                <a:cs typeface="Helvetica"/>
                <a:sym typeface="Helvetica"/>
              </a:defRPr>
            </a:lvl1pPr>
          </a:lstStyle>
          <a:p>
            <a:pPr/>
            <a:r>
              <a:t>GWAC_TE_Framework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4.1  Policy and Market Design"/>
          <p:cNvSpPr/>
          <p:nvPr>
            <p:ph type="title"/>
          </p:nvPr>
        </p:nvSpPr>
        <p:spPr>
          <a:prstGeom prst="rect">
            <a:avLst/>
          </a:prstGeom>
        </p:spPr>
        <p:txBody>
          <a:bodyPr/>
          <a:lstStyle>
            <a:lvl1pPr marL="457200" indent="-457200" defTabSz="457200">
              <a:lnSpc>
                <a:spcPts val="7400"/>
              </a:lnSpc>
              <a:spcBef>
                <a:spcPts val="1200"/>
              </a:spcBef>
              <a:tabLst>
                <a:tab pos="139700" algn="l"/>
                <a:tab pos="457200" algn="l"/>
              </a:tabLst>
              <a:defRPr b="1" sz="4800">
                <a:latin typeface="Times New Roman"/>
                <a:ea typeface="Times New Roman"/>
                <a:cs typeface="Times New Roman"/>
                <a:sym typeface="Times New Roman"/>
              </a:defRPr>
            </a:lvl1pPr>
          </a:lstStyle>
          <a:p>
            <a:pPr/>
            <a:r>
              <a:t>	4.1  Policy and Market Design</a:t>
            </a:r>
          </a:p>
        </p:txBody>
      </p:sp>
      <p:sp>
        <p:nvSpPr>
          <p:cNvPr id="148" name="This section covers a detailed discussion of policy considerations. These include traditional concerns, such as system reliability and resilience; they also include new concerns arising from the increasing adoption of DERs and the variability of renewable energy resources, which will provide a larger portion of the power mix as costs decrease and customer demand increases. Other policy considerations include cost and risk allocation issues associated with increased customer participation in electricity generation and markets, and growing customer control over their own demand. There are also policy and market design considerations stemming from TE."/>
          <p:cNvSpPr/>
          <p:nvPr/>
        </p:nvSpPr>
        <p:spPr>
          <a:xfrm>
            <a:off x="837844" y="2973550"/>
            <a:ext cx="11532312" cy="43177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500"/>
              </a:lnSpc>
              <a:spcBef>
                <a:spcPts val="1200"/>
              </a:spcBef>
              <a:defRPr sz="2400">
                <a:latin typeface="Times New Roman"/>
                <a:ea typeface="Times New Roman"/>
                <a:cs typeface="Times New Roman"/>
                <a:sym typeface="Times New Roman"/>
              </a:defRPr>
            </a:pPr>
            <a:r>
              <a:t>This section covers a detailed discussion of policy considerations. These include traditional concerns, such as system reliability and resilience; they also include new concerns arising from the increasing adoption of DERs and the variability of renewable energy resources, which will provide a larger portion of the power mix as costs decrease and customer demand increases. Other policy considerations include cost and risk allocation issues associated with increased customer participation in electricity generation and markets, and growing customer control over their own demand. There are also policy and market design considerations stemming from TE. </a:t>
            </a:r>
          </a:p>
          <a:p>
            <a:pPr algn="l" defTabSz="457200">
              <a:lnSpc>
                <a:spcPts val="4500"/>
              </a:lnSpc>
              <a:spcBef>
                <a:spcPts val="1200"/>
              </a:spcBef>
              <a:defRPr sz="2400">
                <a:latin typeface="Times New Roman"/>
                <a:ea typeface="Times New Roman"/>
                <a:cs typeface="Times New Roman"/>
                <a:sym typeface="Times New Roman"/>
              </a:defRPr>
            </a:pPr>
          </a:p>
          <a:p>
            <a:pPr algn="l" defTabSz="457200">
              <a:lnSpc>
                <a:spcPts val="4500"/>
              </a:lnSpc>
              <a:spcBef>
                <a:spcPts val="1200"/>
              </a:spcBef>
              <a:defRPr sz="2400">
                <a:latin typeface="Times New Roman"/>
                <a:ea typeface="Times New Roman"/>
                <a:cs typeface="Times New Roman"/>
                <a:sym typeface="Times New Roman"/>
              </a:defRPr>
            </a:pPr>
          </a:p>
        </p:txBody>
      </p:sp>
      <p:sp>
        <p:nvSpPr>
          <p:cNvPr id="149" name="Under this circumstance, many policy issues must be addressed to ensure that balancing the supply and demand of resources is successful."/>
          <p:cNvSpPr/>
          <p:nvPr/>
        </p:nvSpPr>
        <p:spPr>
          <a:xfrm>
            <a:off x="117971" y="6705724"/>
            <a:ext cx="12768859" cy="77445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atin typeface="Times New Roman"/>
                <a:ea typeface="Times New Roman"/>
                <a:cs typeface="Times New Roman"/>
                <a:sym typeface="Times New Roman"/>
              </a:defRPr>
            </a:lvl1pPr>
          </a:lstStyle>
          <a:p>
            <a:pPr/>
            <a:r>
              <a:t>Under this circumstance, many policy issues must be addressed to ensure that balancing the supply and demand of resources is successful.</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Policy and Market Design"/>
          <p:cNvSpPr/>
          <p:nvPr>
            <p:ph type="title"/>
          </p:nvPr>
        </p:nvSpPr>
        <p:spPr>
          <a:prstGeom prst="rect">
            <a:avLst/>
          </a:prstGeom>
        </p:spPr>
        <p:txBody>
          <a:bodyPr/>
          <a:lstStyle>
            <a:lvl1pPr marL="457200" indent="-457200" defTabSz="457200">
              <a:lnSpc>
                <a:spcPts val="7400"/>
              </a:lnSpc>
              <a:spcBef>
                <a:spcPts val="1200"/>
              </a:spcBef>
              <a:tabLst>
                <a:tab pos="139700" algn="l"/>
                <a:tab pos="457200" algn="l"/>
              </a:tabLst>
              <a:defRPr b="1" sz="4800">
                <a:latin typeface="Times New Roman"/>
                <a:ea typeface="Times New Roman"/>
                <a:cs typeface="Times New Roman"/>
                <a:sym typeface="Times New Roman"/>
              </a:defRPr>
            </a:lvl1pPr>
          </a:lstStyle>
          <a:p>
            <a:pPr/>
            <a:r>
              <a:t>Policy and Market Design</a:t>
            </a:r>
          </a:p>
        </p:txBody>
      </p:sp>
      <p:sp>
        <p:nvSpPr>
          <p:cNvPr id="152" name=". Objectives that support customer value and the economics-of-control principles that policy makers desire when designing markets and/or policies likely include the following:…"/>
          <p:cNvSpPr/>
          <p:nvPr/>
        </p:nvSpPr>
        <p:spPr>
          <a:xfrm>
            <a:off x="250848" y="2478291"/>
            <a:ext cx="12864108" cy="898944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57200" indent="-457200" algn="l" defTabSz="457200">
              <a:lnSpc>
                <a:spcPts val="4500"/>
              </a:lnSpc>
              <a:spcBef>
                <a:spcPts val="1200"/>
              </a:spcBef>
              <a:tabLst>
                <a:tab pos="139700" algn="l"/>
                <a:tab pos="457200" algn="l"/>
              </a:tabLst>
              <a:defRPr sz="2400">
                <a:latin typeface="Times New Roman"/>
                <a:ea typeface="Times New Roman"/>
                <a:cs typeface="Times New Roman"/>
                <a:sym typeface="Times New Roman"/>
              </a:defRPr>
            </a:pPr>
            <a:r>
              <a:t>	.	Objectives that support customer value and the economics-of-control principles that policy makers desire when designing markets and/or policies likely include the following: </a:t>
            </a:r>
          </a:p>
          <a:p>
            <a:pPr marL="457200" indent="-457200" algn="l" defTabSz="457200">
              <a:lnSpc>
                <a:spcPts val="4500"/>
              </a:lnSpc>
              <a:spcBef>
                <a:spcPts val="1200"/>
              </a:spcBef>
              <a:tabLst>
                <a:tab pos="139700" algn="l"/>
                <a:tab pos="457200" algn="l"/>
              </a:tabLst>
              <a:defRPr sz="2400">
                <a:latin typeface="Times New Roman"/>
                <a:ea typeface="Times New Roman"/>
                <a:cs typeface="Times New Roman"/>
                <a:sym typeface="Times New Roman"/>
              </a:defRPr>
            </a:pP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creating a more level playing field for all stakeholders while avoiding cost-shifting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respecting ownership, jurisdictional boundaries, and customer privacy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expanding opportunities for engagement between customers and the grid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allowing customers more control of their relationships with the energy infrastructure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understanding and proper allocation of all costs and risks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increasing customer choice to provide services to the system and purchase services from it as both producers and consumers of energy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spurring technical and commercial innovation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recognizing and accounting for effects on the economics and business models of current key entities </a:t>
            </a:r>
            <a:br/>
            <a:r>
              <a:t>such as nonparticipating customers and the load-serving entities </a:t>
            </a:r>
          </a:p>
          <a:p>
            <a:pPr marL="457200" indent="-457200" algn="l" defTabSz="457200">
              <a:lnSpc>
                <a:spcPts val="4500"/>
              </a:lnSpc>
              <a:spcBef>
                <a:spcPts val="1400"/>
              </a:spcBef>
              <a:tabLst>
                <a:tab pos="139700" algn="l"/>
                <a:tab pos="457200" algn="l"/>
              </a:tabLst>
              <a:defRPr sz="1466">
                <a:solidFill>
                  <a:srgbClr val="000000"/>
                </a:solidFill>
                <a:latin typeface="Times New Roman"/>
                <a:ea typeface="Times New Roman"/>
                <a:cs typeface="Times New Roman"/>
                <a:sym typeface="Times New Roman"/>
              </a:defRPr>
            </a:pPr>
            <a:r>
              <a:rPr sz="2400">
                <a:solidFill>
                  <a:srgbClr val="FFFFFF"/>
                </a:solidFill>
              </a:rPr>
              <a:t>	•	optimizing system reliability vs. capital infrastructure investment. </a:t>
            </a:r>
            <a:br>
              <a:rPr>
                <a:latin typeface="Times"/>
                <a:ea typeface="Times"/>
                <a:cs typeface="Times"/>
                <a:sym typeface="Times"/>
              </a:rPr>
            </a:br>
            <a:endParaRPr>
              <a:latin typeface="Times"/>
              <a:ea typeface="Times"/>
              <a:cs typeface="Times"/>
              <a:sym typeface="Times"/>
            </a:endParaRPr>
          </a:p>
          <a:p>
            <a:pPr marL="457200" indent="-457200" algn="l" defTabSz="457200">
              <a:lnSpc>
                <a:spcPts val="4500"/>
              </a:lnSpc>
              <a:spcBef>
                <a:spcPts val="1200"/>
              </a:spcBef>
              <a:tabLst>
                <a:tab pos="139700" algn="l"/>
                <a:tab pos="457200" algn="l"/>
              </a:tabLst>
              <a:defRPr sz="2400">
                <a:latin typeface="Times New Roman"/>
                <a:ea typeface="Times New Roman"/>
                <a:cs typeface="Times New Roman"/>
                <a:sym typeface="Times New Roman"/>
              </a:defRPr>
            </a:pPr>
            <a:br/>
            <a:endParaRPr sz="1200">
              <a:latin typeface="Times"/>
              <a:ea typeface="Times"/>
              <a:cs typeface="Times"/>
              <a:sym typeface="Times"/>
            </a:endParaRPr>
          </a:p>
          <a:p>
            <a:pPr marL="457200" indent="-457200" algn="l" defTabSz="457200">
              <a:lnSpc>
                <a:spcPts val="4500"/>
              </a:lnSpc>
              <a:spcBef>
                <a:spcPts val="1200"/>
              </a:spcBef>
              <a:tabLst>
                <a:tab pos="139700" algn="l"/>
                <a:tab pos="457200" algn="l"/>
              </a:tabLst>
              <a:defRPr sz="2400">
                <a:latin typeface="Times New Roman"/>
                <a:ea typeface="Times New Roman"/>
                <a:cs typeface="Times New Roman"/>
                <a:sym typeface="Times New Roman"/>
              </a:defRPr>
            </a:pPr>
            <a:r>
              <a:t> </a:t>
            </a:r>
            <a:b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4.2  Business Models and Value Realization"/>
          <p:cNvSpPr/>
          <p:nvPr>
            <p:ph type="title"/>
          </p:nvPr>
        </p:nvSpPr>
        <p:spPr>
          <a:prstGeom prst="rect">
            <a:avLst/>
          </a:prstGeom>
        </p:spPr>
        <p:txBody>
          <a:bodyPr/>
          <a:lstStyle>
            <a:lvl1pPr marL="457200" indent="-457200" algn="l" defTabSz="457200">
              <a:lnSpc>
                <a:spcPts val="6000"/>
              </a:lnSpc>
              <a:spcBef>
                <a:spcPts val="1200"/>
              </a:spcBef>
              <a:tabLst>
                <a:tab pos="139700" algn="l"/>
                <a:tab pos="457200" algn="l"/>
              </a:tabLst>
              <a:defRPr b="1" sz="3600">
                <a:latin typeface="Times New Roman"/>
                <a:ea typeface="Times New Roman"/>
                <a:cs typeface="Times New Roman"/>
                <a:sym typeface="Times New Roman"/>
              </a:defRPr>
            </a:lvl1pPr>
          </a:lstStyle>
          <a:p>
            <a:pPr/>
            <a:r>
              <a:t>		4.2  Business Models and Value Realization </a:t>
            </a:r>
          </a:p>
        </p:txBody>
      </p:sp>
      <p:sp>
        <p:nvSpPr>
          <p:cNvPr id="155" name="This section reviews the current landscape of potential DER value streams within the broader TE conceptual structure and describes the current status of DER value realization, the advancement efforts underway, the main challenges, and potential solutions.…"/>
          <p:cNvSpPr/>
          <p:nvPr>
            <p:ph type="body" idx="1"/>
          </p:nvPr>
        </p:nvSpPr>
        <p:spPr>
          <a:xfrm>
            <a:off x="952500" y="2597150"/>
            <a:ext cx="11099800" cy="6286500"/>
          </a:xfrm>
          <a:prstGeom prst="rect">
            <a:avLst/>
          </a:prstGeom>
        </p:spPr>
        <p:txBody>
          <a:bodyPr/>
          <a:lstStyle/>
          <a:p>
            <a:pPr marL="0" indent="0" defTabSz="457200">
              <a:lnSpc>
                <a:spcPts val="4500"/>
              </a:lnSpc>
              <a:spcBef>
                <a:spcPts val="1200"/>
              </a:spcBef>
              <a:buSzTx/>
              <a:buNone/>
              <a:defRPr sz="2400">
                <a:latin typeface="Times New Roman"/>
                <a:ea typeface="Times New Roman"/>
                <a:cs typeface="Times New Roman"/>
                <a:sym typeface="Times New Roman"/>
              </a:defRPr>
            </a:pPr>
            <a:r>
              <a:t>This section reviews the current landscape of potential DER value streams within the broader TE conceptual structure and describes the current status of DER value realization, the advancement efforts underway, the main challenges, and potential solutions. </a:t>
            </a:r>
            <a:endParaRPr>
              <a:latin typeface="Times"/>
              <a:ea typeface="Times"/>
              <a:cs typeface="Times"/>
              <a:sym typeface="Times"/>
            </a:endParaRPr>
          </a:p>
          <a:p>
            <a:pPr marL="0" indent="0" defTabSz="457200">
              <a:lnSpc>
                <a:spcPts val="4500"/>
              </a:lnSpc>
              <a:spcBef>
                <a:spcPts val="1200"/>
              </a:spcBef>
              <a:buSzTx/>
              <a:buNone/>
              <a:defRPr sz="2400">
                <a:latin typeface="Times New Roman"/>
                <a:ea typeface="Times New Roman"/>
                <a:cs typeface="Times New Roman"/>
                <a:sym typeface="Times New Roman"/>
              </a:defRPr>
            </a:pPr>
            <a:r>
              <a:t>Section 4.2.1 gives an overview of the services DERs can provide to energy end users and to the electric power system. </a:t>
            </a:r>
          </a:p>
          <a:p>
            <a:pPr marL="0" indent="0" defTabSz="457200">
              <a:lnSpc>
                <a:spcPts val="4500"/>
              </a:lnSpc>
              <a:spcBef>
                <a:spcPts val="1200"/>
              </a:spcBef>
              <a:buSzTx/>
              <a:buNone/>
              <a:defRPr sz="2400">
                <a:latin typeface="Times New Roman"/>
                <a:ea typeface="Times New Roman"/>
                <a:cs typeface="Times New Roman"/>
                <a:sym typeface="Times New Roman"/>
              </a:defRPr>
            </a:pPr>
            <a:r>
              <a:t>Section 4.2.2 focuses on services that are well recognized today, distinguishing between those DERs are already providing and being compensated for versus those for which some open issues need to be resolved.</a:t>
            </a:r>
          </a:p>
          <a:p>
            <a:pPr marL="0" indent="0" defTabSz="457200">
              <a:lnSpc>
                <a:spcPts val="4500"/>
              </a:lnSpc>
              <a:spcBef>
                <a:spcPts val="1200"/>
              </a:spcBef>
              <a:buSzTx/>
              <a:buNone/>
              <a:defRPr sz="2400">
                <a:solidFill>
                  <a:schemeClr val="accent6">
                    <a:hueOff val="7068528"/>
                    <a:satOff val="-63217"/>
                    <a:lumOff val="21330"/>
                  </a:schemeClr>
                </a:solidFill>
                <a:latin typeface="Times New Roman"/>
                <a:ea typeface="Times New Roman"/>
                <a:cs typeface="Times New Roman"/>
                <a:sym typeface="Times New Roman"/>
              </a:defRPr>
            </a:pPr>
            <a:r>
              <a:t>Section 4.2.3 describes potentially significant DER values that are not yet recognized, much less quantified and defined as services that can be compensated. </a:t>
            </a:r>
          </a:p>
          <a:p>
            <a:pPr marL="0" indent="0" defTabSz="457200">
              <a:lnSpc>
                <a:spcPts val="4500"/>
              </a:lnSpc>
              <a:spcBef>
                <a:spcPts val="1200"/>
              </a:spcBef>
              <a:buSzTx/>
              <a:buNone/>
              <a:defRPr sz="2400">
                <a:latin typeface="Times New Roman"/>
                <a:ea typeface="Times New Roman"/>
                <a:cs typeface="Times New Roman"/>
                <a:sym typeface="Times New Roman"/>
              </a:defRPr>
            </a:pPr>
            <a:r>
              <a:t>Section 4.2.4 discusses transactive markets and peer-to-peer (P2P) transactions. </a:t>
            </a:r>
          </a:p>
          <a:p>
            <a:pPr marL="0" indent="0" defTabSz="457200">
              <a:lnSpc>
                <a:spcPts val="4500"/>
              </a:lnSpc>
              <a:spcBef>
                <a:spcPts val="1200"/>
              </a:spcBef>
              <a:buSzTx/>
              <a:buNone/>
              <a:defRPr sz="2400">
                <a:latin typeface="Times New Roman"/>
                <a:ea typeface="Times New Roman"/>
                <a:cs typeface="Times New Roman"/>
                <a:sym typeface="Times New Roman"/>
              </a:defRPr>
            </a:pPr>
            <a:r>
              <a:t>Section 4.2.5 discusses potential alternative DSO models. </a:t>
            </a:r>
          </a:p>
          <a:p>
            <a:pPr marL="0" indent="0" defTabSz="457200">
              <a:lnSpc>
                <a:spcPts val="4500"/>
              </a:lnSpc>
              <a:spcBef>
                <a:spcPts val="1200"/>
              </a:spcBef>
              <a:buSzTx/>
              <a:buNone/>
              <a:defRPr sz="2400">
                <a:latin typeface="Times New Roman"/>
                <a:ea typeface="Times New Roman"/>
                <a:cs typeface="Times New Roman"/>
                <a:sym typeface="Times New Roman"/>
              </a:defRPr>
            </a:pPr>
            <a:r>
              <a:t>Section 4.2.6 summarizes the section with a discussion of how to reframe the “value of the grid” for a high-DER transactive electric power system. </a:t>
            </a:r>
            <a:endParaRPr sz="1200">
              <a:latin typeface="Times"/>
              <a:ea typeface="Times"/>
              <a:cs typeface="Times"/>
              <a:sym typeface="Times"/>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4.2.3.3 Resilience and Microgrids"/>
          <p:cNvSpPr/>
          <p:nvPr>
            <p:ph type="title"/>
          </p:nvPr>
        </p:nvSpPr>
        <p:spPr>
          <a:prstGeom prst="rect">
            <a:avLst/>
          </a:prstGeom>
        </p:spPr>
        <p:txBody>
          <a:bodyPr/>
          <a:lstStyle>
            <a:lvl1pPr algn="l" defTabSz="457200">
              <a:lnSpc>
                <a:spcPts val="6000"/>
              </a:lnSpc>
              <a:spcBef>
                <a:spcPts val="1200"/>
              </a:spcBef>
              <a:defRPr b="1" sz="3600">
                <a:latin typeface="Times New Roman"/>
                <a:ea typeface="Times New Roman"/>
                <a:cs typeface="Times New Roman"/>
                <a:sym typeface="Times New Roman"/>
              </a:defRPr>
            </a:lvl1pPr>
          </a:lstStyle>
          <a:p>
            <a:pPr/>
            <a:r>
              <a:t>4.2.3.3 Resilience and Microgrids </a:t>
            </a:r>
          </a:p>
        </p:txBody>
      </p:sp>
      <p:sp>
        <p:nvSpPr>
          <p:cNvPr id="158" name="According to the National Infrastructure Advisory Council (2009) the critical infrastructure resilience is defined as “the ability to reduce the magnitude and/or duration of disruptive events. The effectiveness of a resilient infrastructure or enterprise depends upon its ability to anticipate, absorb, adapt to, and/or rapidly recover from a potentially disruptive event.”"/>
          <p:cNvSpPr/>
          <p:nvPr>
            <p:ph type="body" idx="1"/>
          </p:nvPr>
        </p:nvSpPr>
        <p:spPr>
          <a:xfrm>
            <a:off x="952500" y="1200150"/>
            <a:ext cx="11099800" cy="6286500"/>
          </a:xfrm>
          <a:prstGeom prst="rect">
            <a:avLst/>
          </a:prstGeom>
        </p:spPr>
        <p:txBody>
          <a:bodyPr/>
          <a:lstStyle/>
          <a:p>
            <a:pPr marL="0" indent="0" defTabSz="457200">
              <a:lnSpc>
                <a:spcPts val="4500"/>
              </a:lnSpc>
              <a:spcBef>
                <a:spcPts val="1200"/>
              </a:spcBef>
              <a:buSzTx/>
              <a:buNone/>
              <a:defRPr i="1" sz="2400">
                <a:latin typeface="Times New Roman"/>
                <a:ea typeface="Times New Roman"/>
                <a:cs typeface="Times New Roman"/>
                <a:sym typeface="Times New Roman"/>
              </a:defRPr>
            </a:pPr>
            <a:r>
              <a:rPr i="0"/>
              <a:t>According to the National Infrastructure Advisory Council (2009) the critical infrastructure resilience is defined as </a:t>
            </a:r>
            <a:r>
              <a:t>“the ability to reduce the magnitude and/or duration of disruptive events. The effectiveness of a resilient infrastructure or enterprise depends upon its ability to </a:t>
            </a:r>
            <a:r>
              <a:rPr b="1"/>
              <a:t>anticipate</a:t>
            </a:r>
            <a:r>
              <a:t>, </a:t>
            </a:r>
            <a:r>
              <a:rPr b="1"/>
              <a:t>absorb</a:t>
            </a:r>
            <a:r>
              <a:t>, </a:t>
            </a:r>
            <a:r>
              <a:rPr b="1"/>
              <a:t>adapt to</a:t>
            </a:r>
            <a:r>
              <a:t>, and/or </a:t>
            </a:r>
            <a:r>
              <a:rPr b="1"/>
              <a:t>rapidly recover </a:t>
            </a:r>
            <a:r>
              <a:t>from a potentially disruptive event.”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Resilience enhancement measures and a set of potentially useful metrics for further research.…"/>
          <p:cNvSpPr/>
          <p:nvPr>
            <p:ph type="body" idx="1"/>
          </p:nvPr>
        </p:nvSpPr>
        <p:spPr>
          <a:xfrm>
            <a:off x="559593" y="2095500"/>
            <a:ext cx="11492707" cy="7289800"/>
          </a:xfrm>
          <a:prstGeom prst="rect">
            <a:avLst/>
          </a:prstGeom>
        </p:spPr>
        <p:txBody>
          <a:bodyPr/>
          <a:lstStyle/>
          <a:p>
            <a:pPr marL="0" indent="0" defTabSz="393192">
              <a:lnSpc>
                <a:spcPts val="3900"/>
              </a:lnSpc>
              <a:spcBef>
                <a:spcPts val="1000"/>
              </a:spcBef>
              <a:buSzTx/>
              <a:buNone/>
              <a:defRPr sz="2064">
                <a:latin typeface="Times New Roman"/>
                <a:ea typeface="Times New Roman"/>
                <a:cs typeface="Times New Roman"/>
                <a:sym typeface="Times New Roman"/>
              </a:defRPr>
            </a:pPr>
            <a:r>
              <a:t>Resilience enhancement measures and a set of potentially useful metrics for further research. </a:t>
            </a:r>
          </a:p>
          <a:p>
            <a:pPr marL="0" indent="0" defTabSz="393192">
              <a:lnSpc>
                <a:spcPts val="3900"/>
              </a:lnSpc>
              <a:spcBef>
                <a:spcPts val="1000"/>
              </a:spcBef>
              <a:buSzTx/>
              <a:buNone/>
              <a:defRPr sz="2064">
                <a:latin typeface="Times New Roman"/>
                <a:ea typeface="Times New Roman"/>
                <a:cs typeface="Times New Roman"/>
                <a:sym typeface="Times New Roman"/>
              </a:defRPr>
            </a:pPr>
            <a:r>
              <a:rPr b="1" i="1"/>
              <a:t>Resilience enhancement measures</a:t>
            </a:r>
            <a:r>
              <a:rPr i="1"/>
              <a:t>: </a:t>
            </a:r>
            <a:r>
              <a:t>The following three categories of measures can help enhance resilience of a power system. For each category, we distinguish conventional measures from new measures that could leverage DERs, microgrids, and new technologies. </a:t>
            </a:r>
          </a:p>
          <a:p>
            <a:pPr marL="393192" indent="-393192" defTabSz="393192">
              <a:lnSpc>
                <a:spcPts val="3900"/>
              </a:lnSpc>
              <a:spcBef>
                <a:spcPts val="1200"/>
              </a:spcBef>
              <a:buSzTx/>
              <a:buNone/>
              <a:tabLst>
                <a:tab pos="114300" algn="l"/>
                <a:tab pos="381000" algn="l"/>
              </a:tabLst>
              <a:defRPr sz="2064">
                <a:latin typeface="Times New Roman"/>
                <a:ea typeface="Times New Roman"/>
                <a:cs typeface="Times New Roman"/>
                <a:sym typeface="Times New Roman"/>
              </a:defRPr>
            </a:pPr>
            <a:r>
              <a:t>	•	Grid Hardening: This involves investment in grid infrastructure. </a:t>
            </a:r>
          </a:p>
          <a:p>
            <a:pPr marL="786384" indent="-786384" defTabSz="393192">
              <a:lnSpc>
                <a:spcPts val="3900"/>
              </a:lnSpc>
              <a:spcBef>
                <a:spcPts val="1200"/>
              </a:spcBef>
              <a:buSzTx/>
              <a:buNone/>
              <a:tabLst>
                <a:tab pos="508000" algn="l"/>
                <a:tab pos="774700" algn="l"/>
              </a:tabLst>
              <a:defRPr sz="2064">
                <a:latin typeface="Times New Roman"/>
                <a:ea typeface="Times New Roman"/>
                <a:cs typeface="Times New Roman"/>
                <a:sym typeface="Times New Roman"/>
              </a:defRPr>
            </a:pPr>
            <a:r>
              <a:t>		–  Conventional measures: generation, transmission, and distribution upgrade investments </a:t>
            </a:r>
          </a:p>
          <a:p>
            <a:pPr marL="786384" indent="-786384" defTabSz="393192">
              <a:lnSpc>
                <a:spcPts val="3900"/>
              </a:lnSpc>
              <a:spcBef>
                <a:spcPts val="1200"/>
              </a:spcBef>
              <a:buSzTx/>
              <a:buNone/>
              <a:tabLst>
                <a:tab pos="508000" algn="l"/>
                <a:tab pos="774700" algn="l"/>
              </a:tabLst>
              <a:defRPr sz="2064">
                <a:latin typeface="Times New Roman"/>
                <a:ea typeface="Times New Roman"/>
                <a:cs typeface="Times New Roman"/>
                <a:sym typeface="Times New Roman"/>
              </a:defRPr>
            </a:pPr>
            <a:r>
              <a:t>		–  Additional new measures: microgrids; leveraging DR/DERs (non-wires alternatives) </a:t>
            </a:r>
            <a:br/>
          </a:p>
          <a:p>
            <a:pPr marL="393192" indent="-393192" defTabSz="393192">
              <a:lnSpc>
                <a:spcPts val="3900"/>
              </a:lnSpc>
              <a:spcBef>
                <a:spcPts val="1200"/>
              </a:spcBef>
              <a:buSzTx/>
              <a:buNone/>
              <a:tabLst>
                <a:tab pos="114300" algn="l"/>
                <a:tab pos="381000" algn="l"/>
              </a:tabLst>
              <a:defRPr sz="2064">
                <a:latin typeface="Times New Roman"/>
                <a:ea typeface="Times New Roman"/>
                <a:cs typeface="Times New Roman"/>
                <a:sym typeface="Times New Roman"/>
              </a:defRPr>
            </a:pPr>
            <a:r>
              <a:t>	•	Vigilance and Early Detection </a:t>
            </a:r>
          </a:p>
          <a:p>
            <a:pPr marL="786384" indent="-786384" defTabSz="393192">
              <a:lnSpc>
                <a:spcPts val="3900"/>
              </a:lnSpc>
              <a:spcBef>
                <a:spcPts val="1200"/>
              </a:spcBef>
              <a:buSzTx/>
              <a:buNone/>
              <a:tabLst>
                <a:tab pos="508000" algn="l"/>
                <a:tab pos="774700" algn="l"/>
              </a:tabLst>
              <a:defRPr sz="2064">
                <a:latin typeface="Times New Roman"/>
                <a:ea typeface="Times New Roman"/>
                <a:cs typeface="Times New Roman"/>
                <a:sym typeface="Times New Roman"/>
              </a:defRPr>
            </a:pPr>
            <a:r>
              <a:t>		–  Conventional measures: fault location and isolation; Remedial Action Schemes </a:t>
            </a:r>
          </a:p>
          <a:p>
            <a:pPr marL="786384" indent="-786384" defTabSz="393192">
              <a:lnSpc>
                <a:spcPts val="3900"/>
              </a:lnSpc>
              <a:spcBef>
                <a:spcPts val="1200"/>
              </a:spcBef>
              <a:buSzTx/>
              <a:buNone/>
              <a:tabLst>
                <a:tab pos="508000" algn="l"/>
                <a:tab pos="774700" algn="l"/>
              </a:tabLst>
              <a:defRPr sz="2064">
                <a:latin typeface="Times New Roman"/>
                <a:ea typeface="Times New Roman"/>
                <a:cs typeface="Times New Roman"/>
                <a:sym typeface="Times New Roman"/>
              </a:defRPr>
            </a:pPr>
            <a:r>
              <a:t>		–  Additional new measures: a number of emerging standards for both grid and grid-edge system operations, including ride-through standards (e.g., IEEE 1547-2018 [IEEE 2018]), microgrid interconnection standards, etc. </a:t>
            </a:r>
            <a:br/>
          </a:p>
          <a:p>
            <a:pPr marL="393192" indent="-393192" defTabSz="393192">
              <a:lnSpc>
                <a:spcPts val="3900"/>
              </a:lnSpc>
              <a:spcBef>
                <a:spcPts val="1200"/>
              </a:spcBef>
              <a:buSzTx/>
              <a:buNone/>
              <a:tabLst>
                <a:tab pos="114300" algn="l"/>
                <a:tab pos="381000" algn="l"/>
              </a:tabLst>
              <a:defRPr sz="2064">
                <a:latin typeface="Times New Roman"/>
                <a:ea typeface="Times New Roman"/>
                <a:cs typeface="Times New Roman"/>
                <a:sym typeface="Times New Roman"/>
              </a:defRPr>
            </a:pPr>
            <a:r>
              <a:t>	•	Speedy Restoration </a:t>
            </a:r>
          </a:p>
          <a:p>
            <a:pPr marL="786384" indent="-786384" defTabSz="393192">
              <a:lnSpc>
                <a:spcPts val="3900"/>
              </a:lnSpc>
              <a:spcBef>
                <a:spcPts val="1200"/>
              </a:spcBef>
              <a:buSzTx/>
              <a:buNone/>
              <a:tabLst>
                <a:tab pos="508000" algn="l"/>
                <a:tab pos="774700" algn="l"/>
              </a:tabLst>
              <a:defRPr sz="2064">
                <a:latin typeface="Times New Roman"/>
                <a:ea typeface="Times New Roman"/>
                <a:cs typeface="Times New Roman"/>
                <a:sym typeface="Times New Roman"/>
              </a:defRPr>
            </a:pPr>
            <a:r>
              <a:t>		–  Conventional measures: manual system restoration </a:t>
            </a:r>
          </a:p>
          <a:p>
            <a:pPr marL="786384" indent="-786384" defTabSz="393192">
              <a:lnSpc>
                <a:spcPts val="3900"/>
              </a:lnSpc>
              <a:spcBef>
                <a:spcPts val="1200"/>
              </a:spcBef>
              <a:buSzTx/>
              <a:buNone/>
              <a:tabLst>
                <a:tab pos="508000" algn="l"/>
                <a:tab pos="774700" algn="l"/>
              </a:tabLst>
              <a:defRPr sz="1261">
                <a:solidFill>
                  <a:srgbClr val="000000"/>
                </a:solidFill>
                <a:latin typeface="Times New Roman"/>
                <a:ea typeface="Times New Roman"/>
                <a:cs typeface="Times New Roman"/>
                <a:sym typeface="Times New Roman"/>
              </a:defRPr>
            </a:pPr>
            <a:r>
              <a:rPr sz="2064">
                <a:solidFill>
                  <a:srgbClr val="FFFFFF"/>
                </a:solidFill>
              </a:rPr>
              <a:t>		–  Additional new measures: automatic self-healing capabilities </a:t>
            </a:r>
            <a:br>
              <a:rPr>
                <a:latin typeface="Times"/>
                <a:ea typeface="Times"/>
                <a:cs typeface="Times"/>
                <a:sym typeface="Times"/>
              </a:rPr>
            </a:br>
            <a:endParaRPr>
              <a:latin typeface="Times"/>
              <a:ea typeface="Times"/>
              <a:cs typeface="Times"/>
              <a:sym typeface="Times"/>
            </a:endParaRPr>
          </a:p>
        </p:txBody>
      </p:sp>
      <p:sp>
        <p:nvSpPr>
          <p:cNvPr id="161" name="4.2.3.3 Resilience and Microgrids"/>
          <p:cNvSpPr/>
          <p:nvPr>
            <p:ph type="title"/>
          </p:nvPr>
        </p:nvSpPr>
        <p:spPr>
          <a:prstGeom prst="rect">
            <a:avLst/>
          </a:prstGeom>
        </p:spPr>
        <p:txBody>
          <a:bodyPr/>
          <a:lstStyle>
            <a:lvl1pPr algn="l" defTabSz="457200">
              <a:lnSpc>
                <a:spcPts val="6000"/>
              </a:lnSpc>
              <a:spcBef>
                <a:spcPts val="1200"/>
              </a:spcBef>
              <a:defRPr b="1" sz="3600">
                <a:latin typeface="Times New Roman"/>
                <a:ea typeface="Times New Roman"/>
                <a:cs typeface="Times New Roman"/>
                <a:sym typeface="Times New Roman"/>
              </a:defRPr>
            </a:lvl1pPr>
          </a:lstStyle>
          <a:p>
            <a:pPr/>
            <a:r>
              <a:t>4.2.3.3 Resilience and Microgrids </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3" name="Possible types of metrics to quantify resilience:…"/>
          <p:cNvSpPr/>
          <p:nvPr>
            <p:ph type="body" idx="1"/>
          </p:nvPr>
        </p:nvSpPr>
        <p:spPr>
          <a:xfrm>
            <a:off x="952500" y="876300"/>
            <a:ext cx="11578832" cy="8001000"/>
          </a:xfrm>
          <a:prstGeom prst="rect">
            <a:avLst/>
          </a:prstGeom>
        </p:spPr>
        <p:txBody>
          <a:bodyPr/>
          <a:lstStyle/>
          <a:p>
            <a:pPr marL="0" indent="0" defTabSz="269747">
              <a:lnSpc>
                <a:spcPts val="4400"/>
              </a:lnSpc>
              <a:spcBef>
                <a:spcPts val="700"/>
              </a:spcBef>
              <a:buSzTx/>
              <a:buNone/>
              <a:defRPr sz="2832">
                <a:latin typeface="Times New Roman"/>
                <a:ea typeface="Times New Roman"/>
                <a:cs typeface="Times New Roman"/>
                <a:sym typeface="Times New Roman"/>
              </a:defRPr>
            </a:pPr>
            <a:r>
              <a:rPr b="1" i="1"/>
              <a:t>Possible types of metrics to quantify resilience</a:t>
            </a:r>
            <a:r>
              <a:t>:</a:t>
            </a:r>
          </a:p>
          <a:p>
            <a:pPr marL="269747" indent="-269747" defTabSz="269747">
              <a:lnSpc>
                <a:spcPts val="4400"/>
              </a:lnSpc>
              <a:spcBef>
                <a:spcPts val="800"/>
              </a:spcBef>
              <a:buSzTx/>
              <a:buNone/>
              <a:tabLst>
                <a:tab pos="76200" algn="l"/>
                <a:tab pos="266700" algn="l"/>
              </a:tabLst>
              <a:defRPr sz="2832">
                <a:latin typeface="Times New Roman"/>
                <a:ea typeface="Times New Roman"/>
                <a:cs typeface="Times New Roman"/>
                <a:sym typeface="Times New Roman"/>
              </a:defRPr>
            </a:pPr>
            <a:r>
              <a:t>	•	metrics based on early detection and self-healing capabilities (resilience measure compared to status quo) </a:t>
            </a:r>
          </a:p>
          <a:p>
            <a:pPr marL="539495" indent="-539495" defTabSz="269747">
              <a:lnSpc>
                <a:spcPts val="4400"/>
              </a:lnSpc>
              <a:spcBef>
                <a:spcPts val="800"/>
              </a:spcBef>
              <a:buSzTx/>
              <a:buNone/>
              <a:tabLst>
                <a:tab pos="342900" algn="l"/>
                <a:tab pos="533400" algn="l"/>
              </a:tabLst>
              <a:defRPr sz="2832">
                <a:latin typeface="Times New Roman"/>
                <a:ea typeface="Times New Roman"/>
                <a:cs typeface="Times New Roman"/>
                <a:sym typeface="Times New Roman"/>
              </a:defRPr>
            </a:pPr>
            <a:r>
              <a:t>		–  reduction of the geographical scope of the effect of probable extreme events </a:t>
            </a:r>
            <a:br/>
          </a:p>
          <a:p>
            <a:pPr marL="539495" indent="-539495" defTabSz="269747">
              <a:lnSpc>
                <a:spcPts val="4400"/>
              </a:lnSpc>
              <a:spcBef>
                <a:spcPts val="800"/>
              </a:spcBef>
              <a:buSzTx/>
              <a:buNone/>
              <a:tabLst>
                <a:tab pos="342900" algn="l"/>
                <a:tab pos="533400" algn="l"/>
              </a:tabLst>
              <a:defRPr sz="2832">
                <a:latin typeface="Times New Roman"/>
                <a:ea typeface="Times New Roman"/>
                <a:cs typeface="Times New Roman"/>
                <a:sym typeface="Times New Roman"/>
              </a:defRPr>
            </a:pPr>
            <a:r>
              <a:t>		–  reduction of the effective impact intensity of the extreme events </a:t>
            </a:r>
            <a:br/>
          </a:p>
          <a:p>
            <a:pPr marL="539495" indent="-539495" defTabSz="269747">
              <a:lnSpc>
                <a:spcPts val="4400"/>
              </a:lnSpc>
              <a:spcBef>
                <a:spcPts val="800"/>
              </a:spcBef>
              <a:buSzTx/>
              <a:buNone/>
              <a:tabLst>
                <a:tab pos="342900" algn="l"/>
                <a:tab pos="533400" algn="l"/>
              </a:tabLst>
              <a:defRPr sz="2832">
                <a:latin typeface="Times New Roman"/>
                <a:ea typeface="Times New Roman"/>
                <a:cs typeface="Times New Roman"/>
                <a:sym typeface="Times New Roman"/>
              </a:defRPr>
            </a:pPr>
            <a:r>
              <a:t>		–  reduction of the duration of effects of the extreme events </a:t>
            </a:r>
            <a:br/>
          </a:p>
          <a:p>
            <a:pPr marL="539495" indent="-539495" defTabSz="269747">
              <a:lnSpc>
                <a:spcPts val="4400"/>
              </a:lnSpc>
              <a:spcBef>
                <a:spcPts val="800"/>
              </a:spcBef>
              <a:buSzTx/>
              <a:buNone/>
              <a:tabLst>
                <a:tab pos="342900" algn="l"/>
                <a:tab pos="533400" algn="l"/>
              </a:tabLst>
              <a:defRPr sz="2832">
                <a:latin typeface="Times New Roman"/>
                <a:ea typeface="Times New Roman"/>
                <a:cs typeface="Times New Roman"/>
                <a:sym typeface="Times New Roman"/>
              </a:defRPr>
            </a:pPr>
            <a:r>
              <a:t>		–  reduction of the effects of probable extreme events on loss of human life </a:t>
            </a:r>
            <a:br/>
          </a:p>
          <a:p>
            <a:pPr marL="539495" indent="-539495" defTabSz="269747">
              <a:lnSpc>
                <a:spcPts val="4400"/>
              </a:lnSpc>
              <a:spcBef>
                <a:spcPts val="800"/>
              </a:spcBef>
              <a:buSzTx/>
              <a:buNone/>
              <a:tabLst>
                <a:tab pos="342900" algn="l"/>
                <a:tab pos="533400" algn="l"/>
              </a:tabLst>
              <a:defRPr sz="2832">
                <a:latin typeface="Times New Roman"/>
                <a:ea typeface="Times New Roman"/>
                <a:cs typeface="Times New Roman"/>
                <a:sym typeface="Times New Roman"/>
              </a:defRPr>
            </a:pPr>
            <a:r>
              <a:t>		–  reduction of the effects of probable extreme events on economic losses</a:t>
            </a:r>
          </a:p>
          <a:p>
            <a:pPr lvl="4" marL="539495" indent="0" defTabSz="269747">
              <a:lnSpc>
                <a:spcPts val="4400"/>
              </a:lnSpc>
              <a:spcBef>
                <a:spcPts val="800"/>
              </a:spcBef>
              <a:buSzTx/>
              <a:buNone/>
              <a:tabLst>
                <a:tab pos="342900" algn="l"/>
                <a:tab pos="533400" algn="l"/>
              </a:tabLst>
              <a:defRPr sz="2832">
                <a:latin typeface="Times New Roman"/>
                <a:ea typeface="Times New Roman"/>
                <a:cs typeface="Times New Roman"/>
                <a:sym typeface="Times New Roman"/>
              </a:defRPr>
            </a:pPr>
            <a:r>
              <a:t>– Etc…</a:t>
            </a:r>
            <a:b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4.3 Conceptual Architecture Guidelines"/>
          <p:cNvSpPr/>
          <p:nvPr>
            <p:ph type="title"/>
          </p:nvPr>
        </p:nvSpPr>
        <p:spPr>
          <a:prstGeom prst="rect">
            <a:avLst/>
          </a:prstGeom>
        </p:spPr>
        <p:txBody>
          <a:bodyPr/>
          <a:lstStyle>
            <a:lvl1pPr marL="457200" indent="-457200" algn="l" defTabSz="457200">
              <a:lnSpc>
                <a:spcPts val="6000"/>
              </a:lnSpc>
              <a:spcBef>
                <a:spcPts val="1200"/>
              </a:spcBef>
              <a:tabLst>
                <a:tab pos="139700" algn="l"/>
                <a:tab pos="457200" algn="l"/>
              </a:tabLst>
              <a:defRPr b="1" sz="3600">
                <a:latin typeface="Times New Roman"/>
                <a:ea typeface="Times New Roman"/>
                <a:cs typeface="Times New Roman"/>
                <a:sym typeface="Times New Roman"/>
              </a:defRPr>
            </a:lvl1pPr>
          </a:lstStyle>
          <a:p>
            <a:pPr/>
            <a:r>
              <a:t>4.3 Conceptual Architecture Guidelines</a:t>
            </a:r>
          </a:p>
        </p:txBody>
      </p:sp>
      <p:pic>
        <p:nvPicPr>
          <p:cNvPr id="166" name="pasted-image.png" descr="pasted-image.png"/>
          <p:cNvPicPr>
            <a:picLocks noChangeAspect="1"/>
          </p:cNvPicPr>
          <p:nvPr/>
        </p:nvPicPr>
        <p:blipFill>
          <a:blip r:embed="rId2">
            <a:extLst/>
          </a:blip>
          <a:stretch>
            <a:fillRect/>
          </a:stretch>
        </p:blipFill>
        <p:spPr>
          <a:xfrm>
            <a:off x="4151114" y="4095519"/>
            <a:ext cx="7631903" cy="5085124"/>
          </a:xfrm>
          <a:prstGeom prst="rect">
            <a:avLst/>
          </a:prstGeom>
          <a:ln w="12700">
            <a:miter lim="400000"/>
          </a:ln>
        </p:spPr>
      </p:pic>
      <p:sp>
        <p:nvSpPr>
          <p:cNvPr id="167" name="The section is to provide guidance on the creation of a conceptual architecture for TE. This section does not provide such an architecture; that work would be done by a core team of experienced system architects and would represent the design of a specific example of a TE system. Rather, it suggests key elements and principles to be considered in development of the TE Conceptual Architecture (Figure 9), building upon principles and content."/>
          <p:cNvSpPr/>
          <p:nvPr/>
        </p:nvSpPr>
        <p:spPr>
          <a:xfrm>
            <a:off x="465423" y="1990492"/>
            <a:ext cx="12073954" cy="22984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500"/>
              </a:lnSpc>
              <a:spcBef>
                <a:spcPts val="1200"/>
              </a:spcBef>
              <a:defRPr sz="2400">
                <a:latin typeface="Times New Roman"/>
                <a:ea typeface="Times New Roman"/>
                <a:cs typeface="Times New Roman"/>
                <a:sym typeface="Times New Roman"/>
              </a:defRPr>
            </a:lvl1pPr>
          </a:lstStyle>
          <a:p>
            <a:pPr/>
            <a:r>
              <a:t>The section is to provide guidance on the creation of a conceptual architecture for TE. This section does not provide such an architecture; that work would be done by a core team of experienced system architects and would represent the design of a specific example of a TE system. Rather, it suggests key elements and principles to be considered in development of the TE Conceptual Architecture (Figure 9), building upon principles and content.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Background Information"/>
          <p:cNvSpPr/>
          <p:nvPr>
            <p:ph type="subTitle" sz="quarter" idx="1"/>
          </p:nvPr>
        </p:nvSpPr>
        <p:spPr>
          <a:xfrm>
            <a:off x="1092200" y="1231900"/>
            <a:ext cx="10464800" cy="1130300"/>
          </a:xfrm>
          <a:prstGeom prst="rect">
            <a:avLst/>
          </a:prstGeom>
        </p:spPr>
        <p:txBody>
          <a:bodyPr/>
          <a:lstStyle>
            <a:lvl1pPr>
              <a:defRPr b="1">
                <a:latin typeface="Helvetica"/>
                <a:ea typeface="Helvetica"/>
                <a:cs typeface="Helvetica"/>
                <a:sym typeface="Helvetica"/>
              </a:defRPr>
            </a:lvl1pPr>
          </a:lstStyle>
          <a:p>
            <a:pPr/>
            <a:r>
              <a:t>Background Information</a:t>
            </a:r>
          </a:p>
        </p:txBody>
      </p:sp>
      <p:sp>
        <p:nvSpPr>
          <p:cNvPr id="122" name="Over the past two decades, the use of demand response and other flexible distributed resources for electricity market efficiency and grid reliability has grown dramatically. Federal and state policy objectives point to an important role for customers’ loads, generation, and storage in the management of an increasingly unpredictable power system. As we consider the need to substantially scale the use of flexible distributed energy resources, growing attention has been devoted to the need to address not only the economics of the electricity grid, but also the control system implications, to address grid reliability.…"/>
          <p:cNvSpPr/>
          <p:nvPr/>
        </p:nvSpPr>
        <p:spPr>
          <a:xfrm>
            <a:off x="951587" y="2259362"/>
            <a:ext cx="11101627" cy="70167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lnSpc>
                <a:spcPts val="4500"/>
              </a:lnSpc>
              <a:spcBef>
                <a:spcPts val="1200"/>
              </a:spcBef>
              <a:defRPr sz="2400">
                <a:latin typeface="Times New Roman"/>
                <a:ea typeface="Times New Roman"/>
                <a:cs typeface="Times New Roman"/>
                <a:sym typeface="Times New Roman"/>
              </a:defRPr>
            </a:pPr>
            <a:r>
              <a:t>Over the past two decades, the use of demand response and other flexible distributed resources for electricity market efficiency and grid reliability has grown dramatically. Federal and state policy objectives point to an important role for customers’ loads, generation, and storage in the management of an increasingly unpredictable power system. As we consider the need to substantially scale the use of flexible distributed energy resources, growing attention has been devoted to the need to address not only the economics of the electricity grid, but also the control system implications, to address grid reliability.  </a:t>
            </a:r>
          </a:p>
          <a:p>
            <a:pPr algn="l" defTabSz="457200">
              <a:lnSpc>
                <a:spcPts val="4500"/>
              </a:lnSpc>
              <a:spcBef>
                <a:spcPts val="1200"/>
              </a:spcBef>
              <a:defRPr sz="2400">
                <a:latin typeface="Times New Roman"/>
                <a:ea typeface="Times New Roman"/>
                <a:cs typeface="Times New Roman"/>
                <a:sym typeface="Times New Roman"/>
              </a:defRPr>
            </a:pPr>
          </a:p>
          <a:p>
            <a:pPr algn="l" defTabSz="457200">
              <a:lnSpc>
                <a:spcPts val="4500"/>
              </a:lnSpc>
              <a:spcBef>
                <a:spcPts val="1200"/>
              </a:spcBef>
              <a:defRPr sz="2400">
                <a:latin typeface="Times New Roman"/>
                <a:ea typeface="Times New Roman"/>
                <a:cs typeface="Times New Roman"/>
                <a:sym typeface="Times New Roman"/>
              </a:defRPr>
            </a:pPr>
            <a:r>
              <a:t>The U.S. Department of Energy has supported the GridWise</a:t>
            </a:r>
            <a:r>
              <a:rPr baseline="27083"/>
              <a:t>® </a:t>
            </a:r>
            <a:r>
              <a:t>Architecture Council (“the Council”) in developing a conceptual framework for developing architectures and designing solutions related to TE. The goal of this effort is to encourage and facilitate collaboration among the many stakeholders involved in the transformation of the power system and thereby advance the practical implementation of TE. </a:t>
            </a:r>
            <a:endParaRPr sz="1200">
              <a:latin typeface="Times"/>
              <a:ea typeface="Times"/>
              <a:cs typeface="Times"/>
              <a:sym typeface="Times"/>
            </a:endParaRPr>
          </a:p>
          <a:p>
            <a:pPr algn="l" defTabSz="457200">
              <a:lnSpc>
                <a:spcPts val="3400"/>
              </a:lnSpc>
              <a:spcBef>
                <a:spcPts val="1200"/>
              </a:spcBef>
              <a:defRPr sz="1466">
                <a:solidFill>
                  <a:srgbClr val="000000"/>
                </a:solidFill>
                <a:latin typeface="Times New Roman"/>
                <a:ea typeface="Times New Roman"/>
                <a:cs typeface="Times New Roman"/>
                <a:sym typeface="Times New Roman"/>
              </a:defRPr>
            </a:pPr>
          </a:p>
          <a:p>
            <a:pPr algn="l" defTabSz="457200">
              <a:lnSpc>
                <a:spcPts val="4500"/>
              </a:lnSpc>
              <a:spcBef>
                <a:spcPts val="1200"/>
              </a:spcBef>
              <a:defRPr sz="2400">
                <a:latin typeface="Times New Roman"/>
                <a:ea typeface="Times New Roman"/>
                <a:cs typeface="Times New Roman"/>
                <a:sym typeface="Times New Roman"/>
              </a:defRPr>
            </a:pPr>
          </a:p>
          <a:p>
            <a:pPr algn="l" defTabSz="457200">
              <a:lnSpc>
                <a:spcPts val="3800"/>
              </a:lnSpc>
              <a:spcBef>
                <a:spcPts val="1200"/>
              </a:spcBef>
              <a:defRPr sz="1800">
                <a:latin typeface="Times New Roman"/>
                <a:ea typeface="Times New Roman"/>
                <a:cs typeface="Times New Roman"/>
                <a:sym typeface="Times New Roman"/>
              </a:defRPr>
            </a:pPr>
            <a:r>
              <a:t>Source: GWAC_TE_Framework</a:t>
            </a:r>
            <a:endParaRPr>
              <a:latin typeface="Times"/>
              <a:ea typeface="Times"/>
              <a:cs typeface="Times"/>
              <a:sym typeface="Times"/>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1.0 Introduction: Contents"/>
          <p:cNvSpPr/>
          <p:nvPr>
            <p:ph type="ctrTitle"/>
          </p:nvPr>
        </p:nvSpPr>
        <p:spPr>
          <a:xfrm>
            <a:off x="1270000" y="-1422501"/>
            <a:ext cx="10464800" cy="3302001"/>
          </a:xfrm>
          <a:prstGeom prst="rect">
            <a:avLst/>
          </a:prstGeom>
        </p:spPr>
        <p:txBody>
          <a:bodyPr/>
          <a:lstStyle>
            <a:lvl1pPr>
              <a:defRPr b="1" sz="3600">
                <a:latin typeface="Helvetica"/>
                <a:ea typeface="Helvetica"/>
                <a:cs typeface="Helvetica"/>
                <a:sym typeface="Helvetica"/>
              </a:defRPr>
            </a:lvl1pPr>
          </a:lstStyle>
          <a:p>
            <a:pPr/>
            <a:r>
              <a:t>1.0 Introduction: Contents</a:t>
            </a:r>
          </a:p>
        </p:txBody>
      </p:sp>
      <p:sp>
        <p:nvSpPr>
          <p:cNvPr id="125" name="• clear definitions of TE…"/>
          <p:cNvSpPr/>
          <p:nvPr>
            <p:ph type="subTitle" idx="1"/>
          </p:nvPr>
        </p:nvSpPr>
        <p:spPr>
          <a:xfrm>
            <a:off x="919582" y="2247336"/>
            <a:ext cx="12293605" cy="7317463"/>
          </a:xfrm>
          <a:prstGeom prst="rect">
            <a:avLst/>
          </a:prstGeom>
        </p:spPr>
        <p:txBody>
          <a:bodyPr/>
          <a:lstStyle/>
          <a:p>
            <a:pPr marL="320039" indent="-320039" algn="l" defTabSz="320039">
              <a:lnSpc>
                <a:spcPts val="4200"/>
              </a:lnSpc>
              <a:spcBef>
                <a:spcPts val="1000"/>
              </a:spcBef>
              <a:tabLst>
                <a:tab pos="88900" algn="l"/>
                <a:tab pos="317500" algn="l"/>
              </a:tabLst>
              <a:defRPr sz="2520">
                <a:latin typeface="Times New Roman"/>
                <a:ea typeface="Times New Roman"/>
                <a:cs typeface="Times New Roman"/>
                <a:sym typeface="Times New Roman"/>
              </a:defRPr>
            </a:pPr>
            <a:r>
              <a:t>	•	clear definitions of TE</a:t>
            </a:r>
            <a:br>
              <a:rPr>
                <a:latin typeface="Times"/>
                <a:ea typeface="Times"/>
                <a:cs typeface="Times"/>
                <a:sym typeface="Times"/>
              </a:rPr>
            </a:br>
            <a:endParaRPr>
              <a:latin typeface="Times"/>
              <a:ea typeface="Times"/>
              <a:cs typeface="Times"/>
              <a:sym typeface="Times"/>
            </a:endParaRPr>
          </a:p>
          <a:p>
            <a:pPr marL="320039" indent="-320039" algn="l" defTabSz="320039">
              <a:lnSpc>
                <a:spcPts val="4200"/>
              </a:lnSpc>
              <a:spcBef>
                <a:spcPts val="1000"/>
              </a:spcBef>
              <a:tabLst>
                <a:tab pos="88900" algn="l"/>
                <a:tab pos="317500" algn="l"/>
              </a:tabLst>
              <a:defRPr sz="2520">
                <a:latin typeface="Times New Roman"/>
                <a:ea typeface="Times New Roman"/>
                <a:cs typeface="Times New Roman"/>
                <a:sym typeface="Times New Roman"/>
              </a:defRPr>
            </a:pPr>
            <a:r>
              <a:t>	•	explanations of technical and economic drivers motivating TE </a:t>
            </a:r>
            <a:br>
              <a:rPr>
                <a:latin typeface="Times"/>
                <a:ea typeface="Times"/>
                <a:cs typeface="Times"/>
                <a:sym typeface="Times"/>
              </a:rPr>
            </a:br>
            <a:endParaRPr>
              <a:latin typeface="Times"/>
              <a:ea typeface="Times"/>
              <a:cs typeface="Times"/>
              <a:sym typeface="Times"/>
            </a:endParaRPr>
          </a:p>
          <a:p>
            <a:pPr marL="320039" indent="-320039" algn="l" defTabSz="320039">
              <a:lnSpc>
                <a:spcPts val="4200"/>
              </a:lnSpc>
              <a:spcBef>
                <a:spcPts val="1000"/>
              </a:spcBef>
              <a:tabLst>
                <a:tab pos="88900" algn="l"/>
                <a:tab pos="317500" algn="l"/>
              </a:tabLst>
              <a:defRPr sz="2520">
                <a:latin typeface="Times New Roman"/>
                <a:ea typeface="Times New Roman"/>
                <a:cs typeface="Times New Roman"/>
                <a:sym typeface="Times New Roman"/>
              </a:defRPr>
            </a:pPr>
            <a:r>
              <a:t>	•	addressing of TE from multiple perspectives, including </a:t>
            </a:r>
            <a:endParaRPr>
              <a:latin typeface="Times"/>
              <a:ea typeface="Times"/>
              <a:cs typeface="Times"/>
              <a:sym typeface="Times"/>
            </a:endParaRPr>
          </a:p>
          <a:p>
            <a:pPr marL="640079" indent="-640079" algn="l" defTabSz="320039">
              <a:lnSpc>
                <a:spcPts val="4200"/>
              </a:lnSpc>
              <a:spcBef>
                <a:spcPts val="1000"/>
              </a:spcBef>
              <a:tabLst>
                <a:tab pos="406400" algn="l"/>
                <a:tab pos="635000" algn="l"/>
              </a:tabLst>
              <a:defRPr sz="2520">
                <a:latin typeface="Times New Roman"/>
                <a:ea typeface="Times New Roman"/>
                <a:cs typeface="Times New Roman"/>
                <a:sym typeface="Times New Roman"/>
              </a:defRPr>
            </a:pPr>
            <a:r>
              <a:t>		–  business and policy considerations </a:t>
            </a:r>
            <a:br>
              <a:rPr>
                <a:latin typeface="Times"/>
                <a:ea typeface="Times"/>
                <a:cs typeface="Times"/>
                <a:sym typeface="Times"/>
              </a:rPr>
            </a:br>
            <a:endParaRPr>
              <a:latin typeface="Times"/>
              <a:ea typeface="Times"/>
              <a:cs typeface="Times"/>
              <a:sym typeface="Times"/>
            </a:endParaRPr>
          </a:p>
          <a:p>
            <a:pPr marL="640079" indent="-640079" algn="l" defTabSz="320039">
              <a:lnSpc>
                <a:spcPts val="4200"/>
              </a:lnSpc>
              <a:spcBef>
                <a:spcPts val="1000"/>
              </a:spcBef>
              <a:tabLst>
                <a:tab pos="406400" algn="l"/>
                <a:tab pos="635000" algn="l"/>
              </a:tabLst>
              <a:defRPr sz="2520">
                <a:latin typeface="Times New Roman"/>
                <a:ea typeface="Times New Roman"/>
                <a:cs typeface="Times New Roman"/>
                <a:sym typeface="Times New Roman"/>
              </a:defRPr>
            </a:pPr>
            <a:r>
              <a:t>		–  business models </a:t>
            </a:r>
            <a:br>
              <a:rPr>
                <a:latin typeface="Times"/>
                <a:ea typeface="Times"/>
                <a:cs typeface="Times"/>
                <a:sym typeface="Times"/>
              </a:rPr>
            </a:br>
            <a:endParaRPr>
              <a:latin typeface="Times"/>
              <a:ea typeface="Times"/>
              <a:cs typeface="Times"/>
              <a:sym typeface="Times"/>
            </a:endParaRPr>
          </a:p>
          <a:p>
            <a:pPr marL="640079" indent="-640079" algn="l" defTabSz="320039">
              <a:lnSpc>
                <a:spcPts val="4200"/>
              </a:lnSpc>
              <a:spcBef>
                <a:spcPts val="1000"/>
              </a:spcBef>
              <a:tabLst>
                <a:tab pos="406400" algn="l"/>
                <a:tab pos="635000" algn="l"/>
              </a:tabLst>
              <a:defRPr sz="2520">
                <a:latin typeface="Times New Roman"/>
                <a:ea typeface="Times New Roman"/>
                <a:cs typeface="Times New Roman"/>
                <a:sym typeface="Times New Roman"/>
              </a:defRPr>
            </a:pPr>
            <a:r>
              <a:t>		–  value creation </a:t>
            </a:r>
            <a:br>
              <a:rPr>
                <a:latin typeface="Times"/>
                <a:ea typeface="Times"/>
                <a:cs typeface="Times"/>
                <a:sym typeface="Times"/>
              </a:rPr>
            </a:br>
            <a:endParaRPr>
              <a:latin typeface="Times"/>
              <a:ea typeface="Times"/>
              <a:cs typeface="Times"/>
              <a:sym typeface="Times"/>
            </a:endParaRPr>
          </a:p>
          <a:p>
            <a:pPr marL="320039" indent="-320039" algn="l" defTabSz="320039">
              <a:lnSpc>
                <a:spcPts val="4200"/>
              </a:lnSpc>
              <a:spcBef>
                <a:spcPts val="1000"/>
              </a:spcBef>
              <a:tabLst>
                <a:tab pos="88900" algn="l"/>
                <a:tab pos="317500" algn="l"/>
              </a:tabLst>
              <a:defRPr sz="2520">
                <a:latin typeface="Times New Roman"/>
                <a:ea typeface="Times New Roman"/>
                <a:cs typeface="Times New Roman"/>
                <a:sym typeface="Times New Roman"/>
              </a:defRPr>
            </a:pPr>
            <a:r>
              <a:t>	•	conceptual or reference architectures for TE systems </a:t>
            </a:r>
            <a:br>
              <a:rPr>
                <a:latin typeface="Times"/>
                <a:ea typeface="Times"/>
                <a:cs typeface="Times"/>
                <a:sym typeface="Times"/>
              </a:rPr>
            </a:br>
            <a:endParaRPr>
              <a:latin typeface="Times"/>
              <a:ea typeface="Times"/>
              <a:cs typeface="Times"/>
              <a:sym typeface="Times"/>
            </a:endParaRPr>
          </a:p>
          <a:p>
            <a:pPr marL="320039" indent="-320039" algn="l" defTabSz="320039">
              <a:lnSpc>
                <a:spcPts val="4200"/>
              </a:lnSpc>
              <a:spcBef>
                <a:spcPts val="1000"/>
              </a:spcBef>
              <a:tabLst>
                <a:tab pos="88900" algn="l"/>
                <a:tab pos="317500" algn="l"/>
              </a:tabLst>
              <a:defRPr sz="2520">
                <a:latin typeface="Times New Roman"/>
                <a:ea typeface="Times New Roman"/>
                <a:cs typeface="Times New Roman"/>
                <a:sym typeface="Times New Roman"/>
              </a:defRPr>
            </a:pPr>
            <a:r>
              <a:t>	•	identification of the implementation challenges of such systems. </a:t>
            </a:r>
            <a:br>
              <a:rPr>
                <a:latin typeface="Times"/>
                <a:ea typeface="Times"/>
                <a:cs typeface="Times"/>
                <a:sym typeface="Times"/>
              </a:rPr>
            </a:br>
            <a:endParaRPr>
              <a:latin typeface="Times"/>
              <a:ea typeface="Times"/>
              <a:cs typeface="Times"/>
              <a:sym typeface="Times"/>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27" name="pasted-image.png" descr="pasted-image.png"/>
          <p:cNvPicPr>
            <a:picLocks noChangeAspect="1"/>
          </p:cNvPicPr>
          <p:nvPr/>
        </p:nvPicPr>
        <p:blipFill>
          <a:blip r:embed="rId2">
            <a:extLst/>
          </a:blip>
          <a:stretch>
            <a:fillRect/>
          </a:stretch>
        </p:blipFill>
        <p:spPr>
          <a:xfrm>
            <a:off x="2222912" y="2229621"/>
            <a:ext cx="8558976" cy="5294358"/>
          </a:xfrm>
          <a:prstGeom prst="rect">
            <a:avLst/>
          </a:prstGeom>
          <a:ln w="12700">
            <a:miter lim="400000"/>
          </a:ln>
        </p:spPr>
      </p:pic>
      <p:sp>
        <p:nvSpPr>
          <p:cNvPr id="128" name="A framework provides high-level perspective"/>
          <p:cNvSpPr/>
          <p:nvPr/>
        </p:nvSpPr>
        <p:spPr>
          <a:xfrm>
            <a:off x="2287401" y="845588"/>
            <a:ext cx="8429998"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000"/>
              </a:lnSpc>
              <a:spcBef>
                <a:spcPts val="1200"/>
              </a:spcBef>
              <a:defRPr sz="3600">
                <a:latin typeface="Times New Roman"/>
                <a:ea typeface="Times New Roman"/>
                <a:cs typeface="Times New Roman"/>
                <a:sym typeface="Times New Roman"/>
              </a:defRPr>
            </a:lvl1pPr>
          </a:lstStyle>
          <a:p>
            <a:pPr>
              <a:defRPr sz="1466">
                <a:solidFill>
                  <a:srgbClr val="000000"/>
                </a:solidFill>
              </a:defRPr>
            </a:pPr>
            <a:r>
              <a:rPr sz="3600">
                <a:solidFill>
                  <a:srgbClr val="FFFFFF"/>
                </a:solidFill>
              </a:rPr>
              <a:t>A framework provides high-level perspective</a:t>
            </a:r>
            <a:endParaRPr sz="1200">
              <a:latin typeface="Times"/>
              <a:ea typeface="Times"/>
              <a:cs typeface="Times"/>
              <a:sym typeface="Times"/>
            </a:endParaRPr>
          </a:p>
        </p:txBody>
      </p:sp>
      <p:sp>
        <p:nvSpPr>
          <p:cNvPr id="129" name="The intent of the TE framework is to promote discussion at the conceptual level of common features or elements of specific models, designs, or implementations of TE systems."/>
          <p:cNvSpPr/>
          <p:nvPr/>
        </p:nvSpPr>
        <p:spPr>
          <a:xfrm>
            <a:off x="1000318" y="7942811"/>
            <a:ext cx="12069877" cy="1308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4500"/>
              </a:lnSpc>
              <a:spcBef>
                <a:spcPts val="1200"/>
              </a:spcBef>
              <a:defRPr sz="2400">
                <a:latin typeface="Times New Roman"/>
                <a:ea typeface="Times New Roman"/>
                <a:cs typeface="Times New Roman"/>
                <a:sym typeface="Times New Roman"/>
              </a:defRPr>
            </a:lvl1pPr>
          </a:lstStyle>
          <a:p>
            <a:pPr/>
            <a:r>
              <a:t>The intent of the TE framework is to promote discussion at the conceptual level of common features or elements of specific models, designs, or implementations of TE systems. </a:t>
            </a:r>
            <a:endParaRPr>
              <a:latin typeface="Times"/>
              <a:ea typeface="Times"/>
              <a:cs typeface="Times"/>
              <a:sym typeface="Times"/>
            </a:endParaR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Title"/>
          <p:cNvSpPr/>
          <p:nvPr>
            <p:ph type="ctrTitle"/>
          </p:nvPr>
        </p:nvSpPr>
        <p:spPr>
          <a:xfrm>
            <a:off x="-2750741" y="-679210"/>
            <a:ext cx="10464801" cy="3302001"/>
          </a:xfrm>
          <a:prstGeom prst="rect">
            <a:avLst/>
          </a:prstGeom>
        </p:spPr>
        <p:txBody>
          <a:bodyPr/>
          <a:lstStyle>
            <a:lvl1pPr>
              <a:defRPr b="1" sz="2400">
                <a:latin typeface="Helvetica"/>
                <a:ea typeface="Helvetica"/>
                <a:cs typeface="Helvetica"/>
                <a:sym typeface="Helvetica"/>
              </a:defRPr>
            </a:lvl1pPr>
          </a:lstStyle>
          <a:p>
            <a:pPr/>
            <a:r>
              <a:t>  </a:t>
            </a:r>
          </a:p>
        </p:txBody>
      </p:sp>
      <p:sp>
        <p:nvSpPr>
          <p:cNvPr id="132" name="2.0 Context Setting"/>
          <p:cNvSpPr/>
          <p:nvPr>
            <p:ph type="subTitle" sz="quarter" idx="1"/>
          </p:nvPr>
        </p:nvSpPr>
        <p:spPr>
          <a:xfrm>
            <a:off x="1270000" y="1022420"/>
            <a:ext cx="10464800" cy="1130301"/>
          </a:xfrm>
          <a:prstGeom prst="rect">
            <a:avLst/>
          </a:prstGeom>
        </p:spPr>
        <p:txBody>
          <a:bodyPr/>
          <a:lstStyle>
            <a:lvl1pPr>
              <a:defRPr b="1">
                <a:latin typeface="Helvetica"/>
                <a:ea typeface="Helvetica"/>
                <a:cs typeface="Helvetica"/>
                <a:sym typeface="Helvetica"/>
              </a:defRPr>
            </a:lvl1pPr>
          </a:lstStyle>
          <a:p>
            <a:pPr/>
            <a:r>
              <a:t>2.0 Context Setting</a:t>
            </a:r>
          </a:p>
        </p:txBody>
      </p:sp>
      <p:sp>
        <p:nvSpPr>
          <p:cNvPr id="133" name="Growing interests in high-performance buildings as well as building-to-grid integration…"/>
          <p:cNvSpPr/>
          <p:nvPr/>
        </p:nvSpPr>
        <p:spPr>
          <a:xfrm>
            <a:off x="1382934" y="2673385"/>
            <a:ext cx="10238932" cy="838175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88757" indent="-288757" algn="l" defTabSz="457200">
              <a:lnSpc>
                <a:spcPts val="4500"/>
              </a:lnSpc>
              <a:spcBef>
                <a:spcPts val="1200"/>
              </a:spcBef>
              <a:buSzPct val="75000"/>
              <a:buChar char="•"/>
              <a:defRPr sz="2400">
                <a:latin typeface="Times New Roman"/>
                <a:ea typeface="Times New Roman"/>
                <a:cs typeface="Times New Roman"/>
                <a:sym typeface="Times New Roman"/>
              </a:defRPr>
            </a:pPr>
            <a:r>
              <a:t>Growing interests in high-performance buildings as well as building-to-grid integration</a:t>
            </a:r>
          </a:p>
          <a:p>
            <a:pPr marL="288757" indent="-288757" algn="l" defTabSz="457200">
              <a:lnSpc>
                <a:spcPts val="4500"/>
              </a:lnSpc>
              <a:spcBef>
                <a:spcPts val="1200"/>
              </a:spcBef>
              <a:buSzPct val="75000"/>
              <a:buChar char="•"/>
              <a:defRPr sz="2400">
                <a:latin typeface="Times New Roman"/>
                <a:ea typeface="Times New Roman"/>
                <a:cs typeface="Times New Roman"/>
                <a:sym typeface="Times New Roman"/>
              </a:defRPr>
            </a:pPr>
          </a:p>
          <a:p>
            <a:pPr marL="288757" indent="-288757" algn="l" defTabSz="457200">
              <a:lnSpc>
                <a:spcPts val="4500"/>
              </a:lnSpc>
              <a:spcBef>
                <a:spcPts val="1200"/>
              </a:spcBef>
              <a:buSzPct val="75000"/>
              <a:buChar char="•"/>
              <a:defRPr sz="2400">
                <a:latin typeface="Times New Roman"/>
                <a:ea typeface="Times New Roman"/>
                <a:cs typeface="Times New Roman"/>
                <a:sym typeface="Times New Roman"/>
              </a:defRPr>
            </a:pPr>
            <a:r>
              <a:t>The increasing use of intermittent resources in both the bulk power system and at end-use points served by distribution systems</a:t>
            </a:r>
          </a:p>
          <a:p>
            <a:pPr marL="288757" indent="-288757" algn="l" defTabSz="457200">
              <a:lnSpc>
                <a:spcPts val="4500"/>
              </a:lnSpc>
              <a:spcBef>
                <a:spcPts val="1200"/>
              </a:spcBef>
              <a:buSzPct val="75000"/>
              <a:buChar char="•"/>
              <a:defRPr sz="2400">
                <a:latin typeface="Times New Roman"/>
                <a:ea typeface="Times New Roman"/>
                <a:cs typeface="Times New Roman"/>
                <a:sym typeface="Times New Roman"/>
              </a:defRPr>
            </a:pPr>
          </a:p>
          <a:p>
            <a:pPr marL="288757" indent="-288757" algn="l" defTabSz="457200">
              <a:lnSpc>
                <a:spcPts val="4500"/>
              </a:lnSpc>
              <a:spcBef>
                <a:spcPts val="1200"/>
              </a:spcBef>
              <a:buSzPct val="75000"/>
              <a:buChar char="•"/>
              <a:defRPr sz="2400">
                <a:latin typeface="Times New Roman"/>
                <a:ea typeface="Times New Roman"/>
                <a:cs typeface="Times New Roman"/>
                <a:sym typeface="Times New Roman"/>
              </a:defRPr>
            </a:pPr>
            <a:r>
              <a:t>The increased use of DER (Distributed Energy Resources), such as wind and solar power, has made it increasingly difficult to continue to use the </a:t>
            </a:r>
            <a:r>
              <a:rPr b="1"/>
              <a:t>load-following operational model</a:t>
            </a:r>
            <a:endParaRPr b="1"/>
          </a:p>
          <a:p>
            <a:pPr algn="l" defTabSz="457200">
              <a:lnSpc>
                <a:spcPts val="4500"/>
              </a:lnSpc>
              <a:spcBef>
                <a:spcPts val="1200"/>
              </a:spcBef>
              <a:defRPr sz="2400">
                <a:latin typeface="Times New Roman"/>
                <a:ea typeface="Times New Roman"/>
                <a:cs typeface="Times New Roman"/>
                <a:sym typeface="Times New Roman"/>
              </a:defRPr>
            </a:pPr>
            <a:endParaRPr b="1"/>
          </a:p>
          <a:p>
            <a:pPr marL="288757" indent="-288757" algn="l" defTabSz="457200">
              <a:lnSpc>
                <a:spcPts val="4500"/>
              </a:lnSpc>
              <a:spcBef>
                <a:spcPts val="1200"/>
              </a:spcBef>
              <a:buSzPct val="75000"/>
              <a:buChar char="•"/>
              <a:defRPr sz="2400">
                <a:latin typeface="Times New Roman"/>
                <a:ea typeface="Times New Roman"/>
                <a:cs typeface="Times New Roman"/>
                <a:sym typeface="Times New Roman"/>
              </a:defRPr>
            </a:pPr>
            <a:r>
              <a:rPr b="1"/>
              <a:t>Etc..</a:t>
            </a:r>
            <a:endParaRPr b="1"/>
          </a:p>
          <a:p>
            <a:pPr algn="l" defTabSz="457200">
              <a:lnSpc>
                <a:spcPts val="4500"/>
              </a:lnSpc>
              <a:spcBef>
                <a:spcPts val="1200"/>
              </a:spcBef>
              <a:defRPr sz="2400">
                <a:latin typeface="Times New Roman"/>
                <a:ea typeface="Times New Roman"/>
                <a:cs typeface="Times New Roman"/>
                <a:sym typeface="Times New Roman"/>
              </a:defRPr>
            </a:pPr>
            <a:endParaRPr b="1"/>
          </a:p>
          <a:p>
            <a:pPr marL="288757" indent="-288757" algn="l" defTabSz="457200">
              <a:lnSpc>
                <a:spcPts val="4500"/>
              </a:lnSpc>
              <a:spcBef>
                <a:spcPts val="1200"/>
              </a:spcBef>
              <a:buSzPct val="75000"/>
              <a:buChar char="•"/>
              <a:defRPr sz="2400">
                <a:latin typeface="Times New Roman"/>
                <a:ea typeface="Times New Roman"/>
                <a:cs typeface="Times New Roman"/>
                <a:sym typeface="Times New Roman"/>
              </a:defRPr>
            </a:pPr>
            <a:endParaRPr b="1" sz="1200">
              <a:latin typeface="Times"/>
              <a:ea typeface="Times"/>
              <a:cs typeface="Times"/>
              <a:sym typeface="Times"/>
            </a:endParaRPr>
          </a:p>
          <a:p>
            <a:pPr algn="l" defTabSz="457200">
              <a:lnSpc>
                <a:spcPts val="3400"/>
              </a:lnSpc>
              <a:spcBef>
                <a:spcPts val="1200"/>
              </a:spcBef>
              <a:defRPr sz="1466">
                <a:solidFill>
                  <a:srgbClr val="000000"/>
                </a:solidFill>
                <a:latin typeface="Times New Roman"/>
                <a:ea typeface="Times New Roman"/>
                <a:cs typeface="Times New Roman"/>
                <a:sym typeface="Times New Roman"/>
              </a:defRPr>
            </a:pPr>
          </a:p>
          <a:p>
            <a:pPr algn="l" defTabSz="457200">
              <a:lnSpc>
                <a:spcPts val="4500"/>
              </a:lnSpc>
              <a:spcBef>
                <a:spcPts val="1200"/>
              </a:spcBef>
              <a:defRPr sz="2400">
                <a:latin typeface="Times New Roman"/>
                <a:ea typeface="Times New Roman"/>
                <a:cs typeface="Times New Roman"/>
                <a:sym typeface="Times New Roman"/>
              </a:defRPr>
            </a:pPr>
          </a:p>
          <a:p>
            <a:pPr algn="l" defTabSz="457200">
              <a:lnSpc>
                <a:spcPts val="4500"/>
              </a:lnSpc>
              <a:spcBef>
                <a:spcPts val="1200"/>
              </a:spcBef>
              <a:defRPr sz="2400">
                <a:latin typeface="Times New Roman"/>
                <a:ea typeface="Times New Roman"/>
                <a:cs typeface="Times New Roman"/>
                <a:sym typeface="Times New Roman"/>
              </a:defRPr>
            </a:pPr>
            <a:endParaRPr>
              <a:latin typeface="Times"/>
              <a:ea typeface="Times"/>
              <a:cs typeface="Times"/>
              <a:sym typeface="Times"/>
            </a:endParaRPr>
          </a:p>
          <a:p>
            <a:pPr algn="l" defTabSz="457200">
              <a:lnSpc>
                <a:spcPts val="3400"/>
              </a:lnSpc>
              <a:spcBef>
                <a:spcPts val="1200"/>
              </a:spcBef>
              <a:defRPr sz="1466">
                <a:solidFill>
                  <a:srgbClr val="000000"/>
                </a:solidFill>
                <a:latin typeface="Times New Roman"/>
                <a:ea typeface="Times New Roman"/>
                <a:cs typeface="Times New Roman"/>
                <a:sym typeface="Times New Roman"/>
              </a:defRPr>
            </a:pPr>
          </a:p>
          <a:p>
            <a:pPr algn="l" defTabSz="457200">
              <a:lnSpc>
                <a:spcPts val="4500"/>
              </a:lnSpc>
              <a:spcBef>
                <a:spcPts val="1200"/>
              </a:spcBef>
              <a:defRPr sz="2400">
                <a:latin typeface="Times New Roman"/>
                <a:ea typeface="Times New Roman"/>
                <a:cs typeface="Times New Roman"/>
                <a:sym typeface="Times New Roman"/>
              </a:defRPr>
            </a:pPr>
          </a:p>
        </p:txBody>
      </p:sp>
      <p:sp>
        <p:nvSpPr>
          <p:cNvPr id="134" name="Problems TE faces"/>
          <p:cNvSpPr/>
          <p:nvPr/>
        </p:nvSpPr>
        <p:spPr>
          <a:xfrm>
            <a:off x="4357763" y="1762329"/>
            <a:ext cx="4289274"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 Problems TE faces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 wholesale prices/production costs minimization…"/>
          <p:cNvSpPr/>
          <p:nvPr>
            <p:ph type="ctrTitle"/>
          </p:nvPr>
        </p:nvSpPr>
        <p:spPr>
          <a:xfrm>
            <a:off x="581193" y="-455349"/>
            <a:ext cx="12392152" cy="9482873"/>
          </a:xfrm>
          <a:prstGeom prst="rect">
            <a:avLst/>
          </a:prstGeom>
        </p:spPr>
        <p:txBody>
          <a:bodyPr/>
          <a:lstStyle/>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wholesale prices/production costs minimization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need for stronger coordination at transmission-distribution interchange points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provision of ancillary services, ramping, and balancing (especially in light of renewables)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managing transmission congestion costs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peak load management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resource ramp management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minimization of new transmission capacity, relief from existing dynamically constrained capacity limits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minimization of new distribution capacity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management of distribution voltages in light of rapid fluctuations in rooftop PV system output </a:t>
            </a:r>
          </a:p>
          <a:p>
            <a:pPr marL="457200" indent="-457200" algn="l" defTabSz="457200">
              <a:lnSpc>
                <a:spcPts val="4500"/>
              </a:lnSpc>
              <a:spcBef>
                <a:spcPts val="1400"/>
              </a:spcBef>
              <a:tabLst>
                <a:tab pos="139700" algn="l"/>
                <a:tab pos="457200" algn="l"/>
              </a:tabLst>
              <a:defRPr sz="2400">
                <a:latin typeface="Times New Roman"/>
                <a:ea typeface="Times New Roman"/>
                <a:cs typeface="Times New Roman"/>
                <a:sym typeface="Times New Roman"/>
              </a:defRPr>
            </a:pPr>
            <a:r>
              <a:t>	•	accommodation of new loads and integration of responsive loads </a:t>
            </a:r>
          </a:p>
          <a:p>
            <a:pPr marL="457200" indent="-457200" algn="l" defTabSz="457200">
              <a:lnSpc>
                <a:spcPts val="4500"/>
              </a:lnSpc>
              <a:spcBef>
                <a:spcPts val="1400"/>
              </a:spcBef>
              <a:tabLst>
                <a:tab pos="139700" algn="l"/>
                <a:tab pos="457200" algn="l"/>
              </a:tabLst>
              <a:defRPr sz="1466">
                <a:solidFill>
                  <a:srgbClr val="000000"/>
                </a:solidFill>
                <a:latin typeface="Times New Roman"/>
                <a:ea typeface="Times New Roman"/>
                <a:cs typeface="Times New Roman"/>
                <a:sym typeface="Times New Roman"/>
              </a:defRPr>
            </a:pPr>
            <a:r>
              <a:rPr sz="2400">
                <a:solidFill>
                  <a:srgbClr val="FFFFFF"/>
                </a:solidFill>
              </a:rPr>
              <a:t>	•	maintenance or improvement of the services power provides in homes and buildings. </a:t>
            </a:r>
            <a:br>
              <a:rPr>
                <a:latin typeface="Times"/>
                <a:ea typeface="Times"/>
                <a:cs typeface="Times"/>
                <a:sym typeface="Times"/>
              </a:rPr>
            </a:br>
            <a:endParaRPr>
              <a:latin typeface="Times"/>
              <a:ea typeface="Times"/>
              <a:cs typeface="Times"/>
              <a:sym typeface="Times"/>
            </a:endParaRPr>
          </a:p>
        </p:txBody>
      </p:sp>
      <p:sp>
        <p:nvSpPr>
          <p:cNvPr id="137" name="New objectives arising from the emerging issues discussed above are as follows:"/>
          <p:cNvSpPr/>
          <p:nvPr/>
        </p:nvSpPr>
        <p:spPr>
          <a:xfrm>
            <a:off x="475662" y="996464"/>
            <a:ext cx="12603213" cy="11014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300"/>
              </a:lnSpc>
              <a:spcBef>
                <a:spcPts val="1200"/>
              </a:spcBef>
              <a:defRPr sz="3000">
                <a:latin typeface="Times New Roman"/>
                <a:ea typeface="Times New Roman"/>
                <a:cs typeface="Times New Roman"/>
                <a:sym typeface="Times New Roman"/>
              </a:defRPr>
            </a:lvl1pPr>
          </a:lstStyle>
          <a:p>
            <a:pPr/>
            <a:r>
              <a:t>New objectives arising from the emerging issues discussed above are as follows: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There have typically been two approaches to achieving the operational objectives of the electric power system: the use of economic systems such as markets and the use of control systems technology."/>
          <p:cNvSpPr/>
          <p:nvPr>
            <p:ph type="body" idx="1"/>
          </p:nvPr>
        </p:nvSpPr>
        <p:spPr>
          <a:xfrm>
            <a:off x="952500" y="1885364"/>
            <a:ext cx="11099800" cy="6286501"/>
          </a:xfrm>
          <a:prstGeom prst="rect">
            <a:avLst/>
          </a:prstGeom>
        </p:spPr>
        <p:txBody>
          <a:bodyPr/>
          <a:lstStyle/>
          <a:p>
            <a:pPr defTabSz="457200">
              <a:lnSpc>
                <a:spcPts val="6000"/>
              </a:lnSpc>
              <a:spcBef>
                <a:spcPts val="1200"/>
              </a:spcBef>
              <a:buSzTx/>
              <a:buNone/>
              <a:tabLst>
                <a:tab pos="139700" algn="l"/>
                <a:tab pos="457200" algn="l"/>
              </a:tabLst>
              <a:defRPr sz="3600">
                <a:latin typeface="Times New Roman"/>
                <a:ea typeface="Times New Roman"/>
                <a:cs typeface="Times New Roman"/>
                <a:sym typeface="Times New Roman"/>
              </a:defRPr>
            </a:pPr>
            <a:r>
              <a:t>	  There have typically been two approaches to achieving the operational objectives of the electric power system: the use of economic systems such as markets and the use of control systems technology. </a:t>
            </a:r>
            <a:br>
              <a:rPr>
                <a:latin typeface="Times"/>
                <a:ea typeface="Times"/>
                <a:cs typeface="Times"/>
                <a:sym typeface="Times"/>
              </a:rPr>
            </a:br>
          </a:p>
        </p:txBody>
      </p:sp>
      <p:sp>
        <p:nvSpPr>
          <p:cNvPr id="140" name="How do we solve those problems and achieve those objectives mentioned in previous slides?"/>
          <p:cNvSpPr/>
          <p:nvPr/>
        </p:nvSpPr>
        <p:spPr>
          <a:xfrm>
            <a:off x="411218" y="1267907"/>
            <a:ext cx="12182364"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How do we solve those problems and achieve those objectives mentioned in previous slides?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3.0 Transactive Energy"/>
          <p:cNvSpPr/>
          <p:nvPr>
            <p:ph type="ctrTitle"/>
          </p:nvPr>
        </p:nvSpPr>
        <p:spPr>
          <a:prstGeom prst="rect">
            <a:avLst/>
          </a:prstGeom>
        </p:spPr>
        <p:txBody>
          <a:bodyPr/>
          <a:lstStyle/>
          <a:p>
            <a:pPr/>
            <a:r>
              <a:t>3.0 Transactive Energy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4.0 Framework"/>
          <p:cNvSpPr/>
          <p:nvPr>
            <p:ph type="title"/>
          </p:nvPr>
        </p:nvSpPr>
        <p:spPr>
          <a:prstGeom prst="rect">
            <a:avLst/>
          </a:prstGeom>
        </p:spPr>
        <p:txBody>
          <a:bodyPr/>
          <a:lstStyle>
            <a:lvl1pPr defTabSz="457200">
              <a:lnSpc>
                <a:spcPts val="8100"/>
              </a:lnSpc>
              <a:spcBef>
                <a:spcPts val="1200"/>
              </a:spcBef>
              <a:defRPr b="1" sz="4800">
                <a:latin typeface="Arial"/>
                <a:ea typeface="Arial"/>
                <a:cs typeface="Arial"/>
                <a:sym typeface="Arial"/>
              </a:defRPr>
            </a:lvl1pPr>
          </a:lstStyle>
          <a:p>
            <a:pPr/>
            <a:r>
              <a:t>4.0 Framework </a:t>
            </a:r>
            <a:endParaRPr b="0">
              <a:latin typeface="Times"/>
              <a:ea typeface="Times"/>
              <a:cs typeface="Times"/>
              <a:sym typeface="Times"/>
            </a:endParaRPr>
          </a:p>
        </p:txBody>
      </p:sp>
      <p:sp>
        <p:nvSpPr>
          <p:cNvPr id="145" name=". 4.1  Policy and Market Design…"/>
          <p:cNvSpPr/>
          <p:nvPr>
            <p:ph type="body" idx="1"/>
          </p:nvPr>
        </p:nvSpPr>
        <p:spPr>
          <a:xfrm>
            <a:off x="952500" y="2217334"/>
            <a:ext cx="11099800" cy="6286501"/>
          </a:xfrm>
          <a:prstGeom prst="rect">
            <a:avLst/>
          </a:prstGeom>
        </p:spPr>
        <p:txBody>
          <a:bodyPr/>
          <a:lstStyle/>
          <a:p>
            <a:pPr defTabSz="457200">
              <a:lnSpc>
                <a:spcPts val="6000"/>
              </a:lnSpc>
              <a:spcBef>
                <a:spcPts val="1200"/>
              </a:spcBef>
              <a:buSzTx/>
              <a:buNone/>
              <a:tabLst>
                <a:tab pos="139700" algn="l"/>
                <a:tab pos="457200" algn="l"/>
              </a:tabLst>
              <a:defRPr sz="3600">
                <a:latin typeface="Times New Roman"/>
                <a:ea typeface="Times New Roman"/>
                <a:cs typeface="Times New Roman"/>
                <a:sym typeface="Times New Roman"/>
              </a:defRPr>
            </a:pPr>
            <a:r>
              <a:t>	.	4.1  Policy and Market Design</a:t>
            </a:r>
          </a:p>
          <a:p>
            <a:pPr defTabSz="457200">
              <a:lnSpc>
                <a:spcPts val="6000"/>
              </a:lnSpc>
              <a:spcBef>
                <a:spcPts val="1200"/>
              </a:spcBef>
              <a:buSzTx/>
              <a:buNone/>
              <a:tabLst>
                <a:tab pos="139700" algn="l"/>
                <a:tab pos="457200" algn="l"/>
              </a:tabLst>
              <a:defRPr sz="3600">
                <a:latin typeface="Times New Roman"/>
                <a:ea typeface="Times New Roman"/>
                <a:cs typeface="Times New Roman"/>
                <a:sym typeface="Times New Roman"/>
              </a:defRPr>
            </a:pPr>
            <a:r>
              <a:t>	.	4.2  Business Models and Value Realization </a:t>
            </a:r>
          </a:p>
          <a:p>
            <a:pPr defTabSz="457200">
              <a:lnSpc>
                <a:spcPts val="6000"/>
              </a:lnSpc>
              <a:spcBef>
                <a:spcPts val="1200"/>
              </a:spcBef>
              <a:buSzTx/>
              <a:buNone/>
              <a:tabLst>
                <a:tab pos="139700" algn="l"/>
                <a:tab pos="457200" algn="l"/>
              </a:tabLst>
              <a:defRPr sz="3600">
                <a:latin typeface="Times New Roman"/>
                <a:ea typeface="Times New Roman"/>
                <a:cs typeface="Times New Roman"/>
                <a:sym typeface="Times New Roman"/>
              </a:defRPr>
            </a:pPr>
            <a:r>
              <a:t>	.	4.3  Conceptual Architecture Guidelines</a:t>
            </a:r>
          </a:p>
          <a:p>
            <a:pPr defTabSz="457200">
              <a:lnSpc>
                <a:spcPts val="6000"/>
              </a:lnSpc>
              <a:spcBef>
                <a:spcPts val="1200"/>
              </a:spcBef>
              <a:buSzTx/>
              <a:buNone/>
              <a:tabLst>
                <a:tab pos="139700" algn="l"/>
                <a:tab pos="457200" algn="l"/>
              </a:tabLst>
              <a:defRPr sz="3600">
                <a:latin typeface="Times New Roman"/>
                <a:ea typeface="Times New Roman"/>
                <a:cs typeface="Times New Roman"/>
                <a:sym typeface="Times New Roman"/>
              </a:defRPr>
            </a:pPr>
            <a:br/>
            <a:endParaRPr sz="1200">
              <a:latin typeface="Times"/>
              <a:ea typeface="Times"/>
              <a:cs typeface="Times"/>
              <a:sym typeface="Times"/>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Gradient">
  <a:themeElements>
    <a:clrScheme name="Gradient">
      <a:dk1>
        <a:srgbClr val="FF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Light"/>
        <a:ea typeface="Helvetica Light"/>
        <a:cs typeface="Helvetica Light"/>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
          <a:effectLst>
            <a:outerShdw sx="100000" sy="100000" kx="0" ky="0" algn="b" rotWithShape="0" blurRad="76200" dist="0" dir="1890000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sx="100000" sy="100000" kx="0" ky="0" algn="b" rotWithShape="0" blurRad="76200" dist="0" dir="18900000">
            <a:srgbClr val="000000">
              <a:alpha val="8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outerShdw sx="100000" sy="100000" kx="0" ky="0" algn="b" rotWithShape="0" blurRad="25400" dist="23998" dir="270000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8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