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Modeling and Experimenting with Transactive Energy Use-Cases"/>
          <p:cNvSpPr/>
          <p:nvPr>
            <p:ph type="ctrTitle"/>
          </p:nvPr>
        </p:nvSpPr>
        <p:spPr>
          <a:xfrm>
            <a:off x="1270000" y="3298808"/>
            <a:ext cx="10464800" cy="1641492"/>
          </a:xfrm>
          <a:prstGeom prst="rect">
            <a:avLst/>
          </a:prstGeom>
        </p:spPr>
        <p:txBody>
          <a:bodyPr/>
          <a:lstStyle>
            <a:lvl1pPr defTabSz="457200">
              <a:lnSpc>
                <a:spcPts val="7500"/>
              </a:lnSpc>
              <a:spcBef>
                <a:spcPts val="1600"/>
              </a:spcBef>
              <a:defRPr sz="4800">
                <a:latin typeface="Helvetica"/>
                <a:ea typeface="Helvetica"/>
                <a:cs typeface="Helvetica"/>
                <a:sym typeface="Helvetica"/>
              </a:defRPr>
            </a:lvl1pPr>
          </a:lstStyle>
          <a:p>
            <a:pPr/>
            <a:r>
              <a:t>Modeling and Experimenting with Transactive Energy Use-Cases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Detailed Description:…"/>
          <p:cNvSpPr/>
          <p:nvPr/>
        </p:nvSpPr>
        <p:spPr>
          <a:xfrm>
            <a:off x="755283" y="2130465"/>
            <a:ext cx="11265076" cy="528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5400"/>
              </a:lnSpc>
              <a:spcBef>
                <a:spcPts val="1600"/>
              </a:spcBef>
              <a:defRPr b="1" sz="3000">
                <a:latin typeface="Helvetica"/>
                <a:ea typeface="Helvetica"/>
                <a:cs typeface="Helvetica"/>
                <a:sym typeface="Helvetica"/>
              </a:defRPr>
            </a:pPr>
            <a:r>
              <a:t>Detailed Description:</a:t>
            </a:r>
          </a:p>
          <a:p>
            <a:pPr algn="l" defTabSz="457200">
              <a:lnSpc>
                <a:spcPts val="5400"/>
              </a:lnSpc>
              <a:spcBef>
                <a:spcPts val="1600"/>
              </a:spcBef>
              <a:defRPr sz="3000">
                <a:latin typeface="Helvetica"/>
                <a:ea typeface="Helvetica"/>
                <a:cs typeface="Helvetica"/>
                <a:sym typeface="Helvetica"/>
              </a:defRPr>
            </a:pPr>
            <a:r>
              <a:t>This project aims to develop models of power grid and associated transactive energy distributed energy resources using WebGME modeling environment and build several use-cases for the application of transactive energy mechanisms in demonstrating its feasibility and effectiveness in managing the power demand and supply balance in the presence of intermittent energy generation sources and varying power demands.</a:t>
            </a:r>
          </a:p>
          <a:p>
            <a:pPr algn="l" defTabSz="457200">
              <a:lnSpc>
                <a:spcPts val="5400"/>
              </a:lnSpc>
              <a:spcBef>
                <a:spcPts val="1600"/>
              </a:spcBef>
              <a:defRPr sz="30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TE Six Use Cases"/>
          <p:cNvSpPr/>
          <p:nvPr>
            <p:ph type="title"/>
          </p:nvPr>
        </p:nvSpPr>
        <p:spPr>
          <a:prstGeom prst="rect">
            <a:avLst/>
          </a:prstGeom>
        </p:spPr>
        <p:txBody>
          <a:bodyPr/>
          <a:lstStyle/>
          <a:p>
            <a:pPr/>
            <a:r>
              <a:t>TE Six Use Cases</a:t>
            </a:r>
          </a:p>
        </p:txBody>
      </p:sp>
      <p:sp>
        <p:nvSpPr>
          <p:cNvPr id="124" name="• UC1: Peak Heat Day and Energy Supply;…"/>
          <p:cNvSpPr/>
          <p:nvPr>
            <p:ph type="body" idx="1"/>
          </p:nvPr>
        </p:nvSpPr>
        <p:spPr>
          <a:prstGeom prst="rect">
            <a:avLst/>
          </a:prstGeom>
        </p:spPr>
        <p:txBody>
          <a:bodyPr/>
          <a:lstStyle/>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UC1: Peak Heat Day and Energy Supply;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UC2: Wind Energy Balancing Reserves;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UC3: High-Penetration PV and Voltage Control;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UC4: EVs on the Neighborhood Transformer;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UC5: Islanded Microgrid Energy Balancing; </a:t>
            </a:r>
            <a:br>
              <a:rPr>
                <a:latin typeface="Times"/>
                <a:ea typeface="Times"/>
                <a:cs typeface="Times"/>
                <a:sym typeface="Times"/>
              </a:rPr>
            </a:br>
            <a:endParaRPr>
              <a:latin typeface="Times"/>
              <a:ea typeface="Times"/>
              <a:cs typeface="Times"/>
              <a:sym typeface="Times"/>
            </a:endParaRPr>
          </a:p>
          <a:p>
            <a:pPr marL="310895" indent="-310895" defTabSz="310895">
              <a:lnSpc>
                <a:spcPts val="5100"/>
              </a:lnSpc>
              <a:spcBef>
                <a:spcPts val="1000"/>
              </a:spcBef>
              <a:buSzTx/>
              <a:buNone/>
              <a:tabLst>
                <a:tab pos="88900" algn="l"/>
                <a:tab pos="304800" algn="l"/>
              </a:tabLst>
              <a:defRPr sz="3264">
                <a:latin typeface="Times New Roman"/>
                <a:ea typeface="Times New Roman"/>
                <a:cs typeface="Times New Roman"/>
                <a:sym typeface="Times New Roman"/>
              </a:defRPr>
            </a:pPr>
            <a:r>
              <a:t>	•	UC6: System Constraint Resulting in Mandatory Curtailment.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3"/>
                                        </p:tgtEl>
                                        <p:attrNameLst>
                                          <p:attrName>style.visibility</p:attrName>
                                        </p:attrNameLst>
                                      </p:cBhvr>
                                      <p:to>
                                        <p:strVal val="visible"/>
                                      </p:to>
                                    </p:set>
                                    <p:animEffect filter="dissolve" transition="in">
                                      <p:cBhvr>
                                        <p:cTn id="7" dur="10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4"/>
                                        </p:tgtEl>
                                        <p:attrNameLst>
                                          <p:attrName>style.visibility</p:attrName>
                                        </p:attrNameLst>
                                      </p:cBhvr>
                                      <p:to>
                                        <p:strVal val="visible"/>
                                      </p:to>
                                    </p:set>
                                    <p:animEffect filter="dissolve" transition="in">
                                      <p:cBhvr>
                                        <p:cTn id="12"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4" grpId="2"/>
      <p:bldP build="whole" bldLvl="1" animBg="1" rev="0" advAuto="0" spid="123"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6" name="The Workflow of Our Simulation Experiment"/>
          <p:cNvSpPr/>
          <p:nvPr>
            <p:ph type="body" sz="quarter" idx="4294967295"/>
          </p:nvPr>
        </p:nvSpPr>
        <p:spPr>
          <a:xfrm>
            <a:off x="1270000" y="768487"/>
            <a:ext cx="10464800" cy="1219201"/>
          </a:xfrm>
          <a:prstGeom prst="rect">
            <a:avLst/>
          </a:prstGeom>
        </p:spPr>
        <p:txBody>
          <a:bodyPr anchor="t"/>
          <a:lstStyle>
            <a:lvl1pPr marL="0" indent="0" algn="ctr" defTabSz="309625">
              <a:spcBef>
                <a:spcPts val="0"/>
              </a:spcBef>
              <a:buSzTx/>
              <a:buNone/>
              <a:defRPr sz="4240"/>
            </a:lvl1pPr>
          </a:lstStyle>
          <a:p>
            <a:pPr/>
            <a:r>
              <a:t>The Workflow of Our Simulation Experiment</a:t>
            </a:r>
          </a:p>
        </p:txBody>
      </p:sp>
      <p:pic>
        <p:nvPicPr>
          <p:cNvPr id="127" name="pasted-image.png" descr="pasted-image.png"/>
          <p:cNvPicPr>
            <a:picLocks noChangeAspect="1"/>
          </p:cNvPicPr>
          <p:nvPr/>
        </p:nvPicPr>
        <p:blipFill>
          <a:blip r:embed="rId2">
            <a:extLst/>
          </a:blip>
          <a:stretch>
            <a:fillRect/>
          </a:stretch>
        </p:blipFill>
        <p:spPr>
          <a:xfrm>
            <a:off x="939643" y="1659069"/>
            <a:ext cx="11125514" cy="6435462"/>
          </a:xfrm>
          <a:prstGeom prst="rect">
            <a:avLst/>
          </a:prstGeom>
          <a:ln w="12700">
            <a:miter lim="400000"/>
          </a:ln>
        </p:spPr>
      </p:pic>
      <p:sp>
        <p:nvSpPr>
          <p:cNvPr id="128" name="Image Source: Modeling and Optimization of a Longitudinally-Distributed Global Solar Grid"/>
          <p:cNvSpPr/>
          <p:nvPr>
            <p:ph type="title"/>
          </p:nvPr>
        </p:nvSpPr>
        <p:spPr>
          <a:xfrm>
            <a:off x="796721" y="8498340"/>
            <a:ext cx="11411358" cy="605520"/>
          </a:xfrm>
          <a:prstGeom prst="rect">
            <a:avLst/>
          </a:prstGeom>
        </p:spPr>
        <p:txBody>
          <a:bodyPr anchor="b"/>
          <a:lstStyle>
            <a:lvl1pPr defTabSz="531622">
              <a:defRPr sz="2184"/>
            </a:lvl1pPr>
          </a:lstStyle>
          <a:p>
            <a:pPr/>
            <a:r>
              <a:t>Image Source: Modeling and Optimization of a Longitudinally-Distributed Global Solar Grid </a:t>
            </a:r>
            <a:endParaRPr sz="1092"/>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6"/>
                                        </p:tgtEl>
                                        <p:attrNameLst>
                                          <p:attrName>style.visibility</p:attrName>
                                        </p:attrNameLst>
                                      </p:cBhvr>
                                      <p:to>
                                        <p:strVal val="visible"/>
                                      </p:to>
                                    </p:set>
                                    <p:animEffect filter="dissolve" transition="in">
                                      <p:cBhvr>
                                        <p:cTn id="7" dur="10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27"/>
                                        </p:tgtEl>
                                        <p:attrNameLst>
                                          <p:attrName>style.visibility</p:attrName>
                                        </p:attrNameLst>
                                      </p:cBhvr>
                                      <p:to>
                                        <p:strVal val="visible"/>
                                      </p:to>
                                    </p:set>
                                    <p:animEffect filter="dissolve" transition="in">
                                      <p:cBhvr>
                                        <p:cTn id="12" dur="1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28"/>
                                        </p:tgtEl>
                                        <p:attrNameLst>
                                          <p:attrName>style.visibility</p:attrName>
                                        </p:attrNameLst>
                                      </p:cBhvr>
                                      <p:to>
                                        <p:strVal val="visible"/>
                                      </p:to>
                                    </p:set>
                                    <p:animEffect filter="dissolve" transition="in">
                                      <p:cBhvr>
                                        <p:cTn id="17"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7" grpId="2"/>
      <p:bldP build="whole" bldLvl="1" animBg="1" rev="0" advAuto="0" spid="128" grpId="3"/>
      <p:bldP build="whole" bldLvl="1" animBg="1" rev="0" advAuto="0" spid="126" grpId="1"/>
    </p:bldLst>
  </p:timing>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