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nchor="b"/>
          <a:lstStyle/>
          <a:p>
            <a:pPr/>
            <a:r>
              <a:t>Title Text</a:t>
            </a:r>
          </a:p>
        </p:txBody>
      </p:sp>
      <p:sp>
        <p:nvSpPr>
          <p:cNvPr id="22" name="Body Level One…"/>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5.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imulation of Transactive Energy Six Use Cases"/>
          <p:cNvSpPr/>
          <p:nvPr>
            <p:ph type="ctrTitle"/>
          </p:nvPr>
        </p:nvSpPr>
        <p:spPr>
          <a:prstGeom prst="rect">
            <a:avLst/>
          </a:prstGeom>
        </p:spPr>
        <p:txBody>
          <a:bodyPr/>
          <a:lstStyle>
            <a:lvl1pPr defTabSz="537463">
              <a:defRPr sz="7360"/>
            </a:lvl1pPr>
          </a:lstStyle>
          <a:p>
            <a:pPr/>
            <a:r>
              <a:t>Simulation of Transactive Energy Six Use Cases</a:t>
            </a:r>
          </a:p>
        </p:txBody>
      </p:sp>
      <p:sp>
        <p:nvSpPr>
          <p:cNvPr id="120" name="By Yuxin Wu"/>
          <p:cNvSpPr/>
          <p:nvPr>
            <p:ph type="subTitle" sz="quarter" idx="1"/>
          </p:nvPr>
        </p:nvSpPr>
        <p:spPr>
          <a:xfrm>
            <a:off x="4864100" y="5956300"/>
            <a:ext cx="10464800" cy="1130300"/>
          </a:xfrm>
          <a:prstGeom prst="rect">
            <a:avLst/>
          </a:prstGeom>
        </p:spPr>
        <p:txBody>
          <a:bodyPr/>
          <a:lstStyle/>
          <a:p>
            <a:pPr/>
            <a:r>
              <a:t>By Yuxin Wu</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9"/>
                                        </p:tgtEl>
                                        <p:attrNameLst>
                                          <p:attrName>style.visibility</p:attrName>
                                        </p:attrNameLst>
                                      </p:cBhvr>
                                      <p:to>
                                        <p:strVal val="visible"/>
                                      </p:to>
                                    </p:set>
                                    <p:animEffect filter="dissolve" transition="in">
                                      <p:cBhvr>
                                        <p:cTn id="7" dur="10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0"/>
                                        </p:tgtEl>
                                        <p:attrNameLst>
                                          <p:attrName>style.visibility</p:attrName>
                                        </p:attrNameLst>
                                      </p:cBhvr>
                                      <p:to>
                                        <p:strVal val="visible"/>
                                      </p:to>
                                    </p:set>
                                    <p:animEffect filter="dissolve" transition="in">
                                      <p:cBhvr>
                                        <p:cTn id="12"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 grpId="2"/>
      <p:bldP build="whole" bldLvl="1" animBg="1" rev="0" advAuto="0" spid="119"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What is transactive energy?"/>
          <p:cNvSpPr/>
          <p:nvPr>
            <p:ph type="title"/>
          </p:nvPr>
        </p:nvSpPr>
        <p:spPr>
          <a:prstGeom prst="rect">
            <a:avLst/>
          </a:prstGeom>
        </p:spPr>
        <p:txBody>
          <a:bodyPr/>
          <a:lstStyle>
            <a:lvl1pPr defTabSz="531622">
              <a:defRPr sz="7280"/>
            </a:lvl1pPr>
          </a:lstStyle>
          <a:p>
            <a:pPr/>
            <a:r>
              <a:t>What is transactive energy?</a:t>
            </a:r>
          </a:p>
        </p:txBody>
      </p:sp>
      <p:sp>
        <p:nvSpPr>
          <p:cNvPr id="123" name="Definition from Wikipedia:…"/>
          <p:cNvSpPr/>
          <p:nvPr>
            <p:ph type="body" idx="1"/>
          </p:nvPr>
        </p:nvSpPr>
        <p:spPr>
          <a:prstGeom prst="rect">
            <a:avLst/>
          </a:prstGeom>
        </p:spPr>
        <p:txBody>
          <a:bodyPr/>
          <a:lstStyle/>
          <a:p>
            <a:pPr/>
            <a:r>
              <a:t>Definition from Wikipedia:</a:t>
            </a:r>
          </a:p>
          <a:p>
            <a:pPr/>
            <a:r>
              <a:t>Transactive energy refers to the economic and control techniques used to manage the flow or exchange of energy within an existing electric power systems in regards to economic and based standard values of energy.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2"/>
                                        </p:tgtEl>
                                        <p:attrNameLst>
                                          <p:attrName>style.visibility</p:attrName>
                                        </p:attrNameLst>
                                      </p:cBhvr>
                                      <p:to>
                                        <p:strVal val="visible"/>
                                      </p:to>
                                    </p:set>
                                    <p:animEffect filter="dissolve" transition="in">
                                      <p:cBhvr>
                                        <p:cTn id="7" dur="10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3"/>
                                        </p:tgtEl>
                                        <p:attrNameLst>
                                          <p:attrName>style.visibility</p:attrName>
                                        </p:attrNameLst>
                                      </p:cBhvr>
                                      <p:to>
                                        <p:strVal val="visible"/>
                                      </p:to>
                                    </p:set>
                                    <p:animEffect filter="dissolve" transition="in">
                                      <p:cBhvr>
                                        <p:cTn id="12"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 grpId="1"/>
      <p:bldP build="whole" bldLvl="1" animBg="1" rev="0" advAuto="0" spid="123" grpId="2"/>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mage Source: Modeling and Optimization of a Longitudinally-Distributed Global Solar Grid"/>
          <p:cNvSpPr/>
          <p:nvPr>
            <p:ph type="title"/>
          </p:nvPr>
        </p:nvSpPr>
        <p:spPr>
          <a:xfrm>
            <a:off x="796721" y="8498340"/>
            <a:ext cx="11411358" cy="605520"/>
          </a:xfrm>
          <a:prstGeom prst="rect">
            <a:avLst/>
          </a:prstGeom>
        </p:spPr>
        <p:txBody>
          <a:bodyPr/>
          <a:lstStyle>
            <a:lvl1pPr defTabSz="531622">
              <a:defRPr sz="2184"/>
            </a:lvl1pPr>
          </a:lstStyle>
          <a:p>
            <a:pPr/>
            <a:r>
              <a:t>Image Source: Modeling and Optimization of a Longitudinally-Distributed Global Solar Grid </a:t>
            </a:r>
            <a:endParaRPr sz="1092"/>
          </a:p>
        </p:txBody>
      </p:sp>
      <p:sp>
        <p:nvSpPr>
          <p:cNvPr id="126" name="The Workflow of Our Simulation Experiment"/>
          <p:cNvSpPr/>
          <p:nvPr>
            <p:ph type="body" sz="quarter" idx="1"/>
          </p:nvPr>
        </p:nvSpPr>
        <p:spPr>
          <a:xfrm>
            <a:off x="1270000" y="578855"/>
            <a:ext cx="10464800" cy="1219201"/>
          </a:xfrm>
          <a:prstGeom prst="rect">
            <a:avLst/>
          </a:prstGeom>
        </p:spPr>
        <p:txBody>
          <a:bodyPr/>
          <a:lstStyle>
            <a:lvl1pPr defTabSz="309625">
              <a:defRPr sz="4240"/>
            </a:lvl1pPr>
          </a:lstStyle>
          <a:p>
            <a:pPr/>
            <a:r>
              <a:t>The Workflow of Our Simulation Experiment</a:t>
            </a:r>
          </a:p>
        </p:txBody>
      </p:sp>
      <p:pic>
        <p:nvPicPr>
          <p:cNvPr id="127" name="pasted-image.png" descr="pasted-image.png"/>
          <p:cNvPicPr>
            <a:picLocks noChangeAspect="1"/>
          </p:cNvPicPr>
          <p:nvPr/>
        </p:nvPicPr>
        <p:blipFill>
          <a:blip r:embed="rId2">
            <a:extLst/>
          </a:blip>
          <a:stretch>
            <a:fillRect/>
          </a:stretch>
        </p:blipFill>
        <p:spPr>
          <a:xfrm>
            <a:off x="939643" y="1659069"/>
            <a:ext cx="11125514" cy="643546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6"/>
                                        </p:tgtEl>
                                        <p:attrNameLst>
                                          <p:attrName>style.visibility</p:attrName>
                                        </p:attrNameLst>
                                      </p:cBhvr>
                                      <p:to>
                                        <p:strVal val="visible"/>
                                      </p:to>
                                    </p:set>
                                    <p:animEffect filter="dissolve" transition="in">
                                      <p:cBhvr>
                                        <p:cTn id="7" dur="10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7"/>
                                        </p:tgtEl>
                                        <p:attrNameLst>
                                          <p:attrName>style.visibility</p:attrName>
                                        </p:attrNameLst>
                                      </p:cBhvr>
                                      <p:to>
                                        <p:strVal val="visible"/>
                                      </p:to>
                                    </p:set>
                                    <p:animEffect filter="dissolve" transition="in">
                                      <p:cBhvr>
                                        <p:cTn id="12" dur="1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25"/>
                                        </p:tgtEl>
                                        <p:attrNameLst>
                                          <p:attrName>style.visibility</p:attrName>
                                        </p:attrNameLst>
                                      </p:cBhvr>
                                      <p:to>
                                        <p:strVal val="visible"/>
                                      </p:to>
                                    </p:set>
                                    <p:animEffect filter="dissolve" transition="in">
                                      <p:cBhvr>
                                        <p:cTn id="17"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 grpId="1"/>
      <p:bldP build="whole" bldLvl="1" animBg="1" rev="0" advAuto="0" spid="125" grpId="3"/>
      <p:bldP build="whole" bldLvl="1" animBg="1" rev="0" advAuto="0" spid="127"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TE Six Use Cases"/>
          <p:cNvSpPr/>
          <p:nvPr>
            <p:ph type="title"/>
          </p:nvPr>
        </p:nvSpPr>
        <p:spPr>
          <a:prstGeom prst="rect">
            <a:avLst/>
          </a:prstGeom>
        </p:spPr>
        <p:txBody>
          <a:bodyPr/>
          <a:lstStyle/>
          <a:p>
            <a:pPr/>
            <a:r>
              <a:t>TE Six Use Cases</a:t>
            </a:r>
          </a:p>
        </p:txBody>
      </p:sp>
      <p:sp>
        <p:nvSpPr>
          <p:cNvPr id="130" name="• UC1: Peak Heat Day and Energy Supply;…"/>
          <p:cNvSpPr/>
          <p:nvPr>
            <p:ph type="body" idx="1"/>
          </p:nvPr>
        </p:nvSpPr>
        <p:spPr>
          <a:prstGeom prst="rect">
            <a:avLst/>
          </a:prstGeom>
        </p:spPr>
        <p:txBody>
          <a:bodyPr/>
          <a:lstStyle/>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UC1: Peak Heat Day and Energy Supply;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UC2: Wind Energy Balancing Reserves;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UC3: High-Penetration PV and Voltage Control;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UC4: EVs on the Neighborhood Transformer;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UC5: Islanded Microgrid Energy Balancing;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UC6: System Constraint Resulting in Mandatory Curtailment.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9"/>
                                        </p:tgtEl>
                                        <p:attrNameLst>
                                          <p:attrName>style.visibility</p:attrName>
                                        </p:attrNameLst>
                                      </p:cBhvr>
                                      <p:to>
                                        <p:strVal val="visible"/>
                                      </p:to>
                                    </p:set>
                                    <p:animEffect filter="dissolve" transition="in">
                                      <p:cBhvr>
                                        <p:cTn id="7" dur="10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30"/>
                                        </p:tgtEl>
                                        <p:attrNameLst>
                                          <p:attrName>style.visibility</p:attrName>
                                        </p:attrNameLst>
                                      </p:cBhvr>
                                      <p:to>
                                        <p:strVal val="visible"/>
                                      </p:to>
                                    </p:set>
                                    <p:animEffect filter="dissolve" transition="in">
                                      <p:cBhvr>
                                        <p:cTn id="12"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0" grpId="2"/>
      <p:bldP build="whole" bldLvl="1" animBg="1" rev="0" advAuto="0" spid="129"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Image" descr="Image"/>
          <p:cNvPicPr>
            <a:picLocks noChangeAspect="1"/>
          </p:cNvPicPr>
          <p:nvPr>
            <p:ph type="pic" idx="13"/>
          </p:nvPr>
        </p:nvPicPr>
        <p:blipFill>
          <a:blip r:embed="rId2">
            <a:extLst/>
          </a:blip>
          <a:srcRect l="0" t="19206" r="0" b="2222"/>
          <a:stretch>
            <a:fillRect/>
          </a:stretch>
        </p:blipFill>
        <p:spPr>
          <a:xfrm>
            <a:off x="6718300" y="2590800"/>
            <a:ext cx="5441473" cy="6413164"/>
          </a:xfrm>
          <a:prstGeom prst="rect">
            <a:avLst/>
          </a:prstGeom>
        </p:spPr>
      </p:pic>
      <p:sp>
        <p:nvSpPr>
          <p:cNvPr id="133" name="UC1:Peak Heat Day and Energy Supply;"/>
          <p:cNvSpPr/>
          <p:nvPr>
            <p:ph type="title"/>
          </p:nvPr>
        </p:nvSpPr>
        <p:spPr>
          <a:prstGeom prst="rect">
            <a:avLst/>
          </a:prstGeom>
        </p:spPr>
        <p:txBody>
          <a:bodyPr/>
          <a:lstStyle/>
          <a:p>
            <a:pPr defTabSz="344677">
              <a:defRPr sz="4719"/>
            </a:pPr>
            <a:r>
              <a:t>UC1:Peak Heat Day and Energy Supply; </a:t>
            </a:r>
            <a:br>
              <a:rPr>
                <a:latin typeface="Times"/>
                <a:ea typeface="Times"/>
                <a:cs typeface="Times"/>
                <a:sym typeface="Times"/>
              </a:rPr>
            </a:br>
          </a:p>
        </p:txBody>
      </p:sp>
      <p:sp>
        <p:nvSpPr>
          <p:cNvPr id="134" name="Summary: The grid is severely strained in capacity and requires additional load shedding/shifting or storage resources. Narrative: The weather has been hot for an extended period, and it has now reached an afternoon extreme temperature peak. Electricity, bulk-generation resources have all been tapped and first-tier DER(Distributed Energy Resource) resources have already been called. The grid operator still has back-up DER resources, including curtailing large customers on interruptible contracts. The goal is to use TE designs to incentivize more DER to participate in lowering the demand on the grid."/>
          <p:cNvSpPr/>
          <p:nvPr>
            <p:ph type="body" sz="half" idx="1"/>
          </p:nvPr>
        </p:nvSpPr>
        <p:spPr>
          <a:xfrm>
            <a:off x="900886" y="2590800"/>
            <a:ext cx="5385614" cy="6413140"/>
          </a:xfrm>
          <a:prstGeom prst="rect">
            <a:avLst/>
          </a:prstGeom>
        </p:spPr>
        <p:txBody>
          <a:bodyPr/>
          <a:lstStyle>
            <a:lvl1pPr marL="0" indent="0" defTabSz="457200">
              <a:lnSpc>
                <a:spcPts val="4200"/>
              </a:lnSpc>
              <a:spcBef>
                <a:spcPts val="0"/>
              </a:spcBef>
              <a:buSzTx/>
              <a:buNone/>
              <a:defRPr sz="2400">
                <a:latin typeface="Times"/>
                <a:ea typeface="Times"/>
                <a:cs typeface="Times"/>
                <a:sym typeface="Times"/>
              </a:defRPr>
            </a:lvl1pPr>
          </a:lstStyle>
          <a:p>
            <a:pPr/>
            <a:r>
              <a:t>Summary: The grid is severely strained in capacity and requires additional load shedding/shifting or storage resources. Narrative: The weather has been hot for an extended period, and it has now reached an afternoon extreme temperature peak. Electricity, bulk-generation resources have all been tapped and first-tier DER(Distributed Energy Resource) resources have already been called. The grid operator still has back-up DER resources, including curtailing large customers on interruptible contracts. The goal is to use TE designs to incentivize more DER to participate in lowering the demand on the grid.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3"/>
                                        </p:tgtEl>
                                        <p:attrNameLst>
                                          <p:attrName>style.visibility</p:attrName>
                                        </p:attrNameLst>
                                      </p:cBhvr>
                                      <p:to>
                                        <p:strVal val="visible"/>
                                      </p:to>
                                    </p:set>
                                    <p:animEffect filter="dissolve" transition="in">
                                      <p:cBhvr>
                                        <p:cTn id="7" dur="10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34"/>
                                        </p:tgtEl>
                                        <p:attrNameLst>
                                          <p:attrName>style.visibility</p:attrName>
                                        </p:attrNameLst>
                                      </p:cBhvr>
                                      <p:to>
                                        <p:strVal val="visible"/>
                                      </p:to>
                                    </p:set>
                                    <p:animEffect filter="dissolve" transition="in">
                                      <p:cBhvr>
                                        <p:cTn id="12" dur="10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32"/>
                                        </p:tgtEl>
                                        <p:attrNameLst>
                                          <p:attrName>style.visibility</p:attrName>
                                        </p:attrNameLst>
                                      </p:cBhvr>
                                      <p:to>
                                        <p:strVal val="visible"/>
                                      </p:to>
                                    </p:set>
                                    <p:animEffect filter="dissolve" transition="in">
                                      <p:cBhvr>
                                        <p:cTn id="17"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 grpId="1"/>
      <p:bldP build="whole" bldLvl="1" animBg="1" rev="0" advAuto="0" spid="134" grpId="2"/>
      <p:bldP build="whole" bldLvl="1" animBg="1" rev="0" advAuto="0" spid="132" grpId="3"/>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Approach and Steps to simulate UC1"/>
          <p:cNvSpPr/>
          <p:nvPr>
            <p:ph type="ctrTitle"/>
          </p:nvPr>
        </p:nvSpPr>
        <p:spPr>
          <a:xfrm>
            <a:off x="147640" y="834653"/>
            <a:ext cx="12709521" cy="1166426"/>
          </a:xfrm>
          <a:prstGeom prst="rect">
            <a:avLst/>
          </a:prstGeom>
        </p:spPr>
        <p:txBody>
          <a:bodyPr/>
          <a:lstStyle>
            <a:lvl1pPr defTabSz="578358">
              <a:defRPr sz="5940"/>
            </a:lvl1pPr>
          </a:lstStyle>
          <a:p>
            <a:pPr/>
            <a:r>
              <a:t>Approach and Steps to simulate UC1</a:t>
            </a:r>
          </a:p>
        </p:txBody>
      </p:sp>
      <p:sp>
        <p:nvSpPr>
          <p:cNvPr id="137" name="Step 1. Modeling…"/>
          <p:cNvSpPr/>
          <p:nvPr>
            <p:ph type="subTitle" idx="1"/>
          </p:nvPr>
        </p:nvSpPr>
        <p:spPr>
          <a:xfrm>
            <a:off x="1270000" y="2207694"/>
            <a:ext cx="10464800" cy="6423609"/>
          </a:xfrm>
          <a:prstGeom prst="rect">
            <a:avLst/>
          </a:prstGeom>
        </p:spPr>
        <p:txBody>
          <a:bodyPr/>
          <a:lstStyle/>
          <a:p>
            <a:pPr algn="l"/>
            <a:r>
              <a:t>Step 1. Modeling </a:t>
            </a:r>
          </a:p>
          <a:p>
            <a:pPr algn="l"/>
            <a:r>
              <a:t> I plan to use TE30 feeder or adjust the market-attack-test model to fit specifically for this scenario. And Import the grid model in GridLab-D.</a:t>
            </a:r>
          </a:p>
        </p:txBody>
      </p:sp>
      <p:pic>
        <p:nvPicPr>
          <p:cNvPr id="138" name="pasted-image.png" descr="pasted-image.png"/>
          <p:cNvPicPr>
            <a:picLocks noChangeAspect="1"/>
          </p:cNvPicPr>
          <p:nvPr/>
        </p:nvPicPr>
        <p:blipFill>
          <a:blip r:embed="rId2">
            <a:extLst/>
          </a:blip>
          <a:stretch>
            <a:fillRect/>
          </a:stretch>
        </p:blipFill>
        <p:spPr>
          <a:xfrm>
            <a:off x="7414024" y="4469841"/>
            <a:ext cx="4842823" cy="3961679"/>
          </a:xfrm>
          <a:prstGeom prst="rect">
            <a:avLst/>
          </a:prstGeom>
          <a:ln w="12700">
            <a:miter lim="400000"/>
          </a:ln>
        </p:spPr>
      </p:pic>
      <p:sp>
        <p:nvSpPr>
          <p:cNvPr id="139" name="Fig.2. Part of the market-attack-test model"/>
          <p:cNvSpPr/>
          <p:nvPr/>
        </p:nvSpPr>
        <p:spPr>
          <a:xfrm>
            <a:off x="5244521" y="8682082"/>
            <a:ext cx="9466354"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a:r>
              <a:t>Fig.2. Part of the market-attack-test model</a:t>
            </a:r>
          </a:p>
        </p:txBody>
      </p:sp>
      <p:pic>
        <p:nvPicPr>
          <p:cNvPr id="140" name="pasted-image.png" descr="pasted-image.png"/>
          <p:cNvPicPr>
            <a:picLocks noChangeAspect="1"/>
          </p:cNvPicPr>
          <p:nvPr/>
        </p:nvPicPr>
        <p:blipFill>
          <a:blip r:embed="rId3">
            <a:extLst/>
          </a:blip>
          <a:stretch>
            <a:fillRect/>
          </a:stretch>
        </p:blipFill>
        <p:spPr>
          <a:xfrm>
            <a:off x="561597" y="4513010"/>
            <a:ext cx="6433204" cy="3875340"/>
          </a:xfrm>
          <a:prstGeom prst="rect">
            <a:avLst/>
          </a:prstGeom>
          <a:ln w="12700">
            <a:miter lim="400000"/>
          </a:ln>
        </p:spPr>
      </p:pic>
      <p:sp>
        <p:nvSpPr>
          <p:cNvPr id="141" name="Fig.1. Part of the TE30 example model"/>
          <p:cNvSpPr/>
          <p:nvPr/>
        </p:nvSpPr>
        <p:spPr>
          <a:xfrm>
            <a:off x="-611831" y="8682082"/>
            <a:ext cx="878006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a:r>
              <a:t>Fig.1. Part of the TE30 example model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6"/>
                                        </p:tgtEl>
                                        <p:attrNameLst>
                                          <p:attrName>style.visibility</p:attrName>
                                        </p:attrNameLst>
                                      </p:cBhvr>
                                      <p:to>
                                        <p:strVal val="visible"/>
                                      </p:to>
                                    </p:set>
                                    <p:animEffect filter="dissolve" transition="in">
                                      <p:cBhvr>
                                        <p:cTn id="7" dur="10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37"/>
                                        </p:tgtEl>
                                        <p:attrNameLst>
                                          <p:attrName>style.visibility</p:attrName>
                                        </p:attrNameLst>
                                      </p:cBhvr>
                                      <p:to>
                                        <p:strVal val="visible"/>
                                      </p:to>
                                    </p:set>
                                    <p:animEffect filter="dissolve" transition="in">
                                      <p:cBhvr>
                                        <p:cTn id="12" dur="10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40"/>
                                        </p:tgtEl>
                                        <p:attrNameLst>
                                          <p:attrName>style.visibility</p:attrName>
                                        </p:attrNameLst>
                                      </p:cBhvr>
                                      <p:to>
                                        <p:strVal val="visible"/>
                                      </p:to>
                                    </p:set>
                                    <p:animEffect filter="dissolve" transition="in">
                                      <p:cBhvr>
                                        <p:cTn id="17" dur="10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41"/>
                                        </p:tgtEl>
                                        <p:attrNameLst>
                                          <p:attrName>style.visibility</p:attrName>
                                        </p:attrNameLst>
                                      </p:cBhvr>
                                      <p:to>
                                        <p:strVal val="visible"/>
                                      </p:to>
                                    </p:set>
                                    <p:animEffect filter="dissolve" transition="in">
                                      <p:cBhvr>
                                        <p:cTn id="22" dur="10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38"/>
                                        </p:tgtEl>
                                        <p:attrNameLst>
                                          <p:attrName>style.visibility</p:attrName>
                                        </p:attrNameLst>
                                      </p:cBhvr>
                                      <p:to>
                                        <p:strVal val="visible"/>
                                      </p:to>
                                    </p:set>
                                    <p:animEffect filter="dissolve" transition="in">
                                      <p:cBhvr>
                                        <p:cTn id="27" dur="1000"/>
                                        <p:tgtEl>
                                          <p:spTgt spid="13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139"/>
                                        </p:tgtEl>
                                        <p:attrNameLst>
                                          <p:attrName>style.visibility</p:attrName>
                                        </p:attrNameLst>
                                      </p:cBhvr>
                                      <p:to>
                                        <p:strVal val="visible"/>
                                      </p:to>
                                    </p:set>
                                    <p:animEffect filter="dissolve" transition="in">
                                      <p:cBhvr>
                                        <p:cTn id="32"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6"/>
      <p:bldP build="whole" bldLvl="1" animBg="1" rev="0" advAuto="0" spid="140" grpId="3"/>
      <p:bldP build="whole" bldLvl="1" animBg="1" rev="0" advAuto="0" spid="137" grpId="2"/>
      <p:bldP build="whole" bldLvl="1" animBg="1" rev="0" advAuto="0" spid="138" grpId="5"/>
      <p:bldP build="whole" bldLvl="1" animBg="1" rev="0" advAuto="0" spid="141" grpId="4"/>
      <p:bldP build="whole" bldLvl="1" animBg="1" rev="0" advAuto="0" spid="136"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tep 2: Simulation…"/>
          <p:cNvSpPr/>
          <p:nvPr>
            <p:ph type="subTitle" idx="1"/>
          </p:nvPr>
        </p:nvSpPr>
        <p:spPr>
          <a:xfrm>
            <a:off x="821220" y="613545"/>
            <a:ext cx="11584357" cy="8298447"/>
          </a:xfrm>
          <a:prstGeom prst="rect">
            <a:avLst/>
          </a:prstGeom>
        </p:spPr>
        <p:txBody>
          <a:bodyPr/>
          <a:lstStyle/>
          <a:p>
            <a:pPr algn="l" defTabSz="531622">
              <a:defRPr sz="2912"/>
            </a:pPr>
            <a:r>
              <a:t>Step 2: Simulation</a:t>
            </a:r>
          </a:p>
          <a:p>
            <a:pPr algn="l" defTabSz="531622">
              <a:defRPr sz="2912"/>
            </a:pPr>
          </a:p>
          <a:p>
            <a:pPr algn="l" defTabSz="531622">
              <a:defRPr sz="2912"/>
            </a:pPr>
            <a:r>
              <a:t>(1)Choose the base-case scenario: the system anticipates the event that morning or even earlier before the predicted time of the peak load.</a:t>
            </a:r>
          </a:p>
          <a:p>
            <a:pPr algn="l" defTabSz="531622">
              <a:defRPr sz="2912"/>
            </a:pPr>
          </a:p>
          <a:p>
            <a:pPr algn="l" defTabSz="531622">
              <a:defRPr sz="2912"/>
            </a:pPr>
            <a:r>
              <a:t>(2) Input dependency files which include weather data, time parameters, and recorder objects, etc.</a:t>
            </a:r>
          </a:p>
          <a:p>
            <a:pPr algn="l" defTabSz="531622">
              <a:defRPr sz="2912"/>
            </a:pPr>
          </a:p>
          <a:p>
            <a:pPr algn="l" defTabSz="531622">
              <a:defRPr sz="2912"/>
            </a:pPr>
            <a:r>
              <a:t>(3) Run the base case simulation and gain the outcome.csv result.</a:t>
            </a:r>
          </a:p>
          <a:p>
            <a:pPr algn="l" defTabSz="531622">
              <a:defRPr sz="2912"/>
            </a:pPr>
          </a:p>
          <a:p>
            <a:pPr algn="l" defTabSz="531622">
              <a:defRPr sz="2912"/>
            </a:pPr>
            <a:r>
              <a:t>(4) In the test scenario (when the time of peak load comes), we need to raise the price in double-auction transactive market which coordinates battery energy storage and residential space conditioning and electric water heaters to reduce demand.</a:t>
            </a:r>
          </a:p>
          <a:p>
            <a:pPr algn="l" defTabSz="531622">
              <a:defRPr sz="2912"/>
            </a:pPr>
          </a:p>
          <a:p>
            <a:pPr algn="l" defTabSz="531622">
              <a:defRPr sz="2912"/>
            </a:pPr>
            <a:r>
              <a:t>(5) Run the simulation in Gridlab-D again, gain the new outcome.csv file.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3"/>
                                        </p:tgtEl>
                                        <p:attrNameLst>
                                          <p:attrName>style.visibility</p:attrName>
                                        </p:attrNameLst>
                                      </p:cBhvr>
                                      <p:to>
                                        <p:strVal val="visible"/>
                                      </p:to>
                                    </p:set>
                                    <p:animEffect filter="dissolve" transition="in">
                                      <p:cBhvr>
                                        <p:cTn id="7"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tep 3: Data Optimization and Validation"/>
          <p:cNvSpPr/>
          <p:nvPr/>
        </p:nvSpPr>
        <p:spPr>
          <a:xfrm>
            <a:off x="840274" y="710015"/>
            <a:ext cx="883102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Step 3: Data Optimization and Validation</a:t>
            </a:r>
          </a:p>
        </p:txBody>
      </p:sp>
      <p:sp>
        <p:nvSpPr>
          <p:cNvPr id="146" name="Step 4: Compare two outcome.csv files and gain the conclusion"/>
          <p:cNvSpPr/>
          <p:nvPr/>
        </p:nvSpPr>
        <p:spPr>
          <a:xfrm>
            <a:off x="736574" y="2056722"/>
            <a:ext cx="11531652"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Step 4: Compare two outcome.csv files and gain the conclusion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5"/>
                                        </p:tgtEl>
                                        <p:attrNameLst>
                                          <p:attrName>style.visibility</p:attrName>
                                        </p:attrNameLst>
                                      </p:cBhvr>
                                      <p:to>
                                        <p:strVal val="visible"/>
                                      </p:to>
                                    </p:set>
                                    <p:animEffect filter="dissolve" transition="in">
                                      <p:cBhvr>
                                        <p:cTn id="7" dur="10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46"/>
                                        </p:tgtEl>
                                        <p:attrNameLst>
                                          <p:attrName>style.visibility</p:attrName>
                                        </p:attrNameLst>
                                      </p:cBhvr>
                                      <p:to>
                                        <p:strVal val="visible"/>
                                      </p:to>
                                    </p:set>
                                    <p:animEffect filter="dissolve" transition="in">
                                      <p:cBhvr>
                                        <p:cTn id="12"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2"/>
      <p:bldP build="whole" bldLvl="1" animBg="1" rev="0" advAuto="0" spid="145"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Thanks for listening!"/>
          <p:cNvSpPr/>
          <p:nvPr>
            <p:ph type="ctrTitle"/>
          </p:nvPr>
        </p:nvSpPr>
        <p:spPr>
          <a:xfrm>
            <a:off x="1270000" y="2000555"/>
            <a:ext cx="10464800" cy="3302001"/>
          </a:xfrm>
          <a:prstGeom prst="rect">
            <a:avLst/>
          </a:prstGeom>
        </p:spPr>
        <p:txBody>
          <a:bodyPr/>
          <a:lstStyle/>
          <a:p>
            <a:pPr/>
            <a:r>
              <a:t>Thanks for listening!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