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nchor="b"/>
          <a:lstStyle/>
          <a:p>
            <a:pPr/>
            <a:r>
              <a:t>Title Text</a:t>
            </a:r>
          </a:p>
        </p:txBody>
      </p:sp>
      <p:sp>
        <p:nvSpPr>
          <p:cNvPr id="22" name="Body Level One…"/>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openxmlformats.org/officeDocument/2006/relationships/image" Target="../media/image8.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imulation of TE Application Landscape Scenario 1 and 5"/>
          <p:cNvSpPr/>
          <p:nvPr/>
        </p:nvSpPr>
        <p:spPr>
          <a:xfrm>
            <a:off x="1072852" y="3155697"/>
            <a:ext cx="10859096"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7100"/>
              </a:lnSpc>
              <a:defRPr b="1" sz="4800">
                <a:latin typeface="Times"/>
                <a:ea typeface="Times"/>
                <a:cs typeface="Times"/>
                <a:sym typeface="Times"/>
              </a:defRPr>
            </a:lvl1pPr>
          </a:lstStyle>
          <a:p>
            <a:pPr/>
            <a:r>
              <a:t>Simulation of TE Application Landscape Scenario 1 and 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cenario 5: Islanded Microgrid Energy Balancing"/>
          <p:cNvSpPr/>
          <p:nvPr/>
        </p:nvSpPr>
        <p:spPr>
          <a:xfrm>
            <a:off x="-15876" y="2994649"/>
            <a:ext cx="13036551" cy="254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11000"/>
              </a:lnSpc>
              <a:defRPr sz="8000">
                <a:latin typeface="Times"/>
                <a:ea typeface="Times"/>
                <a:cs typeface="Times"/>
                <a:sym typeface="Times"/>
              </a:defRPr>
            </a:lvl1pPr>
          </a:lstStyle>
          <a:p>
            <a:pPr/>
            <a:r>
              <a:t>Scenario 5: Islanded Microgrid Energy Balancing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ummary: When power fails on the main grid, the microgrid controller switches to islanded mode with local generation and load control. TE designs are used to balance the interests of various microgrid participants (e.g., buildings with different owners, homes, commercial and industrial facilities) and other DER. In this scenario, the main grid power is lost and the microgrid goes to islanded mode and operates using transactive approaches to balance supply and demand at minimum cost to the microgrid operator."/>
          <p:cNvSpPr/>
          <p:nvPr>
            <p:ph type="body" idx="1"/>
          </p:nvPr>
        </p:nvSpPr>
        <p:spPr>
          <a:prstGeom prst="rect">
            <a:avLst/>
          </a:prstGeom>
        </p:spPr>
        <p:txBody>
          <a:bodyPr/>
          <a:lstStyle>
            <a:lvl1pPr marL="0" indent="0" defTabSz="457200">
              <a:lnSpc>
                <a:spcPts val="5700"/>
              </a:lnSpc>
              <a:spcBef>
                <a:spcPts val="0"/>
              </a:spcBef>
              <a:buSzTx/>
              <a:buNone/>
              <a:defRPr sz="3600">
                <a:latin typeface="Times"/>
                <a:ea typeface="Times"/>
                <a:cs typeface="Times"/>
                <a:sym typeface="Times"/>
              </a:defRPr>
            </a:lvl1pPr>
          </a:lstStyle>
          <a:p>
            <a:pPr/>
            <a:r>
              <a:t>Summary: When power fails on the main grid, the microgrid controller switches to islanded mode with local generation and load control. TE designs are used to balance the interests of various microgrid participants (e.g., buildings with different owners, homes, commercial and industrial facilities) and other DER. In this scenario, the main grid power is lost and the microgrid goes to islanded mode and operates using transactive approaches to balance supply and demand at minimum cost to the microgrid operator.</a:t>
            </a:r>
          </a:p>
        </p:txBody>
      </p:sp>
      <p:sp>
        <p:nvSpPr>
          <p:cNvPr id="149" name="Scenario 5: Islanded Microgrid Energy Balancing"/>
          <p:cNvSpPr/>
          <p:nvPr/>
        </p:nvSpPr>
        <p:spPr>
          <a:xfrm>
            <a:off x="1585728" y="1149350"/>
            <a:ext cx="920941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5700"/>
              </a:lnSpc>
              <a:defRPr sz="3600">
                <a:latin typeface="Times"/>
                <a:ea typeface="Times"/>
                <a:cs typeface="Times"/>
                <a:sym typeface="Times"/>
              </a:defRPr>
            </a:lvl1pPr>
          </a:lstStyle>
          <a:p>
            <a:pPr/>
            <a:r>
              <a:t>Scenario 5: Islanded Microgrid Energy Balancing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Basic Ideas"/>
          <p:cNvSpPr/>
          <p:nvPr>
            <p:ph type="title"/>
          </p:nvPr>
        </p:nvSpPr>
        <p:spPr>
          <a:prstGeom prst="rect">
            <a:avLst/>
          </a:prstGeom>
        </p:spPr>
        <p:txBody>
          <a:bodyPr/>
          <a:lstStyle/>
          <a:p>
            <a:pPr/>
            <a:r>
              <a:t>Basic Ideas</a:t>
            </a:r>
          </a:p>
        </p:txBody>
      </p:sp>
      <p:sp>
        <p:nvSpPr>
          <p:cNvPr id="152" name="In the whole grid (main grid+ microgrid), there should be a switch implemented that connects the main grid and the microgrid.…"/>
          <p:cNvSpPr/>
          <p:nvPr>
            <p:ph type="body" idx="1"/>
          </p:nvPr>
        </p:nvSpPr>
        <p:spPr>
          <a:xfrm>
            <a:off x="952500" y="2299296"/>
            <a:ext cx="11099800" cy="6286501"/>
          </a:xfrm>
          <a:prstGeom prst="rect">
            <a:avLst/>
          </a:prstGeom>
        </p:spPr>
        <p:txBody>
          <a:bodyPr/>
          <a:lstStyle/>
          <a:p>
            <a:pPr/>
            <a:r>
              <a:t>In the whole grid (main grid+ microgrid), there should be a switch implemented that connects the main grid and the microgrid.</a:t>
            </a:r>
          </a:p>
          <a:p>
            <a:pPr/>
            <a:r>
              <a:t>Same method used in use case 1. We need a market to balance the energy supply and demand in the microgrid when it operates in island mode.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Model Design"/>
          <p:cNvSpPr/>
          <p:nvPr>
            <p:ph type="title"/>
          </p:nvPr>
        </p:nvSpPr>
        <p:spPr>
          <a:prstGeom prst="rect">
            <a:avLst/>
          </a:prstGeom>
        </p:spPr>
        <p:txBody>
          <a:bodyPr/>
          <a:lstStyle>
            <a:lvl1pPr>
              <a:defRPr b="1" sz="4800">
                <a:latin typeface="Helvetica"/>
                <a:ea typeface="Helvetica"/>
                <a:cs typeface="Helvetica"/>
                <a:sym typeface="Helvetica"/>
              </a:defRPr>
            </a:lvl1pPr>
          </a:lstStyle>
          <a:p>
            <a:pPr/>
            <a:r>
              <a:t>Model Design</a:t>
            </a:r>
          </a:p>
        </p:txBody>
      </p:sp>
      <p:sp>
        <p:nvSpPr>
          <p:cNvPr id="155" name="I constructed microgrid_test.glm model which has 15 houses (10 houses in the main grid, and 5 in the microgrid)…"/>
          <p:cNvSpPr/>
          <p:nvPr>
            <p:ph type="body" idx="1"/>
          </p:nvPr>
        </p:nvSpPr>
        <p:spPr>
          <a:prstGeom prst="rect">
            <a:avLst/>
          </a:prstGeom>
        </p:spPr>
        <p:txBody>
          <a:bodyPr/>
          <a:lstStyle/>
          <a:p>
            <a:pPr marL="315468" indent="-315468" defTabSz="403097">
              <a:spcBef>
                <a:spcPts val="2800"/>
              </a:spcBef>
              <a:defRPr sz="2622"/>
            </a:pPr>
            <a:r>
              <a:t>I constructed microgrid_test.glm model which has 15 houses (10 houses in the main grid, and 5 in the microgrid)</a:t>
            </a:r>
          </a:p>
          <a:p>
            <a:pPr lvl="2" marL="929800" indent="-298864" defTabSz="403097">
              <a:spcBef>
                <a:spcPts val="2800"/>
              </a:spcBef>
              <a:defRPr sz="2484">
                <a:latin typeface="Times New Roman"/>
                <a:ea typeface="Times New Roman"/>
                <a:cs typeface="Times New Roman"/>
                <a:sym typeface="Times New Roman"/>
              </a:defRPr>
            </a:pPr>
            <a:r>
              <a:t>Clock - Simulation runs from 2009-06-01 09:00:00 to 2009-06-01 20:00:00 in timezone PST + 8PDT</a:t>
            </a:r>
          </a:p>
          <a:p>
            <a:pPr lvl="2" marL="929800" indent="-298864" defTabSz="403097">
              <a:spcBef>
                <a:spcPts val="2800"/>
              </a:spcBef>
              <a:defRPr sz="2484">
                <a:latin typeface="Times New Roman"/>
                <a:ea typeface="Times New Roman"/>
                <a:cs typeface="Times New Roman"/>
                <a:sym typeface="Times New Roman"/>
              </a:defRPr>
            </a:pPr>
            <a:r>
              <a:t>Climate - TN-Nashville.tmy2 file that contains Nashville’s climate data</a:t>
            </a:r>
          </a:p>
          <a:p>
            <a:pPr lvl="2" marL="929800" indent="-298864" defTabSz="403097">
              <a:spcBef>
                <a:spcPts val="2800"/>
              </a:spcBef>
              <a:defRPr sz="2484">
                <a:latin typeface="Times New Roman"/>
                <a:ea typeface="Times New Roman"/>
                <a:cs typeface="Times New Roman"/>
                <a:sym typeface="Times New Roman"/>
              </a:defRPr>
            </a:pPr>
            <a:r>
              <a:t>Market - auction object that has the special_mode of  NONE(both sellers and buyers are on the system)</a:t>
            </a:r>
          </a:p>
          <a:p>
            <a:pPr lvl="2" marL="929800" indent="-298864" defTabSz="403097">
              <a:spcBef>
                <a:spcPts val="2800"/>
              </a:spcBef>
              <a:defRPr sz="2484">
                <a:latin typeface="Times New Roman"/>
                <a:ea typeface="Times New Roman"/>
                <a:cs typeface="Times New Roman"/>
                <a:sym typeface="Times New Roman"/>
              </a:defRPr>
            </a:pPr>
            <a:r>
              <a:t>Houses and Controllers (15 instances) - controllers that bid the appliance’s current demand based on the price back from the auction. Their bid_mode is ON</a:t>
            </a:r>
          </a:p>
          <a:p>
            <a:pPr lvl="2" marL="929800" indent="-298864" defTabSz="403097">
              <a:spcBef>
                <a:spcPts val="2800"/>
              </a:spcBef>
              <a:defRPr sz="2484">
                <a:latin typeface="Times New Roman"/>
                <a:ea typeface="Times New Roman"/>
                <a:cs typeface="Times New Roman"/>
                <a:sym typeface="Times New Roman"/>
              </a:defRPr>
            </a:pPr>
            <a:r>
              <a:t>……</a:t>
            </a:r>
            <a:b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7" name="microgrid.jpg" descr="microgrid.jpg"/>
          <p:cNvPicPr>
            <a:picLocks noChangeAspect="1"/>
          </p:cNvPicPr>
          <p:nvPr/>
        </p:nvPicPr>
        <p:blipFill>
          <a:blip r:embed="rId2">
            <a:extLst/>
          </a:blip>
          <a:stretch>
            <a:fillRect/>
          </a:stretch>
        </p:blipFill>
        <p:spPr>
          <a:xfrm>
            <a:off x="-1" y="-51119"/>
            <a:ext cx="13004801" cy="7497527"/>
          </a:xfrm>
          <a:prstGeom prst="rect">
            <a:avLst/>
          </a:prstGeom>
          <a:ln w="12700">
            <a:miter lim="400000"/>
          </a:ln>
        </p:spPr>
      </p:pic>
      <p:sp>
        <p:nvSpPr>
          <p:cNvPr id="158" name="Part of the model on GridLab-D Design Studio"/>
          <p:cNvSpPr/>
          <p:nvPr>
            <p:ph type="title"/>
          </p:nvPr>
        </p:nvSpPr>
        <p:spPr>
          <a:xfrm>
            <a:off x="1727643" y="7770390"/>
            <a:ext cx="10464801" cy="1422401"/>
          </a:xfrm>
          <a:prstGeom prst="rect">
            <a:avLst/>
          </a:prstGeom>
        </p:spPr>
        <p:txBody>
          <a:bodyPr anchor="b"/>
          <a:lstStyle>
            <a:lvl1pPr defTabSz="315468">
              <a:defRPr sz="4320"/>
            </a:lvl1pPr>
          </a:lstStyle>
          <a:p>
            <a:pPr/>
            <a:r>
              <a:t>Part of the model on GridLab-D Design Studio</a:t>
            </a:r>
          </a:p>
        </p:txBody>
      </p:sp>
      <p:sp>
        <p:nvSpPr>
          <p:cNvPr id="159" name="Shape"/>
          <p:cNvSpPr/>
          <p:nvPr/>
        </p:nvSpPr>
        <p:spPr>
          <a:xfrm>
            <a:off x="6355451" y="4797750"/>
            <a:ext cx="404473" cy="4307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91"/>
                </a:moveTo>
                <a:lnTo>
                  <a:pt x="21226" y="0"/>
                </a:lnTo>
                <a:lnTo>
                  <a:pt x="21600" y="21600"/>
                </a:lnTo>
                <a:lnTo>
                  <a:pt x="1648" y="20824"/>
                </a:lnTo>
                <a:lnTo>
                  <a:pt x="0" y="391"/>
                </a:lnTo>
                <a:close/>
              </a:path>
            </a:pathLst>
          </a:custGeom>
          <a:ln w="25400">
            <a:solidFill>
              <a:srgbClr val="971818"/>
            </a:solidFill>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
        <p:nvSpPr>
          <p:cNvPr id="160" name="Shape"/>
          <p:cNvSpPr/>
          <p:nvPr/>
        </p:nvSpPr>
        <p:spPr>
          <a:xfrm>
            <a:off x="5663738" y="5457636"/>
            <a:ext cx="437092" cy="3725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8"/>
                </a:moveTo>
                <a:lnTo>
                  <a:pt x="296" y="21600"/>
                </a:lnTo>
                <a:lnTo>
                  <a:pt x="18297" y="21268"/>
                </a:lnTo>
                <a:lnTo>
                  <a:pt x="21600" y="0"/>
                </a:lnTo>
                <a:lnTo>
                  <a:pt x="0" y="988"/>
                </a:lnTo>
                <a:close/>
              </a:path>
            </a:pathLst>
          </a:custGeom>
          <a:ln w="25400">
            <a:solidFill>
              <a:srgbClr val="971818"/>
            </a:solidFill>
            <a:miter lim="400000"/>
          </a:ln>
        </p:spPr>
        <p:txBody>
          <a:bodyPr lIns="50800" tIns="50800" rIns="50800" bIns="50800" anchor="ctr"/>
          <a:lstStyle/>
          <a:p>
            <a:pPr>
              <a:defRPr sz="2400">
                <a:effectLst>
                  <a:outerShdw sx="100000" sy="100000" kx="0" ky="0" algn="b" rotWithShape="0" blurRad="25400" dist="23998" dir="2700000">
                    <a:srgbClr val="000000">
                      <a:alpha val="31034"/>
                    </a:srgbClr>
                  </a:outerShdw>
                </a:effectLst>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ource Code"/>
          <p:cNvSpPr/>
          <p:nvPr>
            <p:ph type="title"/>
          </p:nvPr>
        </p:nvSpPr>
        <p:spPr>
          <a:prstGeom prst="rect">
            <a:avLst/>
          </a:prstGeom>
        </p:spPr>
        <p:txBody>
          <a:bodyPr/>
          <a:lstStyle>
            <a:lvl1pPr>
              <a:defRPr b="1" sz="4800">
                <a:latin typeface="Helvetica"/>
                <a:ea typeface="Helvetica"/>
                <a:cs typeface="Helvetica"/>
                <a:sym typeface="Helvetica"/>
              </a:defRPr>
            </a:lvl1pPr>
          </a:lstStyle>
          <a:p>
            <a:pPr/>
            <a:r>
              <a:t>Source Code</a:t>
            </a:r>
          </a:p>
        </p:txBody>
      </p:sp>
      <p:pic>
        <p:nvPicPr>
          <p:cNvPr id="163" name="pasted-image.png" descr="pasted-image.png"/>
          <p:cNvPicPr>
            <a:picLocks noChangeAspect="1"/>
          </p:cNvPicPr>
          <p:nvPr/>
        </p:nvPicPr>
        <p:blipFill>
          <a:blip r:embed="rId2">
            <a:extLst/>
          </a:blip>
          <a:stretch>
            <a:fillRect/>
          </a:stretch>
        </p:blipFill>
        <p:spPr>
          <a:xfrm>
            <a:off x="6027861" y="2358155"/>
            <a:ext cx="7441232" cy="5580925"/>
          </a:xfrm>
          <a:prstGeom prst="rect">
            <a:avLst/>
          </a:prstGeom>
          <a:ln w="12700">
            <a:miter lim="400000"/>
          </a:ln>
        </p:spPr>
      </p:pic>
      <p:pic>
        <p:nvPicPr>
          <p:cNvPr id="164" name="pasted-image.png" descr="pasted-image.png"/>
          <p:cNvPicPr>
            <a:picLocks noChangeAspect="1"/>
          </p:cNvPicPr>
          <p:nvPr/>
        </p:nvPicPr>
        <p:blipFill>
          <a:blip r:embed="rId3">
            <a:extLst/>
          </a:blip>
          <a:stretch>
            <a:fillRect/>
          </a:stretch>
        </p:blipFill>
        <p:spPr>
          <a:xfrm>
            <a:off x="-731614" y="2304297"/>
            <a:ext cx="7441233" cy="558092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imulation Result"/>
          <p:cNvSpPr/>
          <p:nvPr>
            <p:ph type="title"/>
          </p:nvPr>
        </p:nvSpPr>
        <p:spPr>
          <a:prstGeom prst="rect">
            <a:avLst/>
          </a:prstGeom>
        </p:spPr>
        <p:txBody>
          <a:bodyPr/>
          <a:lstStyle/>
          <a:p>
            <a:pPr/>
            <a:r>
              <a:t>Simulation Result</a:t>
            </a:r>
          </a:p>
        </p:txBody>
      </p:sp>
      <p:pic>
        <p:nvPicPr>
          <p:cNvPr id="167" name="pasted-image.png" descr="pasted-image.png"/>
          <p:cNvPicPr>
            <a:picLocks noChangeAspect="1"/>
          </p:cNvPicPr>
          <p:nvPr/>
        </p:nvPicPr>
        <p:blipFill>
          <a:blip r:embed="rId2">
            <a:extLst/>
          </a:blip>
          <a:stretch>
            <a:fillRect/>
          </a:stretch>
        </p:blipFill>
        <p:spPr>
          <a:xfrm>
            <a:off x="971085" y="2618581"/>
            <a:ext cx="11367124" cy="639400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pasted-image.png" descr="pasted-image.png"/>
          <p:cNvPicPr>
            <a:picLocks noChangeAspect="1"/>
          </p:cNvPicPr>
          <p:nvPr/>
        </p:nvPicPr>
        <p:blipFill>
          <a:blip r:embed="rId2">
            <a:extLst/>
          </a:blip>
          <a:stretch>
            <a:fillRect/>
          </a:stretch>
        </p:blipFill>
        <p:spPr>
          <a:xfrm>
            <a:off x="1588053" y="1231101"/>
            <a:ext cx="10294052" cy="772053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cenario 1: Peak Heat Day and Energy Supply"/>
          <p:cNvSpPr/>
          <p:nvPr>
            <p:ph type="title"/>
          </p:nvPr>
        </p:nvSpPr>
        <p:spPr>
          <a:xfrm>
            <a:off x="952500" y="3525438"/>
            <a:ext cx="11099800" cy="2120901"/>
          </a:xfrm>
          <a:prstGeom prst="rect">
            <a:avLst/>
          </a:prstGeom>
        </p:spPr>
        <p:txBody>
          <a:bodyPr/>
          <a:lstStyle>
            <a:lvl1pPr defTabSz="484886">
              <a:defRPr b="1" sz="6640">
                <a:latin typeface="Helvetica"/>
                <a:ea typeface="Helvetica"/>
                <a:cs typeface="Helvetica"/>
                <a:sym typeface="Helvetica"/>
              </a:defRPr>
            </a:lvl1pPr>
          </a:lstStyle>
          <a:p>
            <a:pPr/>
            <a:r>
              <a:t>Scenario 1: Peak Heat Day and Energy Supply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cenario 1: Peak Heat Day and Energy Supply"/>
          <p:cNvSpPr/>
          <p:nvPr>
            <p:ph type="title"/>
          </p:nvPr>
        </p:nvSpPr>
        <p:spPr>
          <a:prstGeom prst="rect">
            <a:avLst/>
          </a:prstGeom>
        </p:spPr>
        <p:txBody>
          <a:bodyPr/>
          <a:lstStyle>
            <a:lvl1pPr>
              <a:defRPr b="1" sz="3600">
                <a:latin typeface="Helvetica"/>
                <a:ea typeface="Helvetica"/>
                <a:cs typeface="Helvetica"/>
                <a:sym typeface="Helvetica"/>
              </a:defRPr>
            </a:lvl1pPr>
          </a:lstStyle>
          <a:p>
            <a:pPr/>
            <a:r>
              <a:t>Scenario 1: Peak Heat Day and Energy Supply</a:t>
            </a:r>
          </a:p>
        </p:txBody>
      </p:sp>
      <p:sp>
        <p:nvSpPr>
          <p:cNvPr id="124" name="Summary: The grid is severely strained in capacity and requires additional load shedding/shifting or storage resources. Narrative: The weather has been hot for an extended period, and it has now reached an afternoon extreme temperature peak. Electricity, bulk-generation resources have all been tapped and first-tier DER resources have already been called.The goal is to use TE designs to balance energy supply and demand in the minutes to hours range via customer demand response."/>
          <p:cNvSpPr/>
          <p:nvPr>
            <p:ph type="body" idx="1"/>
          </p:nvPr>
        </p:nvSpPr>
        <p:spPr>
          <a:prstGeom prst="rect">
            <a:avLst/>
          </a:prstGeom>
        </p:spPr>
        <p:txBody>
          <a:bodyPr/>
          <a:lstStyle>
            <a:lvl1pPr marL="0" indent="0" defTabSz="457200">
              <a:lnSpc>
                <a:spcPts val="5700"/>
              </a:lnSpc>
              <a:spcBef>
                <a:spcPts val="0"/>
              </a:spcBef>
              <a:buSzTx/>
              <a:buNone/>
              <a:defRPr sz="3600">
                <a:latin typeface="Times"/>
                <a:ea typeface="Times"/>
                <a:cs typeface="Times"/>
                <a:sym typeface="Times"/>
              </a:defRPr>
            </a:lvl1pPr>
          </a:lstStyle>
          <a:p>
            <a:pPr/>
            <a:r>
              <a:t>Summary: The grid is severely strained in capacity and requires additional load shedding/shifting or storage resources. Narrative: The weather has been hot for an extended period, and it has now reached an afternoon extreme temperature peak. Electricity, bulk-generation resources have all been tapped and first-tier DER resources have already been called.The goal is to use TE designs to balance energy supply and demand in the minutes to hours range via customer demand response.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Basic Ideas"/>
          <p:cNvSpPr/>
          <p:nvPr>
            <p:ph type="title"/>
          </p:nvPr>
        </p:nvSpPr>
        <p:spPr>
          <a:prstGeom prst="rect">
            <a:avLst/>
          </a:prstGeom>
        </p:spPr>
        <p:txBody>
          <a:bodyPr/>
          <a:lstStyle>
            <a:lvl1pPr>
              <a:defRPr b="1" sz="4800">
                <a:latin typeface="Helvetica"/>
                <a:ea typeface="Helvetica"/>
                <a:cs typeface="Helvetica"/>
                <a:sym typeface="Helvetica"/>
              </a:defRPr>
            </a:lvl1pPr>
          </a:lstStyle>
          <a:p>
            <a:pPr/>
            <a:r>
              <a:t>Basic Ideas</a:t>
            </a:r>
          </a:p>
        </p:txBody>
      </p:sp>
      <p:sp>
        <p:nvSpPr>
          <p:cNvPr id="127" name="Allow buyer bidders(consumers) and seller bidders(prosumers: DERs) to participate in the market. —&gt; (set our market mode to NONE, which is the double-auction mode)…"/>
          <p:cNvSpPr/>
          <p:nvPr>
            <p:ph type="body" idx="1"/>
          </p:nvPr>
        </p:nvSpPr>
        <p:spPr>
          <a:prstGeom prst="rect">
            <a:avLst/>
          </a:prstGeom>
        </p:spPr>
        <p:txBody>
          <a:bodyPr/>
          <a:lstStyle/>
          <a:p>
            <a:pPr marL="379475" indent="-379475" defTabSz="484886">
              <a:spcBef>
                <a:spcPts val="3400"/>
              </a:spcBef>
              <a:defRPr sz="3154"/>
            </a:pPr>
            <a:r>
              <a:t>Allow buyer bidders(consumers) and seller bidders(prosumers: DERs) to participate in the market. —&gt; (set our market mode to </a:t>
            </a:r>
            <a:r>
              <a:rPr i="1">
                <a:latin typeface="Helvetica"/>
                <a:ea typeface="Helvetica"/>
                <a:cs typeface="Helvetica"/>
                <a:sym typeface="Helvetica"/>
              </a:rPr>
              <a:t>NONE, </a:t>
            </a:r>
            <a:r>
              <a:t>which is the double-auction mode</a:t>
            </a:r>
            <a:r>
              <a:rPr i="1">
                <a:latin typeface="Helvetica"/>
                <a:ea typeface="Helvetica"/>
                <a:cs typeface="Helvetica"/>
                <a:sym typeface="Helvetica"/>
              </a:rPr>
              <a:t>)</a:t>
            </a:r>
            <a:endParaRPr i="1">
              <a:latin typeface="Helvetica"/>
              <a:ea typeface="Helvetica"/>
              <a:cs typeface="Helvetica"/>
              <a:sym typeface="Helvetica"/>
            </a:endParaRPr>
          </a:p>
          <a:p>
            <a:pPr marL="379475" indent="-379475" defTabSz="484886">
              <a:spcBef>
                <a:spcPts val="3400"/>
              </a:spcBef>
              <a:defRPr sz="3154"/>
            </a:pPr>
            <a:r>
              <a:t>Allow Transactive Controllers (Controller provides price-responsive appliance control and updates appliance's set point) to bid in the market. The controller bids the current monetary demand by the appliance to an </a:t>
            </a:r>
            <a:r>
              <a:t>auction</a:t>
            </a:r>
            <a:r>
              <a:t> object (TE market). As the energy price increases compared to the average price, the controller will adjust the setpoint to use less power to balance the entire grid. —&gt;(switch the bid_mode of controllers to </a:t>
            </a:r>
            <a:r>
              <a:rPr i="1">
                <a:latin typeface="Helvetica"/>
                <a:ea typeface="Helvetica"/>
                <a:cs typeface="Helvetica"/>
                <a:sym typeface="Helvetica"/>
              </a:rPr>
              <a:t>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Model Design"/>
          <p:cNvSpPr/>
          <p:nvPr>
            <p:ph type="title"/>
          </p:nvPr>
        </p:nvSpPr>
        <p:spPr>
          <a:prstGeom prst="rect">
            <a:avLst/>
          </a:prstGeom>
        </p:spPr>
        <p:txBody>
          <a:bodyPr/>
          <a:lstStyle>
            <a:lvl1pPr>
              <a:defRPr b="1" sz="4800">
                <a:latin typeface="Helvetica"/>
                <a:ea typeface="Helvetica"/>
                <a:cs typeface="Helvetica"/>
                <a:sym typeface="Helvetica"/>
              </a:defRPr>
            </a:lvl1pPr>
          </a:lstStyle>
          <a:p>
            <a:pPr/>
            <a:r>
              <a:t>Model Design</a:t>
            </a:r>
          </a:p>
        </p:txBody>
      </p:sp>
      <p:sp>
        <p:nvSpPr>
          <p:cNvPr id="130" name="I utilized model_test_market_attack.glm model which declares various modules, classes, and objects to simulate this scenario.…"/>
          <p:cNvSpPr/>
          <p:nvPr>
            <p:ph type="body" idx="1"/>
          </p:nvPr>
        </p:nvSpPr>
        <p:spPr>
          <a:prstGeom prst="rect">
            <a:avLst/>
          </a:prstGeom>
        </p:spPr>
        <p:txBody>
          <a:bodyPr/>
          <a:lstStyle/>
          <a:p>
            <a:pPr marL="281538" indent="-281538" defTabSz="379729">
              <a:spcBef>
                <a:spcPts val="2700"/>
              </a:spcBef>
              <a:defRPr sz="2340">
                <a:latin typeface="Times New Roman"/>
                <a:ea typeface="Times New Roman"/>
                <a:cs typeface="Times New Roman"/>
                <a:sym typeface="Times New Roman"/>
              </a:defRPr>
            </a:pPr>
            <a:r>
              <a:t>I utilized model_test_market_attack.glm model which declares various modules, classes, and objects to simulate this scenario.</a:t>
            </a:r>
          </a:p>
          <a:p>
            <a:pPr lvl="2" marL="875898" indent="-281538" defTabSz="379729">
              <a:spcBef>
                <a:spcPts val="2700"/>
              </a:spcBef>
              <a:defRPr sz="2340">
                <a:latin typeface="Times New Roman"/>
                <a:ea typeface="Times New Roman"/>
                <a:cs typeface="Times New Roman"/>
                <a:sym typeface="Times New Roman"/>
              </a:defRPr>
            </a:pPr>
            <a:r>
              <a:t>Clock - Simulation runs from 2009-06-01 09:00:00 to 2009-06-01 20:00:00 in timezone PST + 8PDT</a:t>
            </a:r>
          </a:p>
          <a:p>
            <a:pPr lvl="3" marL="1173078" indent="-281538" defTabSz="379729">
              <a:spcBef>
                <a:spcPts val="2700"/>
              </a:spcBef>
              <a:defRPr sz="2340">
                <a:latin typeface="Times New Roman"/>
                <a:ea typeface="Times New Roman"/>
                <a:cs typeface="Times New Roman"/>
                <a:sym typeface="Times New Roman"/>
              </a:defRPr>
            </a:pPr>
            <a:r>
              <a:t>#set minimum_timestep = 60</a:t>
            </a:r>
          </a:p>
          <a:p>
            <a:pPr lvl="2" marL="875898" indent="-281538" defTabSz="379729">
              <a:spcBef>
                <a:spcPts val="2700"/>
              </a:spcBef>
              <a:defRPr sz="2340">
                <a:latin typeface="Times New Roman"/>
                <a:ea typeface="Times New Roman"/>
                <a:cs typeface="Times New Roman"/>
                <a:sym typeface="Times New Roman"/>
              </a:defRPr>
            </a:pPr>
            <a:r>
              <a:t>Climate - TN-Nashville.tmy2 file that contains Nashville’s climate data</a:t>
            </a:r>
          </a:p>
          <a:p>
            <a:pPr lvl="2" marL="875898" indent="-281538" defTabSz="379729">
              <a:spcBef>
                <a:spcPts val="2700"/>
              </a:spcBef>
              <a:defRPr sz="2340">
                <a:latin typeface="Times New Roman"/>
                <a:ea typeface="Times New Roman"/>
                <a:cs typeface="Times New Roman"/>
                <a:sym typeface="Times New Roman"/>
              </a:defRPr>
            </a:pPr>
            <a:r>
              <a:t>Market - auction object that has the special_mode of BUYERS_ONLY (no sellers are on the system) by default. </a:t>
            </a:r>
          </a:p>
          <a:p>
            <a:pPr lvl="2" marL="875898" indent="-281538" defTabSz="379729">
              <a:spcBef>
                <a:spcPts val="2700"/>
              </a:spcBef>
              <a:defRPr sz="2340">
                <a:latin typeface="Times New Roman"/>
                <a:ea typeface="Times New Roman"/>
                <a:cs typeface="Times New Roman"/>
                <a:sym typeface="Times New Roman"/>
              </a:defRPr>
            </a:pPr>
            <a:r>
              <a:t>Controllers (53 instances) - controllers that bid the appliance’s current demand based on the price back from the market. Their bid_mode are OFF by default.</a:t>
            </a:r>
          </a:p>
          <a:p>
            <a:pPr lvl="2" marL="875898" indent="-281538" defTabSz="379729">
              <a:spcBef>
                <a:spcPts val="2700"/>
              </a:spcBef>
              <a:defRPr sz="2340">
                <a:latin typeface="Times New Roman"/>
                <a:ea typeface="Times New Roman"/>
                <a:cs typeface="Times New Roman"/>
                <a:sym typeface="Times New Roman"/>
              </a:defRPr>
            </a:pPr>
            <a:r>
              <a:t>……</a:t>
            </a:r>
            <a:b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Part of the model on GridLab-D Design Studio"/>
          <p:cNvSpPr/>
          <p:nvPr>
            <p:ph type="title"/>
          </p:nvPr>
        </p:nvSpPr>
        <p:spPr>
          <a:xfrm>
            <a:off x="1270000" y="7811994"/>
            <a:ext cx="10464800" cy="1422401"/>
          </a:xfrm>
          <a:prstGeom prst="rect">
            <a:avLst/>
          </a:prstGeom>
        </p:spPr>
        <p:txBody>
          <a:bodyPr/>
          <a:lstStyle>
            <a:lvl1pPr defTabSz="315468">
              <a:defRPr sz="4320"/>
            </a:lvl1pPr>
          </a:lstStyle>
          <a:p>
            <a:pPr/>
            <a:r>
              <a:t>Part of the model on GridLab-D Design Studio</a:t>
            </a:r>
          </a:p>
        </p:txBody>
      </p:sp>
      <p:pic>
        <p:nvPicPr>
          <p:cNvPr id="133" name="pasted-image.png" descr="pasted-image.png"/>
          <p:cNvPicPr>
            <a:picLocks noChangeAspect="1"/>
          </p:cNvPicPr>
          <p:nvPr/>
        </p:nvPicPr>
        <p:blipFill>
          <a:blip r:embed="rId2">
            <a:extLst/>
          </a:blip>
          <a:stretch>
            <a:fillRect/>
          </a:stretch>
        </p:blipFill>
        <p:spPr>
          <a:xfrm>
            <a:off x="-1" y="12154"/>
            <a:ext cx="13004801" cy="749752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ource Code"/>
          <p:cNvSpPr/>
          <p:nvPr>
            <p:ph type="title"/>
          </p:nvPr>
        </p:nvSpPr>
        <p:spPr>
          <a:xfrm>
            <a:off x="952500" y="-115923"/>
            <a:ext cx="11099800" cy="2120901"/>
          </a:xfrm>
          <a:prstGeom prst="rect">
            <a:avLst/>
          </a:prstGeom>
        </p:spPr>
        <p:txBody>
          <a:bodyPr/>
          <a:lstStyle>
            <a:lvl1pPr>
              <a:defRPr b="1" sz="4800">
                <a:latin typeface="Helvetica"/>
                <a:ea typeface="Helvetica"/>
                <a:cs typeface="Helvetica"/>
                <a:sym typeface="Helvetica"/>
              </a:defRPr>
            </a:lvl1pPr>
          </a:lstStyle>
          <a:p>
            <a:pPr/>
            <a:r>
              <a:t>Source Code</a:t>
            </a:r>
          </a:p>
        </p:txBody>
      </p:sp>
      <p:sp>
        <p:nvSpPr>
          <p:cNvPr id="136" name="Body"/>
          <p:cNvSpPr/>
          <p:nvPr>
            <p:ph type="body" idx="1"/>
          </p:nvPr>
        </p:nvSpPr>
        <p:spPr>
          <a:prstGeom prst="rect">
            <a:avLst/>
          </a:prstGeom>
        </p:spPr>
        <p:txBody>
          <a:bodyPr/>
          <a:lstStyle/>
          <a:p>
            <a:pPr/>
          </a:p>
        </p:txBody>
      </p:sp>
      <p:pic>
        <p:nvPicPr>
          <p:cNvPr id="137" name="pasted-image.png" descr="pasted-image.png"/>
          <p:cNvPicPr>
            <a:picLocks noChangeAspect="1"/>
          </p:cNvPicPr>
          <p:nvPr/>
        </p:nvPicPr>
        <p:blipFill>
          <a:blip r:embed="rId2">
            <a:extLst/>
          </a:blip>
          <a:stretch>
            <a:fillRect/>
          </a:stretch>
        </p:blipFill>
        <p:spPr>
          <a:xfrm>
            <a:off x="884012" y="1279289"/>
            <a:ext cx="11236776" cy="842758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Title"/>
          <p:cNvSpPr/>
          <p:nvPr>
            <p:ph type="title"/>
          </p:nvPr>
        </p:nvSpPr>
        <p:spPr>
          <a:prstGeom prst="rect">
            <a:avLst/>
          </a:prstGeom>
        </p:spPr>
        <p:txBody>
          <a:bodyPr/>
          <a:lstStyle/>
          <a:p>
            <a:pPr/>
          </a:p>
        </p:txBody>
      </p:sp>
      <p:sp>
        <p:nvSpPr>
          <p:cNvPr id="140" name="Body"/>
          <p:cNvSpPr/>
          <p:nvPr>
            <p:ph type="body" idx="1"/>
          </p:nvPr>
        </p:nvSpPr>
        <p:spPr>
          <a:prstGeom prst="rect">
            <a:avLst/>
          </a:prstGeom>
        </p:spPr>
        <p:txBody>
          <a:bodyPr/>
          <a:lstStyle/>
          <a:p>
            <a:pPr/>
          </a:p>
        </p:txBody>
      </p:sp>
      <p:pic>
        <p:nvPicPr>
          <p:cNvPr id="141" name="pasted-image.png" descr="pasted-image.png"/>
          <p:cNvPicPr>
            <a:picLocks noChangeAspect="1"/>
          </p:cNvPicPr>
          <p:nvPr/>
        </p:nvPicPr>
        <p:blipFill>
          <a:blip r:embed="rId2">
            <a:extLst/>
          </a:blip>
          <a:stretch>
            <a:fillRect/>
          </a:stretch>
        </p:blipFill>
        <p:spPr>
          <a:xfrm>
            <a:off x="0" y="0"/>
            <a:ext cx="13004801" cy="97536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3" name="pasted-image.png" descr="pasted-image.png"/>
          <p:cNvPicPr>
            <a:picLocks noChangeAspect="1"/>
          </p:cNvPicPr>
          <p:nvPr/>
        </p:nvPicPr>
        <p:blipFill>
          <a:blip r:embed="rId2">
            <a:extLst/>
          </a:blip>
          <a:stretch>
            <a:fillRect/>
          </a:stretch>
        </p:blipFill>
        <p:spPr>
          <a:xfrm>
            <a:off x="1207332" y="1692479"/>
            <a:ext cx="10590136" cy="7942602"/>
          </a:xfrm>
          <a:prstGeom prst="rect">
            <a:avLst/>
          </a:prstGeom>
          <a:ln w="12700">
            <a:miter lim="400000"/>
          </a:ln>
        </p:spPr>
      </p:pic>
      <p:sp>
        <p:nvSpPr>
          <p:cNvPr id="144" name="Simulation Result"/>
          <p:cNvSpPr/>
          <p:nvPr>
            <p:ph type="title" idx="4294967295"/>
          </p:nvPr>
        </p:nvSpPr>
        <p:spPr>
          <a:xfrm>
            <a:off x="709775" y="141609"/>
            <a:ext cx="11099801" cy="2120901"/>
          </a:xfrm>
          <a:prstGeom prst="rect">
            <a:avLst/>
          </a:prstGeom>
        </p:spPr>
        <p:txBody>
          <a:bodyPr/>
          <a:lstStyle/>
          <a:p>
            <a:pPr/>
            <a:r>
              <a:t>Simulation Result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