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9ebNekHdESO3NKlR8vYykNgr6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yan Title with formal logo">
  <p:cSld name="Cyan Title with formal logo">
    <p:spTree>
      <p:nvGrpSpPr>
        <p:cNvPr id="1" name="Shape 16"/>
        <p:cNvGrpSpPr/>
        <p:nvPr/>
      </p:nvGrpSpPr>
      <p:grpSpPr>
        <a:xfrm>
          <a:off x="0" y="0"/>
          <a:ext cx="0" cy="0"/>
          <a:chOff x="0" y="0"/>
          <a:chExt cx="0" cy="0"/>
        </a:xfrm>
      </p:grpSpPr>
      <p:sp>
        <p:nvSpPr>
          <p:cNvPr id="17" name="Google Shape;17;p14"/>
          <p:cNvSpPr/>
          <p:nvPr/>
        </p:nvSpPr>
        <p:spPr>
          <a:xfrm>
            <a:off x="0" y="2348880"/>
            <a:ext cx="12192000" cy="4509120"/>
          </a:xfrm>
          <a:prstGeom prst="rect">
            <a:avLst/>
          </a:prstGeom>
          <a:solidFill>
            <a:srgbClr val="00C2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 name="Google Shape;18;p14"/>
          <p:cNvSpPr txBox="1">
            <a:spLocks noGrp="1"/>
          </p:cNvSpPr>
          <p:nvPr>
            <p:ph type="title"/>
          </p:nvPr>
        </p:nvSpPr>
        <p:spPr>
          <a:xfrm>
            <a:off x="551384" y="2348883"/>
            <a:ext cx="10363200" cy="13620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800"/>
              <a:buFont typeface="Arial"/>
              <a:buNone/>
              <a:defRPr sz="4800" b="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lt1"/>
              </a:buClr>
              <a:buSzPts val="1920"/>
              <a:buNone/>
              <a:defRPr sz="2400" b="0">
                <a:solidFill>
                  <a:schemeClr val="lt1"/>
                </a:solidFill>
                <a:latin typeface="Arial"/>
                <a:ea typeface="Arial"/>
                <a:cs typeface="Arial"/>
                <a:sym typeface="Arial"/>
              </a:defRPr>
            </a:lvl1pPr>
            <a:lvl2pPr marL="914400" lvl="1" indent="-228600" algn="l">
              <a:lnSpc>
                <a:spcPct val="100000"/>
              </a:lnSpc>
              <a:spcBef>
                <a:spcPts val="600"/>
              </a:spcBef>
              <a:spcAft>
                <a:spcPts val="0"/>
              </a:spcAft>
              <a:buClr>
                <a:srgbClr val="888888"/>
              </a:buClr>
              <a:buSzPts val="1440"/>
              <a:buNone/>
              <a:defRPr sz="1800">
                <a:solidFill>
                  <a:srgbClr val="888888"/>
                </a:solidFill>
              </a:defRPr>
            </a:lvl2pPr>
            <a:lvl3pPr marL="1371600" lvl="2" indent="-228600" algn="l">
              <a:lnSpc>
                <a:spcPct val="100000"/>
              </a:lnSpc>
              <a:spcBef>
                <a:spcPts val="600"/>
              </a:spcBef>
              <a:spcAft>
                <a:spcPts val="0"/>
              </a:spcAft>
              <a:buClr>
                <a:srgbClr val="888888"/>
              </a:buClr>
              <a:buSzPts val="1280"/>
              <a:buNone/>
              <a:defRPr sz="1600">
                <a:solidFill>
                  <a:srgbClr val="888888"/>
                </a:solidFill>
              </a:defRPr>
            </a:lvl3pPr>
            <a:lvl4pPr marL="1828800" lvl="3" indent="-228600" algn="l">
              <a:lnSpc>
                <a:spcPct val="100000"/>
              </a:lnSpc>
              <a:spcBef>
                <a:spcPts val="600"/>
              </a:spcBef>
              <a:spcAft>
                <a:spcPts val="0"/>
              </a:spcAft>
              <a:buClr>
                <a:srgbClr val="888888"/>
              </a:buClr>
              <a:buSzPts val="1120"/>
              <a:buNone/>
              <a:defRPr sz="1400">
                <a:solidFill>
                  <a:srgbClr val="888888"/>
                </a:solidFill>
              </a:defRPr>
            </a:lvl4pPr>
            <a:lvl5pPr marL="2286000" lvl="4" indent="-228600" algn="l">
              <a:lnSpc>
                <a:spcPct val="100000"/>
              </a:lnSpc>
              <a:spcBef>
                <a:spcPts val="600"/>
              </a:spcBef>
              <a:spcAft>
                <a:spcPts val="0"/>
              </a:spcAft>
              <a:buClr>
                <a:srgbClr val="888888"/>
              </a:buClr>
              <a:buSzPts val="1120"/>
              <a:buNone/>
              <a:defRPr sz="1400">
                <a:solidFill>
                  <a:srgbClr val="888888"/>
                </a:solidFill>
              </a:defRPr>
            </a:lvl5pPr>
            <a:lvl6pPr marL="2743200" lvl="5" indent="-228600" algn="l">
              <a:lnSpc>
                <a:spcPct val="100000"/>
              </a:lnSpc>
              <a:spcBef>
                <a:spcPts val="600"/>
              </a:spcBef>
              <a:spcAft>
                <a:spcPts val="0"/>
              </a:spcAft>
              <a:buClr>
                <a:srgbClr val="888888"/>
              </a:buClr>
              <a:buSzPts val="1120"/>
              <a:buNone/>
              <a:defRPr sz="1400">
                <a:solidFill>
                  <a:srgbClr val="888888"/>
                </a:solidFill>
              </a:defRPr>
            </a:lvl6pPr>
            <a:lvl7pPr marL="3200400" lvl="6" indent="-228600" algn="l">
              <a:lnSpc>
                <a:spcPct val="100000"/>
              </a:lnSpc>
              <a:spcBef>
                <a:spcPts val="600"/>
              </a:spcBef>
              <a:spcAft>
                <a:spcPts val="0"/>
              </a:spcAft>
              <a:buClr>
                <a:srgbClr val="888888"/>
              </a:buClr>
              <a:buSzPts val="1120"/>
              <a:buNone/>
              <a:defRPr sz="1400">
                <a:solidFill>
                  <a:srgbClr val="888888"/>
                </a:solidFill>
              </a:defRPr>
            </a:lvl7pPr>
            <a:lvl8pPr marL="3657600" lvl="7" indent="-228600" algn="l">
              <a:lnSpc>
                <a:spcPct val="100000"/>
              </a:lnSpc>
              <a:spcBef>
                <a:spcPts val="600"/>
              </a:spcBef>
              <a:spcAft>
                <a:spcPts val="0"/>
              </a:spcAft>
              <a:buClr>
                <a:srgbClr val="888888"/>
              </a:buClr>
              <a:buSzPts val="1120"/>
              <a:buNone/>
              <a:defRPr sz="1400">
                <a:solidFill>
                  <a:srgbClr val="888888"/>
                </a:solidFill>
              </a:defRPr>
            </a:lvl8pPr>
            <a:lvl9pPr marL="4114800" lvl="8" indent="-228600" algn="l">
              <a:lnSpc>
                <a:spcPct val="100000"/>
              </a:lnSpc>
              <a:spcBef>
                <a:spcPts val="600"/>
              </a:spcBef>
              <a:spcAft>
                <a:spcPts val="600"/>
              </a:spcAft>
              <a:buClr>
                <a:srgbClr val="888888"/>
              </a:buClr>
              <a:buSzPts val="1120"/>
              <a:buNone/>
              <a:defRPr sz="1400">
                <a:solidFill>
                  <a:srgbClr val="888888"/>
                </a:solidFill>
              </a:defRPr>
            </a:lvl9pPr>
          </a:lstStyle>
          <a:p>
            <a:endParaRPr/>
          </a:p>
        </p:txBody>
      </p:sp>
      <p:sp>
        <p:nvSpPr>
          <p:cNvPr id="20" name="Google Shape;20;p14"/>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3" name="Google Shape;23;p14"/>
          <p:cNvPicPr preferRelativeResize="0"/>
          <p:nvPr/>
        </p:nvPicPr>
        <p:blipFill rotWithShape="1">
          <a:blip r:embed="rId2">
            <a:alphaModFix/>
          </a:blip>
          <a:srcRect/>
          <a:stretch/>
        </p:blipFill>
        <p:spPr>
          <a:xfrm>
            <a:off x="8635357" y="5756569"/>
            <a:ext cx="2933251" cy="652150"/>
          </a:xfrm>
          <a:prstGeom prst="rect">
            <a:avLst/>
          </a:prstGeom>
          <a:noFill/>
          <a:ln>
            <a:noFill/>
          </a:ln>
        </p:spPr>
      </p:pic>
      <p:pic>
        <p:nvPicPr>
          <p:cNvPr id="24" name="Google Shape;24;p14"/>
          <p:cNvPicPr preferRelativeResize="0"/>
          <p:nvPr/>
        </p:nvPicPr>
        <p:blipFill rotWithShape="1">
          <a:blip r:embed="rId3">
            <a:alphaModFix/>
          </a:blip>
          <a:srcRect/>
          <a:stretch/>
        </p:blipFill>
        <p:spPr>
          <a:xfrm>
            <a:off x="479377" y="876468"/>
            <a:ext cx="2736303" cy="70709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yan Half Horizontal">
  <p:cSld name="Cyan Half Horizontal">
    <p:spTree>
      <p:nvGrpSpPr>
        <p:cNvPr id="1" name="Shape 89"/>
        <p:cNvGrpSpPr/>
        <p:nvPr/>
      </p:nvGrpSpPr>
      <p:grpSpPr>
        <a:xfrm>
          <a:off x="0" y="0"/>
          <a:ext cx="0" cy="0"/>
          <a:chOff x="0" y="0"/>
          <a:chExt cx="0" cy="0"/>
        </a:xfrm>
      </p:grpSpPr>
      <p:sp>
        <p:nvSpPr>
          <p:cNvPr id="90" name="Google Shape;90;p23"/>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91" name="Google Shape;91;p23"/>
          <p:cNvSpPr/>
          <p:nvPr/>
        </p:nvSpPr>
        <p:spPr>
          <a:xfrm>
            <a:off x="0" y="3212976"/>
            <a:ext cx="12192000" cy="3645024"/>
          </a:xfrm>
          <a:prstGeom prst="rect">
            <a:avLst/>
          </a:prstGeom>
          <a:solidFill>
            <a:srgbClr val="00C2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Google Shape;92;p23"/>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3"/>
          <p:cNvSpPr txBox="1">
            <a:spLocks noGrp="1"/>
          </p:cNvSpPr>
          <p:nvPr>
            <p:ph type="subTitle" idx="2"/>
          </p:nvPr>
        </p:nvSpPr>
        <p:spPr>
          <a:xfrm>
            <a:off x="335361" y="4279106"/>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4"/>
        <p:cNvGrpSpPr/>
        <p:nvPr/>
      </p:nvGrpSpPr>
      <p:grpSpPr>
        <a:xfrm>
          <a:off x="0" y="0"/>
          <a:ext cx="0" cy="0"/>
          <a:chOff x="0" y="0"/>
          <a:chExt cx="0" cy="0"/>
        </a:xfrm>
      </p:grpSpPr>
      <p:sp>
        <p:nvSpPr>
          <p:cNvPr id="95" name="Google Shape;95;p24"/>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00C2E2"/>
              </a:buClr>
              <a:buSzPts val="2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4"/>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4"/>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4"/>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9" name="Google Shape;99;p24"/>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100" name="Google Shape;100;p24"/>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yan Blank -  Logo Bottom Right">
  <p:cSld name="Cyan Blank -  Logo Bottom Right">
    <p:spTree>
      <p:nvGrpSpPr>
        <p:cNvPr id="1" name="Shape 25"/>
        <p:cNvGrpSpPr/>
        <p:nvPr/>
      </p:nvGrpSpPr>
      <p:grpSpPr>
        <a:xfrm>
          <a:off x="0" y="0"/>
          <a:ext cx="0" cy="0"/>
          <a:chOff x="0" y="0"/>
          <a:chExt cx="0" cy="0"/>
        </a:xfrm>
      </p:grpSpPr>
      <p:sp>
        <p:nvSpPr>
          <p:cNvPr id="26" name="Google Shape;26;p15"/>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00C2E2"/>
              </a:buClr>
              <a:buSzPts val="2400"/>
              <a:buFont typeface="Arial"/>
              <a:buNone/>
              <a:defRPr sz="2400">
                <a:solidFill>
                  <a:srgbClr val="00C2E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0" name="Google Shape;30;p15"/>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31" name="Google Shape;31;p15"/>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yan - Blank">
  <p:cSld name="Cyan - Blank">
    <p:spTree>
      <p:nvGrpSpPr>
        <p:cNvPr id="1" name="Shape 32"/>
        <p:cNvGrpSpPr/>
        <p:nvPr/>
      </p:nvGrpSpPr>
      <p:grpSpPr>
        <a:xfrm>
          <a:off x="0" y="0"/>
          <a:ext cx="0" cy="0"/>
          <a:chOff x="0" y="0"/>
          <a:chExt cx="0" cy="0"/>
        </a:xfrm>
      </p:grpSpPr>
      <p:sp>
        <p:nvSpPr>
          <p:cNvPr id="33" name="Google Shape;33;p16"/>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00C2E2"/>
              </a:buClr>
              <a:buSzPts val="2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7" name="Google Shape;37;p16"/>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38" name="Google Shape;38;p16"/>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yan Title Bar -  Logo Top Right">
  <p:cSld name="Cyan Title Bar -  Logo Top Right">
    <p:spTree>
      <p:nvGrpSpPr>
        <p:cNvPr id="1" name="Shape 39"/>
        <p:cNvGrpSpPr/>
        <p:nvPr/>
      </p:nvGrpSpPr>
      <p:grpSpPr>
        <a:xfrm>
          <a:off x="0" y="0"/>
          <a:ext cx="0" cy="0"/>
          <a:chOff x="0" y="0"/>
          <a:chExt cx="0" cy="0"/>
        </a:xfrm>
      </p:grpSpPr>
      <p:sp>
        <p:nvSpPr>
          <p:cNvPr id="40" name="Google Shape;40;p17"/>
          <p:cNvSpPr/>
          <p:nvPr/>
        </p:nvSpPr>
        <p:spPr>
          <a:xfrm>
            <a:off x="0" y="838201"/>
            <a:ext cx="12192000" cy="533400"/>
          </a:xfrm>
          <a:prstGeom prst="rect">
            <a:avLst/>
          </a:prstGeom>
          <a:solidFill>
            <a:srgbClr val="00C2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17"/>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45" name="Google Shape;45;p17"/>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46" name="Google Shape;46;p17"/>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47" name="Google Shape;47;p17"/>
          <p:cNvPicPr preferRelativeResize="0"/>
          <p:nvPr/>
        </p:nvPicPr>
        <p:blipFill rotWithShape="1">
          <a:blip r:embed="rId2">
            <a:alphaModFix/>
          </a:blip>
          <a:srcRect/>
          <a:stretch/>
        </p:blipFill>
        <p:spPr>
          <a:xfrm>
            <a:off x="10293069" y="318420"/>
            <a:ext cx="1616364" cy="417686"/>
          </a:xfrm>
          <a:prstGeom prst="rect">
            <a:avLst/>
          </a:prstGeom>
          <a:solidFill>
            <a:schemeClr val="lt1"/>
          </a:solidFill>
          <a:ln>
            <a:noFill/>
          </a:ln>
        </p:spPr>
      </p:pic>
      <p:sp>
        <p:nvSpPr>
          <p:cNvPr id="48" name="Google Shape;48;p17"/>
          <p:cNvSpPr/>
          <p:nvPr/>
        </p:nvSpPr>
        <p:spPr>
          <a:xfrm>
            <a:off x="10293069" y="6381328"/>
            <a:ext cx="1616364" cy="3600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yan Title Bar -Logo Bottom Right">
  <p:cSld name="Cyan Title Bar -Logo Bottom Right">
    <p:spTree>
      <p:nvGrpSpPr>
        <p:cNvPr id="1" name="Shape 49"/>
        <p:cNvGrpSpPr/>
        <p:nvPr/>
      </p:nvGrpSpPr>
      <p:grpSpPr>
        <a:xfrm>
          <a:off x="0" y="0"/>
          <a:ext cx="0" cy="0"/>
          <a:chOff x="0" y="0"/>
          <a:chExt cx="0" cy="0"/>
        </a:xfrm>
      </p:grpSpPr>
      <p:sp>
        <p:nvSpPr>
          <p:cNvPr id="50" name="Google Shape;50;p18"/>
          <p:cNvSpPr/>
          <p:nvPr/>
        </p:nvSpPr>
        <p:spPr>
          <a:xfrm>
            <a:off x="0" y="838201"/>
            <a:ext cx="12192000" cy="533400"/>
          </a:xfrm>
          <a:prstGeom prst="rect">
            <a:avLst/>
          </a:prstGeom>
          <a:solidFill>
            <a:srgbClr val="00C2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 name="Google Shape;51;p18"/>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8"/>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5" name="Google Shape;55;p18"/>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56" name="Google Shape;56;p18"/>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yan Half Vertical">
  <p:cSld name="Cyan Half Vertical">
    <p:spTree>
      <p:nvGrpSpPr>
        <p:cNvPr id="1" name="Shape 57"/>
        <p:cNvGrpSpPr/>
        <p:nvPr/>
      </p:nvGrpSpPr>
      <p:grpSpPr>
        <a:xfrm>
          <a:off x="0" y="0"/>
          <a:ext cx="0" cy="0"/>
          <a:chOff x="0" y="0"/>
          <a:chExt cx="0" cy="0"/>
        </a:xfrm>
      </p:grpSpPr>
      <p:sp>
        <p:nvSpPr>
          <p:cNvPr id="58" name="Google Shape;58;p19"/>
          <p:cNvSpPr/>
          <p:nvPr/>
        </p:nvSpPr>
        <p:spPr>
          <a:xfrm>
            <a:off x="10200456" y="6381328"/>
            <a:ext cx="1656184" cy="4766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 name="Google Shape;59;p19"/>
          <p:cNvSpPr txBox="1">
            <a:spLocks noGrp="1"/>
          </p:cNvSpPr>
          <p:nvPr>
            <p:ph type="body" idx="1"/>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60" name="Google Shape;60;p19"/>
          <p:cNvSpPr/>
          <p:nvPr/>
        </p:nvSpPr>
        <p:spPr>
          <a:xfrm>
            <a:off x="0" y="0"/>
            <a:ext cx="6096000" cy="6858000"/>
          </a:xfrm>
          <a:prstGeom prst="rect">
            <a:avLst/>
          </a:prstGeom>
          <a:solidFill>
            <a:srgbClr val="00C2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 name="Google Shape;61;p19"/>
          <p:cNvSpPr txBox="1">
            <a:spLocks noGrp="1"/>
          </p:cNvSpPr>
          <p:nvPr>
            <p:ph type="ctrTitle"/>
          </p:nvPr>
        </p:nvSpPr>
        <p:spPr>
          <a:xfrm>
            <a:off x="335361" y="1124744"/>
            <a:ext cx="5256583"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ubTitle" idx="2"/>
          </p:nvPr>
        </p:nvSpPr>
        <p:spPr>
          <a:xfrm>
            <a:off x="335361" y="1844824"/>
            <a:ext cx="5256583"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yan Title with HWIC">
  <p:cSld name="Cyan Title with HWIC">
    <p:spTree>
      <p:nvGrpSpPr>
        <p:cNvPr id="1" name="Shape 63"/>
        <p:cNvGrpSpPr/>
        <p:nvPr/>
      </p:nvGrpSpPr>
      <p:grpSpPr>
        <a:xfrm>
          <a:off x="0" y="0"/>
          <a:ext cx="0" cy="0"/>
          <a:chOff x="0" y="0"/>
          <a:chExt cx="0" cy="0"/>
        </a:xfrm>
      </p:grpSpPr>
      <p:pic>
        <p:nvPicPr>
          <p:cNvPr id="64" name="Google Shape;64;p20"/>
          <p:cNvPicPr preferRelativeResize="0"/>
          <p:nvPr/>
        </p:nvPicPr>
        <p:blipFill rotWithShape="1">
          <a:blip r:embed="rId2">
            <a:alphaModFix/>
          </a:blip>
          <a:srcRect/>
          <a:stretch/>
        </p:blipFill>
        <p:spPr>
          <a:xfrm>
            <a:off x="479377" y="876468"/>
            <a:ext cx="2736303" cy="707093"/>
          </a:xfrm>
          <a:prstGeom prst="rect">
            <a:avLst/>
          </a:prstGeom>
          <a:noFill/>
          <a:ln>
            <a:noFill/>
          </a:ln>
        </p:spPr>
      </p:pic>
      <p:sp>
        <p:nvSpPr>
          <p:cNvPr id="65" name="Google Shape;65;p20"/>
          <p:cNvSpPr/>
          <p:nvPr/>
        </p:nvSpPr>
        <p:spPr>
          <a:xfrm>
            <a:off x="0" y="2348880"/>
            <a:ext cx="12192000" cy="4509120"/>
          </a:xfrm>
          <a:prstGeom prst="rect">
            <a:avLst/>
          </a:prstGeom>
          <a:solidFill>
            <a:srgbClr val="00C2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6" name="Google Shape;66;p20"/>
          <p:cNvSpPr txBox="1">
            <a:spLocks noGrp="1"/>
          </p:cNvSpPr>
          <p:nvPr>
            <p:ph type="title"/>
          </p:nvPr>
        </p:nvSpPr>
        <p:spPr>
          <a:xfrm>
            <a:off x="551384" y="2348883"/>
            <a:ext cx="10363200" cy="13620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800"/>
              <a:buFont typeface="Arial"/>
              <a:buNone/>
              <a:defRPr sz="4800" b="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lt1"/>
              </a:buClr>
              <a:buSzPts val="1920"/>
              <a:buNone/>
              <a:defRPr sz="2400" b="0">
                <a:solidFill>
                  <a:schemeClr val="lt1"/>
                </a:solidFill>
                <a:latin typeface="Arial"/>
                <a:ea typeface="Arial"/>
                <a:cs typeface="Arial"/>
                <a:sym typeface="Arial"/>
              </a:defRPr>
            </a:lvl1pPr>
            <a:lvl2pPr marL="914400" lvl="1" indent="-228600" algn="l">
              <a:lnSpc>
                <a:spcPct val="100000"/>
              </a:lnSpc>
              <a:spcBef>
                <a:spcPts val="600"/>
              </a:spcBef>
              <a:spcAft>
                <a:spcPts val="0"/>
              </a:spcAft>
              <a:buClr>
                <a:srgbClr val="888888"/>
              </a:buClr>
              <a:buSzPts val="1440"/>
              <a:buNone/>
              <a:defRPr sz="1800">
                <a:solidFill>
                  <a:srgbClr val="888888"/>
                </a:solidFill>
              </a:defRPr>
            </a:lvl2pPr>
            <a:lvl3pPr marL="1371600" lvl="2" indent="-228600" algn="l">
              <a:lnSpc>
                <a:spcPct val="100000"/>
              </a:lnSpc>
              <a:spcBef>
                <a:spcPts val="600"/>
              </a:spcBef>
              <a:spcAft>
                <a:spcPts val="0"/>
              </a:spcAft>
              <a:buClr>
                <a:srgbClr val="888888"/>
              </a:buClr>
              <a:buSzPts val="1280"/>
              <a:buNone/>
              <a:defRPr sz="1600">
                <a:solidFill>
                  <a:srgbClr val="888888"/>
                </a:solidFill>
              </a:defRPr>
            </a:lvl3pPr>
            <a:lvl4pPr marL="1828800" lvl="3" indent="-228600" algn="l">
              <a:lnSpc>
                <a:spcPct val="100000"/>
              </a:lnSpc>
              <a:spcBef>
                <a:spcPts val="600"/>
              </a:spcBef>
              <a:spcAft>
                <a:spcPts val="0"/>
              </a:spcAft>
              <a:buClr>
                <a:srgbClr val="888888"/>
              </a:buClr>
              <a:buSzPts val="1120"/>
              <a:buNone/>
              <a:defRPr sz="1400">
                <a:solidFill>
                  <a:srgbClr val="888888"/>
                </a:solidFill>
              </a:defRPr>
            </a:lvl4pPr>
            <a:lvl5pPr marL="2286000" lvl="4" indent="-228600" algn="l">
              <a:lnSpc>
                <a:spcPct val="100000"/>
              </a:lnSpc>
              <a:spcBef>
                <a:spcPts val="600"/>
              </a:spcBef>
              <a:spcAft>
                <a:spcPts val="0"/>
              </a:spcAft>
              <a:buClr>
                <a:srgbClr val="888888"/>
              </a:buClr>
              <a:buSzPts val="1120"/>
              <a:buNone/>
              <a:defRPr sz="1400">
                <a:solidFill>
                  <a:srgbClr val="888888"/>
                </a:solidFill>
              </a:defRPr>
            </a:lvl5pPr>
            <a:lvl6pPr marL="2743200" lvl="5" indent="-228600" algn="l">
              <a:lnSpc>
                <a:spcPct val="100000"/>
              </a:lnSpc>
              <a:spcBef>
                <a:spcPts val="600"/>
              </a:spcBef>
              <a:spcAft>
                <a:spcPts val="0"/>
              </a:spcAft>
              <a:buClr>
                <a:srgbClr val="888888"/>
              </a:buClr>
              <a:buSzPts val="1120"/>
              <a:buNone/>
              <a:defRPr sz="1400">
                <a:solidFill>
                  <a:srgbClr val="888888"/>
                </a:solidFill>
              </a:defRPr>
            </a:lvl6pPr>
            <a:lvl7pPr marL="3200400" lvl="6" indent="-228600" algn="l">
              <a:lnSpc>
                <a:spcPct val="100000"/>
              </a:lnSpc>
              <a:spcBef>
                <a:spcPts val="600"/>
              </a:spcBef>
              <a:spcAft>
                <a:spcPts val="0"/>
              </a:spcAft>
              <a:buClr>
                <a:srgbClr val="888888"/>
              </a:buClr>
              <a:buSzPts val="1120"/>
              <a:buNone/>
              <a:defRPr sz="1400">
                <a:solidFill>
                  <a:srgbClr val="888888"/>
                </a:solidFill>
              </a:defRPr>
            </a:lvl7pPr>
            <a:lvl8pPr marL="3657600" lvl="7" indent="-228600" algn="l">
              <a:lnSpc>
                <a:spcPct val="100000"/>
              </a:lnSpc>
              <a:spcBef>
                <a:spcPts val="600"/>
              </a:spcBef>
              <a:spcAft>
                <a:spcPts val="0"/>
              </a:spcAft>
              <a:buClr>
                <a:srgbClr val="888888"/>
              </a:buClr>
              <a:buSzPts val="1120"/>
              <a:buNone/>
              <a:defRPr sz="1400">
                <a:solidFill>
                  <a:srgbClr val="888888"/>
                </a:solidFill>
              </a:defRPr>
            </a:lvl8pPr>
            <a:lvl9pPr marL="4114800" lvl="8" indent="-228600" algn="l">
              <a:lnSpc>
                <a:spcPct val="100000"/>
              </a:lnSpc>
              <a:spcBef>
                <a:spcPts val="600"/>
              </a:spcBef>
              <a:spcAft>
                <a:spcPts val="600"/>
              </a:spcAft>
              <a:buClr>
                <a:srgbClr val="888888"/>
              </a:buClr>
              <a:buSzPts val="1120"/>
              <a:buNone/>
              <a:defRPr sz="1400">
                <a:solidFill>
                  <a:srgbClr val="888888"/>
                </a:solidFill>
              </a:defRPr>
            </a:lvl9pPr>
          </a:lstStyle>
          <a:p>
            <a:endParaRPr/>
          </a:p>
        </p:txBody>
      </p:sp>
      <p:sp>
        <p:nvSpPr>
          <p:cNvPr id="68" name="Google Shape;68;p20"/>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0"/>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71" name="Google Shape;71;p20"/>
          <p:cNvPicPr preferRelativeResize="0"/>
          <p:nvPr/>
        </p:nvPicPr>
        <p:blipFill rotWithShape="1">
          <a:blip r:embed="rId3">
            <a:alphaModFix/>
          </a:blip>
          <a:srcRect/>
          <a:stretch/>
        </p:blipFill>
        <p:spPr>
          <a:xfrm>
            <a:off x="8916876" y="4581128"/>
            <a:ext cx="2938408" cy="217882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sic Cyan Title with formal logo">
  <p:cSld name="Basic Cyan Title with formal logo">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551384" y="1916832"/>
            <a:ext cx="10363200" cy="25922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00C2E2"/>
              </a:buClr>
              <a:buSzPts val="4800"/>
              <a:buFont typeface="Arial"/>
              <a:buNone/>
              <a:defRPr sz="4800" b="0" cap="none">
                <a:solidFill>
                  <a:srgbClr val="00C2E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7F7F7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7F7F7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7F7F7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77" name="Google Shape;77;p21"/>
          <p:cNvSpPr txBox="1">
            <a:spLocks noGrp="1"/>
          </p:cNvSpPr>
          <p:nvPr>
            <p:ph type="body" idx="1"/>
          </p:nvPr>
        </p:nvSpPr>
        <p:spPr>
          <a:xfrm>
            <a:off x="551384" y="3506986"/>
            <a:ext cx="10369152" cy="100213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rgbClr val="00C2E2"/>
              </a:buClr>
              <a:buSzPts val="1920"/>
              <a:buNone/>
              <a:defRPr sz="2400" b="0">
                <a:solidFill>
                  <a:srgbClr val="00C2E2"/>
                </a:solidFill>
                <a:latin typeface="Arial"/>
                <a:ea typeface="Arial"/>
                <a:cs typeface="Arial"/>
                <a:sym typeface="Arial"/>
              </a:defRPr>
            </a:lvl1pPr>
            <a:lvl2pPr marL="914400" lvl="1" indent="-228600" algn="l">
              <a:lnSpc>
                <a:spcPct val="100000"/>
              </a:lnSpc>
              <a:spcBef>
                <a:spcPts val="600"/>
              </a:spcBef>
              <a:spcAft>
                <a:spcPts val="0"/>
              </a:spcAft>
              <a:buClr>
                <a:srgbClr val="888888"/>
              </a:buClr>
              <a:buSzPts val="1440"/>
              <a:buNone/>
              <a:defRPr sz="1800">
                <a:solidFill>
                  <a:srgbClr val="888888"/>
                </a:solidFill>
              </a:defRPr>
            </a:lvl2pPr>
            <a:lvl3pPr marL="1371600" lvl="2" indent="-228600" algn="l">
              <a:lnSpc>
                <a:spcPct val="100000"/>
              </a:lnSpc>
              <a:spcBef>
                <a:spcPts val="600"/>
              </a:spcBef>
              <a:spcAft>
                <a:spcPts val="0"/>
              </a:spcAft>
              <a:buClr>
                <a:srgbClr val="888888"/>
              </a:buClr>
              <a:buSzPts val="1280"/>
              <a:buNone/>
              <a:defRPr sz="1600">
                <a:solidFill>
                  <a:srgbClr val="888888"/>
                </a:solidFill>
              </a:defRPr>
            </a:lvl3pPr>
            <a:lvl4pPr marL="1828800" lvl="3" indent="-228600" algn="l">
              <a:lnSpc>
                <a:spcPct val="100000"/>
              </a:lnSpc>
              <a:spcBef>
                <a:spcPts val="600"/>
              </a:spcBef>
              <a:spcAft>
                <a:spcPts val="0"/>
              </a:spcAft>
              <a:buClr>
                <a:srgbClr val="888888"/>
              </a:buClr>
              <a:buSzPts val="1120"/>
              <a:buNone/>
              <a:defRPr sz="1400">
                <a:solidFill>
                  <a:srgbClr val="888888"/>
                </a:solidFill>
              </a:defRPr>
            </a:lvl4pPr>
            <a:lvl5pPr marL="2286000" lvl="4" indent="-228600" algn="l">
              <a:lnSpc>
                <a:spcPct val="100000"/>
              </a:lnSpc>
              <a:spcBef>
                <a:spcPts val="600"/>
              </a:spcBef>
              <a:spcAft>
                <a:spcPts val="0"/>
              </a:spcAft>
              <a:buClr>
                <a:srgbClr val="888888"/>
              </a:buClr>
              <a:buSzPts val="1120"/>
              <a:buNone/>
              <a:defRPr sz="1400">
                <a:solidFill>
                  <a:srgbClr val="888888"/>
                </a:solidFill>
              </a:defRPr>
            </a:lvl5pPr>
            <a:lvl6pPr marL="2743200" lvl="5" indent="-228600" algn="l">
              <a:lnSpc>
                <a:spcPct val="100000"/>
              </a:lnSpc>
              <a:spcBef>
                <a:spcPts val="600"/>
              </a:spcBef>
              <a:spcAft>
                <a:spcPts val="0"/>
              </a:spcAft>
              <a:buClr>
                <a:srgbClr val="888888"/>
              </a:buClr>
              <a:buSzPts val="1120"/>
              <a:buNone/>
              <a:defRPr sz="1400">
                <a:solidFill>
                  <a:srgbClr val="888888"/>
                </a:solidFill>
              </a:defRPr>
            </a:lvl6pPr>
            <a:lvl7pPr marL="3200400" lvl="6" indent="-228600" algn="l">
              <a:lnSpc>
                <a:spcPct val="100000"/>
              </a:lnSpc>
              <a:spcBef>
                <a:spcPts val="600"/>
              </a:spcBef>
              <a:spcAft>
                <a:spcPts val="0"/>
              </a:spcAft>
              <a:buClr>
                <a:srgbClr val="888888"/>
              </a:buClr>
              <a:buSzPts val="1120"/>
              <a:buNone/>
              <a:defRPr sz="1400">
                <a:solidFill>
                  <a:srgbClr val="888888"/>
                </a:solidFill>
              </a:defRPr>
            </a:lvl7pPr>
            <a:lvl8pPr marL="3657600" lvl="7" indent="-228600" algn="l">
              <a:lnSpc>
                <a:spcPct val="100000"/>
              </a:lnSpc>
              <a:spcBef>
                <a:spcPts val="600"/>
              </a:spcBef>
              <a:spcAft>
                <a:spcPts val="0"/>
              </a:spcAft>
              <a:buClr>
                <a:srgbClr val="888888"/>
              </a:buClr>
              <a:buSzPts val="1120"/>
              <a:buNone/>
              <a:defRPr sz="1400">
                <a:solidFill>
                  <a:srgbClr val="888888"/>
                </a:solidFill>
              </a:defRPr>
            </a:lvl8pPr>
            <a:lvl9pPr marL="4114800" lvl="8" indent="-228600" algn="l">
              <a:lnSpc>
                <a:spcPct val="100000"/>
              </a:lnSpc>
              <a:spcBef>
                <a:spcPts val="600"/>
              </a:spcBef>
              <a:spcAft>
                <a:spcPts val="600"/>
              </a:spcAft>
              <a:buClr>
                <a:srgbClr val="888888"/>
              </a:buClr>
              <a:buSzPts val="1120"/>
              <a:buNone/>
              <a:defRPr sz="1400">
                <a:solidFill>
                  <a:srgbClr val="888888"/>
                </a:solidFill>
              </a:defRPr>
            </a:lvl9pPr>
          </a:lstStyle>
          <a:p>
            <a:endParaRPr/>
          </a:p>
        </p:txBody>
      </p:sp>
      <p:sp>
        <p:nvSpPr>
          <p:cNvPr id="78" name="Google Shape;78;p21"/>
          <p:cNvSpPr/>
          <p:nvPr/>
        </p:nvSpPr>
        <p:spPr>
          <a:xfrm>
            <a:off x="8688288" y="5733256"/>
            <a:ext cx="2880320" cy="684665"/>
          </a:xfrm>
          <a:prstGeom prst="rect">
            <a:avLst/>
          </a:prstGeom>
          <a:blipFill rotWithShape="1">
            <a:blip r:embed="rId2">
              <a:alphaModFix amt="90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9" name="Google Shape;79;p21"/>
          <p:cNvPicPr preferRelativeResize="0"/>
          <p:nvPr/>
        </p:nvPicPr>
        <p:blipFill rotWithShape="1">
          <a:blip r:embed="rId3">
            <a:alphaModFix/>
          </a:blip>
          <a:srcRect/>
          <a:stretch/>
        </p:blipFill>
        <p:spPr>
          <a:xfrm>
            <a:off x="479377" y="876468"/>
            <a:ext cx="2736303" cy="707093"/>
          </a:xfrm>
          <a:prstGeom prst="rect">
            <a:avLst/>
          </a:prstGeom>
          <a:noFill/>
          <a:ln>
            <a:noFill/>
          </a:ln>
        </p:spPr>
      </p:pic>
      <p:sp>
        <p:nvSpPr>
          <p:cNvPr id="80" name="Google Shape;80;p21"/>
          <p:cNvSpPr/>
          <p:nvPr/>
        </p:nvSpPr>
        <p:spPr>
          <a:xfrm>
            <a:off x="10200456" y="6417921"/>
            <a:ext cx="1872208" cy="44007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yan Top Bar - Logo Bottom Right">
  <p:cSld name="Cyan Top Bar - Logo Bottom Right">
    <p:spTree>
      <p:nvGrpSpPr>
        <p:cNvPr id="1" name="Shape 81"/>
        <p:cNvGrpSpPr/>
        <p:nvPr/>
      </p:nvGrpSpPr>
      <p:grpSpPr>
        <a:xfrm>
          <a:off x="0" y="0"/>
          <a:ext cx="0" cy="0"/>
          <a:chOff x="0" y="0"/>
          <a:chExt cx="0" cy="0"/>
        </a:xfrm>
      </p:grpSpPr>
      <p:sp>
        <p:nvSpPr>
          <p:cNvPr id="82" name="Google Shape;82;p22"/>
          <p:cNvSpPr/>
          <p:nvPr/>
        </p:nvSpPr>
        <p:spPr>
          <a:xfrm>
            <a:off x="0" y="0"/>
            <a:ext cx="12192000" cy="506016"/>
          </a:xfrm>
          <a:prstGeom prst="rect">
            <a:avLst/>
          </a:prstGeom>
          <a:solidFill>
            <a:srgbClr val="00C2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Google Shape;83;p22"/>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2"/>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2"/>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86" name="Google Shape;86;p22"/>
          <p:cNvSpPr txBox="1">
            <a:spLocks noGrp="1"/>
          </p:cNvSpPr>
          <p:nvPr>
            <p:ph type="subTitle" idx="1"/>
          </p:nvPr>
        </p:nvSpPr>
        <p:spPr>
          <a:xfrm>
            <a:off x="335361" y="-27384"/>
            <a:ext cx="9601067" cy="50601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87" name="Google Shape;87;p22"/>
          <p:cNvSpPr txBox="1">
            <a:spLocks noGrp="1"/>
          </p:cNvSpPr>
          <p:nvPr>
            <p:ph type="body" idx="2"/>
          </p:nvPr>
        </p:nvSpPr>
        <p:spPr>
          <a:xfrm>
            <a:off x="335361" y="620688"/>
            <a:ext cx="11617291" cy="5904656"/>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88" name="Google Shape;88;p22"/>
          <p:cNvSpPr txBox="1">
            <a:spLocks noGrp="1"/>
          </p:cNvSpPr>
          <p:nvPr>
            <p:ph type="title"/>
          </p:nvPr>
        </p:nvSpPr>
        <p:spPr>
          <a:xfrm>
            <a:off x="335360" y="5961784"/>
            <a:ext cx="11713301" cy="56356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200"/>
              <a:buFont typeface="Arial"/>
              <a:buNone/>
              <a:defRPr sz="1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335361" y="274641"/>
            <a:ext cx="9601067" cy="5635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C2E2"/>
              </a:buClr>
              <a:buSzPts val="2400"/>
              <a:buFont typeface="Arial"/>
              <a:buNone/>
              <a:defRPr sz="2400" b="1" i="0" u="none" strike="noStrike" cap="none">
                <a:solidFill>
                  <a:srgbClr val="00C2E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335360" y="1484784"/>
            <a:ext cx="11516853" cy="4641380"/>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300"/>
              </a:spcBef>
              <a:spcAft>
                <a:spcPts val="0"/>
              </a:spcAft>
              <a:buClr>
                <a:srgbClr val="262626"/>
              </a:buClr>
              <a:buSzPts val="1200"/>
              <a:buFont typeface="Arial"/>
              <a:buChar char="•"/>
              <a:defRPr sz="1500" b="0" i="0" u="none" strike="noStrike" cap="none">
                <a:solidFill>
                  <a:srgbClr val="262626"/>
                </a:solidFill>
                <a:latin typeface="Arial"/>
                <a:ea typeface="Arial"/>
                <a:cs typeface="Arial"/>
                <a:sym typeface="Arial"/>
              </a:defRPr>
            </a:lvl1pPr>
            <a:lvl2pPr marL="914400" marR="0" lvl="1" indent="-294640"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3pPr>
            <a:lvl4pPr marL="1828800" marR="0" lvl="3"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4pPr>
            <a:lvl5pPr marL="2286000" marR="0" lvl="4"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5pPr>
            <a:lvl6pPr marL="2743200" marR="0" lvl="5"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6pPr>
            <a:lvl7pPr marL="3200400" marR="0" lvl="6"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7pPr>
            <a:lvl8pPr marL="3657600" marR="0" lvl="7" indent="-294640"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8pPr>
            <a:lvl9pPr marL="4114800" marR="0" lvl="8" indent="-294640" algn="l" rtl="0">
              <a:lnSpc>
                <a:spcPct val="100000"/>
              </a:lnSpc>
              <a:spcBef>
                <a:spcPts val="600"/>
              </a:spcBef>
              <a:spcAft>
                <a:spcPts val="600"/>
              </a:spcAft>
              <a:buClr>
                <a:schemeClr val="dk1"/>
              </a:buClr>
              <a:buSzPts val="104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2" name="Google Shape;12;p13"/>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5" name="Google Shape;15;p13"/>
          <p:cNvPicPr preferRelativeResize="0"/>
          <p:nvPr/>
        </p:nvPicPr>
        <p:blipFill rotWithShape="1">
          <a:blip r:embed="rId13">
            <a:alphaModFix/>
          </a:blip>
          <a:srcRect/>
          <a:stretch/>
        </p:blipFill>
        <p:spPr>
          <a:xfrm>
            <a:off x="10293069" y="6424516"/>
            <a:ext cx="1616364" cy="41768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ockey-graphs.com/2019/08/21/revisiting-nwhl-game-score/#more-23764"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title"/>
          </p:nvPr>
        </p:nvSpPr>
        <p:spPr>
          <a:xfrm>
            <a:off x="551374" y="2348875"/>
            <a:ext cx="11094000" cy="13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800"/>
              <a:buFont typeface="Arial"/>
              <a:buNone/>
            </a:pPr>
            <a:r>
              <a:rPr lang="en-US" dirty="0"/>
              <a:t>Who Are The Best Ice Hockey Players?</a:t>
            </a:r>
            <a:endParaRPr dirty="0"/>
          </a:p>
        </p:txBody>
      </p:sp>
      <p:sp>
        <p:nvSpPr>
          <p:cNvPr id="107" name="Google Shape;107;p1"/>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1920"/>
              <a:buNone/>
            </a:pPr>
            <a:r>
              <a:rPr lang="en-US"/>
              <a:t>2023 MMA Summer Datathon</a:t>
            </a:r>
            <a:endParaRPr/>
          </a:p>
        </p:txBody>
      </p:sp>
      <p:sp>
        <p:nvSpPr>
          <p:cNvPr id="108" name="Google Shape;108;p1"/>
          <p:cNvSpPr/>
          <p:nvPr/>
        </p:nvSpPr>
        <p:spPr>
          <a:xfrm>
            <a:off x="551384" y="5949283"/>
            <a:ext cx="7992888"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Calibri"/>
                <a:ea typeface="Calibri"/>
                <a:cs typeface="Calibri"/>
                <a:sym typeface="Calibri"/>
              </a:rPr>
              <a:t>June 14, 2023    Prepared </a:t>
            </a:r>
            <a:r>
              <a:rPr lang="en-US" sz="1400" b="1" i="0" u="none" strike="noStrike" cap="none" dirty="0" smtClean="0">
                <a:solidFill>
                  <a:schemeClr val="lt1"/>
                </a:solidFill>
                <a:latin typeface="Calibri"/>
                <a:ea typeface="Calibri"/>
                <a:cs typeface="Calibri"/>
                <a:sym typeface="Calibri"/>
              </a:rPr>
              <a:t>by Ashmal Sameeh, </a:t>
            </a:r>
            <a:r>
              <a:rPr lang="en-US" sz="1400" b="1" i="0" u="none" strike="noStrike" cap="none" dirty="0" err="1" smtClean="0">
                <a:solidFill>
                  <a:schemeClr val="lt1"/>
                </a:solidFill>
                <a:latin typeface="Calibri"/>
                <a:ea typeface="Calibri"/>
                <a:cs typeface="Calibri"/>
                <a:sym typeface="Calibri"/>
              </a:rPr>
              <a:t>Yejun</a:t>
            </a:r>
            <a:r>
              <a:rPr lang="en-US" sz="1400" b="1" i="0" u="none" strike="noStrike" cap="none" dirty="0" smtClean="0">
                <a:solidFill>
                  <a:schemeClr val="lt1"/>
                </a:solidFill>
                <a:latin typeface="Calibri"/>
                <a:ea typeface="Calibri"/>
                <a:cs typeface="Calibri"/>
                <a:sym typeface="Calibri"/>
              </a:rPr>
              <a:t> </a:t>
            </a:r>
            <a:r>
              <a:rPr lang="en-US" sz="1400" b="1" i="0" u="none" strike="noStrike" cap="none" dirty="0" err="1">
                <a:solidFill>
                  <a:schemeClr val="lt1"/>
                </a:solidFill>
                <a:latin typeface="Calibri"/>
                <a:ea typeface="Calibri"/>
                <a:cs typeface="Calibri"/>
                <a:sym typeface="Calibri"/>
              </a:rPr>
              <a:t>Tu</a:t>
            </a:r>
            <a:r>
              <a:rPr lang="en-US" sz="1400" b="1" i="0" u="none" strike="noStrike" cap="none" dirty="0">
                <a:solidFill>
                  <a:schemeClr val="lt1"/>
                </a:solidFill>
                <a:latin typeface="Calibri"/>
                <a:ea typeface="Calibri"/>
                <a:cs typeface="Calibri"/>
                <a:sym typeface="Calibri"/>
              </a:rPr>
              <a:t>, </a:t>
            </a:r>
            <a:r>
              <a:rPr lang="en-US" sz="1400" b="1" i="0" u="none" strike="noStrike" cap="none" dirty="0" err="1">
                <a:solidFill>
                  <a:schemeClr val="lt1"/>
                </a:solidFill>
                <a:latin typeface="Calibri"/>
                <a:ea typeface="Calibri"/>
                <a:cs typeface="Calibri"/>
                <a:sym typeface="Calibri"/>
              </a:rPr>
              <a:t>Yuxuan</a:t>
            </a:r>
            <a:r>
              <a:rPr lang="en-US" sz="1400" b="1" i="0" u="none" strike="noStrike" cap="none" dirty="0">
                <a:solidFill>
                  <a:schemeClr val="lt1"/>
                </a:solidFill>
                <a:latin typeface="Calibri"/>
                <a:ea typeface="Calibri"/>
                <a:cs typeface="Calibri"/>
                <a:sym typeface="Calibri"/>
              </a:rPr>
              <a:t> </a:t>
            </a:r>
            <a:r>
              <a:rPr lang="en-US" sz="1400" b="1" i="0" u="none" strike="noStrike" cap="none" dirty="0" smtClean="0">
                <a:solidFill>
                  <a:schemeClr val="lt1"/>
                </a:solidFill>
                <a:latin typeface="Calibri"/>
                <a:ea typeface="Calibri"/>
                <a:cs typeface="Calibri"/>
                <a:sym typeface="Calibri"/>
              </a:rPr>
              <a:t>Yang</a:t>
            </a:r>
            <a:endParaRPr sz="1400" b="1" i="0" u="none" strike="noStrike" cap="none" dirty="0">
              <a:solidFill>
                <a:schemeClr val="lt1"/>
              </a:solidFill>
              <a:latin typeface="Calibri"/>
              <a:ea typeface="Calibri"/>
              <a:cs typeface="Calibri"/>
              <a:sym typeface="Calibri"/>
            </a:endParaRPr>
          </a:p>
        </p:txBody>
      </p:sp>
      <p:pic>
        <p:nvPicPr>
          <p:cNvPr id="109" name="Google Shape;109;p1"/>
          <p:cNvPicPr preferRelativeResize="0"/>
          <p:nvPr/>
        </p:nvPicPr>
        <p:blipFill rotWithShape="1">
          <a:blip r:embed="rId3">
            <a:alphaModFix/>
          </a:blip>
          <a:srcRect/>
          <a:stretch/>
        </p:blipFill>
        <p:spPr>
          <a:xfrm>
            <a:off x="8544272" y="726229"/>
            <a:ext cx="3384376" cy="17367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ctrTitle"/>
          </p:nvPr>
        </p:nvSpPr>
        <p:spPr>
          <a:xfrm>
            <a:off x="335350" y="1107825"/>
            <a:ext cx="5256600" cy="135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1440"/>
              <a:buFont typeface="Arial"/>
              <a:buNone/>
            </a:pPr>
            <a:r>
              <a:rPr lang="en-US" sz="3750"/>
              <a:t>Conclusions &amp; Limitations </a:t>
            </a:r>
            <a:endParaRPr sz="3750"/>
          </a:p>
          <a:p>
            <a:pPr marL="0" lvl="0" indent="0" algn="l" rtl="0">
              <a:lnSpc>
                <a:spcPct val="115000"/>
              </a:lnSpc>
              <a:spcBef>
                <a:spcPts val="0"/>
              </a:spcBef>
              <a:spcAft>
                <a:spcPts val="0"/>
              </a:spcAft>
              <a:buClr>
                <a:schemeClr val="dk1"/>
              </a:buClr>
              <a:buSzPts val="1100"/>
              <a:buFont typeface="Arial"/>
              <a:buNone/>
            </a:pPr>
            <a:endParaRPr sz="3750">
              <a:solidFill>
                <a:srgbClr val="FFFFFF"/>
              </a:solidFill>
            </a:endParaRPr>
          </a:p>
          <a:p>
            <a:pPr marL="0" lvl="0" indent="0" algn="l" rtl="0">
              <a:lnSpc>
                <a:spcPct val="100000"/>
              </a:lnSpc>
              <a:spcBef>
                <a:spcPts val="0"/>
              </a:spcBef>
              <a:spcAft>
                <a:spcPts val="0"/>
              </a:spcAft>
              <a:buClr>
                <a:schemeClr val="lt1"/>
              </a:buClr>
              <a:buSzPts val="5000"/>
              <a:buFont typeface="Arial"/>
              <a:buNone/>
            </a:pPr>
            <a:endParaRPr/>
          </a:p>
        </p:txBody>
      </p:sp>
      <p:sp>
        <p:nvSpPr>
          <p:cNvPr id="176" name="Google Shape;176;p10"/>
          <p:cNvSpPr txBox="1">
            <a:spLocks noGrp="1"/>
          </p:cNvSpPr>
          <p:nvPr>
            <p:ph type="subTitle" idx="2"/>
          </p:nvPr>
        </p:nvSpPr>
        <p:spPr>
          <a:xfrm>
            <a:off x="335350" y="1765700"/>
            <a:ext cx="5256600" cy="4815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40"/>
              <a:buNone/>
            </a:pPr>
            <a:endParaRPr sz="1500" b="0">
              <a:solidFill>
                <a:schemeClr val="lt1"/>
              </a:solidFill>
            </a:endParaRPr>
          </a:p>
          <a:p>
            <a:pPr marL="0" lvl="0" indent="0" algn="l" rtl="0">
              <a:lnSpc>
                <a:spcPct val="100000"/>
              </a:lnSpc>
              <a:spcBef>
                <a:spcPts val="0"/>
              </a:spcBef>
              <a:spcAft>
                <a:spcPts val="0"/>
              </a:spcAft>
              <a:buSzPts val="1440"/>
              <a:buNone/>
            </a:pPr>
            <a:endParaRPr sz="1500"/>
          </a:p>
          <a:p>
            <a:pPr marL="177800" lvl="0" indent="-177800" algn="l" rtl="0">
              <a:lnSpc>
                <a:spcPct val="100000"/>
              </a:lnSpc>
              <a:spcBef>
                <a:spcPts val="0"/>
              </a:spcBef>
              <a:spcAft>
                <a:spcPts val="0"/>
              </a:spcAft>
              <a:buClr>
                <a:schemeClr val="lt1"/>
              </a:buClr>
              <a:buSzPts val="1200"/>
              <a:buChar char="•"/>
            </a:pPr>
            <a:r>
              <a:rPr lang="en-US" sz="1500"/>
              <a:t>Conclusions:</a:t>
            </a:r>
            <a:endParaRPr sz="1500" b="0"/>
          </a:p>
          <a:p>
            <a:pPr marL="627062" lvl="1" indent="-131762" algn="l" rtl="0">
              <a:lnSpc>
                <a:spcPct val="100000"/>
              </a:lnSpc>
              <a:spcBef>
                <a:spcPts val="0"/>
              </a:spcBef>
              <a:spcAft>
                <a:spcPts val="0"/>
              </a:spcAft>
              <a:buClr>
                <a:schemeClr val="lt1"/>
              </a:buClr>
              <a:buSzPts val="840"/>
              <a:buChar char="•"/>
            </a:pPr>
            <a:r>
              <a:rPr lang="en-US">
                <a:solidFill>
                  <a:schemeClr val="lt1"/>
                </a:solidFill>
              </a:rPr>
              <a:t>We have chosen 5 top players across all teams in the  NWHL Dataset (See image on the right for their names and positions). </a:t>
            </a:r>
            <a:endParaRPr>
              <a:solidFill>
                <a:schemeClr val="lt1"/>
              </a:solidFill>
            </a:endParaRPr>
          </a:p>
          <a:p>
            <a:pPr marL="0" lvl="0" indent="0" algn="l" rtl="0">
              <a:lnSpc>
                <a:spcPct val="100000"/>
              </a:lnSpc>
              <a:spcBef>
                <a:spcPts val="860"/>
              </a:spcBef>
              <a:spcAft>
                <a:spcPts val="0"/>
              </a:spcAft>
              <a:buSzPts val="1440"/>
              <a:buNone/>
            </a:pPr>
            <a:endParaRPr>
              <a:solidFill>
                <a:schemeClr val="lt1"/>
              </a:solidFill>
            </a:endParaRPr>
          </a:p>
          <a:p>
            <a:pPr marL="177800" lvl="0" indent="-177800" algn="l" rtl="0">
              <a:lnSpc>
                <a:spcPct val="100000"/>
              </a:lnSpc>
              <a:spcBef>
                <a:spcPts val="0"/>
              </a:spcBef>
              <a:spcAft>
                <a:spcPts val="0"/>
              </a:spcAft>
              <a:buClr>
                <a:schemeClr val="lt1"/>
              </a:buClr>
              <a:buSzPts val="1500"/>
              <a:buChar char="•"/>
            </a:pPr>
            <a:r>
              <a:rPr lang="en-US" sz="1500"/>
              <a:t>Limitations</a:t>
            </a:r>
            <a:r>
              <a:rPr lang="en-US" sz="1500" b="0"/>
              <a:t>:</a:t>
            </a:r>
            <a:endParaRPr sz="1500" b="0"/>
          </a:p>
          <a:p>
            <a:pPr marL="627062" lvl="1" indent="-160972" algn="l" rtl="0">
              <a:lnSpc>
                <a:spcPct val="100000"/>
              </a:lnSpc>
              <a:spcBef>
                <a:spcPts val="0"/>
              </a:spcBef>
              <a:spcAft>
                <a:spcPts val="0"/>
              </a:spcAft>
              <a:buClr>
                <a:schemeClr val="lt1"/>
              </a:buClr>
              <a:buSzPts val="1300"/>
              <a:buChar char="•"/>
            </a:pPr>
            <a:r>
              <a:rPr lang="en-US">
                <a:solidFill>
                  <a:schemeClr val="lt1"/>
                </a:solidFill>
              </a:rPr>
              <a:t>The sample size of our NWHL Dataset is too small.</a:t>
            </a:r>
            <a:endParaRPr>
              <a:solidFill>
                <a:schemeClr val="lt1"/>
              </a:solidFill>
            </a:endParaRPr>
          </a:p>
          <a:p>
            <a:pPr marL="1074737" lvl="2" indent="-153479" algn="l" rtl="0">
              <a:lnSpc>
                <a:spcPct val="100000"/>
              </a:lnSpc>
              <a:spcBef>
                <a:spcPts val="0"/>
              </a:spcBef>
              <a:spcAft>
                <a:spcPts val="0"/>
              </a:spcAft>
              <a:buClr>
                <a:schemeClr val="lt1"/>
              </a:buClr>
              <a:buSzPts val="1332"/>
              <a:buChar char="•"/>
            </a:pPr>
            <a:r>
              <a:rPr lang="en-US">
                <a:solidFill>
                  <a:schemeClr val="lt1"/>
                </a:solidFill>
              </a:rPr>
              <a:t>Recommendation: we can conduct more research to extract more comprehensive sample data in the future.</a:t>
            </a:r>
            <a:endParaRPr>
              <a:solidFill>
                <a:schemeClr val="lt1"/>
              </a:solidFill>
            </a:endParaRPr>
          </a:p>
          <a:p>
            <a:pPr marL="0" lvl="0" indent="0" algn="l" rtl="0">
              <a:lnSpc>
                <a:spcPct val="100000"/>
              </a:lnSpc>
              <a:spcBef>
                <a:spcPts val="0"/>
              </a:spcBef>
              <a:spcAft>
                <a:spcPts val="0"/>
              </a:spcAft>
              <a:buSzPts val="1440"/>
              <a:buNone/>
            </a:pPr>
            <a:endParaRPr>
              <a:solidFill>
                <a:schemeClr val="lt1"/>
              </a:solidFill>
            </a:endParaRPr>
          </a:p>
          <a:p>
            <a:pPr marL="627062" lvl="1" indent="-163004" algn="l" rtl="0">
              <a:lnSpc>
                <a:spcPct val="100000"/>
              </a:lnSpc>
              <a:spcBef>
                <a:spcPts val="0"/>
              </a:spcBef>
              <a:spcAft>
                <a:spcPts val="0"/>
              </a:spcAft>
              <a:buClr>
                <a:schemeClr val="lt1"/>
              </a:buClr>
              <a:buSzPts val="1332"/>
              <a:buChar char="•"/>
            </a:pPr>
            <a:r>
              <a:rPr lang="en-US">
                <a:solidFill>
                  <a:schemeClr val="lt1"/>
                </a:solidFill>
              </a:rPr>
              <a:t>We lack information on other types of events (e.g. faceoff lose, primary and secondary assists). </a:t>
            </a:r>
            <a:endParaRPr>
              <a:solidFill>
                <a:schemeClr val="lt1"/>
              </a:solidFill>
            </a:endParaRPr>
          </a:p>
          <a:p>
            <a:pPr marL="1074737" lvl="2" indent="-153479" algn="l" rtl="0">
              <a:lnSpc>
                <a:spcPct val="100000"/>
              </a:lnSpc>
              <a:spcBef>
                <a:spcPts val="0"/>
              </a:spcBef>
              <a:spcAft>
                <a:spcPts val="0"/>
              </a:spcAft>
              <a:buClr>
                <a:schemeClr val="lt1"/>
              </a:buClr>
              <a:buSzPts val="1332"/>
              <a:buChar char="•"/>
            </a:pPr>
            <a:r>
              <a:rPr lang="en-US">
                <a:solidFill>
                  <a:schemeClr val="lt1"/>
                </a:solidFill>
              </a:rPr>
              <a:t>As a result, our Game Score and Play Score formulas might not be perfectly comprehensive, and there is room for improvement. </a:t>
            </a:r>
            <a:endParaRPr>
              <a:solidFill>
                <a:schemeClr val="lt1"/>
              </a:solidFill>
            </a:endParaRPr>
          </a:p>
          <a:p>
            <a:pPr marL="0" lvl="0" indent="0" algn="l" rtl="0">
              <a:lnSpc>
                <a:spcPct val="100000"/>
              </a:lnSpc>
              <a:spcBef>
                <a:spcPts val="860"/>
              </a:spcBef>
              <a:spcAft>
                <a:spcPts val="0"/>
              </a:spcAft>
              <a:buSzPts val="1440"/>
              <a:buNone/>
            </a:pPr>
            <a:endParaRPr/>
          </a:p>
          <a:p>
            <a:pPr marL="0" lvl="0" indent="0" algn="l" rtl="0">
              <a:lnSpc>
                <a:spcPct val="100000"/>
              </a:lnSpc>
              <a:spcBef>
                <a:spcPts val="0"/>
              </a:spcBef>
              <a:spcAft>
                <a:spcPts val="0"/>
              </a:spcAft>
              <a:buSzPts val="1440"/>
              <a:buNone/>
            </a:pPr>
            <a:endParaRPr sz="1500"/>
          </a:p>
          <a:p>
            <a:pPr marL="0" lvl="0" indent="0" algn="l" rtl="0">
              <a:lnSpc>
                <a:spcPct val="100000"/>
              </a:lnSpc>
              <a:spcBef>
                <a:spcPts val="0"/>
              </a:spcBef>
              <a:spcAft>
                <a:spcPts val="0"/>
              </a:spcAft>
              <a:buSzPts val="1018"/>
              <a:buNone/>
            </a:pPr>
            <a:endParaRPr sz="1500" b="0"/>
          </a:p>
        </p:txBody>
      </p:sp>
      <p:sp>
        <p:nvSpPr>
          <p:cNvPr id="177" name="Google Shape;177;p10"/>
          <p:cNvSpPr txBox="1"/>
          <p:nvPr/>
        </p:nvSpPr>
        <p:spPr>
          <a:xfrm>
            <a:off x="6096000" y="0"/>
            <a:ext cx="6096000" cy="685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8" name="Google Shape;178;p10"/>
          <p:cNvPicPr preferRelativeResize="0"/>
          <p:nvPr/>
        </p:nvPicPr>
        <p:blipFill rotWithShape="1">
          <a:blip r:embed="rId3">
            <a:alphaModFix/>
          </a:blip>
          <a:srcRect/>
          <a:stretch/>
        </p:blipFill>
        <p:spPr>
          <a:xfrm>
            <a:off x="7312300" y="0"/>
            <a:ext cx="3848075" cy="685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1"/>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400"/>
              <a:buFont typeface="Arial"/>
              <a:buNone/>
            </a:pPr>
            <a:r>
              <a:rPr lang="en-US">
                <a:solidFill>
                  <a:srgbClr val="00C2E2"/>
                </a:solidFill>
              </a:rPr>
              <a:t>Appendix</a:t>
            </a:r>
            <a:endParaRPr>
              <a:solidFill>
                <a:srgbClr val="00C2E2"/>
              </a:solidFill>
            </a:endParaRPr>
          </a:p>
        </p:txBody>
      </p:sp>
      <p:sp>
        <p:nvSpPr>
          <p:cNvPr id="184" name="Google Shape;184;p11"/>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Who are the best ice hockey players? — A special case for team Toronto Six</a:t>
            </a:r>
            <a:endParaRPr/>
          </a:p>
        </p:txBody>
      </p:sp>
      <p:sp>
        <p:nvSpPr>
          <p:cNvPr id="185" name="Google Shape;185;p11"/>
          <p:cNvSpPr txBox="1">
            <a:spLocks noGrp="1"/>
          </p:cNvSpPr>
          <p:nvPr>
            <p:ph type="body" idx="2"/>
          </p:nvPr>
        </p:nvSpPr>
        <p:spPr>
          <a:xfrm>
            <a:off x="335360" y="1484784"/>
            <a:ext cx="11517000" cy="4752600"/>
          </a:xfrm>
          <a:prstGeom prst="rect">
            <a:avLst/>
          </a:prstGeom>
          <a:noFill/>
          <a:ln>
            <a:noFill/>
          </a:ln>
        </p:spPr>
        <p:txBody>
          <a:bodyPr spcFirstLastPara="1" wrap="square" lIns="91425" tIns="45700" rIns="91425" bIns="45700" anchor="t" anchorCtr="0">
            <a:noAutofit/>
          </a:bodyPr>
          <a:lstStyle/>
          <a:p>
            <a:pPr marL="177800" lvl="0" indent="-177800" algn="l" rtl="0">
              <a:lnSpc>
                <a:spcPct val="100000"/>
              </a:lnSpc>
              <a:spcBef>
                <a:spcPts val="0"/>
              </a:spcBef>
              <a:spcAft>
                <a:spcPts val="0"/>
              </a:spcAft>
              <a:buClr>
                <a:srgbClr val="262626"/>
              </a:buClr>
              <a:buSzPts val="1200"/>
              <a:buChar char="•"/>
            </a:pPr>
            <a:r>
              <a:rPr lang="en-US"/>
              <a:t>Previously, we selected top 5 players </a:t>
            </a:r>
            <a:r>
              <a:rPr lang="en-US" b="1"/>
              <a:t>across all teams</a:t>
            </a:r>
            <a:r>
              <a:rPr lang="en-US"/>
              <a:t> in the NWHL Dataset.  </a:t>
            </a:r>
            <a:endParaRPr/>
          </a:p>
          <a:p>
            <a:pPr marL="627062" lvl="1" indent="-169862" algn="l" rtl="0">
              <a:lnSpc>
                <a:spcPct val="100000"/>
              </a:lnSpc>
              <a:spcBef>
                <a:spcPts val="860"/>
              </a:spcBef>
              <a:spcAft>
                <a:spcPts val="0"/>
              </a:spcAft>
              <a:buClr>
                <a:srgbClr val="262626"/>
              </a:buClr>
              <a:buSzPts val="1040"/>
              <a:buChar char="•"/>
            </a:pPr>
            <a:r>
              <a:rPr lang="en-US"/>
              <a:t>We made sure there are at least 3 excellent goal scorers, 2 excellent passers, 2 faceoff specialists, and 1 takeaway specialist.</a:t>
            </a:r>
            <a:endParaRPr/>
          </a:p>
          <a:p>
            <a:pPr marL="627062" lvl="1" indent="-169862" algn="l" rtl="0">
              <a:lnSpc>
                <a:spcPct val="100000"/>
              </a:lnSpc>
              <a:spcBef>
                <a:spcPts val="860"/>
              </a:spcBef>
              <a:spcAft>
                <a:spcPts val="0"/>
              </a:spcAft>
              <a:buClr>
                <a:srgbClr val="262626"/>
              </a:buClr>
              <a:buSzPts val="1040"/>
              <a:buChar char="•"/>
            </a:pPr>
            <a:r>
              <a:rPr lang="en-US"/>
              <a:t>Due to the nature that these 5 players are from different teams, they lack track records on completing successful passes between each other (i.e., Players won’t tend to pass the puck to other players from different teams). </a:t>
            </a:r>
            <a:endParaRPr/>
          </a:p>
          <a:p>
            <a:pPr marL="0" lvl="0" indent="0" algn="l" rtl="0">
              <a:lnSpc>
                <a:spcPct val="100000"/>
              </a:lnSpc>
              <a:spcBef>
                <a:spcPts val="860"/>
              </a:spcBef>
              <a:spcAft>
                <a:spcPts val="0"/>
              </a:spcAft>
              <a:buSzPts val="1200"/>
              <a:buNone/>
            </a:pPr>
            <a:endParaRPr/>
          </a:p>
          <a:p>
            <a:pPr marL="177800" lvl="0" indent="-177800" algn="l" rtl="0">
              <a:lnSpc>
                <a:spcPct val="100000"/>
              </a:lnSpc>
              <a:spcBef>
                <a:spcPts val="860"/>
              </a:spcBef>
              <a:spcAft>
                <a:spcPts val="0"/>
              </a:spcAft>
              <a:buSzPts val="1200"/>
              <a:buChar char="•"/>
            </a:pPr>
            <a:r>
              <a:rPr lang="en-US"/>
              <a:t>As a result, we didn’t investigate whether the top 5 players we chose were familiar with each other. </a:t>
            </a:r>
            <a:endParaRPr/>
          </a:p>
          <a:p>
            <a:pPr marL="0" lvl="0" indent="0" algn="l" rtl="0">
              <a:lnSpc>
                <a:spcPct val="100000"/>
              </a:lnSpc>
              <a:spcBef>
                <a:spcPts val="860"/>
              </a:spcBef>
              <a:spcAft>
                <a:spcPts val="0"/>
              </a:spcAft>
              <a:buSzPts val="1200"/>
              <a:buNone/>
            </a:pPr>
            <a:endParaRPr sz="1300"/>
          </a:p>
          <a:p>
            <a:pPr marL="177800" lvl="0" indent="-177800" algn="l" rtl="0">
              <a:lnSpc>
                <a:spcPct val="100000"/>
              </a:lnSpc>
              <a:spcBef>
                <a:spcPts val="0"/>
              </a:spcBef>
              <a:spcAft>
                <a:spcPts val="0"/>
              </a:spcAft>
              <a:buSzPts val="1200"/>
              <a:buChar char="•"/>
            </a:pPr>
            <a:r>
              <a:rPr lang="en-US"/>
              <a:t>To compensate for this, we did the same procedure to select </a:t>
            </a:r>
            <a:r>
              <a:rPr lang="en-US" b="1"/>
              <a:t>top 5 players</a:t>
            </a:r>
            <a:r>
              <a:rPr lang="en-US"/>
              <a:t> from only team </a:t>
            </a:r>
            <a:r>
              <a:rPr lang="en-US" b="1"/>
              <a:t>Toronto Six.</a:t>
            </a:r>
            <a:endParaRPr b="1"/>
          </a:p>
          <a:p>
            <a:pPr marL="627062" lvl="1" indent="-169862" algn="l" rtl="0">
              <a:lnSpc>
                <a:spcPct val="100000"/>
              </a:lnSpc>
              <a:spcBef>
                <a:spcPts val="860"/>
              </a:spcBef>
              <a:spcAft>
                <a:spcPts val="0"/>
              </a:spcAft>
              <a:buSzPts val="1040"/>
              <a:buChar char="•"/>
            </a:pPr>
            <a:r>
              <a:rPr lang="en-US"/>
              <a:t>We calculated Game Score &amp; Play Score for each player.</a:t>
            </a:r>
            <a:endParaRPr/>
          </a:p>
          <a:p>
            <a:pPr marL="627062" lvl="1" indent="-169862" algn="l" rtl="0">
              <a:lnSpc>
                <a:spcPct val="100000"/>
              </a:lnSpc>
              <a:spcBef>
                <a:spcPts val="860"/>
              </a:spcBef>
              <a:spcAft>
                <a:spcPts val="0"/>
              </a:spcAft>
              <a:buSzPts val="1040"/>
              <a:buChar char="•"/>
            </a:pPr>
            <a:r>
              <a:rPr lang="en-US"/>
              <a:t>We looked at Game Score, Play Score, number of takeaways and faceoff wins of each player.</a:t>
            </a:r>
            <a:endParaRPr/>
          </a:p>
          <a:p>
            <a:pPr marL="1074737" lvl="2" indent="-134937" algn="l" rtl="0">
              <a:lnSpc>
                <a:spcPct val="100000"/>
              </a:lnSpc>
              <a:spcBef>
                <a:spcPts val="860"/>
              </a:spcBef>
              <a:spcAft>
                <a:spcPts val="0"/>
              </a:spcAft>
              <a:buSzPts val="1040"/>
              <a:buChar char="•"/>
            </a:pPr>
            <a:r>
              <a:rPr lang="en-US"/>
              <a:t>We chose: Shiann Darkangelo, Mikyla Grant-Mentis, Breanne Wilson-Bennett, Taylor Woods, &amp; Lindsay Eastwood.</a:t>
            </a:r>
            <a:endParaRPr/>
          </a:p>
          <a:p>
            <a:pPr marL="627062" lvl="1" indent="-169862" algn="l" rtl="0">
              <a:lnSpc>
                <a:spcPct val="100000"/>
              </a:lnSpc>
              <a:spcBef>
                <a:spcPts val="860"/>
              </a:spcBef>
              <a:spcAft>
                <a:spcPts val="0"/>
              </a:spcAft>
              <a:buSzPts val="1040"/>
              <a:buChar char="•"/>
            </a:pPr>
            <a:r>
              <a:rPr lang="en-US"/>
              <a:t>We made sure there are at least 3 excellent goal scorers, 2 excellent passers, 2 faceoff specialists, and 1 takeaway specialist.</a:t>
            </a:r>
            <a:endParaRPr/>
          </a:p>
          <a:p>
            <a:pPr marL="627062" lvl="1" indent="-169862" algn="l" rtl="0">
              <a:lnSpc>
                <a:spcPct val="100000"/>
              </a:lnSpc>
              <a:spcBef>
                <a:spcPts val="860"/>
              </a:spcBef>
              <a:spcAft>
                <a:spcPts val="0"/>
              </a:spcAft>
              <a:buSzPts val="1040"/>
              <a:buChar char="•"/>
            </a:pPr>
            <a:r>
              <a:rPr lang="en-US"/>
              <a:t>We also calculated </a:t>
            </a:r>
            <a:r>
              <a:rPr lang="en-US" b="1"/>
              <a:t>play success rate</a:t>
            </a:r>
            <a:r>
              <a:rPr lang="en-US"/>
              <a:t> (i.e., proportion of successful passes) between each pair of top players.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400"/>
              <a:buFont typeface="Arial"/>
              <a:buNone/>
            </a:pPr>
            <a:r>
              <a:rPr lang="en-US">
                <a:solidFill>
                  <a:srgbClr val="00C2E2"/>
                </a:solidFill>
              </a:rPr>
              <a:t>Appendix</a:t>
            </a:r>
            <a:endParaRPr>
              <a:solidFill>
                <a:srgbClr val="00C2E2"/>
              </a:solidFill>
            </a:endParaRPr>
          </a:p>
        </p:txBody>
      </p:sp>
      <p:sp>
        <p:nvSpPr>
          <p:cNvPr id="191" name="Google Shape;191;p12"/>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Who are the best ice hockey players? — A special case for team Toronto Six</a:t>
            </a:r>
            <a:endParaRPr/>
          </a:p>
        </p:txBody>
      </p:sp>
      <p:sp>
        <p:nvSpPr>
          <p:cNvPr id="192" name="Google Shape;192;p12"/>
          <p:cNvSpPr txBox="1">
            <a:spLocks noGrp="1"/>
          </p:cNvSpPr>
          <p:nvPr>
            <p:ph type="body" idx="2"/>
          </p:nvPr>
        </p:nvSpPr>
        <p:spPr>
          <a:xfrm>
            <a:off x="335350" y="1477100"/>
            <a:ext cx="4504800" cy="5222700"/>
          </a:xfrm>
          <a:prstGeom prst="rect">
            <a:avLst/>
          </a:prstGeom>
          <a:noFill/>
          <a:ln>
            <a:noFill/>
          </a:ln>
        </p:spPr>
        <p:txBody>
          <a:bodyPr spcFirstLastPara="1" wrap="square" lIns="91425" tIns="45700" rIns="91425" bIns="45700" anchor="t" anchorCtr="0">
            <a:noAutofit/>
          </a:bodyPr>
          <a:lstStyle/>
          <a:p>
            <a:pPr marL="177800" lvl="0" indent="-177800" algn="l" rtl="0">
              <a:lnSpc>
                <a:spcPct val="100000"/>
              </a:lnSpc>
              <a:spcBef>
                <a:spcPts val="0"/>
              </a:spcBef>
              <a:spcAft>
                <a:spcPts val="0"/>
              </a:spcAft>
              <a:buSzPts val="1200"/>
              <a:buChar char="•"/>
            </a:pPr>
            <a:r>
              <a:rPr lang="en-US"/>
              <a:t>We chose 5 top players from team Toronto Six.</a:t>
            </a:r>
            <a:endParaRPr/>
          </a:p>
          <a:p>
            <a:pPr marL="627062" lvl="1" indent="-144462" algn="l" rtl="0">
              <a:lnSpc>
                <a:spcPct val="100000"/>
              </a:lnSpc>
              <a:spcBef>
                <a:spcPts val="860"/>
              </a:spcBef>
              <a:spcAft>
                <a:spcPts val="0"/>
              </a:spcAft>
              <a:buSzPts val="1040"/>
              <a:buChar char="•"/>
            </a:pPr>
            <a:r>
              <a:rPr lang="en-US"/>
              <a:t>Shiann Darkangelo</a:t>
            </a:r>
            <a:endParaRPr/>
          </a:p>
          <a:p>
            <a:pPr marL="627062" lvl="1" indent="-144462" algn="l" rtl="0">
              <a:lnSpc>
                <a:spcPct val="100000"/>
              </a:lnSpc>
              <a:spcBef>
                <a:spcPts val="860"/>
              </a:spcBef>
              <a:spcAft>
                <a:spcPts val="0"/>
              </a:spcAft>
              <a:buSzPts val="1040"/>
              <a:buChar char="•"/>
            </a:pPr>
            <a:r>
              <a:rPr lang="en-US"/>
              <a:t>Mikyla Grant-Mentis</a:t>
            </a:r>
            <a:endParaRPr/>
          </a:p>
          <a:p>
            <a:pPr marL="627062" lvl="1" indent="-144462" algn="l" rtl="0">
              <a:lnSpc>
                <a:spcPct val="100000"/>
              </a:lnSpc>
              <a:spcBef>
                <a:spcPts val="860"/>
              </a:spcBef>
              <a:spcAft>
                <a:spcPts val="0"/>
              </a:spcAft>
              <a:buSzPts val="1040"/>
              <a:buChar char="•"/>
            </a:pPr>
            <a:r>
              <a:rPr lang="en-US"/>
              <a:t>Breanne Wilson-Bennett</a:t>
            </a:r>
            <a:endParaRPr/>
          </a:p>
          <a:p>
            <a:pPr marL="627062" lvl="1" indent="-144462" algn="l" rtl="0">
              <a:lnSpc>
                <a:spcPct val="100000"/>
              </a:lnSpc>
              <a:spcBef>
                <a:spcPts val="860"/>
              </a:spcBef>
              <a:spcAft>
                <a:spcPts val="0"/>
              </a:spcAft>
              <a:buSzPts val="1040"/>
              <a:buChar char="•"/>
            </a:pPr>
            <a:r>
              <a:rPr lang="en-US"/>
              <a:t>Taylor Woods</a:t>
            </a:r>
            <a:endParaRPr/>
          </a:p>
          <a:p>
            <a:pPr marL="627062" lvl="1" indent="-144462" algn="l" rtl="0">
              <a:lnSpc>
                <a:spcPct val="100000"/>
              </a:lnSpc>
              <a:spcBef>
                <a:spcPts val="860"/>
              </a:spcBef>
              <a:spcAft>
                <a:spcPts val="0"/>
              </a:spcAft>
              <a:buSzPts val="1040"/>
              <a:buChar char="•"/>
            </a:pPr>
            <a:r>
              <a:rPr lang="en-US"/>
              <a:t>Lindsay Eastwood</a:t>
            </a:r>
            <a:endParaRPr/>
          </a:p>
          <a:p>
            <a:pPr marL="0" lvl="0" indent="0" algn="l" rtl="0">
              <a:lnSpc>
                <a:spcPct val="100000"/>
              </a:lnSpc>
              <a:spcBef>
                <a:spcPts val="860"/>
              </a:spcBef>
              <a:spcAft>
                <a:spcPts val="0"/>
              </a:spcAft>
              <a:buSzPts val="1200"/>
              <a:buNone/>
            </a:pPr>
            <a:endParaRPr/>
          </a:p>
          <a:p>
            <a:pPr marL="177800" lvl="0" indent="-177800" algn="l" rtl="0">
              <a:lnSpc>
                <a:spcPct val="100000"/>
              </a:lnSpc>
              <a:spcBef>
                <a:spcPts val="0"/>
              </a:spcBef>
              <a:spcAft>
                <a:spcPts val="0"/>
              </a:spcAft>
              <a:buSzPts val="1200"/>
              <a:buChar char="•"/>
            </a:pPr>
            <a:r>
              <a:rPr lang="en-US"/>
              <a:t>We also calculated </a:t>
            </a:r>
            <a:r>
              <a:rPr lang="en-US" b="1"/>
              <a:t>play success rate</a:t>
            </a:r>
            <a:r>
              <a:rPr lang="en-US"/>
              <a:t> (i.e., proportion of successful passes) between each pair of players (See image on the right for details). </a:t>
            </a:r>
            <a:endParaRPr sz="1300"/>
          </a:p>
          <a:p>
            <a:pPr marL="627062" lvl="1" indent="-144462" algn="l" rtl="0">
              <a:lnSpc>
                <a:spcPct val="100000"/>
              </a:lnSpc>
              <a:spcBef>
                <a:spcPts val="860"/>
              </a:spcBef>
              <a:spcAft>
                <a:spcPts val="0"/>
              </a:spcAft>
              <a:buSzPts val="1040"/>
              <a:buChar char="•"/>
            </a:pPr>
            <a:r>
              <a:rPr lang="en-US"/>
              <a:t>Play success rate indicates how familiar players are with each other. </a:t>
            </a:r>
            <a:endParaRPr/>
          </a:p>
          <a:p>
            <a:pPr marL="0" lvl="0" indent="0" algn="l" rtl="0">
              <a:lnSpc>
                <a:spcPct val="100000"/>
              </a:lnSpc>
              <a:spcBef>
                <a:spcPts val="860"/>
              </a:spcBef>
              <a:spcAft>
                <a:spcPts val="0"/>
              </a:spcAft>
              <a:buSzPts val="1200"/>
              <a:buNone/>
            </a:pPr>
            <a:endParaRPr/>
          </a:p>
          <a:p>
            <a:pPr marL="177800" lvl="0" indent="-177800" algn="l" rtl="0">
              <a:lnSpc>
                <a:spcPct val="100000"/>
              </a:lnSpc>
              <a:spcBef>
                <a:spcPts val="0"/>
              </a:spcBef>
              <a:spcAft>
                <a:spcPts val="0"/>
              </a:spcAft>
              <a:buSzPts val="1200"/>
              <a:buChar char="•"/>
            </a:pPr>
            <a:r>
              <a:rPr lang="en-US"/>
              <a:t>Note: the players highlighted in green are also present in our top 5 players from </a:t>
            </a:r>
            <a:r>
              <a:rPr lang="en-US" b="1"/>
              <a:t>across all the teams. </a:t>
            </a:r>
            <a:endParaRPr b="1"/>
          </a:p>
        </p:txBody>
      </p:sp>
      <p:pic>
        <p:nvPicPr>
          <p:cNvPr id="193" name="Google Shape;193;p12"/>
          <p:cNvPicPr preferRelativeResize="0"/>
          <p:nvPr/>
        </p:nvPicPr>
        <p:blipFill rotWithShape="1">
          <a:blip r:embed="rId3">
            <a:alphaModFix/>
          </a:blip>
          <a:srcRect/>
          <a:stretch/>
        </p:blipFill>
        <p:spPr>
          <a:xfrm>
            <a:off x="5043100" y="1941963"/>
            <a:ext cx="6823400" cy="38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Objective</a:t>
            </a:r>
            <a:endParaRPr/>
          </a:p>
        </p:txBody>
      </p:sp>
      <p:sp>
        <p:nvSpPr>
          <p:cNvPr id="116" name="Google Shape;116;p2"/>
          <p:cNvSpPr txBox="1">
            <a:spLocks noGrp="1"/>
          </p:cNvSpPr>
          <p:nvPr>
            <p:ph type="body" idx="2"/>
          </p:nvPr>
        </p:nvSpPr>
        <p:spPr>
          <a:xfrm>
            <a:off x="335360" y="1484784"/>
            <a:ext cx="11517000" cy="475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80"/>
              </a:spcBef>
              <a:spcAft>
                <a:spcPts val="0"/>
              </a:spcAft>
              <a:buClr>
                <a:srgbClr val="262626"/>
              </a:buClr>
              <a:buSzPts val="1920"/>
              <a:buNone/>
            </a:pPr>
            <a:r>
              <a:rPr lang="en-US" sz="2400" b="1"/>
              <a:t>Who are the top five hockey players?</a:t>
            </a:r>
            <a:endParaRPr sz="2400" b="1"/>
          </a:p>
          <a:p>
            <a:pPr marL="0" lvl="0" indent="0" algn="l" rtl="0">
              <a:lnSpc>
                <a:spcPct val="100000"/>
              </a:lnSpc>
              <a:spcBef>
                <a:spcPts val="1080"/>
              </a:spcBef>
              <a:spcAft>
                <a:spcPts val="0"/>
              </a:spcAft>
              <a:buClr>
                <a:srgbClr val="262626"/>
              </a:buClr>
              <a:buSzPts val="1920"/>
              <a:buNone/>
            </a:pPr>
            <a:r>
              <a:rPr lang="en-US"/>
              <a:t>Given women’s hockey data from the NWHL, we wonder that, among over a hundred of players participating in the game, who are the top five players excelling in all areas of the game. </a:t>
            </a:r>
            <a:endParaRPr/>
          </a:p>
          <a:p>
            <a:pPr marL="0" lvl="0" indent="0" algn="l" rtl="0">
              <a:lnSpc>
                <a:spcPct val="100000"/>
              </a:lnSpc>
              <a:spcBef>
                <a:spcPts val="1080"/>
              </a:spcBef>
              <a:spcAft>
                <a:spcPts val="0"/>
              </a:spcAft>
              <a:buClr>
                <a:srgbClr val="262626"/>
              </a:buClr>
              <a:buSzPts val="1920"/>
              <a:buNone/>
            </a:pPr>
            <a:r>
              <a:rPr lang="en-US"/>
              <a:t>Thus, </a:t>
            </a:r>
            <a:r>
              <a:rPr lang="en-US" u="sng"/>
              <a:t>our goal is to form a team of five top players for the next competition</a:t>
            </a:r>
            <a:r>
              <a:rPr lang="en-US"/>
              <a:t>. The group of five players come from different teams, among which we have at least 3 excellent goal scorers and at least 2 excellent passers.  Among the 5 players, there will also be two faceoff specialists and one takeaway specialist.</a:t>
            </a:r>
            <a:endParaRPr/>
          </a:p>
          <a:p>
            <a:pPr marL="0" lvl="0" indent="0" algn="l" rtl="0">
              <a:lnSpc>
                <a:spcPct val="100000"/>
              </a:lnSpc>
              <a:spcBef>
                <a:spcPts val="860"/>
              </a:spcBef>
              <a:spcAft>
                <a:spcPts val="0"/>
              </a:spcAft>
              <a:buClr>
                <a:srgbClr val="262626"/>
              </a:buClr>
              <a:buSzPts val="1040"/>
              <a:buNone/>
            </a:pPr>
            <a:endParaRPr sz="1300"/>
          </a:p>
          <a:p>
            <a:pPr marL="0" lvl="0" indent="0" algn="l" rtl="0">
              <a:lnSpc>
                <a:spcPct val="100000"/>
              </a:lnSpc>
              <a:spcBef>
                <a:spcPts val="960"/>
              </a:spcBef>
              <a:spcAft>
                <a:spcPts val="0"/>
              </a:spcAft>
              <a:buClr>
                <a:srgbClr val="262626"/>
              </a:buClr>
              <a:buSzPts val="1440"/>
              <a:buNone/>
            </a:pPr>
            <a:r>
              <a:rPr lang="en-US" sz="2000" b="1"/>
              <a:t>How to find the best hockey players?</a:t>
            </a:r>
            <a:endParaRPr sz="1700"/>
          </a:p>
          <a:p>
            <a:pPr marL="0" lvl="0" indent="0" algn="l" rtl="0">
              <a:lnSpc>
                <a:spcPct val="100000"/>
              </a:lnSpc>
              <a:spcBef>
                <a:spcPts val="260"/>
              </a:spcBef>
              <a:spcAft>
                <a:spcPts val="0"/>
              </a:spcAft>
              <a:buClr>
                <a:srgbClr val="262626"/>
              </a:buClr>
              <a:buSzPts val="1040"/>
              <a:buNone/>
            </a:pPr>
            <a:r>
              <a:rPr lang="en-US"/>
              <a:t>To evaluate each player’s performance, we introduced the NWHL Game Score and NWHL Play Score. The Game Score evaluates each player’s performance on scoring goals, and the Play Score evaluates each player’s performance on passing the puck. Both Scores are created based on various factors, such as the player’s ability to successfully earn a goal, the ability to pass puck, takeaway and faceoff win performance, puck recovery ability, penalty taken times and the ability to conduct penalty draw. </a:t>
            </a:r>
            <a:endParaRPr/>
          </a:p>
          <a:p>
            <a:pPr marL="0" lvl="0" indent="0" algn="l" rtl="0">
              <a:lnSpc>
                <a:spcPct val="100000"/>
              </a:lnSpc>
              <a:spcBef>
                <a:spcPts val="260"/>
              </a:spcBef>
              <a:spcAft>
                <a:spcPts val="0"/>
              </a:spcAft>
              <a:buClr>
                <a:srgbClr val="262626"/>
              </a:buClr>
              <a:buSzPts val="1040"/>
              <a:buNone/>
            </a:pPr>
            <a:endParaRPr/>
          </a:p>
          <a:p>
            <a:pPr marL="0" lvl="0" indent="0" algn="l" rtl="0">
              <a:lnSpc>
                <a:spcPct val="100000"/>
              </a:lnSpc>
              <a:spcBef>
                <a:spcPts val="260"/>
              </a:spcBef>
              <a:spcAft>
                <a:spcPts val="0"/>
              </a:spcAft>
              <a:buClr>
                <a:srgbClr val="262626"/>
              </a:buClr>
              <a:buSzPts val="1040"/>
              <a:buNone/>
            </a:pPr>
            <a:r>
              <a:rPr lang="en-US" u="sng"/>
              <a:t>Based on the Game Score and the Play Score, together with the amount of faceoff win and takeaway conducted by each player</a:t>
            </a:r>
            <a:r>
              <a:rPr lang="en-US"/>
              <a:t>, we will be able to form a comprehensive assessment of each player and thus select our desired five. </a:t>
            </a:r>
            <a:endParaRPr/>
          </a:p>
        </p:txBody>
      </p:sp>
      <p:sp>
        <p:nvSpPr>
          <p:cNvPr id="117" name="Google Shape;117;p2"/>
          <p:cNvSpPr txBox="1">
            <a:spLocks noGrp="1"/>
          </p:cNvSpPr>
          <p:nvPr>
            <p:ph type="subTitle" idx="1"/>
          </p:nvPr>
        </p:nvSpPr>
        <p:spPr>
          <a:xfrm>
            <a:off x="335361" y="838201"/>
            <a:ext cx="9601200"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a:t>A team of five top players from all over the world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Method</a:t>
            </a:r>
            <a:endParaRPr/>
          </a:p>
        </p:txBody>
      </p:sp>
      <p:sp>
        <p:nvSpPr>
          <p:cNvPr id="124" name="Google Shape;124;p3"/>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a:t>Game Score and Play Score</a:t>
            </a:r>
            <a:endParaRPr/>
          </a:p>
        </p:txBody>
      </p:sp>
      <p:sp>
        <p:nvSpPr>
          <p:cNvPr id="125" name="Google Shape;125;p3"/>
          <p:cNvSpPr txBox="1">
            <a:spLocks noGrp="1"/>
          </p:cNvSpPr>
          <p:nvPr>
            <p:ph type="body" idx="2"/>
          </p:nvPr>
        </p:nvSpPr>
        <p:spPr>
          <a:xfrm>
            <a:off x="337500" y="1262450"/>
            <a:ext cx="11517000" cy="2643000"/>
          </a:xfrm>
          <a:prstGeom prst="rect">
            <a:avLst/>
          </a:prstGeom>
          <a:noFill/>
          <a:ln>
            <a:noFill/>
          </a:ln>
        </p:spPr>
        <p:txBody>
          <a:bodyPr spcFirstLastPara="1" wrap="square" lIns="91425" tIns="45700" rIns="91425" bIns="45700" anchor="t" anchorCtr="0">
            <a:noAutofit/>
          </a:bodyPr>
          <a:lstStyle/>
          <a:p>
            <a:pPr marL="177800" lvl="0" indent="-177800" algn="l" rtl="0">
              <a:lnSpc>
                <a:spcPct val="100000"/>
              </a:lnSpc>
              <a:spcBef>
                <a:spcPts val="0"/>
              </a:spcBef>
              <a:spcAft>
                <a:spcPts val="0"/>
              </a:spcAft>
              <a:buClr>
                <a:srgbClr val="262626"/>
              </a:buClr>
              <a:buSzPts val="1200"/>
              <a:buChar char="•"/>
            </a:pPr>
            <a:r>
              <a:rPr lang="en-US"/>
              <a:t>We use</a:t>
            </a:r>
            <a:r>
              <a:rPr lang="en-US" b="1"/>
              <a:t> Game Score </a:t>
            </a:r>
            <a:r>
              <a:rPr lang="en-US"/>
              <a:t>to evaluate individual player’s overall performance in different events regarding earning a goal.</a:t>
            </a:r>
            <a:endParaRPr/>
          </a:p>
          <a:p>
            <a:pPr marL="627062" lvl="1" indent="-169862" algn="l" rtl="0">
              <a:lnSpc>
                <a:spcPct val="100000"/>
              </a:lnSpc>
              <a:spcBef>
                <a:spcPts val="860"/>
              </a:spcBef>
              <a:spcAft>
                <a:spcPts val="0"/>
              </a:spcAft>
              <a:buClr>
                <a:srgbClr val="262626"/>
              </a:buClr>
              <a:buSzPts val="1040"/>
              <a:buChar char="•"/>
            </a:pPr>
            <a:r>
              <a:rPr lang="en-US"/>
              <a:t>The idea is to compare all of a player’s valuable events to the frequency in which goals are scored.</a:t>
            </a:r>
            <a:endParaRPr/>
          </a:p>
          <a:p>
            <a:pPr marL="627062" lvl="1" indent="-169862" algn="l" rtl="0">
              <a:lnSpc>
                <a:spcPct val="100000"/>
              </a:lnSpc>
              <a:spcBef>
                <a:spcPts val="860"/>
              </a:spcBef>
              <a:spcAft>
                <a:spcPts val="0"/>
              </a:spcAft>
              <a:buClr>
                <a:srgbClr val="0B5394"/>
              </a:buClr>
              <a:buSzPts val="1040"/>
              <a:buChar char="•"/>
            </a:pPr>
            <a:r>
              <a:rPr lang="en-US" b="1">
                <a:solidFill>
                  <a:srgbClr val="0B5394"/>
                </a:solidFill>
              </a:rPr>
              <a:t>Game_Score= goals +0.0071*play + 0.0383*shot + 0.0898*faceoff win + 0.0629*takeaway - 0.0139*penalty taken + 0.0139*penalty draw +0.0093*puck_recovery</a:t>
            </a:r>
            <a:endParaRPr b="1">
              <a:solidFill>
                <a:srgbClr val="0B5394"/>
              </a:solidFill>
            </a:endParaRPr>
          </a:p>
          <a:p>
            <a:pPr marL="1074737" lvl="2" indent="-134937" algn="l" rtl="0">
              <a:lnSpc>
                <a:spcPct val="100000"/>
              </a:lnSpc>
              <a:spcBef>
                <a:spcPts val="860"/>
              </a:spcBef>
              <a:spcAft>
                <a:spcPts val="0"/>
              </a:spcAft>
              <a:buSzPts val="1040"/>
              <a:buChar char="•"/>
            </a:pPr>
            <a:r>
              <a:rPr lang="en-US"/>
              <a:t>Factors are obtained by taking the frequency of each stat to successful goals. </a:t>
            </a:r>
            <a:endParaRPr/>
          </a:p>
          <a:p>
            <a:pPr marL="1074737" lvl="2" indent="-134937" algn="l" rtl="0">
              <a:lnSpc>
                <a:spcPct val="100000"/>
              </a:lnSpc>
              <a:spcBef>
                <a:spcPts val="860"/>
              </a:spcBef>
              <a:spcAft>
                <a:spcPts val="0"/>
              </a:spcAft>
              <a:buSzPts val="1040"/>
              <a:buChar char="•"/>
            </a:pPr>
            <a:r>
              <a:rPr lang="en-US" u="sng"/>
              <a:t>For example</a:t>
            </a:r>
            <a:r>
              <a:rPr lang="en-US"/>
              <a:t>, there were 1985 shot attempts (including both successful and unsuccessful attempts), and 76 goals. Take the 76 goals and divide them by the 1985 shot attempts, we get the factor of 0.0383.</a:t>
            </a:r>
            <a:endParaRPr/>
          </a:p>
          <a:p>
            <a:pPr marL="1074737" lvl="2" indent="-134937" algn="l" rtl="0">
              <a:lnSpc>
                <a:spcPct val="100000"/>
              </a:lnSpc>
              <a:spcBef>
                <a:spcPts val="860"/>
              </a:spcBef>
              <a:spcAft>
                <a:spcPts val="0"/>
              </a:spcAft>
              <a:buSzPts val="1040"/>
              <a:buChar char="•"/>
            </a:pPr>
            <a:r>
              <a:rPr lang="en-US"/>
              <a:t>We add value to players who conduct favorable events such as a penalty draw and a puck recovery </a:t>
            </a:r>
            <a:endParaRPr/>
          </a:p>
          <a:p>
            <a:pPr marL="1074737" lvl="2" indent="-134937" algn="l" rtl="0">
              <a:lnSpc>
                <a:spcPct val="100000"/>
              </a:lnSpc>
              <a:spcBef>
                <a:spcPts val="860"/>
              </a:spcBef>
              <a:spcAft>
                <a:spcPts val="0"/>
              </a:spcAft>
              <a:buSzPts val="1040"/>
              <a:buChar char="•"/>
            </a:pPr>
            <a:r>
              <a:rPr lang="en-US"/>
              <a:t>We minus value to players for bad event such as a penalty taken.</a:t>
            </a:r>
            <a:endParaRPr/>
          </a:p>
          <a:p>
            <a:pPr marL="627062" lvl="0" indent="0" algn="l" rtl="0">
              <a:lnSpc>
                <a:spcPct val="100000"/>
              </a:lnSpc>
              <a:spcBef>
                <a:spcPts val="860"/>
              </a:spcBef>
              <a:spcAft>
                <a:spcPts val="0"/>
              </a:spcAft>
              <a:buSzPts val="1200"/>
              <a:buNone/>
            </a:pPr>
            <a:endParaRPr/>
          </a:p>
          <a:p>
            <a:pPr marL="0" lvl="0" indent="0" algn="l" rtl="0">
              <a:lnSpc>
                <a:spcPct val="100000"/>
              </a:lnSpc>
              <a:spcBef>
                <a:spcPts val="860"/>
              </a:spcBef>
              <a:spcAft>
                <a:spcPts val="0"/>
              </a:spcAft>
              <a:buSzPts val="1200"/>
              <a:buNone/>
            </a:pPr>
            <a:endParaRPr/>
          </a:p>
          <a:p>
            <a:pPr marL="1074737" lvl="0" indent="0" algn="l" rtl="0">
              <a:lnSpc>
                <a:spcPct val="100000"/>
              </a:lnSpc>
              <a:spcBef>
                <a:spcPts val="860"/>
              </a:spcBef>
              <a:spcAft>
                <a:spcPts val="0"/>
              </a:spcAft>
              <a:buSzPts val="1200"/>
              <a:buNone/>
            </a:pPr>
            <a:endParaRPr/>
          </a:p>
          <a:p>
            <a:pPr marL="1074737" lvl="0" indent="0" algn="l" rtl="0">
              <a:lnSpc>
                <a:spcPct val="100000"/>
              </a:lnSpc>
              <a:spcBef>
                <a:spcPts val="860"/>
              </a:spcBef>
              <a:spcAft>
                <a:spcPts val="0"/>
              </a:spcAft>
              <a:buSzPts val="1200"/>
              <a:buNone/>
            </a:pPr>
            <a:endParaRPr/>
          </a:p>
        </p:txBody>
      </p:sp>
      <p:sp>
        <p:nvSpPr>
          <p:cNvPr id="126" name="Google Shape;126;p3"/>
          <p:cNvSpPr txBox="1">
            <a:spLocks noGrp="1"/>
          </p:cNvSpPr>
          <p:nvPr>
            <p:ph type="body" idx="2"/>
          </p:nvPr>
        </p:nvSpPr>
        <p:spPr>
          <a:xfrm>
            <a:off x="158575" y="6190499"/>
            <a:ext cx="11517000" cy="533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sz="1300"/>
              <a:t>Below is a link to the article where we get insights on the Game Score and Play Score formulas:</a:t>
            </a:r>
            <a:endParaRPr sz="1300"/>
          </a:p>
          <a:p>
            <a:pPr marL="0" lvl="0" indent="0" algn="l" rtl="0">
              <a:lnSpc>
                <a:spcPct val="100000"/>
              </a:lnSpc>
              <a:spcBef>
                <a:spcPts val="0"/>
              </a:spcBef>
              <a:spcAft>
                <a:spcPts val="0"/>
              </a:spcAft>
              <a:buSzPts val="1200"/>
              <a:buNone/>
            </a:pPr>
            <a:r>
              <a:rPr lang="en-US" sz="1300" u="sng">
                <a:solidFill>
                  <a:schemeClr val="hlink"/>
                </a:solidFill>
                <a:hlinkClick r:id="rId3"/>
              </a:rPr>
              <a:t>https://hockey-graphs.com/2019/08/21/revisiting-nwhl-game-score/#more-23764</a:t>
            </a:r>
            <a:endParaRPr sz="1300"/>
          </a:p>
          <a:p>
            <a:pPr marL="0" lvl="0" indent="0" algn="l" rtl="0">
              <a:lnSpc>
                <a:spcPct val="100000"/>
              </a:lnSpc>
              <a:spcBef>
                <a:spcPts val="0"/>
              </a:spcBef>
              <a:spcAft>
                <a:spcPts val="0"/>
              </a:spcAft>
              <a:buSzPts val="1200"/>
              <a:buNone/>
            </a:pPr>
            <a:endParaRPr/>
          </a:p>
        </p:txBody>
      </p:sp>
      <p:sp>
        <p:nvSpPr>
          <p:cNvPr id="127" name="Google Shape;127;p3"/>
          <p:cNvSpPr txBox="1">
            <a:spLocks noGrp="1"/>
          </p:cNvSpPr>
          <p:nvPr>
            <p:ph type="body" idx="2"/>
          </p:nvPr>
        </p:nvSpPr>
        <p:spPr>
          <a:xfrm>
            <a:off x="337500" y="4033525"/>
            <a:ext cx="11517000" cy="2028900"/>
          </a:xfrm>
          <a:prstGeom prst="rect">
            <a:avLst/>
          </a:prstGeom>
          <a:noFill/>
          <a:ln>
            <a:noFill/>
          </a:ln>
        </p:spPr>
        <p:txBody>
          <a:bodyPr spcFirstLastPara="1" wrap="square" lIns="91425" tIns="45700" rIns="91425" bIns="45700" anchor="t" anchorCtr="0">
            <a:noAutofit/>
          </a:bodyPr>
          <a:lstStyle/>
          <a:p>
            <a:pPr marL="177800" lvl="0" indent="-177800" algn="l" rtl="0">
              <a:lnSpc>
                <a:spcPct val="100000"/>
              </a:lnSpc>
              <a:spcBef>
                <a:spcPts val="0"/>
              </a:spcBef>
              <a:spcAft>
                <a:spcPts val="0"/>
              </a:spcAft>
              <a:buClr>
                <a:srgbClr val="262626"/>
              </a:buClr>
              <a:buSzPts val="1200"/>
              <a:buChar char="•"/>
            </a:pPr>
            <a:r>
              <a:rPr lang="en-US"/>
              <a:t>We use </a:t>
            </a:r>
            <a:r>
              <a:rPr lang="en-US" b="1"/>
              <a:t>Play Score</a:t>
            </a:r>
            <a:r>
              <a:rPr lang="en-US"/>
              <a:t> to evaluate individual player’s overall performance in different events regarding passing a puck.</a:t>
            </a:r>
            <a:endParaRPr/>
          </a:p>
          <a:p>
            <a:pPr marL="627062" lvl="1" indent="-169862" algn="l" rtl="0">
              <a:lnSpc>
                <a:spcPct val="100000"/>
              </a:lnSpc>
              <a:spcBef>
                <a:spcPts val="860"/>
              </a:spcBef>
              <a:spcAft>
                <a:spcPts val="0"/>
              </a:spcAft>
              <a:buClr>
                <a:srgbClr val="0B5394"/>
              </a:buClr>
              <a:buSzPts val="1040"/>
              <a:buChar char="•"/>
            </a:pPr>
            <a:r>
              <a:rPr lang="en-US" b="1">
                <a:solidFill>
                  <a:srgbClr val="0B5394"/>
                </a:solidFill>
              </a:rPr>
              <a:t>Play_Score= plays + 0.6788*goal + 3.6519*incomplete_play + 8.5686*faceoff win + 6.0058*takeaway - 0.3889*penalty taken + 0.3889*penalty y draw +0.8825*puck_recovery</a:t>
            </a:r>
            <a:endParaRPr b="1">
              <a:solidFill>
                <a:srgbClr val="0B5394"/>
              </a:solidFill>
            </a:endParaRPr>
          </a:p>
          <a:p>
            <a:pPr marL="1074737" lvl="2" indent="-134937" algn="l" rtl="0">
              <a:lnSpc>
                <a:spcPct val="100000"/>
              </a:lnSpc>
              <a:spcBef>
                <a:spcPts val="860"/>
              </a:spcBef>
              <a:spcAft>
                <a:spcPts val="0"/>
              </a:spcAft>
              <a:buSzPts val="1040"/>
              <a:buChar char="•"/>
            </a:pPr>
            <a:r>
              <a:rPr lang="en-US"/>
              <a:t>Similarly, factors are obtained by taking the frequency of each stat to successful pass attempts.</a:t>
            </a:r>
            <a:endParaRPr/>
          </a:p>
          <a:p>
            <a:pPr marL="1074737" lvl="0" indent="0" algn="l" rtl="0">
              <a:lnSpc>
                <a:spcPct val="100000"/>
              </a:lnSpc>
              <a:spcBef>
                <a:spcPts val="860"/>
              </a:spcBef>
              <a:spcAft>
                <a:spcPts val="0"/>
              </a:spcAft>
              <a:buSzPts val="1200"/>
              <a:buNone/>
            </a:pPr>
            <a:endParaRPr/>
          </a:p>
          <a:p>
            <a:pPr marL="177800" lvl="0" indent="-177800" algn="l" rtl="0">
              <a:lnSpc>
                <a:spcPct val="100000"/>
              </a:lnSpc>
              <a:spcBef>
                <a:spcPts val="0"/>
              </a:spcBef>
              <a:spcAft>
                <a:spcPts val="0"/>
              </a:spcAft>
              <a:buSzPts val="1200"/>
              <a:buChar char="•"/>
            </a:pPr>
            <a:r>
              <a:rPr lang="en-US"/>
              <a:t>We divide the individual Game Score and Play Score by the total number of games played by individual player to find the average score for individual player. The </a:t>
            </a:r>
            <a:r>
              <a:rPr lang="en-US" b="1"/>
              <a:t>average Game Score</a:t>
            </a:r>
            <a:r>
              <a:rPr lang="en-US"/>
              <a:t> and </a:t>
            </a:r>
            <a:r>
              <a:rPr lang="en-US" b="1"/>
              <a:t>average Play Score</a:t>
            </a:r>
            <a:r>
              <a:rPr lang="en-US"/>
              <a:t> will then be the performance evaluation standards.</a:t>
            </a:r>
            <a:endParaRPr/>
          </a:p>
          <a:p>
            <a:pPr marL="1074737" lvl="0" indent="0" algn="l" rtl="0">
              <a:lnSpc>
                <a:spcPct val="100000"/>
              </a:lnSpc>
              <a:spcBef>
                <a:spcPts val="860"/>
              </a:spcBef>
              <a:spcAft>
                <a:spcPts val="0"/>
              </a:spcAft>
              <a:buSzPts val="1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ctrTitle"/>
          </p:nvPr>
        </p:nvSpPr>
        <p:spPr>
          <a:xfrm>
            <a:off x="335361" y="-12"/>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400"/>
              <a:buFont typeface="Arial"/>
              <a:buNone/>
            </a:pPr>
            <a:r>
              <a:rPr lang="en-US">
                <a:solidFill>
                  <a:srgbClr val="00C2E2"/>
                </a:solidFill>
              </a:rPr>
              <a:t>Important Event Summaries</a:t>
            </a:r>
            <a:endParaRPr>
              <a:solidFill>
                <a:srgbClr val="00C2E2"/>
              </a:solidFill>
            </a:endParaRPr>
          </a:p>
        </p:txBody>
      </p:sp>
      <p:sp>
        <p:nvSpPr>
          <p:cNvPr id="133" name="Google Shape;133;p4"/>
          <p:cNvSpPr txBox="1">
            <a:spLocks noGrp="1"/>
          </p:cNvSpPr>
          <p:nvPr>
            <p:ph type="subTitle" idx="1"/>
          </p:nvPr>
        </p:nvSpPr>
        <p:spPr>
          <a:xfrm>
            <a:off x="335349" y="836700"/>
            <a:ext cx="10268100"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Statistics on Game Score, Play Score, number of takeaway &amp; faceoff win</a:t>
            </a:r>
            <a:endParaRPr/>
          </a:p>
        </p:txBody>
      </p:sp>
      <p:pic>
        <p:nvPicPr>
          <p:cNvPr id="134" name="Google Shape;134;p4"/>
          <p:cNvPicPr preferRelativeResize="0"/>
          <p:nvPr/>
        </p:nvPicPr>
        <p:blipFill rotWithShape="1">
          <a:blip r:embed="rId3">
            <a:alphaModFix/>
          </a:blip>
          <a:srcRect/>
          <a:stretch/>
        </p:blipFill>
        <p:spPr>
          <a:xfrm>
            <a:off x="915463" y="1449225"/>
            <a:ext cx="10466586" cy="533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400"/>
              <a:buFont typeface="Arial"/>
              <a:buNone/>
            </a:pPr>
            <a:r>
              <a:rPr lang="en-US">
                <a:solidFill>
                  <a:srgbClr val="00C2E2"/>
                </a:solidFill>
              </a:rPr>
              <a:t>Results </a:t>
            </a:r>
            <a:endParaRPr>
              <a:solidFill>
                <a:srgbClr val="00C2E2"/>
              </a:solidFill>
            </a:endParaRPr>
          </a:p>
        </p:txBody>
      </p:sp>
      <p:sp>
        <p:nvSpPr>
          <p:cNvPr id="140" name="Google Shape;140;p5"/>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Top 5 players across all teams — Jillian Dempsey</a:t>
            </a:r>
            <a:endParaRPr/>
          </a:p>
        </p:txBody>
      </p:sp>
      <p:pic>
        <p:nvPicPr>
          <p:cNvPr id="141" name="Google Shape;141;p5"/>
          <p:cNvPicPr preferRelativeResize="0"/>
          <p:nvPr/>
        </p:nvPicPr>
        <p:blipFill rotWithShape="1">
          <a:blip r:embed="rId3">
            <a:alphaModFix/>
          </a:blip>
          <a:srcRect/>
          <a:stretch/>
        </p:blipFill>
        <p:spPr>
          <a:xfrm>
            <a:off x="1658350" y="1370100"/>
            <a:ext cx="8602276" cy="5487901"/>
          </a:xfrm>
          <a:prstGeom prst="rect">
            <a:avLst/>
          </a:prstGeom>
          <a:noFill/>
          <a:ln>
            <a:noFill/>
          </a:ln>
        </p:spPr>
      </p:pic>
      <p:pic>
        <p:nvPicPr>
          <p:cNvPr id="142" name="Google Shape;142;p5"/>
          <p:cNvPicPr preferRelativeResize="0"/>
          <p:nvPr/>
        </p:nvPicPr>
        <p:blipFill rotWithShape="1">
          <a:blip r:embed="rId3">
            <a:alphaModFix/>
          </a:blip>
          <a:srcRect l="2556" t="1422"/>
          <a:stretch/>
        </p:blipFill>
        <p:spPr>
          <a:xfrm>
            <a:off x="1838632" y="1474839"/>
            <a:ext cx="8463720" cy="5383162"/>
          </a:xfrm>
          <a:prstGeom prst="rect">
            <a:avLst/>
          </a:prstGeom>
          <a:noFill/>
          <a:ln>
            <a:solidFill>
              <a:srgbClr val="002060"/>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400"/>
              <a:buFont typeface="Arial"/>
              <a:buNone/>
            </a:pPr>
            <a:r>
              <a:rPr lang="en-US">
                <a:solidFill>
                  <a:srgbClr val="00C2E2"/>
                </a:solidFill>
              </a:rPr>
              <a:t>Results </a:t>
            </a:r>
            <a:endParaRPr>
              <a:solidFill>
                <a:srgbClr val="00C2E2"/>
              </a:solidFill>
            </a:endParaRPr>
          </a:p>
        </p:txBody>
      </p:sp>
      <p:sp>
        <p:nvSpPr>
          <p:cNvPr id="148" name="Google Shape;148;p6"/>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Top 5 players across all teams — Breanne Wilson - Bennett</a:t>
            </a:r>
            <a:endParaRPr/>
          </a:p>
        </p:txBody>
      </p:sp>
      <p:pic>
        <p:nvPicPr>
          <p:cNvPr id="149" name="Google Shape;149;p6"/>
          <p:cNvPicPr preferRelativeResize="0"/>
          <p:nvPr/>
        </p:nvPicPr>
        <p:blipFill rotWithShape="1">
          <a:blip r:embed="rId3">
            <a:alphaModFix/>
          </a:blip>
          <a:srcRect l="3423" t="1550" b="1"/>
          <a:stretch/>
        </p:blipFill>
        <p:spPr>
          <a:xfrm>
            <a:off x="1632155" y="1455174"/>
            <a:ext cx="8654132" cy="5402827"/>
          </a:xfrm>
          <a:prstGeom prst="rect">
            <a:avLst/>
          </a:prstGeom>
          <a:noFill/>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400"/>
              <a:buFont typeface="Arial"/>
              <a:buNone/>
            </a:pPr>
            <a:r>
              <a:rPr lang="en-US">
                <a:solidFill>
                  <a:srgbClr val="00C2E2"/>
                </a:solidFill>
              </a:rPr>
              <a:t>Results </a:t>
            </a:r>
            <a:endParaRPr>
              <a:solidFill>
                <a:srgbClr val="00C2E2"/>
              </a:solidFill>
            </a:endParaRPr>
          </a:p>
        </p:txBody>
      </p:sp>
      <p:sp>
        <p:nvSpPr>
          <p:cNvPr id="155" name="Google Shape;155;p7"/>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Top 5 players across all teams — Mikyla Grant - Mentis</a:t>
            </a:r>
            <a:endParaRPr/>
          </a:p>
        </p:txBody>
      </p:sp>
      <p:pic>
        <p:nvPicPr>
          <p:cNvPr id="156" name="Google Shape;156;p7"/>
          <p:cNvPicPr preferRelativeResize="0"/>
          <p:nvPr/>
        </p:nvPicPr>
        <p:blipFill rotWithShape="1">
          <a:blip r:embed="rId3">
            <a:alphaModFix/>
          </a:blip>
          <a:srcRect l="1086" t="1870"/>
          <a:stretch/>
        </p:blipFill>
        <p:spPr>
          <a:xfrm>
            <a:off x="1573161" y="1455177"/>
            <a:ext cx="8747366" cy="5294670"/>
          </a:xfrm>
          <a:prstGeom prst="rect">
            <a:avLst/>
          </a:prstGeom>
          <a:noFill/>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400"/>
              <a:buFont typeface="Arial"/>
              <a:buNone/>
            </a:pPr>
            <a:r>
              <a:rPr lang="en-US">
                <a:solidFill>
                  <a:srgbClr val="00C2E2"/>
                </a:solidFill>
              </a:rPr>
              <a:t>Results </a:t>
            </a:r>
            <a:endParaRPr>
              <a:solidFill>
                <a:srgbClr val="00C2E2"/>
              </a:solidFill>
            </a:endParaRPr>
          </a:p>
        </p:txBody>
      </p:sp>
      <p:sp>
        <p:nvSpPr>
          <p:cNvPr id="162" name="Google Shape;162;p8"/>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Top 5 players across all teams — Shiann Darkangelo</a:t>
            </a:r>
            <a:endParaRPr/>
          </a:p>
        </p:txBody>
      </p:sp>
      <p:pic>
        <p:nvPicPr>
          <p:cNvPr id="163" name="Google Shape;163;p8"/>
          <p:cNvPicPr preferRelativeResize="0"/>
          <p:nvPr/>
        </p:nvPicPr>
        <p:blipFill rotWithShape="1">
          <a:blip r:embed="rId3">
            <a:alphaModFix/>
          </a:blip>
          <a:srcRect l="2263" t="1192"/>
          <a:stretch/>
        </p:blipFill>
        <p:spPr>
          <a:xfrm>
            <a:off x="1632155" y="1435509"/>
            <a:ext cx="8660095" cy="5422489"/>
          </a:xfrm>
          <a:prstGeom prst="rect">
            <a:avLst/>
          </a:prstGeom>
          <a:noFill/>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400"/>
              <a:buFont typeface="Arial"/>
              <a:buNone/>
            </a:pPr>
            <a:r>
              <a:rPr lang="en-US">
                <a:solidFill>
                  <a:srgbClr val="00C2E2"/>
                </a:solidFill>
              </a:rPr>
              <a:t>Results </a:t>
            </a:r>
            <a:endParaRPr>
              <a:solidFill>
                <a:srgbClr val="00C2E2"/>
              </a:solidFill>
            </a:endParaRPr>
          </a:p>
        </p:txBody>
      </p:sp>
      <p:sp>
        <p:nvSpPr>
          <p:cNvPr id="169" name="Google Shape;169;p9"/>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1440"/>
              <a:buNone/>
            </a:pPr>
            <a:r>
              <a:rPr lang="en-US"/>
              <a:t>Top 5 players across all teams — Kayla Friesen</a:t>
            </a:r>
            <a:endParaRPr/>
          </a:p>
        </p:txBody>
      </p:sp>
      <p:pic>
        <p:nvPicPr>
          <p:cNvPr id="170" name="Google Shape;170;p9"/>
          <p:cNvPicPr preferRelativeResize="0"/>
          <p:nvPr/>
        </p:nvPicPr>
        <p:blipFill rotWithShape="1">
          <a:blip r:embed="rId3">
            <a:alphaModFix/>
          </a:blip>
          <a:srcRect l="1691" t="1755"/>
          <a:stretch/>
        </p:blipFill>
        <p:spPr>
          <a:xfrm>
            <a:off x="1710813" y="1465005"/>
            <a:ext cx="8560664" cy="5313869"/>
          </a:xfrm>
          <a:prstGeom prst="rect">
            <a:avLst/>
          </a:prstGeom>
          <a:noFill/>
          <a:ln>
            <a:solidFill>
              <a:schemeClr val="tx1"/>
            </a:solidFill>
          </a:ln>
        </p:spPr>
      </p:pic>
    </p:spTree>
  </p:cSld>
  <p:clrMapOvr>
    <a:masterClrMapping/>
  </p:clrMapOvr>
</p:sld>
</file>

<file path=ppt/theme/theme1.xml><?xml version="1.0" encoding="utf-8"?>
<a:theme xmlns:a="http://schemas.openxmlformats.org/drawingml/2006/main" name="Rotman Cy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1068</Words>
  <Application>Microsoft Office PowerPoint</Application>
  <PresentationFormat>Widescreen</PresentationFormat>
  <Paragraphs>100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Rotman Cyan</vt:lpstr>
      <vt:lpstr>Who Are The Best Ice Hockey Players?</vt:lpstr>
      <vt:lpstr>Objective</vt:lpstr>
      <vt:lpstr>Method</vt:lpstr>
      <vt:lpstr>Important Event Summaries</vt:lpstr>
      <vt:lpstr>Results </vt:lpstr>
      <vt:lpstr>Results </vt:lpstr>
      <vt:lpstr>Results </vt:lpstr>
      <vt:lpstr>Results </vt:lpstr>
      <vt:lpstr>Results </vt:lpstr>
      <vt:lpstr>Conclusions &amp; Limitations   </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Are The Best Ice Hockey Players?</dc:title>
  <cp:lastModifiedBy>Ashmal Sameeh</cp:lastModifiedBy>
  <cp:revision>1</cp:revision>
  <dcterms:modified xsi:type="dcterms:W3CDTF">2023-06-15T11:17:19Z</dcterms:modified>
</cp:coreProperties>
</file>