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7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8.xml" ContentType="application/vnd.openxmlformats-officedocument.drawingml.chart+xml"/>
  <Override PartName="/ppt/notesSlides/notesSlide19.xml" ContentType="application/vnd.openxmlformats-officedocument.presentationml.notesSlide+xml"/>
  <Override PartName="/ppt/charts/chart9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0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96" r:id="rId1"/>
  </p:sldMasterIdLst>
  <p:notesMasterIdLst>
    <p:notesMasterId r:id="rId38"/>
  </p:notesMasterIdLst>
  <p:sldIdLst>
    <p:sldId id="256" r:id="rId2"/>
    <p:sldId id="257" r:id="rId3"/>
    <p:sldId id="306" r:id="rId4"/>
    <p:sldId id="307" r:id="rId5"/>
    <p:sldId id="282" r:id="rId6"/>
    <p:sldId id="283" r:id="rId7"/>
    <p:sldId id="293" r:id="rId8"/>
    <p:sldId id="294" r:id="rId9"/>
    <p:sldId id="292" r:id="rId10"/>
    <p:sldId id="284" r:id="rId11"/>
    <p:sldId id="285" r:id="rId12"/>
    <p:sldId id="287" r:id="rId13"/>
    <p:sldId id="281" r:id="rId14"/>
    <p:sldId id="305" r:id="rId15"/>
    <p:sldId id="304" r:id="rId16"/>
    <p:sldId id="288" r:id="rId17"/>
    <p:sldId id="289" r:id="rId18"/>
    <p:sldId id="310" r:id="rId19"/>
    <p:sldId id="309" r:id="rId20"/>
    <p:sldId id="298" r:id="rId21"/>
    <p:sldId id="308" r:id="rId22"/>
    <p:sldId id="299" r:id="rId23"/>
    <p:sldId id="272" r:id="rId24"/>
    <p:sldId id="320" r:id="rId25"/>
    <p:sldId id="302" r:id="rId26"/>
    <p:sldId id="300" r:id="rId27"/>
    <p:sldId id="32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FA7"/>
    <a:srgbClr val="FFCC99"/>
    <a:srgbClr val="FF66FF"/>
    <a:srgbClr val="A3A709"/>
    <a:srgbClr val="F3F9DB"/>
    <a:srgbClr val="E3F1B1"/>
    <a:srgbClr val="83D9A6"/>
    <a:srgbClr val="001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6625" autoAdjust="0"/>
  </p:normalViewPr>
  <p:slideViewPr>
    <p:cSldViewPr>
      <p:cViewPr>
        <p:scale>
          <a:sx n="68" d="100"/>
          <a:sy n="68" d="100"/>
        </p:scale>
        <p:origin x="-1176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Hours Spent (Programming)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chemeClr val="tx1"/>
                  </a:gs>
                  <a:gs pos="100000">
                    <a:schemeClr val="bg1"/>
                  </a:gs>
                  <a:gs pos="99583">
                    <a:schemeClr val="bg1"/>
                  </a:gs>
                  <a:gs pos="99583">
                    <a:schemeClr val="bg1"/>
                  </a:gs>
                  <a:gs pos="49000">
                    <a:schemeClr val="tx2">
                      <a:lumMod val="60000"/>
                      <a:lumOff val="40000"/>
                    </a:schemeClr>
                  </a:gs>
                </a:gsLst>
                <a:lin ang="5400000" scaled="0"/>
              </a:gradFill>
              <a:scene3d>
                <a:camera prst="orthographicFront"/>
                <a:lightRig rig="threePt" dir="t"/>
              </a:scene3d>
              <a:sp3d/>
            </c:spPr>
          </c:dPt>
          <c:dPt>
            <c:idx val="1"/>
            <c:invertIfNegative val="0"/>
            <c:bubble3D val="0"/>
            <c:spPr>
              <a:gradFill>
                <a:gsLst>
                  <a:gs pos="0">
                    <a:schemeClr val="tx1"/>
                  </a:gs>
                  <a:gs pos="75000">
                    <a:schemeClr val="bg1"/>
                  </a:gs>
                  <a:gs pos="30000">
                    <a:schemeClr val="tx2">
                      <a:lumMod val="60000"/>
                      <a:lumOff val="40000"/>
                    </a:schemeClr>
                  </a:gs>
                </a:gsLst>
                <a:lin ang="5400000" scaled="0"/>
              </a:gradFill>
              <a:scene3d>
                <a:camera prst="orthographicFront"/>
                <a:lightRig rig="threePt" dir="t"/>
              </a:scene3d>
              <a:sp3d/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tx1"/>
                  </a:gs>
                  <a:gs pos="100000">
                    <a:schemeClr val="bg1"/>
                  </a:gs>
                  <a:gs pos="99583">
                    <a:schemeClr val="bg1"/>
                  </a:gs>
                  <a:gs pos="61000">
                    <a:schemeClr val="bg1"/>
                  </a:gs>
                  <a:gs pos="38000">
                    <a:schemeClr val="tx2">
                      <a:lumMod val="60000"/>
                      <a:lumOff val="40000"/>
                    </a:schemeClr>
                  </a:gs>
                </a:gsLst>
                <a:lin ang="5400000" scaled="0"/>
              </a:gradFill>
              <a:scene3d>
                <a:camera prst="orthographicFront"/>
                <a:lightRig rig="threePt" dir="t"/>
              </a:scene3d>
              <a:sp3d/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tx1"/>
                  </a:gs>
                  <a:gs pos="100000">
                    <a:schemeClr val="bg1"/>
                  </a:gs>
                  <a:gs pos="99583">
                    <a:schemeClr val="bg1"/>
                  </a:gs>
                  <a:gs pos="41000">
                    <a:schemeClr val="bg1"/>
                  </a:gs>
                  <a:gs pos="24000">
                    <a:schemeClr val="tx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chemeClr val="tx1"/>
                  </a:gs>
                  <a:gs pos="100000">
                    <a:schemeClr val="bg1"/>
                  </a:gs>
                  <a:gs pos="99583">
                    <a:schemeClr val="bg1"/>
                  </a:gs>
                  <a:gs pos="28000">
                    <a:schemeClr val="bg1"/>
                  </a:gs>
                  <a:gs pos="17000">
                    <a:schemeClr val="tx2">
                      <a:lumMod val="60000"/>
                      <a:lumOff val="40000"/>
                    </a:schemeClr>
                  </a:gs>
                </a:gsLst>
                <a:lin ang="5400000" scaled="0"/>
              </a:gradFill>
              <a:scene3d>
                <a:camera prst="orthographicFront"/>
                <a:lightRig rig="threePt" dir="t"/>
              </a:scene3d>
              <a:sp3d/>
            </c:spPr>
          </c:dPt>
          <c:dLbls>
            <c:txPr>
              <a:bodyPr/>
              <a:lstStyle/>
              <a:p>
                <a:pPr>
                  <a:defRPr>
                    <a:solidFill>
                      <a:srgbClr val="1C1C1C"/>
                    </a:solidFill>
                    <a:latin typeface="Cambria" panose="020405030504060302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Aayush</c:v>
                </c:pt>
                <c:pt idx="1">
                  <c:v>Eva</c:v>
                </c:pt>
                <c:pt idx="2">
                  <c:v>Max</c:v>
                </c:pt>
                <c:pt idx="3">
                  <c:v>Wu Di</c:v>
                </c:pt>
                <c:pt idx="4">
                  <c:v>Yuxuan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89.68</c:v>
                </c:pt>
                <c:pt idx="1">
                  <c:v>89.42</c:v>
                </c:pt>
                <c:pt idx="2">
                  <c:v>87.98</c:v>
                </c:pt>
                <c:pt idx="3">
                  <c:v>88.07</c:v>
                </c:pt>
                <c:pt idx="4">
                  <c:v>88.02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Aayush</c:v>
                </c:pt>
                <c:pt idx="1">
                  <c:v>Eva</c:v>
                </c:pt>
                <c:pt idx="2">
                  <c:v>Max</c:v>
                </c:pt>
                <c:pt idx="3">
                  <c:v>Wu Di</c:v>
                </c:pt>
                <c:pt idx="4">
                  <c:v>Yuxuan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0.20236026806868695</c:v>
                </c:pt>
                <c:pt idx="1">
                  <c:v>0.20177358575715865</c:v>
                </c:pt>
                <c:pt idx="2">
                  <c:v>0.19852426833946341</c:v>
                </c:pt>
                <c:pt idx="3">
                  <c:v>0.19872735067806935</c:v>
                </c:pt>
                <c:pt idx="4">
                  <c:v>0.19861452715662159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244480"/>
        <c:axId val="34213888"/>
        <c:axId val="0"/>
      </c:bar3DChart>
      <c:catAx>
        <c:axId val="342444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rgbClr val="1C1C1C"/>
                </a:solidFill>
                <a:latin typeface="Cambria" panose="02040503050406030204" pitchFamily="18" charset="0"/>
              </a:defRPr>
            </a:pPr>
            <a:endParaRPr lang="en-US"/>
          </a:p>
        </c:txPr>
        <c:crossAx val="34213888"/>
        <c:crosses val="autoZero"/>
        <c:auto val="1"/>
        <c:lblAlgn val="ctr"/>
        <c:lblOffset val="100"/>
        <c:noMultiLvlLbl val="0"/>
      </c:catAx>
      <c:valAx>
        <c:axId val="34213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rgbClr val="1C1C1C"/>
                </a:solidFill>
                <a:latin typeface="Cambria" panose="02040503050406030204" pitchFamily="18" charset="0"/>
              </a:defRPr>
            </a:pPr>
            <a:endParaRPr lang="en-US"/>
          </a:p>
        </c:txPr>
        <c:crossAx val="34244480"/>
        <c:crosses val="autoZero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Number of Commits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dPt>
            <c:idx val="3"/>
            <c:invertIfNegative val="0"/>
            <c:bubble3D val="0"/>
            <c:spPr>
              <a:scene3d>
                <a:camera prst="orthographicFront"/>
                <a:lightRig rig="threePt" dir="t"/>
              </a:scene3d>
              <a:sp3d/>
            </c:spPr>
          </c:dPt>
          <c:cat>
            <c:strRef>
              <c:f>Sheet1!$A$2:$A$6</c:f>
              <c:strCache>
                <c:ptCount val="5"/>
                <c:pt idx="0">
                  <c:v>Aayush</c:v>
                </c:pt>
                <c:pt idx="1">
                  <c:v>Wu Di</c:v>
                </c:pt>
                <c:pt idx="2">
                  <c:v>Eva</c:v>
                </c:pt>
                <c:pt idx="3">
                  <c:v>Max</c:v>
                </c:pt>
                <c:pt idx="4">
                  <c:v>Yu Xuan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41</c:v>
                </c:pt>
                <c:pt idx="1">
                  <c:v>55</c:v>
                </c:pt>
                <c:pt idx="2">
                  <c:v>40</c:v>
                </c:pt>
                <c:pt idx="3">
                  <c:v>52</c:v>
                </c:pt>
                <c:pt idx="4">
                  <c:v>47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97619968"/>
        <c:axId val="97622656"/>
      </c:barChart>
      <c:catAx>
        <c:axId val="97619968"/>
        <c:scaling>
          <c:orientation val="minMax"/>
        </c:scaling>
        <c:delete val="0"/>
        <c:axPos val="b"/>
        <c:majorTickMark val="none"/>
        <c:minorTickMark val="none"/>
        <c:tickLblPos val="nextTo"/>
        <c:crossAx val="97622656"/>
        <c:crosses val="autoZero"/>
        <c:auto val="1"/>
        <c:lblAlgn val="ctr"/>
        <c:lblOffset val="100"/>
        <c:noMultiLvlLbl val="0"/>
      </c:catAx>
      <c:valAx>
        <c:axId val="976226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76199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9829760"/>
        <c:axId val="89831296"/>
        <c:axId val="0"/>
      </c:bar3DChart>
      <c:catAx>
        <c:axId val="898297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1C1C1C"/>
                </a:solidFill>
                <a:latin typeface="Comic Sans MS" pitchFamily="66" charset="0"/>
              </a:defRPr>
            </a:pPr>
            <a:endParaRPr lang="en-US"/>
          </a:p>
        </c:txPr>
        <c:crossAx val="89831296"/>
        <c:crosses val="autoZero"/>
        <c:auto val="1"/>
        <c:lblAlgn val="ctr"/>
        <c:lblOffset val="100"/>
        <c:noMultiLvlLbl val="0"/>
      </c:catAx>
      <c:valAx>
        <c:axId val="89831296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rgbClr val="1C1C1C"/>
                </a:solidFill>
              </a:defRPr>
            </a:pPr>
            <a:endParaRPr lang="en-US"/>
          </a:p>
        </c:txPr>
        <c:crossAx val="89829760"/>
        <c:crosses val="autoZero"/>
        <c:crossBetween val="between"/>
        <c:majorUnit val="5"/>
      </c:valAx>
    </c:plotArea>
    <c:legend>
      <c:legendPos val="r"/>
      <c:layout/>
      <c:overlay val="0"/>
      <c:txPr>
        <a:bodyPr/>
        <a:lstStyle/>
        <a:p>
          <a:pPr>
            <a:defRPr>
              <a:solidFill>
                <a:srgbClr val="1C1C1C"/>
              </a:solidFill>
              <a:latin typeface="Comic Sans MS" pitchFamily="66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Hours Spent (Non-coding)</c:v>
                </c:pt>
              </c:strCache>
            </c:strRef>
          </c:tx>
          <c:spPr>
            <a:gradFill>
              <a:gsLst>
                <a:gs pos="0">
                  <a:schemeClr val="tx1"/>
                </a:gs>
                <a:gs pos="100000">
                  <a:schemeClr val="bg1"/>
                </a:gs>
                <a:gs pos="100000">
                  <a:schemeClr val="bg1"/>
                </a:gs>
                <a:gs pos="90000">
                  <a:schemeClr val="tx2">
                    <a:lumMod val="60000"/>
                    <a:lumOff val="40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84000">
                    <a:schemeClr val="bg1"/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5400000" scaled="0"/>
              </a:gradFill>
              <a:scene3d>
                <a:camera prst="orthographicFront"/>
                <a:lightRig rig="threePt" dir="t"/>
              </a:scene3d>
              <a:sp3d/>
            </c:spPr>
          </c:dPt>
          <c:dPt>
            <c:idx val="1"/>
            <c:invertIfNegative val="0"/>
            <c:bubble3D val="0"/>
            <c:spPr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  <a:gs pos="26000">
                    <a:schemeClr val="bg1"/>
                  </a:gs>
                  <a:gs pos="86000">
                    <a:schemeClr val="tx2">
                      <a:lumMod val="60000"/>
                      <a:lumOff val="40000"/>
                    </a:schemeClr>
                  </a:gs>
                </a:gsLst>
                <a:lin ang="5400000" scaled="0"/>
              </a:gradFill>
              <a:scene3d>
                <a:camera prst="orthographicFront"/>
                <a:lightRig rig="threePt" dir="t"/>
              </a:scene3d>
              <a:sp3d/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bg1">
                      <a:lumMod val="65000"/>
                    </a:schemeClr>
                  </a:gs>
                  <a:gs pos="43000">
                    <a:schemeClr val="bg1"/>
                  </a:gs>
                  <a:gs pos="98000">
                    <a:schemeClr val="tx2">
                      <a:lumMod val="60000"/>
                      <a:lumOff val="40000"/>
                    </a:schemeClr>
                  </a:gs>
                </a:gsLst>
                <a:lin ang="5400000" scaled="0"/>
              </a:gradFill>
              <a:scene3d>
                <a:camera prst="orthographicFront"/>
                <a:lightRig rig="threePt" dir="t"/>
              </a:scene3d>
              <a:sp3d/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bg1">
                      <a:lumMod val="65000"/>
                    </a:schemeClr>
                  </a:gs>
                  <a:gs pos="32000">
                    <a:schemeClr val="bg1"/>
                  </a:gs>
                  <a:gs pos="99000">
                    <a:schemeClr val="tx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chemeClr val="bg1">
                      <a:lumMod val="65000"/>
                    </a:schemeClr>
                  </a:gs>
                  <a:gs pos="18000">
                    <a:schemeClr val="bg1"/>
                  </a:gs>
                  <a:gs pos="97000">
                    <a:schemeClr val="tx2">
                      <a:lumMod val="60000"/>
                      <a:lumOff val="40000"/>
                    </a:schemeClr>
                  </a:gs>
                </a:gsLst>
                <a:lin ang="5400000" scaled="0"/>
              </a:gradFill>
              <a:scene3d>
                <a:camera prst="orthographicFront"/>
                <a:lightRig rig="threePt" dir="t"/>
              </a:scene3d>
              <a:sp3d/>
            </c:spPr>
          </c:dPt>
          <c:dLbls>
            <c:txPr>
              <a:bodyPr/>
              <a:lstStyle/>
              <a:p>
                <a:pPr>
                  <a:defRPr>
                    <a:solidFill>
                      <a:srgbClr val="1C1C1C"/>
                    </a:solidFill>
                    <a:latin typeface="Cambria" panose="020405030504060302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Aayush</c:v>
                </c:pt>
                <c:pt idx="1">
                  <c:v>Eva</c:v>
                </c:pt>
                <c:pt idx="2">
                  <c:v>Max</c:v>
                </c:pt>
                <c:pt idx="3">
                  <c:v>Wu Di</c:v>
                </c:pt>
                <c:pt idx="4">
                  <c:v>Yuxuan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47.2</c:v>
                </c:pt>
                <c:pt idx="1">
                  <c:v>50</c:v>
                </c:pt>
                <c:pt idx="2">
                  <c:v>50.5</c:v>
                </c:pt>
                <c:pt idx="3">
                  <c:v>53.8</c:v>
                </c:pt>
                <c:pt idx="4">
                  <c:v>50.5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Aayush</c:v>
                </c:pt>
                <c:pt idx="1">
                  <c:v>Eva</c:v>
                </c:pt>
                <c:pt idx="2">
                  <c:v>Max</c:v>
                </c:pt>
                <c:pt idx="3">
                  <c:v>Wu Di</c:v>
                </c:pt>
                <c:pt idx="4">
                  <c:v>Yuxuan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0.1873015873015873</c:v>
                </c:pt>
                <c:pt idx="1">
                  <c:v>0.1984126984126984</c:v>
                </c:pt>
                <c:pt idx="2">
                  <c:v>0.20039682539682541</c:v>
                </c:pt>
                <c:pt idx="3">
                  <c:v>0.21349206349206348</c:v>
                </c:pt>
                <c:pt idx="4">
                  <c:v>0.20039682539682541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1436160"/>
        <c:axId val="91437696"/>
        <c:axId val="0"/>
      </c:bar3DChart>
      <c:catAx>
        <c:axId val="914361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1C1C1C"/>
                </a:solidFill>
                <a:latin typeface="Cambria" panose="02040503050406030204" pitchFamily="18" charset="0"/>
              </a:defRPr>
            </a:pPr>
            <a:endParaRPr lang="en-US"/>
          </a:p>
        </c:txPr>
        <c:crossAx val="91437696"/>
        <c:crosses val="autoZero"/>
        <c:auto val="1"/>
        <c:lblAlgn val="ctr"/>
        <c:lblOffset val="100"/>
        <c:noMultiLvlLbl val="0"/>
      </c:catAx>
      <c:valAx>
        <c:axId val="91437696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rgbClr val="1C1C1C"/>
                </a:solidFill>
                <a:latin typeface="Cambria" panose="02040503050406030204" pitchFamily="18" charset="0"/>
              </a:defRPr>
            </a:pPr>
            <a:endParaRPr lang="en-US"/>
          </a:p>
        </c:txPr>
        <c:crossAx val="91436160"/>
        <c:crosses val="autoZero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1487232"/>
        <c:axId val="91800320"/>
        <c:axId val="0"/>
      </c:bar3DChart>
      <c:catAx>
        <c:axId val="914872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1C1C1C"/>
                </a:solidFill>
                <a:latin typeface="Comic Sans MS" pitchFamily="66" charset="0"/>
              </a:defRPr>
            </a:pPr>
            <a:endParaRPr lang="en-US"/>
          </a:p>
        </c:txPr>
        <c:crossAx val="91800320"/>
        <c:crosses val="autoZero"/>
        <c:auto val="1"/>
        <c:lblAlgn val="ctr"/>
        <c:lblOffset val="100"/>
        <c:noMultiLvlLbl val="0"/>
      </c:catAx>
      <c:valAx>
        <c:axId val="91800320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rgbClr val="1C1C1C"/>
                </a:solidFill>
              </a:defRPr>
            </a:pPr>
            <a:endParaRPr lang="en-US"/>
          </a:p>
        </c:txPr>
        <c:crossAx val="91487232"/>
        <c:crosses val="autoZero"/>
        <c:crossBetween val="between"/>
        <c:majorUnit val="5"/>
      </c:valAx>
    </c:plotArea>
    <c:legend>
      <c:legendPos val="r"/>
      <c:layout/>
      <c:overlay val="0"/>
      <c:txPr>
        <a:bodyPr/>
        <a:lstStyle/>
        <a:p>
          <a:pPr>
            <a:defRPr>
              <a:solidFill>
                <a:srgbClr val="1C1C1C"/>
              </a:solidFill>
              <a:latin typeface="Comic Sans MS" pitchFamily="66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Hours Spent (Total)</c:v>
                </c:pt>
              </c:strCache>
            </c:strRef>
          </c:tx>
          <c:spPr>
            <a:gradFill>
              <a:gsLst>
                <a:gs pos="1667">
                  <a:schemeClr val="tx1"/>
                </a:gs>
                <a:gs pos="20000">
                  <a:schemeClr val="bg1">
                    <a:lumMod val="65000"/>
                  </a:schemeClr>
                </a:gs>
                <a:gs pos="100000">
                  <a:schemeClr val="bg1"/>
                </a:gs>
                <a:gs pos="40000">
                  <a:schemeClr val="bg1"/>
                </a:gs>
                <a:gs pos="86000">
                  <a:schemeClr val="tx2">
                    <a:lumMod val="60000"/>
                    <a:lumOff val="40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1667">
                    <a:schemeClr val="tx1"/>
                  </a:gs>
                  <a:gs pos="2000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  <a:gs pos="23000">
                    <a:schemeClr val="bg1"/>
                  </a:gs>
                  <a:gs pos="86000">
                    <a:schemeClr val="tx2">
                      <a:lumMod val="60000"/>
                      <a:lumOff val="40000"/>
                    </a:schemeClr>
                  </a:gs>
                </a:gsLst>
                <a:lin ang="5400000" scaled="0"/>
              </a:gradFill>
              <a:scene3d>
                <a:camera prst="orthographicFront"/>
                <a:lightRig rig="threePt" dir="t"/>
              </a:scene3d>
              <a:sp3d/>
            </c:spPr>
          </c:dPt>
          <c:dPt>
            <c:idx val="1"/>
            <c:invertIfNegative val="0"/>
            <c:bubble3D val="0"/>
            <c:spPr>
              <a:gradFill>
                <a:gsLst>
                  <a:gs pos="1667">
                    <a:schemeClr val="tx1"/>
                  </a:gs>
                  <a:gs pos="2000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  <a:gs pos="38000">
                    <a:schemeClr val="bg1"/>
                  </a:gs>
                  <a:gs pos="86000">
                    <a:schemeClr val="tx2">
                      <a:lumMod val="60000"/>
                      <a:lumOff val="40000"/>
                    </a:schemeClr>
                  </a:gs>
                </a:gsLst>
                <a:lin ang="5400000" scaled="0"/>
              </a:gradFill>
              <a:scene3d>
                <a:camera prst="orthographicFront"/>
                <a:lightRig rig="threePt" dir="t"/>
              </a:scene3d>
              <a:sp3d/>
            </c:spPr>
          </c:dPt>
          <c:dPt>
            <c:idx val="2"/>
            <c:invertIfNegative val="0"/>
            <c:bubble3D val="0"/>
            <c:spPr>
              <a:gradFill>
                <a:gsLst>
                  <a:gs pos="1667">
                    <a:schemeClr val="tx1"/>
                  </a:gs>
                  <a:gs pos="2000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  <a:gs pos="58000">
                    <a:schemeClr val="bg1"/>
                  </a:gs>
                  <a:gs pos="86000">
                    <a:schemeClr val="tx2">
                      <a:lumMod val="60000"/>
                      <a:lumOff val="40000"/>
                    </a:schemeClr>
                  </a:gs>
                </a:gsLst>
                <a:lin ang="5400000" scaled="0"/>
              </a:gradFill>
              <a:scene3d>
                <a:camera prst="orthographicFront"/>
                <a:lightRig rig="threePt" dir="t"/>
              </a:scene3d>
              <a:sp3d/>
            </c:spPr>
          </c:dPt>
          <c:dPt>
            <c:idx val="3"/>
            <c:invertIfNegative val="0"/>
            <c:bubble3D val="0"/>
            <c:spPr>
              <a:gradFill>
                <a:gsLst>
                  <a:gs pos="1667">
                    <a:schemeClr val="tx1"/>
                  </a:gs>
                  <a:gs pos="2000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  <a:gs pos="70000">
                    <a:schemeClr val="bg1"/>
                  </a:gs>
                  <a:gs pos="86000">
                    <a:schemeClr val="tx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c:spPr>
          </c:dPt>
          <c:dPt>
            <c:idx val="4"/>
            <c:invertIfNegative val="0"/>
            <c:bubble3D val="0"/>
            <c:spPr>
              <a:gradFill>
                <a:gsLst>
                  <a:gs pos="1667">
                    <a:schemeClr val="tx1"/>
                  </a:gs>
                  <a:gs pos="2000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  <a:gs pos="76000">
                    <a:schemeClr val="bg1"/>
                  </a:gs>
                  <a:gs pos="86000">
                    <a:schemeClr val="tx2">
                      <a:lumMod val="60000"/>
                      <a:lumOff val="40000"/>
                    </a:schemeClr>
                  </a:gs>
                </a:gsLst>
                <a:lin ang="5400000" scaled="0"/>
              </a:gradFill>
              <a:scene3d>
                <a:camera prst="orthographicFront"/>
                <a:lightRig rig="threePt" dir="t"/>
              </a:scene3d>
              <a:sp3d/>
            </c:spPr>
          </c:dPt>
          <c:dLbls>
            <c:txPr>
              <a:bodyPr/>
              <a:lstStyle/>
              <a:p>
                <a:pPr>
                  <a:defRPr>
                    <a:solidFill>
                      <a:srgbClr val="1C1C1C"/>
                    </a:solidFill>
                    <a:latin typeface="Cambria" panose="020405030504060302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Aayush</c:v>
                </c:pt>
                <c:pt idx="1">
                  <c:v>Eva</c:v>
                </c:pt>
                <c:pt idx="2">
                  <c:v>Max</c:v>
                </c:pt>
                <c:pt idx="3">
                  <c:v>Wu Di</c:v>
                </c:pt>
                <c:pt idx="4">
                  <c:v>Yuxuan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136.88</c:v>
                </c:pt>
                <c:pt idx="1">
                  <c:v>139.41999999999999</c:v>
                </c:pt>
                <c:pt idx="2">
                  <c:v>138.47999999999999</c:v>
                </c:pt>
                <c:pt idx="3">
                  <c:v>141.87</c:v>
                </c:pt>
                <c:pt idx="4">
                  <c:v>138.52000000000001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3620480"/>
        <c:axId val="73622272"/>
        <c:axId val="0"/>
      </c:bar3DChart>
      <c:catAx>
        <c:axId val="736204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1C1C1C"/>
                </a:solidFill>
                <a:latin typeface="Cambria" panose="02040503050406030204" pitchFamily="18" charset="0"/>
              </a:defRPr>
            </a:pPr>
            <a:endParaRPr lang="en-US"/>
          </a:p>
        </c:txPr>
        <c:crossAx val="73622272"/>
        <c:crosses val="autoZero"/>
        <c:auto val="1"/>
        <c:lblAlgn val="ctr"/>
        <c:lblOffset val="100"/>
        <c:noMultiLvlLbl val="0"/>
      </c:catAx>
      <c:valAx>
        <c:axId val="73622272"/>
        <c:scaling>
          <c:orientation val="minMax"/>
          <c:min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rgbClr val="1C1C1C"/>
                </a:solidFill>
                <a:latin typeface="Cambria" panose="02040503050406030204" pitchFamily="18" charset="0"/>
              </a:defRPr>
            </a:pPr>
            <a:endParaRPr lang="en-US"/>
          </a:p>
        </c:txPr>
        <c:crossAx val="73620480"/>
        <c:crosses val="autoZero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  <c:pt idx="5">
                  <c:v>Iteration 6</c:v>
                </c:pt>
                <c:pt idx="6">
                  <c:v>Iteration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0.93</c:v>
                </c:pt>
                <c:pt idx="2">
                  <c:v>0.74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872256"/>
        <c:axId val="90862336"/>
      </c:lineChart>
      <c:catAx>
        <c:axId val="91872256"/>
        <c:scaling>
          <c:orientation val="minMax"/>
        </c:scaling>
        <c:delete val="0"/>
        <c:axPos val="b"/>
        <c:majorTickMark val="out"/>
        <c:minorTickMark val="none"/>
        <c:tickLblPos val="nextTo"/>
        <c:crossAx val="90862336"/>
        <c:crosses val="autoZero"/>
        <c:auto val="1"/>
        <c:lblAlgn val="ctr"/>
        <c:lblOffset val="100"/>
        <c:noMultiLvlLbl val="0"/>
      </c:catAx>
      <c:valAx>
        <c:axId val="90862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872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Cambria" panose="02040503050406030204" pitchFamily="18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Iteration 2</c:v>
                </c:pt>
                <c:pt idx="1">
                  <c:v>Iteration 3</c:v>
                </c:pt>
                <c:pt idx="2">
                  <c:v>Iteration 4</c:v>
                </c:pt>
                <c:pt idx="3">
                  <c:v>Iteration 5</c:v>
                </c:pt>
                <c:pt idx="4">
                  <c:v>Iteration 6</c:v>
                </c:pt>
                <c:pt idx="5">
                  <c:v>Iteration 7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</c:v>
                </c:pt>
                <c:pt idx="1">
                  <c:v>29</c:v>
                </c:pt>
                <c:pt idx="2">
                  <c:v>8</c:v>
                </c:pt>
                <c:pt idx="3">
                  <c:v>3</c:v>
                </c:pt>
                <c:pt idx="4">
                  <c:v>8</c:v>
                </c:pt>
                <c:pt idx="5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877888"/>
        <c:axId val="107879424"/>
      </c:lineChart>
      <c:catAx>
        <c:axId val="107877888"/>
        <c:scaling>
          <c:orientation val="minMax"/>
        </c:scaling>
        <c:delete val="0"/>
        <c:axPos val="b"/>
        <c:majorTickMark val="out"/>
        <c:minorTickMark val="none"/>
        <c:tickLblPos val="nextTo"/>
        <c:crossAx val="107879424"/>
        <c:crosses val="autoZero"/>
        <c:auto val="1"/>
        <c:lblAlgn val="ctr"/>
        <c:lblOffset val="100"/>
        <c:noMultiLvlLbl val="0"/>
      </c:catAx>
      <c:valAx>
        <c:axId val="107879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7877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611868938016034"/>
          <c:y val="0.12037646811935757"/>
          <c:w val="0.93441962936896661"/>
          <c:h val="0.2706616205737124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4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5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9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5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7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8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20"/>
            <c:marker>
              <c:spPr>
                <a:solidFill>
                  <a:srgbClr val="FF0000"/>
                </a:solidFill>
              </c:spPr>
            </c:marker>
            <c:bubble3D val="0"/>
          </c:dPt>
          <c:cat>
            <c:strRef>
              <c:f>Sheet1!$A$2:$A$28</c:f>
              <c:strCache>
                <c:ptCount val="27"/>
                <c:pt idx="0">
                  <c:v>UI for Login/Logout and Bootstrap</c:v>
                </c:pt>
                <c:pt idx="1">
                  <c:v>Login/Logout</c:v>
                </c:pt>
                <c:pt idx="2">
                  <c:v>Code Bootstrap (Unzip, Read data files and create SQL tables)</c:v>
                </c:pt>
                <c:pt idx="3">
                  <c:v>Code Bootstrap (Validate data files, connect to database, insert into tables, drop tables)</c:v>
                </c:pt>
                <c:pt idx="4">
                  <c:v>Integrate functionalities</c:v>
                </c:pt>
                <c:pt idx="5">
                  <c:v>Debugging Login/Logout</c:v>
                </c:pt>
                <c:pt idx="6">
                  <c:v>Debugging bootstrap</c:v>
                </c:pt>
                <c:pt idx="7">
                  <c:v>Optimize functionalities from Iteration 2</c:v>
                </c:pt>
                <c:pt idx="8">
                  <c:v>View the density for each semantic for any specific time</c:v>
                </c:pt>
                <c:pt idx="9">
                  <c:v>Generate heat map according to the density</c:v>
                </c:pt>
                <c:pt idx="10">
                  <c:v>top-k-companions</c:v>
                </c:pt>
                <c:pt idx="11">
                  <c:v>Breakdown by year and gender</c:v>
                </c:pt>
                <c:pt idx="12">
                  <c:v>Top-k next places</c:v>
                </c:pt>
                <c:pt idx="13">
                  <c:v>Top-k popular places</c:v>
                </c:pt>
                <c:pt idx="14">
                  <c:v>Change in project requirement</c:v>
                </c:pt>
                <c:pt idx="15">
                  <c:v>Integrate heat map and basic location report</c:v>
                </c:pt>
                <c:pt idx="16">
                  <c:v>Debug basic location report</c:v>
                </c:pt>
                <c:pt idx="17">
                  <c:v>Debug heatmap functionality</c:v>
                </c:pt>
                <c:pt idx="18">
                  <c:v>Prepare UI for HT</c:v>
                </c:pt>
                <c:pt idx="19">
                  <c:v>Prepare bootstrap for Heuristic</c:v>
                </c:pt>
                <c:pt idx="20">
                  <c:v>Deployment for Heuristic</c:v>
                </c:pt>
                <c:pt idx="21">
                  <c:v>Deployment</c:v>
                </c:pt>
                <c:pt idx="22">
                  <c:v>Administrative Updating Data</c:v>
                </c:pt>
                <c:pt idx="23">
                  <c:v>Web Service &amp; JSON (less group detection and reports)</c:v>
                </c:pt>
                <c:pt idx="24">
                  <c:v>AGD(Check for tricky case, Output according to requirement)</c:v>
                </c:pt>
                <c:pt idx="25">
                  <c:v>AGD(Basic UI, SQL queries, identify groups)</c:v>
                </c:pt>
                <c:pt idx="26">
                  <c:v>Integrate functionalities</c:v>
                </c:pt>
              </c:strCache>
            </c:str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1.1299999999999999</c:v>
                </c:pt>
                <c:pt idx="1">
                  <c:v>0.97</c:v>
                </c:pt>
                <c:pt idx="2">
                  <c:v>1.06</c:v>
                </c:pt>
                <c:pt idx="3">
                  <c:v>0.52</c:v>
                </c:pt>
                <c:pt idx="4">
                  <c:v>2.5</c:v>
                </c:pt>
                <c:pt idx="5">
                  <c:v>1.54</c:v>
                </c:pt>
                <c:pt idx="6">
                  <c:v>0.95</c:v>
                </c:pt>
                <c:pt idx="7" formatCode="0.00">
                  <c:v>1.0204081632653061</c:v>
                </c:pt>
                <c:pt idx="8">
                  <c:v>0.68</c:v>
                </c:pt>
                <c:pt idx="9">
                  <c:v>2.4900000000000002</c:v>
                </c:pt>
                <c:pt idx="10">
                  <c:v>0.54</c:v>
                </c:pt>
                <c:pt idx="11">
                  <c:v>0.59</c:v>
                </c:pt>
                <c:pt idx="12">
                  <c:v>0.72</c:v>
                </c:pt>
                <c:pt idx="13">
                  <c:v>0.96</c:v>
                </c:pt>
                <c:pt idx="14">
                  <c:v>1.1499999999999999</c:v>
                </c:pt>
                <c:pt idx="15">
                  <c:v>1.76</c:v>
                </c:pt>
                <c:pt idx="16">
                  <c:v>0.94</c:v>
                </c:pt>
                <c:pt idx="17">
                  <c:v>7.5</c:v>
                </c:pt>
                <c:pt idx="18">
                  <c:v>0.49</c:v>
                </c:pt>
                <c:pt idx="19">
                  <c:v>0.97</c:v>
                </c:pt>
                <c:pt idx="20">
                  <c:v>0.45</c:v>
                </c:pt>
                <c:pt idx="21">
                  <c:v>0.59</c:v>
                </c:pt>
                <c:pt idx="22">
                  <c:v>0.98</c:v>
                </c:pt>
                <c:pt idx="23">
                  <c:v>1.02</c:v>
                </c:pt>
                <c:pt idx="24">
                  <c:v>0.96</c:v>
                </c:pt>
                <c:pt idx="25">
                  <c:v>0.9</c:v>
                </c:pt>
                <c:pt idx="26">
                  <c:v>1.18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557632"/>
        <c:axId val="109559168"/>
      </c:lineChart>
      <c:catAx>
        <c:axId val="109557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400">
                <a:latin typeface="Cambria" panose="02040503050406030204" pitchFamily="18" charset="0"/>
              </a:defRPr>
            </a:pPr>
            <a:endParaRPr lang="en-US"/>
          </a:p>
        </c:txPr>
        <c:crossAx val="109559168"/>
        <c:crosses val="autoZero"/>
        <c:auto val="0"/>
        <c:lblAlgn val="ctr"/>
        <c:lblOffset val="100"/>
        <c:noMultiLvlLbl val="0"/>
      </c:catAx>
      <c:valAx>
        <c:axId val="109559168"/>
        <c:scaling>
          <c:logBase val="2"/>
          <c:orientation val="minMax"/>
          <c:min val="0.2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5576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97160183604855"/>
          <c:y val="0.12932852885295906"/>
          <c:w val="0.82439483609092246"/>
          <c:h val="0.2706616205737124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PP score</c:v>
                </c:pt>
              </c:strCache>
            </c:strRef>
          </c:tx>
          <c:dPt>
            <c:idx val="16"/>
            <c:marker>
              <c:spPr>
                <a:solidFill>
                  <a:srgbClr val="FF0000"/>
                </a:solidFill>
              </c:spPr>
            </c:marker>
            <c:bubble3D val="0"/>
          </c:dPt>
          <c:dPt>
            <c:idx val="18"/>
            <c:marker>
              <c:spPr>
                <a:solidFill>
                  <a:schemeClr val="accent1"/>
                </a:solidFill>
              </c:spPr>
            </c:marker>
            <c:bubble3D val="0"/>
          </c:dPt>
          <c:dPt>
            <c:idx val="20"/>
            <c:marker>
              <c:spPr>
                <a:solidFill>
                  <a:schemeClr val="accent1"/>
                </a:solidFill>
              </c:spPr>
            </c:marker>
            <c:bubble3D val="0"/>
          </c:dPt>
          <c:cat>
            <c:strRef>
              <c:f>Sheet1!$A$2:$A$42</c:f>
              <c:strCache>
                <c:ptCount val="39"/>
                <c:pt idx="0">
                  <c:v>Deployment</c:v>
                </c:pt>
                <c:pt idx="1">
                  <c:v>Debug Administrative Updating data and JSON</c:v>
                </c:pt>
                <c:pt idx="2">
                  <c:v>Debug Automatic Group Identification</c:v>
                </c:pt>
                <c:pt idx="3">
                  <c:v>Debug Functionalities</c:v>
                </c:pt>
                <c:pt idx="4">
                  <c:v>Re-deployment</c:v>
                </c:pt>
                <c:pt idx="5">
                  <c:v>Modify Bootstrap according to requirement</c:v>
                </c:pt>
                <c:pt idx="6">
                  <c:v>Implent changes from Heurisitic</c:v>
                </c:pt>
                <c:pt idx="7">
                  <c:v>GALR (Top K popular places for groups)</c:v>
                </c:pt>
                <c:pt idx="8">
                  <c:v>JSON for groups</c:v>
                </c:pt>
                <c:pt idx="9">
                  <c:v>GALR(Top-k next places for groups)</c:v>
                </c:pt>
                <c:pt idx="10">
                  <c:v>Deploy on openshift</c:v>
                </c:pt>
                <c:pt idx="11">
                  <c:v>Integration of functionality</c:v>
                </c:pt>
                <c:pt idx="12">
                  <c:v>Debug functionities</c:v>
                </c:pt>
                <c:pt idx="13">
                  <c:v>Implement changes from Heuristic</c:v>
                </c:pt>
                <c:pt idx="14">
                  <c:v>Debug for JSON</c:v>
                </c:pt>
                <c:pt idx="15">
                  <c:v>Debug GALR functionality </c:v>
                </c:pt>
                <c:pt idx="16">
                  <c:v>Re-deployment</c:v>
                </c:pt>
                <c:pt idx="17">
                  <c:v>Generate Javadocs(Bootstrap,admin update)</c:v>
                </c:pt>
                <c:pt idx="18">
                  <c:v>Generate Javadocs(Group Aware Location Report)</c:v>
                </c:pt>
                <c:pt idx="19">
                  <c:v>Generate Javadocs(Automatic Group Detection)</c:v>
                </c:pt>
                <c:pt idx="20">
                  <c:v>Generate Javadocs(Basic Location Report)</c:v>
                </c:pt>
                <c:pt idx="21">
                  <c:v>Generate Javadocs(Heatmap)</c:v>
                </c:pt>
                <c:pt idx="22">
                  <c:v>Improve accuracy of app from UAT</c:v>
                </c:pt>
                <c:pt idx="23">
                  <c:v>Improve UI from UAT</c:v>
                </c:pt>
                <c:pt idx="24">
                  <c:v>Initial Deployment</c:v>
                </c:pt>
                <c:pt idx="25">
                  <c:v>Integration of functionality</c:v>
                </c:pt>
                <c:pt idx="26">
                  <c:v>Debug changes from UAT</c:v>
                </c:pt>
                <c:pt idx="27">
                  <c:v>Debug Functionalities</c:v>
                </c:pt>
                <c:pt idx="28">
                  <c:v>Debug UI changes</c:v>
                </c:pt>
                <c:pt idx="29">
                  <c:v>Deployment after Debug</c:v>
                </c:pt>
                <c:pt idx="30">
                  <c:v>Update UI</c:v>
                </c:pt>
                <c:pt idx="31">
                  <c:v>Updating of javadocs</c:v>
                </c:pt>
                <c:pt idx="32">
                  <c:v>Update json from UAT</c:v>
                </c:pt>
                <c:pt idx="33">
                  <c:v>Update Bootstrap</c:v>
                </c:pt>
                <c:pt idx="34">
                  <c:v>Deploy on openshift</c:v>
                </c:pt>
                <c:pt idx="35">
                  <c:v>Debug json</c:v>
                </c:pt>
                <c:pt idx="36">
                  <c:v>Debug UI errors</c:v>
                </c:pt>
                <c:pt idx="37">
                  <c:v>Debug Functionalities</c:v>
                </c:pt>
                <c:pt idx="38">
                  <c:v>Re-deployment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1.04</c:v>
                </c:pt>
                <c:pt idx="1">
                  <c:v>1.46</c:v>
                </c:pt>
                <c:pt idx="2">
                  <c:v>0.82</c:v>
                </c:pt>
                <c:pt idx="3">
                  <c:v>1</c:v>
                </c:pt>
                <c:pt idx="4">
                  <c:v>1.22</c:v>
                </c:pt>
                <c:pt idx="5">
                  <c:v>1.1000000000000001</c:v>
                </c:pt>
                <c:pt idx="6">
                  <c:v>1.1200000000000001</c:v>
                </c:pt>
                <c:pt idx="7">
                  <c:v>1.45</c:v>
                </c:pt>
                <c:pt idx="8">
                  <c:v>1.07</c:v>
                </c:pt>
                <c:pt idx="9">
                  <c:v>1.1100000000000001</c:v>
                </c:pt>
                <c:pt idx="10">
                  <c:v>1.3</c:v>
                </c:pt>
                <c:pt idx="11">
                  <c:v>1.22</c:v>
                </c:pt>
                <c:pt idx="12">
                  <c:v>1.24</c:v>
                </c:pt>
                <c:pt idx="13">
                  <c:v>1.1100000000000001</c:v>
                </c:pt>
                <c:pt idx="14">
                  <c:v>1.03</c:v>
                </c:pt>
                <c:pt idx="15">
                  <c:v>0.94</c:v>
                </c:pt>
                <c:pt idx="16">
                  <c:v>2.2200000000000002</c:v>
                </c:pt>
                <c:pt idx="17">
                  <c:v>1.02</c:v>
                </c:pt>
                <c:pt idx="18">
                  <c:v>1.1100000000000001</c:v>
                </c:pt>
                <c:pt idx="19">
                  <c:v>1.03</c:v>
                </c:pt>
                <c:pt idx="20">
                  <c:v>1.29</c:v>
                </c:pt>
                <c:pt idx="21">
                  <c:v>0.84</c:v>
                </c:pt>
                <c:pt idx="22">
                  <c:v>0.93</c:v>
                </c:pt>
                <c:pt idx="23">
                  <c:v>0.97</c:v>
                </c:pt>
                <c:pt idx="24">
                  <c:v>1.43</c:v>
                </c:pt>
                <c:pt idx="25">
                  <c:v>1.1399999999999999</c:v>
                </c:pt>
                <c:pt idx="26">
                  <c:v>1.26</c:v>
                </c:pt>
                <c:pt idx="27">
                  <c:v>1.08</c:v>
                </c:pt>
                <c:pt idx="28">
                  <c:v>1.1499999999999999</c:v>
                </c:pt>
                <c:pt idx="29">
                  <c:v>1.1299999999999999</c:v>
                </c:pt>
                <c:pt idx="30">
                  <c:v>1.25</c:v>
                </c:pt>
                <c:pt idx="31">
                  <c:v>1.28</c:v>
                </c:pt>
                <c:pt idx="32">
                  <c:v>0.82</c:v>
                </c:pt>
                <c:pt idx="33">
                  <c:v>1.18</c:v>
                </c:pt>
                <c:pt idx="34">
                  <c:v>1.1299999999999999</c:v>
                </c:pt>
                <c:pt idx="35">
                  <c:v>1.1299999999999999</c:v>
                </c:pt>
                <c:pt idx="36">
                  <c:v>0.63</c:v>
                </c:pt>
                <c:pt idx="37">
                  <c:v>0.79</c:v>
                </c:pt>
                <c:pt idx="38">
                  <c:v>0.63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395584"/>
        <c:axId val="113397120"/>
      </c:lineChart>
      <c:catAx>
        <c:axId val="113395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txPr>
          <a:bodyPr rot="-5400000" vert="horz"/>
          <a:lstStyle/>
          <a:p>
            <a:pPr>
              <a:defRPr sz="1400"/>
            </a:pPr>
            <a:endParaRPr lang="en-US"/>
          </a:p>
        </c:txPr>
        <c:crossAx val="113397120"/>
        <c:crosses val="autoZero"/>
        <c:auto val="0"/>
        <c:lblAlgn val="ctr"/>
        <c:lblOffset val="100"/>
        <c:tickLblSkip val="1"/>
        <c:noMultiLvlLbl val="0"/>
      </c:catAx>
      <c:valAx>
        <c:axId val="113397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33955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Cambria" panose="02040503050406030204" pitchFamily="18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A0F69-501F-4524-A3B0-7C24AFE03E73}" type="datetimeFigureOut">
              <a:rPr lang="en-SG" smtClean="0"/>
              <a:t>16/11/2014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DFDC5-9857-45EF-8B92-2EE579F306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048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2174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</a:t>
            </a:r>
            <a:r>
              <a:rPr lang="en-US" baseline="0" dirty="0" smtClean="0"/>
              <a:t> vs Actual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script mention how you used the metrics to fix problems identified and challenges faced when collecting and using the metrics.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</a:t>
            </a:r>
            <a:r>
              <a:rPr lang="en-US" baseline="0" dirty="0" smtClean="0"/>
              <a:t> vs Actual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</a:t>
            </a:r>
            <a:r>
              <a:rPr lang="en-US" baseline="0" dirty="0" err="1" smtClean="0"/>
              <a:t>wu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di’s</a:t>
            </a:r>
            <a:r>
              <a:rPr lang="en-US" baseline="0" dirty="0" smtClean="0"/>
              <a:t> commits are high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</a:t>
            </a:r>
            <a:r>
              <a:rPr lang="en-US" baseline="0" dirty="0" err="1" smtClean="0"/>
              <a:t>wu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di’s</a:t>
            </a:r>
            <a:r>
              <a:rPr lang="en-US" baseline="0" dirty="0" smtClean="0"/>
              <a:t> commits are high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</a:t>
            </a:r>
            <a:r>
              <a:rPr lang="en-US" baseline="0" dirty="0" smtClean="0"/>
              <a:t> vs Actual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</a:t>
            </a:r>
            <a:r>
              <a:rPr lang="en-US" baseline="0" dirty="0" smtClean="0"/>
              <a:t> vs Actual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</a:t>
            </a:r>
            <a:r>
              <a:rPr lang="en-US" baseline="0" dirty="0" smtClean="0"/>
              <a:t> vs Actual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</a:t>
            </a:r>
            <a:r>
              <a:rPr lang="en-US" baseline="0" dirty="0" smtClean="0"/>
              <a:t> vs Actual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>
                <a:solidFill>
                  <a:prstClr val="black"/>
                </a:solidFill>
              </a:rPr>
              <a:pPr/>
              <a:t>28</a:t>
            </a:fld>
            <a:endParaRPr lang="en-S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</a:t>
            </a:r>
            <a:r>
              <a:rPr lang="en-US" baseline="0" dirty="0" smtClean="0"/>
              <a:t> vs Actual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>
                <a:solidFill>
                  <a:prstClr val="black"/>
                </a:solidFill>
              </a:rPr>
              <a:pPr/>
              <a:t>29</a:t>
            </a:fld>
            <a:endParaRPr lang="en-S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</a:t>
            </a:r>
            <a:r>
              <a:rPr lang="en-US" baseline="0" dirty="0" smtClean="0"/>
              <a:t> vs Actual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>
                <a:solidFill>
                  <a:prstClr val="black"/>
                </a:solidFill>
              </a:rPr>
              <a:pPr/>
              <a:t>30</a:t>
            </a:fld>
            <a:endParaRPr lang="en-S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</a:t>
            </a:r>
            <a:r>
              <a:rPr lang="en-US" baseline="0" dirty="0" smtClean="0"/>
              <a:t> vs Actual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</a:t>
            </a:r>
            <a:r>
              <a:rPr lang="en-US" baseline="0" dirty="0" smtClean="0"/>
              <a:t> vs Actual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>
                <a:solidFill>
                  <a:prstClr val="black"/>
                </a:solidFill>
              </a:rPr>
              <a:pPr/>
              <a:t>31</a:t>
            </a:fld>
            <a:endParaRPr lang="en-S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</a:t>
            </a:r>
            <a:r>
              <a:rPr lang="en-US" baseline="0" dirty="0" smtClean="0"/>
              <a:t> vs Actual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>
                <a:solidFill>
                  <a:prstClr val="black"/>
                </a:solidFill>
              </a:rPr>
              <a:pPr/>
              <a:t>32</a:t>
            </a:fld>
            <a:endParaRPr lang="en-S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</a:t>
            </a:r>
            <a:r>
              <a:rPr lang="en-US" baseline="0" dirty="0" smtClean="0"/>
              <a:t> vs Actual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>
                <a:solidFill>
                  <a:prstClr val="black"/>
                </a:solidFill>
              </a:rPr>
              <a:pPr/>
              <a:t>33</a:t>
            </a:fld>
            <a:endParaRPr lang="en-S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</a:t>
            </a:r>
            <a:r>
              <a:rPr lang="en-US" baseline="0" dirty="0" smtClean="0"/>
              <a:t> vs Actual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>
                <a:solidFill>
                  <a:prstClr val="black"/>
                </a:solidFill>
              </a:rPr>
              <a:pPr/>
              <a:t>34</a:t>
            </a:fld>
            <a:endParaRPr lang="en-S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</a:t>
            </a:r>
            <a:r>
              <a:rPr lang="en-US" baseline="0" dirty="0" smtClean="0"/>
              <a:t> vs Actual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>
                <a:solidFill>
                  <a:prstClr val="black"/>
                </a:solidFill>
              </a:rPr>
              <a:pPr/>
              <a:t>35</a:t>
            </a:fld>
            <a:endParaRPr lang="en-S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</a:t>
            </a:r>
            <a:r>
              <a:rPr lang="en-US" baseline="0" dirty="0" smtClean="0"/>
              <a:t> vs Actual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>
                <a:solidFill>
                  <a:prstClr val="black"/>
                </a:solidFill>
              </a:rPr>
              <a:pPr/>
              <a:t>36</a:t>
            </a:fld>
            <a:endParaRPr lang="en-S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</a:t>
            </a:r>
            <a:r>
              <a:rPr lang="en-US" baseline="0" dirty="0" smtClean="0"/>
              <a:t> vs Actual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</a:t>
            </a:r>
            <a:r>
              <a:rPr lang="en-US" baseline="0" dirty="0" smtClean="0"/>
              <a:t> vs Actual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</a:t>
            </a:r>
            <a:r>
              <a:rPr lang="en-US" baseline="0" dirty="0" smtClean="0"/>
              <a:t> vs Actual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</a:t>
            </a:r>
            <a:r>
              <a:rPr lang="en-US" baseline="0" dirty="0" smtClean="0"/>
              <a:t> vs Actual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</a:t>
            </a:r>
            <a:r>
              <a:rPr lang="en-US" baseline="0" dirty="0" smtClean="0"/>
              <a:t> vs Actual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Planned</a:t>
            </a:r>
            <a:r>
              <a:rPr lang="en-US" baseline="0" dirty="0" smtClean="0"/>
              <a:t> vs Actual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DFDC5-9857-45EF-8B92-2EE579F306E9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9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6C6F-7968-4296-BF95-2E46A491A803}" type="datetimeFigureOut">
              <a:rPr lang="en-SG" smtClean="0"/>
              <a:t>16/11/2014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8237-F3F2-4249-845E-F6B5105011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131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6C6F-7968-4296-BF95-2E46A491A803}" type="datetimeFigureOut">
              <a:rPr lang="en-SG" smtClean="0"/>
              <a:t>16/11/2014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8237-F3F2-4249-845E-F6B5105011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611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6C6F-7968-4296-BF95-2E46A491A803}" type="datetimeFigureOut">
              <a:rPr lang="en-SG" smtClean="0"/>
              <a:t>16/11/2014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8237-F3F2-4249-845E-F6B5105011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830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6C6F-7968-4296-BF95-2E46A491A803}" type="datetimeFigureOut">
              <a:rPr lang="en-SG" smtClean="0"/>
              <a:t>16/11/2014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8237-F3F2-4249-845E-F6B5105011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46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6C6F-7968-4296-BF95-2E46A491A803}" type="datetimeFigureOut">
              <a:rPr lang="en-SG" smtClean="0"/>
              <a:t>16/11/2014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8237-F3F2-4249-845E-F6B5105011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243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6C6F-7968-4296-BF95-2E46A491A803}" type="datetimeFigureOut">
              <a:rPr lang="en-SG" smtClean="0"/>
              <a:t>16/11/2014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8237-F3F2-4249-845E-F6B5105011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06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6C6F-7968-4296-BF95-2E46A491A803}" type="datetimeFigureOut">
              <a:rPr lang="en-SG" smtClean="0"/>
              <a:t>16/11/2014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8237-F3F2-4249-845E-F6B5105011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038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6C6F-7968-4296-BF95-2E46A491A803}" type="datetimeFigureOut">
              <a:rPr lang="en-SG" smtClean="0"/>
              <a:t>16/11/2014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8237-F3F2-4249-845E-F6B5105011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981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6C6F-7968-4296-BF95-2E46A491A803}" type="datetimeFigureOut">
              <a:rPr lang="en-SG" smtClean="0"/>
              <a:t>16/11/2014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8237-F3F2-4249-845E-F6B5105011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75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6C6F-7968-4296-BF95-2E46A491A803}" type="datetimeFigureOut">
              <a:rPr lang="en-SG" smtClean="0"/>
              <a:t>16/11/2014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8237-F3F2-4249-845E-F6B5105011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138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6C6F-7968-4296-BF95-2E46A491A803}" type="datetimeFigureOut">
              <a:rPr lang="en-SG" smtClean="0"/>
              <a:t>16/11/2014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8237-F3F2-4249-845E-F6B5105011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425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56C6F-7968-4296-BF95-2E46A491A803}" type="datetimeFigureOut">
              <a:rPr lang="en-SG" smtClean="0"/>
              <a:t>16/11/2014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38237-F3F2-4249-845E-F6B5105011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676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7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8.xml"/><Relationship Id="rId7" Type="http://schemas.microsoft.com/office/2007/relationships/hdphoto" Target="../media/hdphoto2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jpeg"/><Relationship Id="rId7" Type="http://schemas.microsoft.com/office/2007/relationships/hdphoto" Target="../media/hdphoto2.wd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317719"/>
            <a:ext cx="8064896" cy="2112640"/>
          </a:xfrm>
        </p:spPr>
        <p:txBody>
          <a:bodyPr>
            <a:normAutofit fontScale="25000" lnSpcReduction="20000"/>
          </a:bodyPr>
          <a:lstStyle/>
          <a:p>
            <a:r>
              <a:rPr lang="en-US" sz="10800" b="1" dirty="0" smtClean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Aayush</a:t>
            </a:r>
            <a:r>
              <a:rPr lang="en-US" altLang="zh-CN" sz="10800" b="1" dirty="0" smtClean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Garg</a:t>
            </a:r>
            <a:endParaRPr lang="en-US" sz="10800" b="1" dirty="0" smtClean="0">
              <a:ln w="0"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r>
              <a:rPr lang="en-US" sz="10800" b="1" dirty="0" smtClean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Eva Tan</a:t>
            </a:r>
          </a:p>
          <a:p>
            <a:r>
              <a:rPr lang="en-US" sz="10800" b="1" dirty="0" smtClean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Max Chua </a:t>
            </a:r>
          </a:p>
          <a:p>
            <a:r>
              <a:rPr lang="en-US" sz="10800" b="1" dirty="0" smtClean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Wu Di </a:t>
            </a:r>
            <a:br>
              <a:rPr lang="en-US" sz="10800" b="1" dirty="0" smtClean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</a:br>
            <a:r>
              <a:rPr lang="en-US" sz="10800" b="1" dirty="0" smtClean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Yuan Yu Xuan</a:t>
            </a:r>
          </a:p>
          <a:p>
            <a:endParaRPr lang="en-SG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3" y="225833"/>
            <a:ext cx="9132168" cy="40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7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827584" y="260648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59651857"/>
              </p:ext>
            </p:extLst>
          </p:nvPr>
        </p:nvGraphicFramePr>
        <p:xfrm>
          <a:off x="-18256" y="1910420"/>
          <a:ext cx="5292080" cy="5029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Rectangle 19"/>
          <p:cNvSpPr/>
          <p:nvPr/>
        </p:nvSpPr>
        <p:spPr>
          <a:xfrm>
            <a:off x="107504" y="1261923"/>
            <a:ext cx="9001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Non-coding Tasks Breakdown</a:t>
            </a:r>
            <a:endParaRPr lang="en-SG" sz="3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1278704717"/>
              </p:ext>
            </p:extLst>
          </p:nvPr>
        </p:nvGraphicFramePr>
        <p:xfrm>
          <a:off x="107504" y="1828584"/>
          <a:ext cx="5292080" cy="5029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33374"/>
              </p:ext>
            </p:extLst>
          </p:nvPr>
        </p:nvGraphicFramePr>
        <p:xfrm>
          <a:off x="5426383" y="2636912"/>
          <a:ext cx="3538105" cy="2778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271"/>
                <a:gridCol w="1002969"/>
                <a:gridCol w="1377865"/>
              </a:tblGrid>
              <a:tr h="39950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Member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Non-Coding Hours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%</a:t>
                      </a: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Percentage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120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Aayush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47.2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18.73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Eva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50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19.84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43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Max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50.5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20.04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86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Wu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Di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53.8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21.37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629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Yuxuan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50.5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20.04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796136" y="5733256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Average non-coding hours:</a:t>
            </a:r>
          </a:p>
          <a:p>
            <a:pPr algn="ctr"/>
            <a:r>
              <a:rPr lang="en-US" dirty="0" smtClean="0">
                <a:latin typeface="Cambria" panose="02040503050406030204" pitchFamily="18" charset="0"/>
              </a:rPr>
              <a:t>50.40</a:t>
            </a:r>
          </a:p>
          <a:p>
            <a:pPr algn="ctr"/>
            <a:r>
              <a:rPr lang="en-US" dirty="0" smtClean="0"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006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827584" y="260648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317769413"/>
              </p:ext>
            </p:extLst>
          </p:nvPr>
        </p:nvGraphicFramePr>
        <p:xfrm>
          <a:off x="-18256" y="1910420"/>
          <a:ext cx="5292080" cy="5029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Rectangle 18"/>
          <p:cNvSpPr/>
          <p:nvPr/>
        </p:nvSpPr>
        <p:spPr>
          <a:xfrm>
            <a:off x="123497" y="1196752"/>
            <a:ext cx="9001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Tasks Breakdown- Total</a:t>
            </a:r>
            <a:endParaRPr lang="en-SG" sz="3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3297026437"/>
              </p:ext>
            </p:extLst>
          </p:nvPr>
        </p:nvGraphicFramePr>
        <p:xfrm>
          <a:off x="123497" y="1500026"/>
          <a:ext cx="5358664" cy="52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4689"/>
              </p:ext>
            </p:extLst>
          </p:nvPr>
        </p:nvGraphicFramePr>
        <p:xfrm>
          <a:off x="5436096" y="2636912"/>
          <a:ext cx="3384377" cy="2504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828"/>
                <a:gridCol w="928397"/>
                <a:gridCol w="1368152"/>
              </a:tblGrid>
              <a:tr h="39950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Member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Total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dirty="0" smtClean="0">
                          <a:latin typeface="Cambria" panose="02040503050406030204" pitchFamily="18" charset="0"/>
                        </a:rPr>
                        <a:t>Hours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% </a:t>
                      </a:r>
                    </a:p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Percentage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120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Aayush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136.88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19.70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Eva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139.42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20.06</a:t>
                      </a:r>
                      <a:endParaRPr lang="en-US" dirty="0" smtClean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43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Max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138.48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19.92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86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Wu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Di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141.87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20.41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629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Yuxuan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138.52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19.93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68280" y="5517232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Average hours: </a:t>
            </a:r>
          </a:p>
          <a:p>
            <a:pPr algn="ctr"/>
            <a:r>
              <a:rPr lang="en-US" dirty="0" smtClean="0">
                <a:latin typeface="Cambria" panose="02040503050406030204" pitchFamily="18" charset="0"/>
              </a:rPr>
              <a:t>139.034</a:t>
            </a:r>
            <a:endParaRPr lang="en-US" dirty="0" smtClean="0">
              <a:latin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1189454" y="1353542"/>
            <a:ext cx="6844694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Fair Distribution of Work</a:t>
            </a:r>
            <a:endParaRPr lang="en-SG" sz="45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extBox 1"/>
          <p:cNvSpPr txBox="1"/>
          <p:nvPr/>
        </p:nvSpPr>
        <p:spPr>
          <a:xfrm>
            <a:off x="827584" y="2636912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636912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276872"/>
            <a:ext cx="835292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500" dirty="0" smtClean="0">
                <a:latin typeface="Cambria" panose="02040503050406030204" pitchFamily="18" charset="0"/>
              </a:rPr>
              <a:t>Each member took on a role as a Project Manager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500" dirty="0" smtClean="0">
                <a:latin typeface="Cambria" panose="02040503050406030204" pitchFamily="18" charset="0"/>
              </a:rPr>
              <a:t>Total non-coding hours are generally even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500" dirty="0" smtClean="0">
                <a:latin typeface="Cambria" panose="02040503050406030204" pitchFamily="18" charset="0"/>
              </a:rPr>
              <a:t>Total coding hours are generally even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500" dirty="0" smtClean="0">
                <a:latin typeface="Cambria" panose="02040503050406030204" pitchFamily="18" charset="0"/>
              </a:rPr>
              <a:t>Fair share of programming tasks with different level of difficulties </a:t>
            </a:r>
          </a:p>
        </p:txBody>
      </p:sp>
    </p:spTree>
    <p:extLst>
      <p:ext uri="{BB962C8B-B14F-4D97-AF65-F5344CB8AC3E}">
        <p14:creationId xmlns:p14="http://schemas.microsoft.com/office/powerpoint/2010/main" val="42227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1812658" y="1353542"/>
            <a:ext cx="5598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Schedule Metrics</a:t>
            </a:r>
            <a:endParaRPr lang="en-SG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extBox 1"/>
          <p:cNvSpPr txBox="1"/>
          <p:nvPr/>
        </p:nvSpPr>
        <p:spPr>
          <a:xfrm>
            <a:off x="827584" y="2636912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Cambria" panose="02040503050406030204" pitchFamily="18" charset="0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888289197"/>
              </p:ext>
            </p:extLst>
          </p:nvPr>
        </p:nvGraphicFramePr>
        <p:xfrm>
          <a:off x="1477938" y="2261173"/>
          <a:ext cx="6417831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600999"/>
              </p:ext>
            </p:extLst>
          </p:nvPr>
        </p:nvGraphicFramePr>
        <p:xfrm>
          <a:off x="363318" y="5373216"/>
          <a:ext cx="849694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492"/>
                <a:gridCol w="1244710"/>
                <a:gridCol w="1184197"/>
                <a:gridCol w="1224136"/>
                <a:gridCol w="1243425"/>
                <a:gridCol w="1204847"/>
                <a:gridCol w="1224136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Iteration 1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anose="02040503050406030204" pitchFamily="18" charset="0"/>
                        </a:rPr>
                        <a:t>Iteration 2</a:t>
                      </a:r>
                      <a:endParaRPr lang="en-SG" dirty="0" smtClean="0"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anose="02040503050406030204" pitchFamily="18" charset="0"/>
                        </a:rPr>
                        <a:t>Iteration 3</a:t>
                      </a:r>
                      <a:endParaRPr lang="en-SG" dirty="0" smtClean="0"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anose="02040503050406030204" pitchFamily="18" charset="0"/>
                        </a:rPr>
                        <a:t>Iteration 4</a:t>
                      </a:r>
                      <a:endParaRPr lang="en-SG" dirty="0" smtClean="0"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anose="02040503050406030204" pitchFamily="18" charset="0"/>
                        </a:rPr>
                        <a:t>Iteration 5</a:t>
                      </a:r>
                      <a:endParaRPr lang="en-SG" dirty="0" smtClean="0"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anose="02040503050406030204" pitchFamily="18" charset="0"/>
                        </a:rPr>
                        <a:t>Iteration 6</a:t>
                      </a:r>
                      <a:endParaRPr lang="en-SG" dirty="0" smtClean="0"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anose="02040503050406030204" pitchFamily="18" charset="0"/>
                        </a:rPr>
                        <a:t>Iteration 7</a:t>
                      </a:r>
                      <a:endParaRPr lang="en-SG" dirty="0" smtClean="0"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0.93</a:t>
                      </a:r>
                      <a:endParaRPr lang="en-SG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0.74</a:t>
                      </a:r>
                      <a:endParaRPr lang="en-SG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7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743300" y="1353542"/>
            <a:ext cx="7736990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Problems faced in Iteration2</a:t>
            </a:r>
            <a:endParaRPr lang="en-SG" sz="45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extBox 1"/>
          <p:cNvSpPr txBox="1"/>
          <p:nvPr/>
        </p:nvSpPr>
        <p:spPr>
          <a:xfrm>
            <a:off x="827584" y="2636912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636912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636912"/>
            <a:ext cx="784887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ambria" panose="02040503050406030204" pitchFamily="18" charset="0"/>
              </a:rPr>
              <a:t>Reasons:</a:t>
            </a:r>
          </a:p>
          <a:p>
            <a:endParaRPr lang="en-US" sz="2500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Cambria" panose="02040503050406030204" pitchFamily="18" charset="0"/>
              </a:rPr>
              <a:t>Overestimated login/logout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Cambria" panose="02040503050406030204" pitchFamily="18" charset="0"/>
              </a:rPr>
              <a:t>Underestimated time taken to bootstrap</a:t>
            </a:r>
          </a:p>
          <a:p>
            <a:endParaRPr lang="en-US" sz="2500" dirty="0">
              <a:latin typeface="Cambria" panose="02040503050406030204" pitchFamily="18" charset="0"/>
            </a:endParaRPr>
          </a:p>
          <a:p>
            <a:r>
              <a:rPr lang="en-US" sz="2500" dirty="0" smtClean="0">
                <a:latin typeface="Cambria" panose="02040503050406030204" pitchFamily="18" charset="0"/>
              </a:rPr>
              <a:t>Action Plan: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Cambria" panose="02040503050406030204" pitchFamily="18" charset="0"/>
              </a:rPr>
              <a:t>Re-estimate time taken for each tasks.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Cambria" panose="02040503050406030204" pitchFamily="18" charset="0"/>
              </a:rPr>
              <a:t>Evaluate subsequent tasks in the upcoming iterations.</a:t>
            </a:r>
          </a:p>
          <a:p>
            <a:endParaRPr lang="en-US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3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743300" y="1353542"/>
            <a:ext cx="7736990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Problems faced in Iteration3</a:t>
            </a:r>
            <a:endParaRPr lang="en-SG" sz="45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extBox 1"/>
          <p:cNvSpPr txBox="1"/>
          <p:nvPr/>
        </p:nvSpPr>
        <p:spPr>
          <a:xfrm>
            <a:off x="827584" y="2636912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636912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060848"/>
            <a:ext cx="853244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Cambria" panose="02040503050406030204" pitchFamily="18" charset="0"/>
              </a:rPr>
              <a:t>Reasons: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Cambria" panose="02040503050406030204" pitchFamily="18" charset="0"/>
              </a:rPr>
              <a:t>Underestimated the amount of time needed to research on  how to generate a </a:t>
            </a:r>
            <a:r>
              <a:rPr lang="en-US" sz="2300" dirty="0" err="1" smtClean="0">
                <a:latin typeface="Cambria" panose="02040503050406030204" pitchFamily="18" charset="0"/>
              </a:rPr>
              <a:t>heatmap</a:t>
            </a:r>
            <a:r>
              <a:rPr lang="en-US" sz="2300" dirty="0" smtClean="0">
                <a:latin typeface="Cambria" panose="020405030504060302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err="1" smtClean="0">
                <a:latin typeface="Cambria" panose="02040503050406030204" pitchFamily="18" charset="0"/>
              </a:rPr>
              <a:t>Json</a:t>
            </a:r>
            <a:r>
              <a:rPr lang="en-US" sz="2300" dirty="0" smtClean="0">
                <a:latin typeface="Cambria" panose="02040503050406030204" pitchFamily="18" charset="0"/>
              </a:rPr>
              <a:t> </a:t>
            </a:r>
            <a:r>
              <a:rPr lang="en-US" sz="2300" dirty="0" err="1" smtClean="0">
                <a:latin typeface="Cambria" panose="02040503050406030204" pitchFamily="18" charset="0"/>
              </a:rPr>
              <a:t>heatmap</a:t>
            </a:r>
            <a:r>
              <a:rPr lang="en-US" sz="2300" dirty="0" smtClean="0">
                <a:latin typeface="Cambria" panose="02040503050406030204" pitchFamily="18" charset="0"/>
              </a:rPr>
              <a:t> results were unable to connect to SVG images.</a:t>
            </a:r>
            <a:endParaRPr lang="en-US" sz="23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Cambria" panose="02040503050406030204" pitchFamily="18" charset="0"/>
              </a:rPr>
              <a:t>Basic location report </a:t>
            </a:r>
            <a:r>
              <a:rPr lang="en-US" sz="2300" dirty="0">
                <a:latin typeface="Cambria" panose="02040503050406030204" pitchFamily="18" charset="0"/>
              </a:rPr>
              <a:t>was much more complicated than </a:t>
            </a:r>
            <a:r>
              <a:rPr lang="en-US" sz="2300" dirty="0" smtClean="0">
                <a:latin typeface="Cambria" panose="02040503050406030204" pitchFamily="18" charset="0"/>
              </a:rPr>
              <a:t>estimated.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Cambria" panose="02040503050406030204" pitchFamily="18" charset="0"/>
              </a:rPr>
              <a:t>Bug Metrics – 29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 smtClean="0">
              <a:latin typeface="Cambria" panose="02040503050406030204" pitchFamily="18" charset="0"/>
            </a:endParaRPr>
          </a:p>
          <a:p>
            <a:r>
              <a:rPr lang="en-US" sz="2300" dirty="0" smtClean="0">
                <a:latin typeface="Cambria" panose="02040503050406030204" pitchFamily="18" charset="0"/>
              </a:rPr>
              <a:t>Action Plan: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Cambria" panose="02040503050406030204" pitchFamily="18" charset="0"/>
              </a:rPr>
              <a:t>Attended </a:t>
            </a:r>
            <a:r>
              <a:rPr lang="en-US" sz="2300" dirty="0" err="1" smtClean="0">
                <a:latin typeface="Cambria" panose="02040503050406030204" pitchFamily="18" charset="0"/>
              </a:rPr>
              <a:t>heatmap</a:t>
            </a:r>
            <a:r>
              <a:rPr lang="en-US" sz="2300" dirty="0" smtClean="0">
                <a:latin typeface="Cambria" panose="02040503050406030204" pitchFamily="18" charset="0"/>
              </a:rPr>
              <a:t> supplementary class. </a:t>
            </a:r>
            <a:endParaRPr lang="en-US" sz="23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Cambria" panose="02040503050406030204" pitchFamily="18" charset="0"/>
              </a:rPr>
              <a:t>Read the requirements and </a:t>
            </a:r>
            <a:r>
              <a:rPr lang="en-US" sz="2300" dirty="0" smtClean="0">
                <a:latin typeface="Cambria" panose="02040503050406030204" pitchFamily="18" charset="0"/>
              </a:rPr>
              <a:t>discussed more thoroughly  in </a:t>
            </a:r>
            <a:r>
              <a:rPr lang="en-US" sz="2300" dirty="0">
                <a:latin typeface="Cambria" panose="02040503050406030204" pitchFamily="18" charset="0"/>
              </a:rPr>
              <a:t>order to better estimate time for coding </a:t>
            </a:r>
            <a:r>
              <a:rPr lang="en-US" sz="2300" dirty="0" smtClean="0">
                <a:latin typeface="Cambria" panose="02040503050406030204" pitchFamily="18" charset="0"/>
              </a:rPr>
              <a:t>tasks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Cambria" panose="02040503050406030204" pitchFamily="18" charset="0"/>
              </a:rPr>
              <a:t>Resolve critical bugs before proceeding </a:t>
            </a:r>
            <a:endParaRPr lang="en-SG" sz="23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2637532" y="1353542"/>
            <a:ext cx="3948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Bug Metrics</a:t>
            </a:r>
            <a:endParaRPr lang="en-SG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extBox 1"/>
          <p:cNvSpPr txBox="1"/>
          <p:nvPr/>
        </p:nvSpPr>
        <p:spPr>
          <a:xfrm>
            <a:off x="827584" y="2636912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636912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934417058"/>
              </p:ext>
            </p:extLst>
          </p:nvPr>
        </p:nvGraphicFramePr>
        <p:xfrm>
          <a:off x="1477938" y="2060848"/>
          <a:ext cx="6417831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354984"/>
              </p:ext>
            </p:extLst>
          </p:nvPr>
        </p:nvGraphicFramePr>
        <p:xfrm>
          <a:off x="1160789" y="5013176"/>
          <a:ext cx="705678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  <a:gridCol w="1224136"/>
                <a:gridCol w="1152128"/>
                <a:gridCol w="1224136"/>
              </a:tblGrid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anose="02040503050406030204" pitchFamily="18" charset="0"/>
                        </a:rPr>
                        <a:t>Iteration 2</a:t>
                      </a:r>
                      <a:endParaRPr lang="en-SG" dirty="0" smtClean="0"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anose="02040503050406030204" pitchFamily="18" charset="0"/>
                        </a:rPr>
                        <a:t>Iteration 3</a:t>
                      </a:r>
                      <a:endParaRPr lang="en-SG" dirty="0" smtClean="0"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anose="02040503050406030204" pitchFamily="18" charset="0"/>
                        </a:rPr>
                        <a:t>Iteration 4</a:t>
                      </a:r>
                      <a:endParaRPr lang="en-SG" dirty="0" smtClean="0"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anose="02040503050406030204" pitchFamily="18" charset="0"/>
                        </a:rPr>
                        <a:t>Iteration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anose="02040503050406030204" pitchFamily="18" charset="0"/>
                        </a:rPr>
                        <a:t>5</a:t>
                      </a:r>
                      <a:endParaRPr lang="en-SG" dirty="0" smtClean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anose="02040503050406030204" pitchFamily="18" charset="0"/>
                        </a:rPr>
                        <a:t>Iteration 6</a:t>
                      </a:r>
                      <a:endParaRPr lang="en-SG" dirty="0" smtClean="0"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anose="02040503050406030204" pitchFamily="18" charset="0"/>
                        </a:rPr>
                        <a:t>Iteration 7</a:t>
                      </a:r>
                      <a:endParaRPr lang="en-SG" dirty="0" smtClean="0"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7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29</a:t>
                      </a:r>
                      <a:endParaRPr lang="en-SG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3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9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2637530" y="1353542"/>
            <a:ext cx="3948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Bug Metrics</a:t>
            </a:r>
            <a:endParaRPr lang="en-SG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extBox 1"/>
          <p:cNvSpPr txBox="1"/>
          <p:nvPr/>
        </p:nvSpPr>
        <p:spPr>
          <a:xfrm>
            <a:off x="827584" y="2636912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348880"/>
            <a:ext cx="864096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Cambria" panose="02040503050406030204" pitchFamily="18" charset="0"/>
              </a:rPr>
              <a:t>Iteration 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Cambria" panose="02040503050406030204" pitchFamily="18" charset="0"/>
              </a:rPr>
              <a:t>Unsure of why data was unable to load on to </a:t>
            </a:r>
            <a:r>
              <a:rPr lang="en-US" sz="2500" dirty="0" err="1" smtClean="0">
                <a:latin typeface="Cambria" panose="02040503050406030204" pitchFamily="18" charset="0"/>
              </a:rPr>
              <a:t>OpenShift</a:t>
            </a:r>
            <a:r>
              <a:rPr lang="en-US" sz="2500" dirty="0" smtClean="0">
                <a:latin typeface="Cambria" panose="02040503050406030204" pitchFamily="18" charset="0"/>
              </a:rPr>
              <a:t/>
            </a:r>
            <a:br>
              <a:rPr lang="en-US" sz="2500" dirty="0" smtClean="0">
                <a:latin typeface="Cambria" panose="02040503050406030204" pitchFamily="18" charset="0"/>
              </a:rPr>
            </a:br>
            <a:endParaRPr lang="en-US" sz="2500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Cambria" panose="02040503050406030204" pitchFamily="18" charset="0"/>
              </a:rPr>
              <a:t>Multiple users overwrote each other’s query, </a:t>
            </a:r>
          </a:p>
          <a:p>
            <a:r>
              <a:rPr lang="en-US" sz="2500" dirty="0" smtClean="0">
                <a:latin typeface="Cambria" panose="02040503050406030204" pitchFamily="18" charset="0"/>
              </a:rPr>
              <a:t>      hence results were not displayed.</a:t>
            </a:r>
          </a:p>
          <a:p>
            <a:endParaRPr lang="en-US" sz="2500" dirty="0" smtClean="0">
              <a:latin typeface="Cambria" panose="02040503050406030204" pitchFamily="18" charset="0"/>
            </a:endParaRPr>
          </a:p>
          <a:p>
            <a:r>
              <a:rPr lang="en-US" sz="2500" dirty="0" smtClean="0">
                <a:latin typeface="Cambria" panose="02040503050406030204" pitchFamily="18" charset="0"/>
              </a:rPr>
              <a:t>Action Plan: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Cambria" panose="02040503050406030204" pitchFamily="18" charset="0"/>
              </a:rPr>
              <a:t>Stop all coding functionalities and resolve bug immediately.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Cambria" panose="02040503050406030204" pitchFamily="18" charset="0"/>
              </a:rPr>
              <a:t>Consulted prof for help.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06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2637530" y="1353542"/>
            <a:ext cx="3948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Bug Metrics</a:t>
            </a:r>
            <a:endParaRPr lang="en-SG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extBox 1"/>
          <p:cNvSpPr txBox="1"/>
          <p:nvPr/>
        </p:nvSpPr>
        <p:spPr>
          <a:xfrm>
            <a:off x="827584" y="2636912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Cambria" panose="0204050305040603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94318"/>
              </p:ext>
            </p:extLst>
          </p:nvPr>
        </p:nvGraphicFramePr>
        <p:xfrm>
          <a:off x="727161" y="2786950"/>
          <a:ext cx="7509270" cy="3236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635"/>
                <a:gridCol w="3754635"/>
              </a:tblGrid>
              <a:tr h="600067">
                <a:tc>
                  <a:txBody>
                    <a:bodyPr/>
                    <a:lstStyle/>
                    <a:p>
                      <a:pPr algn="l"/>
                      <a:r>
                        <a:rPr lang="en-US" sz="2300" dirty="0" smtClean="0">
                          <a:latin typeface="Cambria" panose="02040503050406030204" pitchFamily="18" charset="0"/>
                        </a:rPr>
                        <a:t>Challenges</a:t>
                      </a:r>
                      <a:endParaRPr lang="en-SG" sz="23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Cambria" panose="02040503050406030204" pitchFamily="18" charset="0"/>
                        </a:rPr>
                        <a:t>Solutions</a:t>
                      </a:r>
                      <a:endParaRPr lang="en-SG" sz="23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latin typeface="Cambria" panose="02040503050406030204" pitchFamily="18" charset="0"/>
                        </a:rPr>
                        <a:t>Didn’t know if UI</a:t>
                      </a:r>
                      <a:r>
                        <a:rPr lang="en-US" sz="2300" baseline="0" dirty="0" smtClean="0">
                          <a:latin typeface="Cambria" panose="02040503050406030204" pitchFamily="18" charset="0"/>
                        </a:rPr>
                        <a:t> errors were considered as bugs</a:t>
                      </a:r>
                      <a:endParaRPr lang="en-SG" sz="2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latin typeface="Cambria" panose="02040503050406030204" pitchFamily="18" charset="0"/>
                        </a:rPr>
                        <a:t>Clarified with prof and</a:t>
                      </a:r>
                      <a:r>
                        <a:rPr lang="en-US" sz="2300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300" dirty="0" smtClean="0">
                          <a:latin typeface="Cambria" panose="02040503050406030204" pitchFamily="18" charset="0"/>
                        </a:rPr>
                        <a:t>added any bug which violated</a:t>
                      </a:r>
                      <a:r>
                        <a:rPr lang="en-US" sz="2300" baseline="0" dirty="0" smtClean="0">
                          <a:latin typeface="Cambria" panose="02040503050406030204" pitchFamily="18" charset="0"/>
                        </a:rPr>
                        <a:t> the project requirements in the metrics</a:t>
                      </a:r>
                      <a:endParaRPr lang="en-SG" sz="23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</a:tr>
              <a:tr h="600067">
                <a:tc>
                  <a:txBody>
                    <a:bodyPr/>
                    <a:lstStyle/>
                    <a:p>
                      <a:pPr algn="ctr"/>
                      <a:endParaRPr lang="en-US" sz="2300" dirty="0" smtClean="0">
                        <a:solidFill>
                          <a:srgbClr val="292929"/>
                        </a:solidFill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2300" dirty="0" smtClean="0">
                          <a:solidFill>
                            <a:srgbClr val="292929"/>
                          </a:solidFill>
                          <a:latin typeface="Cambria" panose="02040503050406030204" pitchFamily="18" charset="0"/>
                        </a:rPr>
                        <a:t>Determining</a:t>
                      </a:r>
                      <a:r>
                        <a:rPr lang="en-US" sz="2300" baseline="0" dirty="0" smtClean="0">
                          <a:solidFill>
                            <a:srgbClr val="292929"/>
                          </a:solidFill>
                          <a:latin typeface="Cambria" panose="02040503050406030204" pitchFamily="18" charset="0"/>
                        </a:rPr>
                        <a:t> the severity of the bugs</a:t>
                      </a:r>
                      <a:endParaRPr lang="en-US" sz="2300" dirty="0">
                        <a:solidFill>
                          <a:srgbClr val="292929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rgbClr val="292929"/>
                          </a:solidFill>
                          <a:latin typeface="Cambria" panose="02040503050406030204" pitchFamily="18" charset="0"/>
                        </a:rPr>
                        <a:t>Discussed</a:t>
                      </a:r>
                      <a:r>
                        <a:rPr lang="en-US" sz="2300" baseline="0" dirty="0" smtClean="0">
                          <a:solidFill>
                            <a:srgbClr val="292929"/>
                          </a:solidFill>
                          <a:latin typeface="Cambria" panose="02040503050406030204" pitchFamily="18" charset="0"/>
                        </a:rPr>
                        <a:t> as a group for different point of views </a:t>
                      </a:r>
                      <a:endParaRPr lang="en-US" sz="2300" dirty="0">
                        <a:solidFill>
                          <a:srgbClr val="292929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2996952"/>
            <a:ext cx="7704856" cy="7920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69108328"/>
              </p:ext>
            </p:extLst>
          </p:nvPr>
        </p:nvGraphicFramePr>
        <p:xfrm>
          <a:off x="311893" y="1041094"/>
          <a:ext cx="8364563" cy="5816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1866005" y="1137518"/>
            <a:ext cx="5480538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Pair Programming Metrics</a:t>
            </a:r>
            <a:endParaRPr lang="en-SG" sz="3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0709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637" y="1412776"/>
            <a:ext cx="6262914" cy="5400599"/>
          </a:xfrm>
          <a:ln w="31750" cap="rnd" cmpd="thickThin">
            <a:noFill/>
            <a:prstDash val="dash"/>
          </a:ln>
          <a:effectLst/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4200" dirty="0" smtClean="0">
              <a:latin typeface="Cambria" panose="020405030504060302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4200" dirty="0" smtClean="0">
                <a:latin typeface="Cambria" panose="02040503050406030204" pitchFamily="18" charset="0"/>
              </a:rPr>
              <a:t>1</a:t>
            </a:r>
            <a:r>
              <a:rPr lang="en-US" sz="4200" dirty="0" smtClean="0">
                <a:latin typeface="Cambria" panose="02040503050406030204" pitchFamily="18" charset="0"/>
              </a:rPr>
              <a:t>. </a:t>
            </a:r>
            <a:r>
              <a:rPr lang="en-US" sz="4200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latin typeface="Cambria" panose="02040503050406030204" pitchFamily="18" charset="0"/>
              </a:rPr>
              <a:t>Schedule</a:t>
            </a:r>
            <a:endParaRPr lang="en-US" sz="4200" dirty="0" smtClean="0">
              <a:latin typeface="Cambria" panose="020405030504060302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4200" dirty="0" smtClean="0">
                <a:latin typeface="Cambria" panose="02040503050406030204" pitchFamily="18" charset="0"/>
              </a:rPr>
              <a:t>2</a:t>
            </a:r>
            <a:r>
              <a:rPr lang="en-US" sz="4200" dirty="0" smtClean="0">
                <a:latin typeface="Cambria" panose="02040503050406030204" pitchFamily="18" charset="0"/>
              </a:rPr>
              <a:t>. </a:t>
            </a:r>
            <a:r>
              <a:rPr lang="en-US" sz="4200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latin typeface="Cambria" panose="02040503050406030204" pitchFamily="18" charset="0"/>
              </a:rPr>
              <a:t>Metrics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200" dirty="0" smtClean="0">
                <a:latin typeface="Cambria" panose="02040503050406030204" pitchFamily="18" charset="0"/>
              </a:rPr>
              <a:t>3</a:t>
            </a:r>
            <a:r>
              <a:rPr lang="en-US" sz="4200" dirty="0" smtClean="0">
                <a:latin typeface="Cambria" panose="02040503050406030204" pitchFamily="18" charset="0"/>
              </a:rPr>
              <a:t>. </a:t>
            </a:r>
            <a:r>
              <a:rPr lang="en-US" sz="4200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latin typeface="Cambria" panose="02040503050406030204" pitchFamily="18" charset="0"/>
              </a:rPr>
              <a:t>Subversion Log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200" dirty="0" smtClean="0">
                <a:latin typeface="Cambria" panose="02040503050406030204" pitchFamily="18" charset="0"/>
              </a:rPr>
              <a:t>4</a:t>
            </a:r>
            <a:r>
              <a:rPr lang="en-US" sz="4200" dirty="0" smtClean="0">
                <a:latin typeface="Cambria" panose="02040503050406030204" pitchFamily="18" charset="0"/>
              </a:rPr>
              <a:t>. </a:t>
            </a:r>
            <a:r>
              <a:rPr lang="en-US" sz="4200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latin typeface="Cambria" panose="02040503050406030204" pitchFamily="18" charset="0"/>
              </a:rPr>
              <a:t>Others</a:t>
            </a:r>
            <a:endParaRPr lang="en-US" sz="4200" dirty="0" smtClean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latin typeface="Cambria" panose="020405030504060302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7" name="Group 36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8" name="Oval 37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1" name="Oval 40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ln>
            <a:noFill/>
          </a:ln>
        </p:spPr>
      </p:pic>
      <p:sp>
        <p:nvSpPr>
          <p:cNvPr id="44" name="Oval 43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5576" y="162880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SCOPE: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725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1115616" y="3284984"/>
            <a:ext cx="7416824" cy="576064"/>
          </a:xfrm>
          <a:prstGeom prst="actionButtonBlank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11894" y="1137518"/>
            <a:ext cx="8588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Pair Programming Metrics</a:t>
            </a:r>
            <a:endParaRPr lang="en-SG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extBox 1"/>
          <p:cNvSpPr txBox="1"/>
          <p:nvPr/>
        </p:nvSpPr>
        <p:spPr>
          <a:xfrm>
            <a:off x="827584" y="2636912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Cambria" panose="02040503050406030204" pitchFamily="18" charset="0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153858313"/>
              </p:ext>
            </p:extLst>
          </p:nvPr>
        </p:nvGraphicFramePr>
        <p:xfrm>
          <a:off x="-306277" y="2060848"/>
          <a:ext cx="8982733" cy="5286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5799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17413" y="1353542"/>
            <a:ext cx="8588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Pair Programming Metrics</a:t>
            </a:r>
            <a:endParaRPr lang="en-SG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extBox 1"/>
          <p:cNvSpPr txBox="1"/>
          <p:nvPr/>
        </p:nvSpPr>
        <p:spPr>
          <a:xfrm>
            <a:off x="827584" y="2636912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214" y="2249003"/>
            <a:ext cx="864096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How we used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For better future time estimation for each functional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latin typeface="Cambria" panose="02040503050406030204" pitchFamily="18" charset="0"/>
            </a:endParaRPr>
          </a:p>
          <a:p>
            <a:r>
              <a:rPr lang="en-US" sz="2400" b="1" dirty="0" smtClean="0">
                <a:latin typeface="Cambria" panose="02040503050406030204" pitchFamily="18" charset="0"/>
              </a:rPr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b="1" dirty="0" smtClean="0">
                <a:latin typeface="Cambria" panose="02040503050406030204" pitchFamily="18" charset="0"/>
              </a:rPr>
              <a:t>Iteration 2: </a:t>
            </a:r>
            <a:r>
              <a:rPr lang="en-SG" sz="2000" dirty="0" smtClean="0">
                <a:latin typeface="Cambria" panose="02040503050406030204" pitchFamily="18" charset="0"/>
              </a:rPr>
              <a:t>Integrate functionalities (2.5)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mbria" panose="02040503050406030204" pitchFamily="18" charset="0"/>
              </a:rPr>
              <a:t>Overestimation of the integration, just finished login/logout and bootstrap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mbria" panose="02040503050406030204" pitchFamily="18" charset="0"/>
              </a:rPr>
              <a:t>Allocated lesser time for integration in the future iterations.</a:t>
            </a:r>
            <a:endParaRPr lang="en-SG" sz="2000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b="1" dirty="0" smtClean="0">
                <a:latin typeface="Cambria" panose="02040503050406030204" pitchFamily="18" charset="0"/>
              </a:rPr>
              <a:t>Iteration 3: </a:t>
            </a:r>
            <a:r>
              <a:rPr lang="en-SG" sz="2000" dirty="0" smtClean="0">
                <a:latin typeface="Cambria" panose="02040503050406030204" pitchFamily="18" charset="0"/>
              </a:rPr>
              <a:t>Prepare UI for Heuristics (0.49)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292929"/>
                </a:solidFill>
                <a:latin typeface="Cambria" panose="02040503050406030204" pitchFamily="18" charset="0"/>
              </a:rPr>
              <a:t>Underestimated complexity of CSS which was a new concept at that time.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292929"/>
                </a:solidFill>
                <a:latin typeface="Cambria" panose="02040503050406030204" pitchFamily="18" charset="0"/>
              </a:rPr>
              <a:t>Allocated more time for tasks which require use of new concepts.</a:t>
            </a:r>
            <a:endParaRPr lang="en-SG" sz="2000" dirty="0" smtClean="0">
              <a:latin typeface="Cambria" panose="02040503050406030204" pitchFamily="18" charset="0"/>
            </a:endParaRPr>
          </a:p>
          <a:p>
            <a:endParaRPr lang="en-US" sz="2200" dirty="0" smtClean="0"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Cambria" panose="02040503050406030204" pitchFamily="18" charset="0"/>
            </a:endParaRPr>
          </a:p>
          <a:p>
            <a:r>
              <a:rPr lang="en-US" sz="2200" dirty="0" smtClean="0">
                <a:latin typeface="Cambria" panose="02040503050406030204" pitchFamily="18" charset="0"/>
              </a:rPr>
              <a:t/>
            </a:r>
            <a:br>
              <a:rPr lang="en-US" sz="2200" dirty="0" smtClean="0">
                <a:latin typeface="Cambria" panose="02040503050406030204" pitchFamily="18" charset="0"/>
              </a:rPr>
            </a:br>
            <a:endParaRPr lang="en-SG" sz="2200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Cambria" panose="02040503050406030204" pitchFamily="18" charset="0"/>
            </a:endParaRPr>
          </a:p>
          <a:p>
            <a:r>
              <a:rPr lang="en-US" sz="2200" dirty="0" smtClean="0">
                <a:latin typeface="Cambria" panose="02040503050406030204" pitchFamily="18" charset="0"/>
              </a:rPr>
              <a:t/>
            </a:r>
            <a:br>
              <a:rPr lang="en-US" sz="2200" dirty="0" smtClean="0">
                <a:latin typeface="Cambria" panose="02040503050406030204" pitchFamily="18" charset="0"/>
              </a:rPr>
            </a:br>
            <a:endParaRPr lang="en-SG" sz="2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17413" y="1353542"/>
            <a:ext cx="8588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Pair Programming Metrics</a:t>
            </a:r>
            <a:endParaRPr lang="en-SG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extBox 1"/>
          <p:cNvSpPr txBox="1"/>
          <p:nvPr/>
        </p:nvSpPr>
        <p:spPr>
          <a:xfrm>
            <a:off x="827584" y="2636912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Cambria" panose="0204050305040603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97563"/>
              </p:ext>
            </p:extLst>
          </p:nvPr>
        </p:nvGraphicFramePr>
        <p:xfrm>
          <a:off x="868110" y="2990112"/>
          <a:ext cx="7333934" cy="3027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967"/>
                <a:gridCol w="3666967"/>
              </a:tblGrid>
              <a:tr h="71081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Challenges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Solutions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71081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Estimating the time for each task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Understand</a:t>
                      </a:r>
                      <a:r>
                        <a:rPr lang="en-US" sz="2000" baseline="0" dirty="0" smtClean="0">
                          <a:latin typeface="Cambria" panose="02040503050406030204" pitchFamily="18" charset="0"/>
                        </a:rPr>
                        <a:t> requirements clearly and infer from previous PP tasks to  give more accurate estimations for future tasks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71081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Determining</a:t>
                      </a:r>
                      <a:r>
                        <a:rPr lang="en-US" sz="2000" baseline="0" dirty="0" smtClean="0">
                          <a:latin typeface="Cambria" panose="02040503050406030204" pitchFamily="18" charset="0"/>
                        </a:rPr>
                        <a:t> if De</a:t>
                      </a:r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ployment was a code task or a miscellaneous</a:t>
                      </a:r>
                      <a:r>
                        <a:rPr lang="en-US" sz="2000" baseline="0" dirty="0" smtClean="0">
                          <a:latin typeface="Cambria" panose="02040503050406030204" pitchFamily="18" charset="0"/>
                        </a:rPr>
                        <a:t> task.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Clarified</a:t>
                      </a:r>
                      <a:r>
                        <a:rPr lang="en-US" sz="2000" baseline="0" dirty="0" smtClean="0">
                          <a:latin typeface="Cambria" panose="02040503050406030204" pitchFamily="18" charset="0"/>
                        </a:rPr>
                        <a:t> with prof and added deployment as a coding task.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2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2051720" y="1253535"/>
            <a:ext cx="50184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Subversion Log</a:t>
            </a:r>
            <a:endParaRPr lang="en-SG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24088"/>
            <a:ext cx="7606013" cy="350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6021288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CONSISTENT USE!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23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2051720" y="1253535"/>
            <a:ext cx="50184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Subversion Log</a:t>
            </a:r>
            <a:endParaRPr lang="en-SG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480274924"/>
              </p:ext>
            </p:extLst>
          </p:nvPr>
        </p:nvGraphicFramePr>
        <p:xfrm>
          <a:off x="743436" y="2176865"/>
          <a:ext cx="7635058" cy="4612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0222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2051720" y="1253535"/>
            <a:ext cx="50184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Subversion Log</a:t>
            </a:r>
            <a:endParaRPr lang="en-SG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9505" y="2708920"/>
            <a:ext cx="71859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ambria" panose="02040503050406030204" pitchFamily="18" charset="0"/>
              </a:rPr>
              <a:t>Reason(s) for </a:t>
            </a:r>
            <a:r>
              <a:rPr lang="en-US" sz="2500" dirty="0" smtClean="0">
                <a:latin typeface="Cambria" panose="02040503050406030204" pitchFamily="18" charset="0"/>
              </a:rPr>
              <a:t>slightly uneven </a:t>
            </a:r>
            <a:r>
              <a:rPr lang="en-US" sz="2500" dirty="0" smtClean="0">
                <a:latin typeface="Cambria" panose="02040503050406030204" pitchFamily="18" charset="0"/>
              </a:rPr>
              <a:t>Subversion log</a:t>
            </a:r>
          </a:p>
          <a:p>
            <a:endParaRPr lang="en-US" sz="2500" dirty="0" smtClean="0">
              <a:latin typeface="Cambria" panose="02040503050406030204" pitchFamily="18" charset="0"/>
            </a:endParaRPr>
          </a:p>
          <a:p>
            <a:pPr marL="457200" indent="-457200">
              <a:buAutoNum type="arabicPeriod"/>
            </a:pPr>
            <a:r>
              <a:rPr lang="en-US" sz="2500" dirty="0" smtClean="0">
                <a:latin typeface="Cambria" panose="02040503050406030204" pitchFamily="18" charset="0"/>
              </a:rPr>
              <a:t>Initially we didn’t keep track of commits and hence, committed randomly.</a:t>
            </a:r>
          </a:p>
          <a:p>
            <a:pPr marL="457200" indent="-457200">
              <a:buAutoNum type="arabicPeriod"/>
            </a:pPr>
            <a:r>
              <a:rPr lang="en-US" sz="2500" dirty="0" smtClean="0">
                <a:latin typeface="Cambria" panose="02040503050406030204" pitchFamily="18" charset="0"/>
              </a:rPr>
              <a:t>Wu </a:t>
            </a:r>
            <a:r>
              <a:rPr lang="en-US" sz="2500" dirty="0" smtClean="0">
                <a:latin typeface="Cambria" panose="02040503050406030204" pitchFamily="18" charset="0"/>
              </a:rPr>
              <a:t>Di’s commits were </a:t>
            </a:r>
            <a:r>
              <a:rPr lang="en-US" sz="2500" dirty="0" smtClean="0">
                <a:latin typeface="Cambria" panose="02040503050406030204" pitchFamily="18" charset="0"/>
              </a:rPr>
              <a:t>higher </a:t>
            </a:r>
            <a:r>
              <a:rPr lang="en-US" sz="2500" dirty="0" smtClean="0">
                <a:latin typeface="Cambria" panose="02040503050406030204" pitchFamily="18" charset="0"/>
              </a:rPr>
              <a:t>due to the role of being a project manager for 2 iterations</a:t>
            </a:r>
            <a:r>
              <a:rPr lang="en-US" sz="2500" dirty="0" smtClean="0">
                <a:latin typeface="Cambria" panose="02040503050406030204" pitchFamily="18" charset="0"/>
              </a:rPr>
              <a:t>.</a:t>
            </a:r>
          </a:p>
          <a:p>
            <a:endParaRPr lang="en-US" sz="2500" dirty="0" smtClean="0">
              <a:latin typeface="Cambria" panose="02040503050406030204" pitchFamily="18" charset="0"/>
            </a:endParaRPr>
          </a:p>
          <a:p>
            <a:pPr marL="457200" indent="-457200">
              <a:buAutoNum type="arabicPeriod"/>
            </a:pPr>
            <a:endParaRPr lang="en-US" sz="25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5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051720" y="1253535"/>
            <a:ext cx="50184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Subversion Log</a:t>
            </a:r>
            <a:endParaRPr lang="en-SG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587604"/>
              </p:ext>
            </p:extLst>
          </p:nvPr>
        </p:nvGraphicFramePr>
        <p:xfrm>
          <a:off x="179512" y="2780928"/>
          <a:ext cx="8856984" cy="287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152128"/>
                <a:gridCol w="1152128"/>
                <a:gridCol w="1152128"/>
                <a:gridCol w="1152128"/>
                <a:gridCol w="1152128"/>
                <a:gridCol w="1152128"/>
                <a:gridCol w="1152128"/>
              </a:tblGrid>
              <a:tr h="7920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Audit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Iteration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anose="02040503050406030204" pitchFamily="18" charset="0"/>
                        </a:rPr>
                        <a:t>Iteration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2</a:t>
                      </a:r>
                    </a:p>
                    <a:p>
                      <a:pPr algn="ctr"/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Iteration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anose="02040503050406030204" pitchFamily="18" charset="0"/>
                        </a:rPr>
                        <a:t>Iteration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Iteration5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Iteration6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anose="02040503050406030204" pitchFamily="18" charset="0"/>
                        </a:rPr>
                        <a:t>Iteration7</a:t>
                      </a:r>
                      <a:endParaRPr lang="en-SG" dirty="0" smtClean="0">
                        <a:latin typeface="Cambria" panose="02040503050406030204" pitchFamily="18" charset="0"/>
                      </a:endParaRPr>
                    </a:p>
                    <a:p>
                      <a:pPr algn="ctr"/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11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Early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/>
                        <a:t>-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en-SG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en-SG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-</a:t>
                      </a:r>
                      <a:endParaRPr lang="en-SG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-</a:t>
                      </a:r>
                      <a:endParaRPr lang="en-SG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en-SG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latin typeface="Cambria" panose="02040503050406030204" pitchFamily="18" charset="0"/>
                        </a:rPr>
                        <a:t>-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11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Match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-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13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26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21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14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14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9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11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No Match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-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(+1)</a:t>
                      </a:r>
                      <a:endParaRPr lang="en-SG" sz="20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3(+2)</a:t>
                      </a:r>
                      <a:endParaRPr lang="en-SG" sz="25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en-SG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Cambria" panose="02040503050406030204" pitchFamily="18" charset="0"/>
                        </a:rPr>
                        <a:t>-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Cambria" panose="02040503050406030204" pitchFamily="18" charset="0"/>
                        </a:rPr>
                        <a:t>-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-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111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Total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-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15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32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22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14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15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9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93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051720" y="1705934"/>
            <a:ext cx="50184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Subversion Log</a:t>
            </a:r>
            <a:endParaRPr lang="en-SG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2187" y="3674641"/>
            <a:ext cx="7025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 general, We have used Subversion Correctly!!!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95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97829" y="1412776"/>
            <a:ext cx="36203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5875" cmpd="sng">
                  <a:solidFill>
                    <a:srgbClr val="1F497D">
                      <a:lumMod val="75000"/>
                    </a:srgbClr>
                  </a:solidFill>
                  <a:prstDash val="solid"/>
                </a:ln>
                <a:gradFill>
                  <a:gsLst>
                    <a:gs pos="17000">
                      <a:prstClr val="black"/>
                    </a:gs>
                    <a:gs pos="76000">
                      <a:prstClr val="white"/>
                    </a:gs>
                    <a:gs pos="69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Takeaways</a:t>
            </a:r>
            <a:endParaRPr lang="en-SG" sz="5400" b="1" dirty="0">
              <a:ln w="31550" cmpd="sng">
                <a:gradFill>
                  <a:gsLst>
                    <a:gs pos="25000">
                      <a:srgbClr val="4F81BD">
                        <a:shade val="25000"/>
                        <a:satMod val="190000"/>
                      </a:srgbClr>
                    </a:gs>
                    <a:gs pos="80000">
                      <a:srgbClr val="4F81B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2060848"/>
            <a:ext cx="748883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3000" dirty="0" smtClean="0">
                <a:solidFill>
                  <a:prstClr val="black"/>
                </a:solidFill>
                <a:latin typeface="Cambria" panose="02040503050406030204" pitchFamily="18" charset="0"/>
              </a:rPr>
              <a:t>“Equal work distribution is healthy for team dynamics”</a:t>
            </a:r>
          </a:p>
          <a:p>
            <a:endParaRPr lang="en-US" sz="3000" dirty="0" smtClean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3000" dirty="0" smtClean="0">
                <a:solidFill>
                  <a:prstClr val="black"/>
                </a:solidFill>
                <a:latin typeface="Cambria" panose="02040503050406030204" pitchFamily="18" charset="0"/>
              </a:rPr>
              <a:t>“Using a schedule contributes to better time management”</a:t>
            </a:r>
          </a:p>
          <a:p>
            <a:endParaRPr lang="en-US" sz="3000" dirty="0" smtClean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3000" dirty="0" smtClean="0">
                <a:solidFill>
                  <a:prstClr val="black"/>
                </a:solidFill>
                <a:latin typeface="Cambria" panose="02040503050406030204" pitchFamily="18" charset="0"/>
              </a:rPr>
              <a:t>“Voicing out disagreements and settling them in a diplomatic way</a:t>
            </a:r>
            <a:r>
              <a:rPr lang="en-US" sz="3000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3000" dirty="0" smtClean="0">
                <a:solidFill>
                  <a:prstClr val="black"/>
                </a:solidFill>
                <a:latin typeface="Cambria" panose="02040503050406030204" pitchFamily="18" charset="0"/>
              </a:rPr>
              <a:t>is healthier.”</a:t>
            </a:r>
          </a:p>
          <a:p>
            <a:r>
              <a:rPr lang="en-US" sz="3000" dirty="0" smtClean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</a:p>
          <a:p>
            <a:endParaRPr lang="en-SG" sz="30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35765" y="1412776"/>
            <a:ext cx="5144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5875" cmpd="sng">
                  <a:solidFill>
                    <a:srgbClr val="1F497D">
                      <a:lumMod val="75000"/>
                    </a:srgbClr>
                  </a:solidFill>
                  <a:prstDash val="solid"/>
                </a:ln>
                <a:gradFill>
                  <a:gsLst>
                    <a:gs pos="17000">
                      <a:prstClr val="black"/>
                    </a:gs>
                    <a:gs pos="76000">
                      <a:prstClr val="white"/>
                    </a:gs>
                    <a:gs pos="69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Team Conflicts?</a:t>
            </a:r>
            <a:endParaRPr lang="en-SG" sz="5400" b="1" dirty="0">
              <a:ln w="31550" cmpd="sng">
                <a:gradFill>
                  <a:gsLst>
                    <a:gs pos="25000">
                      <a:srgbClr val="4F81BD">
                        <a:shade val="25000"/>
                        <a:satMod val="190000"/>
                      </a:srgbClr>
                    </a:gs>
                    <a:gs pos="80000">
                      <a:srgbClr val="4F81B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1560" y="2636912"/>
            <a:ext cx="7488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3000" dirty="0" smtClean="0">
                <a:solidFill>
                  <a:prstClr val="black"/>
                </a:solidFill>
                <a:latin typeface="Cambria" panose="02040503050406030204" pitchFamily="18" charset="0"/>
              </a:rPr>
              <a:t>Conflicts due to difference in opinions</a:t>
            </a:r>
            <a:endParaRPr lang="en-US" sz="300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r>
              <a:rPr lang="en-US" sz="3000" dirty="0" smtClean="0">
                <a:solidFill>
                  <a:prstClr val="black"/>
                </a:solidFill>
                <a:latin typeface="Cambria" panose="02040503050406030204" pitchFamily="18" charset="0"/>
              </a:rPr>
              <a:t>	</a:t>
            </a:r>
            <a:r>
              <a:rPr lang="en-US" sz="3000" dirty="0" smtClean="0">
                <a:solidFill>
                  <a:prstClr val="black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  Discuss reasons in detail and then 	       vote to decide</a:t>
            </a:r>
          </a:p>
          <a:p>
            <a:endParaRPr lang="en-US" sz="3000" dirty="0" smtClean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endParaRPr lang="en-SG" sz="30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7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7914673" y="3710488"/>
            <a:ext cx="1022986" cy="189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834632" y="3696780"/>
            <a:ext cx="286603" cy="214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121235" y="3696780"/>
            <a:ext cx="2782393" cy="20297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" name="Group 5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16" name="Oval 15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sp>
        <p:nvSpPr>
          <p:cNvPr id="14" name="Oval 13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12" name="Oval 11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ln>
            <a:noFill/>
          </a:ln>
        </p:spPr>
      </p:pic>
      <p:sp>
        <p:nvSpPr>
          <p:cNvPr id="18" name="Rectangle 17"/>
          <p:cNvSpPr/>
          <p:nvPr/>
        </p:nvSpPr>
        <p:spPr>
          <a:xfrm>
            <a:off x="1688954" y="1281534"/>
            <a:ext cx="5845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Actual Vs Planned</a:t>
            </a:r>
            <a:endParaRPr lang="en-SG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26743" y="3696780"/>
            <a:ext cx="4507889" cy="21479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72482" y="3551530"/>
            <a:ext cx="15083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72482" y="4356708"/>
            <a:ext cx="1508393" cy="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60995" y="4415626"/>
            <a:ext cx="120778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Iteration 2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6324" y="2877363"/>
            <a:ext cx="1300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Iteration 1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326744" y="4173584"/>
            <a:ext cx="161073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834632" y="3479522"/>
            <a:ext cx="0" cy="48555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1952883" y="3551530"/>
            <a:ext cx="28618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2795144" y="4178976"/>
            <a:ext cx="1584177" cy="10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419660" y="4377578"/>
            <a:ext cx="122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Iteration 3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32019" y="3983578"/>
            <a:ext cx="8594604" cy="2305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5121235" y="398357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924622" y="3503091"/>
            <a:ext cx="0" cy="898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819641" y="2877363"/>
            <a:ext cx="1300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Iteration 2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324037" y="3504995"/>
            <a:ext cx="7982" cy="910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121235" y="3479522"/>
            <a:ext cx="0" cy="48555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121235" y="3551530"/>
            <a:ext cx="27823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924532" y="3479522"/>
            <a:ext cx="0" cy="898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903628" y="3500610"/>
            <a:ext cx="0" cy="449028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22782" y="4427820"/>
            <a:ext cx="120778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Iteration 1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2032895" y="4356708"/>
            <a:ext cx="3016332" cy="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769307" y="2872836"/>
            <a:ext cx="1300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Iteration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3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5164855" y="4343618"/>
            <a:ext cx="373128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24037" y="4550563"/>
            <a:ext cx="2706" cy="585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-36512" y="5178678"/>
            <a:ext cx="102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10-Sep</a:t>
            </a:r>
            <a:endParaRPr lang="en-SG" sz="1600" b="1" dirty="0">
              <a:latin typeface="Cambria" panose="020405030504060302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339860" y="5178678"/>
            <a:ext cx="102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13-Sep</a:t>
            </a:r>
            <a:endParaRPr lang="en-SG" sz="1600" b="1" dirty="0">
              <a:latin typeface="Cambria" panose="02040503050406030204" pitchFamily="18" charset="0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1924622" y="4550563"/>
            <a:ext cx="2706" cy="585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128536" y="4550563"/>
            <a:ext cx="2706" cy="585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8934953" y="4489191"/>
            <a:ext cx="2706" cy="585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617179" y="5178678"/>
            <a:ext cx="102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28-Sep</a:t>
            </a:r>
            <a:endParaRPr lang="en-SG" sz="1600" b="1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204695" y="5123512"/>
            <a:ext cx="102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17-Oct</a:t>
            </a:r>
            <a:endParaRPr lang="en-SG" sz="1600" b="1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19399" y="2852201"/>
            <a:ext cx="0" cy="55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1924622" y="2852200"/>
            <a:ext cx="0" cy="55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4834632" y="2852199"/>
            <a:ext cx="0" cy="55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7929547" y="2872836"/>
            <a:ext cx="0" cy="55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-20601" y="2498923"/>
            <a:ext cx="102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10-Sep</a:t>
            </a:r>
            <a:endParaRPr lang="en-SG" sz="1600" b="1" dirty="0">
              <a:latin typeface="Cambria" panose="020405030504060302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424647" y="2498923"/>
            <a:ext cx="102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13-Sep</a:t>
            </a:r>
            <a:endParaRPr lang="en-SG" sz="1600" b="1" dirty="0">
              <a:latin typeface="Cambria" panose="020405030504060302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239579" y="2498923"/>
            <a:ext cx="102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27-Sep</a:t>
            </a:r>
            <a:endParaRPr lang="en-SG" sz="1600" b="1" dirty="0">
              <a:latin typeface="Cambria" panose="020405030504060302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390792" y="2498923"/>
            <a:ext cx="102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12-Oct</a:t>
            </a:r>
            <a:endParaRPr lang="en-SG" sz="1600" b="1" dirty="0">
              <a:latin typeface="Cambria" panose="02040503050406030204" pitchFamily="18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6084168" y="5589240"/>
            <a:ext cx="2376264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236976" y="5780153"/>
            <a:ext cx="672816" cy="20297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231059" y="6162078"/>
            <a:ext cx="672816" cy="2305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903875" y="5678514"/>
            <a:ext cx="102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Planned</a:t>
            </a:r>
            <a:endParaRPr lang="en-SG" sz="1600" b="1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939484" y="6108096"/>
            <a:ext cx="102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Actual</a:t>
            </a:r>
            <a:endParaRPr lang="en-SG" sz="1600" b="1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8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9366" y="1352962"/>
            <a:ext cx="76450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SG" sz="4000" b="1" dirty="0" smtClean="0">
                <a:solidFill>
                  <a:prstClr val="black"/>
                </a:solidFill>
              </a:rPr>
              <a:t>“None </a:t>
            </a:r>
            <a:r>
              <a:rPr lang="en-SG" sz="4000" b="1" dirty="0">
                <a:solidFill>
                  <a:prstClr val="black"/>
                </a:solidFill>
              </a:rPr>
              <a:t>of us is as smart as all of us”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pic>
        <p:nvPicPr>
          <p:cNvPr id="1026" name="Picture 2" descr="C:\Users\smu\Desktop\S__293276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9849">
            <a:off x="1317927" y="2377198"/>
            <a:ext cx="2872415" cy="39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mu\Desktop\S__293276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39975"/>
            <a:ext cx="2481979" cy="330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0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pic>
        <p:nvPicPr>
          <p:cNvPr id="2050" name="Picture 2" descr="C:\Users\smu\Desktop\1981970_690904847618700_1278201481_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81" y="2765576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33514" y="2614846"/>
            <a:ext cx="41104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Aayush  is  from New Delhi (India) but now lives in Singapore</a:t>
            </a:r>
          </a:p>
          <a:p>
            <a:endParaRPr lang="en-US" sz="2400" b="1" dirty="0">
              <a:solidFill>
                <a:prstClr val="black"/>
              </a:solidFill>
            </a:endParaRPr>
          </a:p>
          <a:p>
            <a:r>
              <a:rPr lang="en-US" sz="2400" b="1" dirty="0" smtClean="0">
                <a:solidFill>
                  <a:prstClr val="black"/>
                </a:solidFill>
              </a:rPr>
              <a:t>He never ate a snail until the last day of SE Project Submission.</a:t>
            </a:r>
            <a:endParaRPr lang="en-SG" sz="2400" b="1" dirty="0">
              <a:solidFill>
                <a:prstClr val="black"/>
              </a:solidFill>
            </a:endParaRPr>
          </a:p>
        </p:txBody>
      </p:sp>
      <p:pic>
        <p:nvPicPr>
          <p:cNvPr id="2053" name="Picture 5" descr="http://content.mycutegraphics.com/graphics/snail/snail-green-orang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291" y="5292502"/>
            <a:ext cx="1529445" cy="104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9683" y="1412776"/>
            <a:ext cx="2496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5875" cmpd="sng">
                  <a:solidFill>
                    <a:srgbClr val="1F497D">
                      <a:lumMod val="75000"/>
                    </a:srgbClr>
                  </a:solidFill>
                  <a:prstDash val="solid"/>
                </a:ln>
                <a:gradFill>
                  <a:gsLst>
                    <a:gs pos="17000">
                      <a:prstClr val="black"/>
                    </a:gs>
                    <a:gs pos="76000">
                      <a:prstClr val="white"/>
                    </a:gs>
                    <a:gs pos="69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Aayush</a:t>
            </a:r>
            <a:endParaRPr lang="en-SG" sz="5400" b="1" dirty="0">
              <a:ln w="31550" cmpd="sng">
                <a:gradFill>
                  <a:gsLst>
                    <a:gs pos="25000">
                      <a:srgbClr val="4F81BD">
                        <a:shade val="25000"/>
                        <a:satMod val="190000"/>
                      </a:srgbClr>
                    </a:gs>
                    <a:gs pos="80000">
                      <a:srgbClr val="4F81B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56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0808" y="1412776"/>
            <a:ext cx="1294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5875" cmpd="sng">
                  <a:solidFill>
                    <a:srgbClr val="1F497D">
                      <a:lumMod val="75000"/>
                    </a:srgbClr>
                  </a:solidFill>
                  <a:prstDash val="solid"/>
                </a:ln>
                <a:gradFill>
                  <a:gsLst>
                    <a:gs pos="17000">
                      <a:prstClr val="black"/>
                    </a:gs>
                    <a:gs pos="76000">
                      <a:prstClr val="white"/>
                    </a:gs>
                    <a:gs pos="69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Eva</a:t>
            </a:r>
            <a:endParaRPr lang="en-SG" sz="5400" b="1" dirty="0">
              <a:ln w="31550" cmpd="sng">
                <a:gradFill>
                  <a:gsLst>
                    <a:gs pos="25000">
                      <a:srgbClr val="4F81BD">
                        <a:shade val="25000"/>
                        <a:satMod val="190000"/>
                      </a:srgbClr>
                    </a:gs>
                    <a:gs pos="80000">
                      <a:srgbClr val="4F81B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7563" y="3553298"/>
            <a:ext cx="3168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Eva dyed her hair for the first time due to stress from SE</a:t>
            </a:r>
            <a:r>
              <a:rPr lang="en-US" b="1" dirty="0" smtClean="0">
                <a:solidFill>
                  <a:prstClr val="black"/>
                </a:solidFill>
              </a:rPr>
              <a:t>!</a:t>
            </a:r>
          </a:p>
          <a:p>
            <a:endParaRPr lang="en-SG" b="1" dirty="0">
              <a:solidFill>
                <a:prstClr val="black"/>
              </a:solidFill>
            </a:endParaRPr>
          </a:p>
        </p:txBody>
      </p:sp>
      <p:pic>
        <p:nvPicPr>
          <p:cNvPr id="4099" name="Picture 3" descr="C:\Users\smu\Desktop\S__380109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008" y="2364504"/>
            <a:ext cx="2895712" cy="385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3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smu\Desktop\S__127549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03" y="2799512"/>
            <a:ext cx="2520511" cy="370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5234" y="1412776"/>
            <a:ext cx="15055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5875" cmpd="sng">
                  <a:solidFill>
                    <a:srgbClr val="1F497D">
                      <a:lumMod val="75000"/>
                    </a:srgbClr>
                  </a:solidFill>
                  <a:prstDash val="solid"/>
                </a:ln>
                <a:gradFill>
                  <a:gsLst>
                    <a:gs pos="17000">
                      <a:prstClr val="black"/>
                    </a:gs>
                    <a:gs pos="76000">
                      <a:prstClr val="white"/>
                    </a:gs>
                    <a:gs pos="69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Max</a:t>
            </a:r>
            <a:endParaRPr lang="en-SG" sz="5400" b="1" dirty="0">
              <a:ln w="31550" cmpd="sng">
                <a:gradFill>
                  <a:gsLst>
                    <a:gs pos="25000">
                      <a:srgbClr val="4F81BD">
                        <a:shade val="25000"/>
                        <a:satMod val="190000"/>
                      </a:srgbClr>
                    </a:gs>
                    <a:gs pos="80000">
                      <a:srgbClr val="4F81B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3908" y="3538176"/>
            <a:ext cx="5112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Max loves to play </a:t>
            </a:r>
            <a:r>
              <a:rPr lang="en-US" sz="2400" b="1" dirty="0" err="1" smtClean="0">
                <a:solidFill>
                  <a:prstClr val="black"/>
                </a:solidFill>
              </a:rPr>
              <a:t>Dota</a:t>
            </a:r>
            <a:r>
              <a:rPr lang="en-US" sz="2400" b="1" dirty="0" smtClean="0">
                <a:solidFill>
                  <a:prstClr val="black"/>
                </a:solidFill>
              </a:rPr>
              <a:t>.</a:t>
            </a:r>
          </a:p>
          <a:p>
            <a:endParaRPr lang="en-US" sz="2400" b="1" dirty="0">
              <a:solidFill>
                <a:prstClr val="black"/>
              </a:solidFill>
            </a:endParaRPr>
          </a:p>
          <a:p>
            <a:r>
              <a:rPr lang="en-US" sz="2400" b="1" dirty="0" smtClean="0">
                <a:solidFill>
                  <a:prstClr val="black"/>
                </a:solidFill>
              </a:rPr>
              <a:t>You will find him in the library EVERYDAY (and night)! </a:t>
            </a:r>
            <a:endParaRPr lang="en-SG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4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ular Callout 5"/>
          <p:cNvSpPr/>
          <p:nvPr/>
        </p:nvSpPr>
        <p:spPr>
          <a:xfrm>
            <a:off x="4355976" y="5661248"/>
            <a:ext cx="3309455" cy="936104"/>
          </a:xfrm>
          <a:prstGeom prst="wedgeRectCallout">
            <a:avLst>
              <a:gd name="adj1" fmla="val -76569"/>
              <a:gd name="adj2" fmla="val -60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59288" y="1412776"/>
            <a:ext cx="2097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5875" cmpd="sng">
                  <a:solidFill>
                    <a:srgbClr val="1F497D">
                      <a:lumMod val="75000"/>
                    </a:srgbClr>
                  </a:solidFill>
                  <a:prstDash val="solid"/>
                </a:ln>
                <a:gradFill>
                  <a:gsLst>
                    <a:gs pos="17000">
                      <a:prstClr val="black"/>
                    </a:gs>
                    <a:gs pos="76000">
                      <a:prstClr val="white"/>
                    </a:gs>
                    <a:gs pos="69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Wu Di</a:t>
            </a:r>
            <a:endParaRPr lang="en-SG" sz="5400" b="1" dirty="0">
              <a:ln w="31550" cmpd="sng">
                <a:gradFill>
                  <a:gsLst>
                    <a:gs pos="25000">
                      <a:srgbClr val="4F81BD">
                        <a:shade val="25000"/>
                        <a:satMod val="190000"/>
                      </a:srgbClr>
                    </a:gs>
                    <a:gs pos="80000">
                      <a:srgbClr val="4F81B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pic>
        <p:nvPicPr>
          <p:cNvPr id="6146" name="Picture 2" descr="C:\Users\smu\Desktop\S__377654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8182">
            <a:off x="1300736" y="3008425"/>
            <a:ext cx="2255912" cy="300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095156" y="3068960"/>
            <a:ext cx="5112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Wu Di loves to go shopping!</a:t>
            </a:r>
          </a:p>
          <a:p>
            <a:endParaRPr lang="en-US" sz="2400" b="1" dirty="0">
              <a:solidFill>
                <a:prstClr val="black"/>
              </a:solidFill>
            </a:endParaRPr>
          </a:p>
          <a:p>
            <a:r>
              <a:rPr lang="en-US" sz="2400" b="1" dirty="0" smtClean="0">
                <a:solidFill>
                  <a:prstClr val="black"/>
                </a:solidFill>
              </a:rPr>
              <a:t>She is a Taekwondo Instructor and holds a black belt!!! (BEWARE)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8545" y="5775357"/>
            <a:ext cx="2844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</a:rPr>
              <a:t>T</a:t>
            </a:r>
            <a:r>
              <a:rPr lang="en-US" sz="2000" b="1" dirty="0" smtClean="0">
                <a:solidFill>
                  <a:prstClr val="white"/>
                </a:solidFill>
              </a:rPr>
              <a:t>he monster is scared of her</a:t>
            </a:r>
            <a:endParaRPr lang="en-SG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4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1986" y="1412776"/>
            <a:ext cx="25320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5875" cmpd="sng">
                  <a:solidFill>
                    <a:srgbClr val="1F497D">
                      <a:lumMod val="75000"/>
                    </a:srgbClr>
                  </a:solidFill>
                  <a:prstDash val="solid"/>
                </a:ln>
                <a:gradFill>
                  <a:gsLst>
                    <a:gs pos="17000">
                      <a:prstClr val="black"/>
                    </a:gs>
                    <a:gs pos="76000">
                      <a:prstClr val="white"/>
                    </a:gs>
                    <a:gs pos="69000">
                      <a:srgbClr val="1F497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Yuxuan</a:t>
            </a:r>
            <a:endParaRPr lang="en-SG" sz="5400" b="1" dirty="0">
              <a:ln w="31550" cmpd="sng">
                <a:gradFill>
                  <a:gsLst>
                    <a:gs pos="25000">
                      <a:srgbClr val="4F81BD">
                        <a:shade val="25000"/>
                        <a:satMod val="190000"/>
                      </a:srgbClr>
                    </a:gs>
                    <a:gs pos="80000">
                      <a:srgbClr val="4F81B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pic>
        <p:nvPicPr>
          <p:cNvPr id="5122" name="Picture 2" descr="C:\Users\smu\Desktop\mtsc_body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96" y="2814035"/>
            <a:ext cx="3746500" cy="37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99992" y="3068960"/>
            <a:ext cx="36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Yuxuan(Goddess) is very good at coding and she loves Tea Party. </a:t>
            </a:r>
            <a:r>
              <a:rPr 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 </a:t>
            </a:r>
          </a:p>
          <a:p>
            <a:endParaRPr lang="en-US" sz="2400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r>
              <a:rPr 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She takes at least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6 modules</a:t>
            </a:r>
            <a:r>
              <a:rPr 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every semester!!!!</a:t>
            </a:r>
            <a:endParaRPr lang="en-SG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39752" y="2924944"/>
            <a:ext cx="5112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Thank You!!!!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05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6874165" y="3920930"/>
            <a:ext cx="2050367" cy="22123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123730" y="3919470"/>
            <a:ext cx="162162" cy="214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933363" y="3911570"/>
            <a:ext cx="134582" cy="230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517556" y="3914490"/>
            <a:ext cx="363825" cy="227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285892" y="3911570"/>
            <a:ext cx="1642550" cy="2305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876256" y="3628847"/>
            <a:ext cx="2050367" cy="21479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067944" y="3628847"/>
            <a:ext cx="2444487" cy="21479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932875" y="3622967"/>
            <a:ext cx="135556" cy="220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517557" y="3622968"/>
            <a:ext cx="358700" cy="220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267745" y="3624772"/>
            <a:ext cx="1680410" cy="21479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123729" y="3624772"/>
            <a:ext cx="162162" cy="214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" name="Group 5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16" name="Oval 15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sp>
        <p:nvSpPr>
          <p:cNvPr id="14" name="Oval 13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12" name="Oval 11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ln>
            <a:noFill/>
          </a:ln>
        </p:spPr>
      </p:pic>
      <p:sp>
        <p:nvSpPr>
          <p:cNvPr id="18" name="Rectangle 17"/>
          <p:cNvSpPr/>
          <p:nvPr/>
        </p:nvSpPr>
        <p:spPr>
          <a:xfrm>
            <a:off x="1688954" y="1281534"/>
            <a:ext cx="5845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Actual Vs Planned</a:t>
            </a:r>
            <a:endParaRPr lang="en-SG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26743" y="3624772"/>
            <a:ext cx="1796985" cy="21479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72482" y="3479522"/>
            <a:ext cx="16604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72482" y="4284702"/>
            <a:ext cx="16604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84763" y="4377298"/>
            <a:ext cx="120778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Iteration 5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6324" y="2805355"/>
            <a:ext cx="1300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Iteration 4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326744" y="4101576"/>
            <a:ext cx="161073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430199" y="3479522"/>
            <a:ext cx="14309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574456" y="4355811"/>
            <a:ext cx="122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Iteration 6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32019" y="3911570"/>
            <a:ext cx="1789003" cy="2305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2267744" y="3431083"/>
            <a:ext cx="0" cy="898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483768" y="2805355"/>
            <a:ext cx="1300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Iteration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5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324037" y="3432987"/>
            <a:ext cx="7982" cy="910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139952" y="3476180"/>
            <a:ext cx="23069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924532" y="3407514"/>
            <a:ext cx="0" cy="898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22782" y="4355812"/>
            <a:ext cx="120778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Iteration 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4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2347756" y="4293094"/>
            <a:ext cx="1513383" cy="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608004" y="2771636"/>
            <a:ext cx="1300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Iteration 6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162567" y="4305570"/>
            <a:ext cx="228432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324037" y="4478555"/>
            <a:ext cx="2706" cy="585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-36512" y="5106670"/>
            <a:ext cx="102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18-Oct</a:t>
            </a:r>
            <a:endParaRPr lang="en-SG" sz="1600" b="1" dirty="0">
              <a:latin typeface="Cambria" panose="020405030504060302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392624" y="5085184"/>
            <a:ext cx="864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25-Oct</a:t>
            </a:r>
            <a:endParaRPr lang="en-SG" sz="1600" b="1" dirty="0">
              <a:latin typeface="Cambria" panose="02040503050406030204" pitchFamily="18" charset="0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2097588" y="4500041"/>
            <a:ext cx="2706" cy="585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3925735" y="4521527"/>
            <a:ext cx="2706" cy="585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8914146" y="4417182"/>
            <a:ext cx="2706" cy="585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051720" y="5106670"/>
            <a:ext cx="102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26-Oct</a:t>
            </a:r>
            <a:endParaRPr lang="en-SG" sz="1600" b="1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204695" y="5095036"/>
            <a:ext cx="102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16-Oct</a:t>
            </a:r>
            <a:endParaRPr lang="en-SG" sz="1600" b="1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19399" y="2780193"/>
            <a:ext cx="0" cy="55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2110164" y="2800827"/>
            <a:ext cx="0" cy="55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3928441" y="2780191"/>
            <a:ext cx="0" cy="55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6517557" y="2800828"/>
            <a:ext cx="0" cy="55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-20601" y="2426915"/>
            <a:ext cx="102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18-Oct</a:t>
            </a:r>
            <a:endParaRPr lang="en-SG" sz="1600" b="1" dirty="0">
              <a:latin typeface="Cambria" panose="020405030504060302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331640" y="2442374"/>
            <a:ext cx="890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25-Oct</a:t>
            </a:r>
            <a:endParaRPr lang="en-SG" sz="1600" b="1" dirty="0">
              <a:latin typeface="Cambria" panose="020405030504060302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126879" y="2426915"/>
            <a:ext cx="102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31-Oct</a:t>
            </a:r>
            <a:endParaRPr lang="en-SG" sz="1600" b="1" dirty="0">
              <a:latin typeface="Cambria" panose="020405030504060302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55709" y="2442374"/>
            <a:ext cx="102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9</a:t>
            </a:r>
            <a:r>
              <a:rPr lang="en-US" sz="1600" b="1" dirty="0" smtClean="0">
                <a:latin typeface="Cambria" panose="02040503050406030204" pitchFamily="18" charset="0"/>
              </a:rPr>
              <a:t>-Oct</a:t>
            </a:r>
            <a:endParaRPr lang="en-SG" sz="1600" b="1" dirty="0">
              <a:latin typeface="Cambria" panose="020405030504060302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084168" y="5589240"/>
            <a:ext cx="2376264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231059" y="6162078"/>
            <a:ext cx="672816" cy="2305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903875" y="5678514"/>
            <a:ext cx="102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Planned</a:t>
            </a:r>
            <a:endParaRPr lang="en-SG" sz="1600" b="1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39484" y="6108096"/>
            <a:ext cx="102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Cambria" panose="02040503050406030204" pitchFamily="18" charset="0"/>
              </a:rPr>
              <a:t>Actual</a:t>
            </a:r>
            <a:endParaRPr lang="en-SG" sz="1600" b="1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928441" y="3432987"/>
            <a:ext cx="0" cy="898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516216" y="3429000"/>
            <a:ext cx="0" cy="898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067944" y="3439274"/>
            <a:ext cx="0" cy="898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876256" y="3429000"/>
            <a:ext cx="0" cy="898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23728" y="3445562"/>
            <a:ext cx="0" cy="898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068431" y="3911570"/>
            <a:ext cx="2444000" cy="2305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926304" y="3479522"/>
            <a:ext cx="19661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938479" y="4305570"/>
            <a:ext cx="19540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257574" y="2825916"/>
            <a:ext cx="0" cy="55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051720" y="2442374"/>
            <a:ext cx="890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26-Oct</a:t>
            </a:r>
            <a:endParaRPr lang="en-SG" sz="1600" b="1" dirty="0">
              <a:latin typeface="Cambria" panose="020405030504060302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42526" y="2426915"/>
            <a:ext cx="845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1-Nov</a:t>
            </a:r>
            <a:endParaRPr lang="en-SG" sz="1600" b="1" dirty="0">
              <a:latin typeface="Cambria" panose="02040503050406030204" pitchFamily="18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4080841" y="2780191"/>
            <a:ext cx="0" cy="55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874165" y="2825915"/>
            <a:ext cx="0" cy="55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924532" y="2805355"/>
            <a:ext cx="0" cy="55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567467" y="2442374"/>
            <a:ext cx="102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11-Oct</a:t>
            </a:r>
            <a:endParaRPr lang="en-SG" sz="1600" b="1" dirty="0">
              <a:latin typeface="Cambria" panose="020405030504060302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166495" y="2426915"/>
            <a:ext cx="102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16-Oct</a:t>
            </a:r>
            <a:endParaRPr lang="en-SG" sz="1600" b="1" dirty="0">
              <a:latin typeface="Cambria" panose="02040503050406030204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4078135" y="4521527"/>
            <a:ext cx="2706" cy="585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6498838" y="4478554"/>
            <a:ext cx="2706" cy="585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2265039" y="4500041"/>
            <a:ext cx="2706" cy="585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149077" y="5116934"/>
            <a:ext cx="102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31-Oct</a:t>
            </a:r>
            <a:endParaRPr lang="en-SG" sz="1600" b="1" dirty="0">
              <a:latin typeface="Cambria" panose="020405030504060302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877907" y="5132393"/>
            <a:ext cx="102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9</a:t>
            </a:r>
            <a:r>
              <a:rPr lang="en-US" sz="1600" b="1" dirty="0" smtClean="0">
                <a:latin typeface="Cambria" panose="02040503050406030204" pitchFamily="18" charset="0"/>
              </a:rPr>
              <a:t>-Oct</a:t>
            </a:r>
            <a:endParaRPr lang="en-SG" sz="1600" b="1" dirty="0">
              <a:latin typeface="Cambria" panose="02040503050406030204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964724" y="5116934"/>
            <a:ext cx="845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1-Nov</a:t>
            </a:r>
            <a:endParaRPr lang="en-SG" sz="1600" b="1" dirty="0">
              <a:latin typeface="Cambria" panose="020405030504060302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589665" y="5132393"/>
            <a:ext cx="1025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mbria" panose="02040503050406030204" pitchFamily="18" charset="0"/>
              </a:rPr>
              <a:t>11-Oct</a:t>
            </a:r>
            <a:endParaRPr lang="en-SG" sz="1600" b="1" dirty="0">
              <a:latin typeface="Cambria" panose="02040503050406030204" pitchFamily="18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6865523" y="4446333"/>
            <a:ext cx="2706" cy="585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48994" y="2753537"/>
            <a:ext cx="1300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Iteration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45536" y="4311641"/>
            <a:ext cx="122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Iteration 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236976" y="5780153"/>
            <a:ext cx="672816" cy="20297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0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827584" y="260648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71600" y="2492896"/>
            <a:ext cx="74888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No dropping/addition of functionalities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Framework: Model View Controller(MVC)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b="1" dirty="0">
                <a:latin typeface="Cambria" panose="02040503050406030204" pitchFamily="18" charset="0"/>
              </a:rPr>
              <a:t>External Libraries: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GSON</a:t>
            </a: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IS203-JWT</a:t>
            </a: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JSON-SMART</a:t>
            </a: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NIMBUS-JOSE-JWT</a:t>
            </a: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MYSQL-Connector</a:t>
            </a: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Commons-</a:t>
            </a:r>
            <a:r>
              <a:rPr lang="en-US" dirty="0" err="1" smtClean="0">
                <a:latin typeface="Cambria" panose="02040503050406030204" pitchFamily="18" charset="0"/>
              </a:rPr>
              <a:t>FileUpload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</a:t>
            </a:r>
            <a:r>
              <a:rPr lang="en-US" dirty="0" smtClean="0">
                <a:latin typeface="Cambria" panose="02040503050406030204" pitchFamily="18" charset="0"/>
              </a:rPr>
              <a:t>ommons-IO</a:t>
            </a: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mbria" panose="02040503050406030204" pitchFamily="18" charset="0"/>
              </a:rPr>
              <a:t>OpenCSV</a:t>
            </a:r>
            <a:endParaRPr lang="en-SG" dirty="0">
              <a:latin typeface="Cambria" panose="0204050305040603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20096" y="1353542"/>
            <a:ext cx="7383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Functionalities Update</a:t>
            </a:r>
            <a:endParaRPr lang="en-SG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78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827584" y="260648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7504" y="1270501"/>
            <a:ext cx="90010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Coding Tasks Breakdown</a:t>
            </a:r>
            <a:endParaRPr lang="en-SG" sz="3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899920"/>
              </p:ext>
            </p:extLst>
          </p:nvPr>
        </p:nvGraphicFramePr>
        <p:xfrm>
          <a:off x="467545" y="1803608"/>
          <a:ext cx="825312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794"/>
                <a:gridCol w="1156235"/>
                <a:gridCol w="1162311"/>
                <a:gridCol w="1250163"/>
                <a:gridCol w="1414627"/>
                <a:gridCol w="1179998"/>
              </a:tblGrid>
              <a:tr h="33348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Functionalities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Aayush 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Eva 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Max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Wu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Di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Yu Xuan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348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Bootstrap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348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Admin Update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348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Login/Logout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836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Basic Location Report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348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Heatmap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33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ambria" panose="02040503050406030204" pitchFamily="18" charset="0"/>
                        </a:rPr>
                        <a:t>Automatic</a:t>
                      </a:r>
                      <a:r>
                        <a:rPr lang="en-US" b="0" baseline="0" dirty="0" smtClean="0">
                          <a:latin typeface="Cambria" panose="02040503050406030204" pitchFamily="18" charset="0"/>
                        </a:rPr>
                        <a:t> Group Detection</a:t>
                      </a:r>
                      <a:endParaRPr lang="en-SG" b="0" dirty="0" smtClean="0">
                        <a:latin typeface="Cambria" panose="02040503050406030204" pitchFamily="18" charset="0"/>
                      </a:endParaRPr>
                    </a:p>
                    <a:p>
                      <a:endParaRPr lang="en-SG" b="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33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ambria" panose="02040503050406030204" pitchFamily="18" charset="0"/>
                        </a:rPr>
                        <a:t>Group</a:t>
                      </a:r>
                      <a:r>
                        <a:rPr lang="en-US" b="0" baseline="0" dirty="0" smtClean="0">
                          <a:latin typeface="Cambria" panose="02040503050406030204" pitchFamily="18" charset="0"/>
                        </a:rPr>
                        <a:t> Aware Location Report</a:t>
                      </a:r>
                      <a:endParaRPr lang="en-SG" b="0" dirty="0" smtClean="0">
                        <a:latin typeface="Cambria" panose="02040503050406030204" pitchFamily="18" charset="0"/>
                      </a:endParaRPr>
                    </a:p>
                    <a:p>
                      <a:endParaRPr lang="en-SG" b="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8360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ambria" panose="02040503050406030204" pitchFamily="18" charset="0"/>
                        </a:rPr>
                        <a:t>Web Service</a:t>
                      </a:r>
                      <a:r>
                        <a:rPr lang="en-US" b="0" baseline="0" dirty="0" smtClean="0">
                          <a:latin typeface="Cambria" panose="02040503050406030204" pitchFamily="18" charset="0"/>
                        </a:rPr>
                        <a:t> UI + JSON(-Group JSON)</a:t>
                      </a:r>
                      <a:endParaRPr lang="en-SG" b="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5" y="2204865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238" y="2924944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01" y="2924944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383" y="2564904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5" y="3386693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204865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63" y="3457066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933056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01" y="3933056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63" y="4581128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755" y="4581128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134" y="5517232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79" y="5539680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79" y="6309320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513" y="6309320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8573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827584" y="260648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7504" y="1223754"/>
            <a:ext cx="90010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Coding Tasks Breakdown</a:t>
            </a:r>
            <a:endParaRPr lang="en-SG" sz="25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64005"/>
              </p:ext>
            </p:extLst>
          </p:nvPr>
        </p:nvGraphicFramePr>
        <p:xfrm>
          <a:off x="467544" y="1712168"/>
          <a:ext cx="85689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02"/>
                <a:gridCol w="1027401"/>
                <a:gridCol w="660472"/>
                <a:gridCol w="807243"/>
                <a:gridCol w="884114"/>
                <a:gridCol w="1080120"/>
              </a:tblGrid>
              <a:tr h="3486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Tasks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Aayush 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Eva 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Max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Wu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Di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Yu Xuan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79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Improve UI from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UAT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9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</a:rPr>
                        <a:t>Modify bootstrap 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949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Implement changes from Heuristic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949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ambria" panose="02040503050406030204" pitchFamily="18" charset="0"/>
                        </a:rPr>
                        <a:t>Group</a:t>
                      </a:r>
                      <a:r>
                        <a:rPr lang="en-US" b="0" baseline="0" dirty="0" smtClean="0">
                          <a:latin typeface="Cambria" panose="02040503050406030204" pitchFamily="18" charset="0"/>
                        </a:rPr>
                        <a:t> JSON</a:t>
                      </a:r>
                      <a:endParaRPr lang="en-SG" b="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1410"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Generate </a:t>
                      </a:r>
                      <a:r>
                        <a:rPr lang="en-SG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javadocs</a:t>
                      </a: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(AGD, bootstrap, admin</a:t>
                      </a:r>
                      <a:r>
                        <a:rPr lang="en-SG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update, GALR)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ambria" panose="02040503050406030204" pitchFamily="18" charset="0"/>
                        </a:rPr>
                        <a:t>Generate </a:t>
                      </a:r>
                      <a:r>
                        <a:rPr lang="en-US" b="0" dirty="0" err="1" smtClean="0">
                          <a:latin typeface="Cambria" panose="02040503050406030204" pitchFamily="18" charset="0"/>
                        </a:rPr>
                        <a:t>javadocs</a:t>
                      </a:r>
                      <a:r>
                        <a:rPr lang="en-US" b="0" dirty="0" smtClean="0">
                          <a:latin typeface="Cambria" panose="02040503050406030204" pitchFamily="18" charset="0"/>
                        </a:rPr>
                        <a:t> (BLR)</a:t>
                      </a:r>
                      <a:endParaRPr lang="en-SG" b="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ambria" panose="02040503050406030204" pitchFamily="18" charset="0"/>
                        </a:rPr>
                        <a:t>Generate </a:t>
                      </a:r>
                      <a:r>
                        <a:rPr lang="en-US" b="0" dirty="0" err="1" smtClean="0">
                          <a:latin typeface="Cambria" panose="02040503050406030204" pitchFamily="18" charset="0"/>
                        </a:rPr>
                        <a:t>javadocs</a:t>
                      </a:r>
                      <a:r>
                        <a:rPr lang="en-US" b="0" dirty="0" smtClean="0">
                          <a:latin typeface="Cambria" panose="02040503050406030204" pitchFamily="18" charset="0"/>
                        </a:rPr>
                        <a:t> (</a:t>
                      </a:r>
                      <a:r>
                        <a:rPr lang="en-US" b="0" dirty="0" err="1" smtClean="0">
                          <a:latin typeface="Cambria" panose="02040503050406030204" pitchFamily="18" charset="0"/>
                        </a:rPr>
                        <a:t>heatmap</a:t>
                      </a:r>
                      <a:r>
                        <a:rPr lang="en-US" b="0" dirty="0" smtClean="0">
                          <a:latin typeface="Cambria" panose="02040503050406030204" pitchFamily="18" charset="0"/>
                        </a:rPr>
                        <a:t>)</a:t>
                      </a:r>
                      <a:endParaRPr lang="en-SG" b="0" dirty="0" smtClean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949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ambria" panose="02040503050406030204" pitchFamily="18" charset="0"/>
                        </a:rPr>
                        <a:t>Improve accuracy from</a:t>
                      </a:r>
                      <a:r>
                        <a:rPr lang="en-US" b="0" baseline="0" dirty="0" smtClean="0">
                          <a:latin typeface="Cambria" panose="02040503050406030204" pitchFamily="18" charset="0"/>
                        </a:rPr>
                        <a:t> UAT</a:t>
                      </a:r>
                      <a:endParaRPr lang="en-SG" b="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949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ambria" panose="02040503050406030204" pitchFamily="18" charset="0"/>
                        </a:rPr>
                        <a:t>Update bootstrap</a:t>
                      </a:r>
                      <a:endParaRPr lang="en-SG" b="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949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ambria" panose="02040503050406030204" pitchFamily="18" charset="0"/>
                        </a:rPr>
                        <a:t>Update UI</a:t>
                      </a:r>
                      <a:endParaRPr lang="en-SG" b="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949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ambria" panose="02040503050406030204" pitchFamily="18" charset="0"/>
                        </a:rPr>
                        <a:t>Update</a:t>
                      </a:r>
                      <a:r>
                        <a:rPr lang="en-US" b="0" baseline="0" dirty="0" smtClean="0">
                          <a:latin typeface="Cambria" panose="02040503050406030204" pitchFamily="18" charset="0"/>
                        </a:rPr>
                        <a:t> JSON </a:t>
                      </a:r>
                      <a:endParaRPr lang="en-SG" b="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4974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ambria" panose="02040503050406030204" pitchFamily="18" charset="0"/>
                        </a:rPr>
                        <a:t>Update </a:t>
                      </a:r>
                      <a:r>
                        <a:rPr lang="en-US" b="0" dirty="0" err="1" smtClean="0">
                          <a:latin typeface="Cambria" panose="02040503050406030204" pitchFamily="18" charset="0"/>
                        </a:rPr>
                        <a:t>javadocs</a:t>
                      </a:r>
                      <a:endParaRPr lang="en-SG" b="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839616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92897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492897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4581128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63" y="2106218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06218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49" y="3216812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02601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717032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305200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3717032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237834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593232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941734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4986483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839616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97" y="5323309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664805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323309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664805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6055580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570" y="6055580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381328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381328"/>
            <a:ext cx="288032" cy="288032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4980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827584" y="260648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3000" y="1453359"/>
            <a:ext cx="9001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Project Manager Schedule</a:t>
            </a:r>
            <a:endParaRPr lang="en-SG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82535"/>
              </p:ext>
            </p:extLst>
          </p:nvPr>
        </p:nvGraphicFramePr>
        <p:xfrm>
          <a:off x="1048170" y="2852936"/>
          <a:ext cx="7412262" cy="299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754"/>
                <a:gridCol w="2470754"/>
                <a:gridCol w="2470754"/>
              </a:tblGrid>
              <a:tr h="39855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Iteration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Milestone Covered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855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1, 2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Aayush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PM Review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8791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3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Yu</a:t>
                      </a:r>
                      <a:r>
                        <a:rPr lang="en-US" sz="2000" baseline="0" dirty="0" smtClean="0">
                          <a:latin typeface="Cambria" panose="02040503050406030204" pitchFamily="18" charset="0"/>
                        </a:rPr>
                        <a:t> Xuan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2 Supervisor</a:t>
                      </a:r>
                      <a:r>
                        <a:rPr lang="en-US" sz="2000" baseline="0" dirty="0" smtClean="0">
                          <a:latin typeface="Cambria" panose="02040503050406030204" pitchFamily="18" charset="0"/>
                        </a:rPr>
                        <a:t> Meetings</a:t>
                      </a:r>
                    </a:p>
                    <a:p>
                      <a:r>
                        <a:rPr lang="en-US" sz="2000" baseline="0" dirty="0" smtClean="0">
                          <a:latin typeface="Cambria" panose="02040503050406030204" pitchFamily="18" charset="0"/>
                        </a:rPr>
                        <a:t>Heuristic Evaluation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855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4,5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Wu Di 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Supervisor</a:t>
                      </a:r>
                      <a:r>
                        <a:rPr lang="en-US" sz="2000" baseline="0" dirty="0" smtClean="0">
                          <a:latin typeface="Cambria" panose="02040503050406030204" pitchFamily="18" charset="0"/>
                        </a:rPr>
                        <a:t> Meeting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855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6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Max Chua</a:t>
                      </a:r>
                      <a:r>
                        <a:rPr lang="en-US" sz="2000" baseline="0" dirty="0" smtClean="0">
                          <a:latin typeface="Cambria" panose="02040503050406030204" pitchFamily="18" charset="0"/>
                        </a:rPr>
                        <a:t> 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UAT 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855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7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Eva Tan</a:t>
                      </a:r>
                      <a:r>
                        <a:rPr lang="en-US" sz="2000" baseline="0" dirty="0" smtClean="0">
                          <a:latin typeface="Cambria" panose="02040503050406030204" pitchFamily="18" charset="0"/>
                        </a:rPr>
                        <a:t> 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Final Presentation</a:t>
                      </a:r>
                      <a:endParaRPr lang="en-SG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6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3059832" y="273375"/>
            <a:ext cx="1008112" cy="9776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827584" y="260648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36"/>
          <p:cNvSpPr/>
          <p:nvPr/>
        </p:nvSpPr>
        <p:spPr>
          <a:xfrm>
            <a:off x="179512" y="749479"/>
            <a:ext cx="8856984" cy="139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8" name="Group 37"/>
          <p:cNvGrpSpPr/>
          <p:nvPr/>
        </p:nvGrpSpPr>
        <p:grpSpPr>
          <a:xfrm>
            <a:off x="7452320" y="275874"/>
            <a:ext cx="1008112" cy="977661"/>
            <a:chOff x="6591137" y="5813844"/>
            <a:chExt cx="1008112" cy="977661"/>
          </a:xfrm>
        </p:grpSpPr>
        <p:sp>
          <p:nvSpPr>
            <p:cNvPr id="39" name="Oval 38"/>
            <p:cNvSpPr/>
            <p:nvPr/>
          </p:nvSpPr>
          <p:spPr>
            <a:xfrm>
              <a:off x="6591137" y="5813844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6021288"/>
              <a:ext cx="552142" cy="55777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92080" y="275874"/>
            <a:ext cx="1008112" cy="977661"/>
            <a:chOff x="4920079" y="5648041"/>
            <a:chExt cx="1008112" cy="977661"/>
          </a:xfrm>
        </p:grpSpPr>
        <p:sp>
          <p:nvSpPr>
            <p:cNvPr id="43" name="Oval 42"/>
            <p:cNvSpPr/>
            <p:nvPr/>
          </p:nvSpPr>
          <p:spPr>
            <a:xfrm>
              <a:off x="4920079" y="5648041"/>
              <a:ext cx="1008112" cy="977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407" y="5822772"/>
              <a:ext cx="911456" cy="694985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9" y="312470"/>
            <a:ext cx="874018" cy="874018"/>
          </a:xfrm>
          <a:prstGeom prst="rect">
            <a:avLst/>
          </a:prstGeom>
          <a:ln>
            <a:noFill/>
          </a:ln>
        </p:spPr>
      </p:pic>
      <p:sp>
        <p:nvSpPr>
          <p:cNvPr id="46" name="Oval 45"/>
          <p:cNvSpPr/>
          <p:nvPr/>
        </p:nvSpPr>
        <p:spPr>
          <a:xfrm>
            <a:off x="971600" y="284262"/>
            <a:ext cx="1008112" cy="9776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88" y="450605"/>
            <a:ext cx="571500" cy="5715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7504" y="1270501"/>
            <a:ext cx="9001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587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17000">
                      <a:schemeClr val="tx1"/>
                    </a:gs>
                    <a:gs pos="76000">
                      <a:schemeClr val="bg1"/>
                    </a:gs>
                    <a:gs pos="69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Coding Tasks Breakdown</a:t>
            </a:r>
            <a:endParaRPr lang="en-SG" sz="3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303325780"/>
              </p:ext>
            </p:extLst>
          </p:nvPr>
        </p:nvGraphicFramePr>
        <p:xfrm>
          <a:off x="179512" y="1916832"/>
          <a:ext cx="5292080" cy="5029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63540"/>
              </p:ext>
            </p:extLst>
          </p:nvPr>
        </p:nvGraphicFramePr>
        <p:xfrm>
          <a:off x="5508104" y="2492898"/>
          <a:ext cx="3456383" cy="2732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082"/>
                <a:gridCol w="992843"/>
                <a:gridCol w="1354458"/>
              </a:tblGrid>
              <a:tr h="6532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Member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Coding Hours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ambria" panose="02040503050406030204" pitchFamily="18" charset="0"/>
                        </a:rPr>
                        <a:t>% Percentage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36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Aayush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89.68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20.24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36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Eva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89.42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20.18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36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Max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87.98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19.85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36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Wu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</a:rPr>
                        <a:t> Di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88.07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19.87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245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Yuxuan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88.02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19.86</a:t>
                      </a:r>
                      <a:endParaRPr lang="en-SG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568280" y="5517232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Average coding hours: </a:t>
            </a:r>
            <a:r>
              <a:rPr lang="en-US" dirty="0" smtClean="0">
                <a:latin typeface="Cambria" panose="02040503050406030204" pitchFamily="18" charset="0"/>
              </a:rPr>
              <a:t>88.634</a:t>
            </a:r>
            <a:endParaRPr lang="en-US" dirty="0" smtClean="0">
              <a:latin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2220</TotalTime>
  <Words>1130</Words>
  <Application>Microsoft Office PowerPoint</Application>
  <PresentationFormat>On-screen Show (4:3)</PresentationFormat>
  <Paragraphs>437</Paragraphs>
  <Slides>36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Final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Windows User</dc:creator>
  <cp:lastModifiedBy>Windows User</cp:lastModifiedBy>
  <cp:revision>159</cp:revision>
  <dcterms:created xsi:type="dcterms:W3CDTF">2014-11-15T01:18:39Z</dcterms:created>
  <dcterms:modified xsi:type="dcterms:W3CDTF">2014-11-16T15:52:18Z</dcterms:modified>
</cp:coreProperties>
</file>