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80" r:id="rId18"/>
    <p:sldId id="281" r:id="rId19"/>
    <p:sldId id="275" r:id="rId20"/>
    <p:sldId id="278" r:id="rId21"/>
    <p:sldId id="279" r:id="rId22"/>
    <p:sldId id="282" r:id="rId23"/>
    <p:sldId id="276" r:id="rId24"/>
    <p:sldId id="273" r:id="rId25"/>
    <p:sldId id="283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FAB6"/>
    <a:srgbClr val="AD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A0B5-D6C9-0E4F-9CC5-318298AABDB5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87F33-1766-FC4E-A5E0-6048FF110FC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A0B5-D6C9-0E4F-9CC5-318298AABDB5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87F33-1766-FC4E-A5E0-6048FF110F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A0B5-D6C9-0E4F-9CC5-318298AABDB5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87F33-1766-FC4E-A5E0-6048FF110F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A0B5-D6C9-0E4F-9CC5-318298AABDB5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87F33-1766-FC4E-A5E0-6048FF110F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A0B5-D6C9-0E4F-9CC5-318298AABDB5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87F33-1766-FC4E-A5E0-6048FF110FC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A0B5-D6C9-0E4F-9CC5-318298AABDB5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87F33-1766-FC4E-A5E0-6048FF110F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A0B5-D6C9-0E4F-9CC5-318298AABDB5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87F33-1766-FC4E-A5E0-6048FF110FC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A0B5-D6C9-0E4F-9CC5-318298AABDB5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87F33-1766-FC4E-A5E0-6048FF110F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A0B5-D6C9-0E4F-9CC5-318298AABDB5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87F33-1766-FC4E-A5E0-6048FF110F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A0B5-D6C9-0E4F-9CC5-318298AABDB5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87F33-1766-FC4E-A5E0-6048FF110FC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A0B5-D6C9-0E4F-9CC5-318298AABDB5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87F33-1766-FC4E-A5E0-6048FF110F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16A4A0B5-D6C9-0E4F-9CC5-318298AABDB5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0F987F33-1766-FC4E-A5E0-6048FF110FC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27938" y="1538737"/>
            <a:ext cx="5544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latin typeface="+mj-lt"/>
              </a:rPr>
              <a:t>PM Review</a:t>
            </a:r>
            <a:endParaRPr lang="en-US" sz="72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09622" y="3187830"/>
            <a:ext cx="21814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ctr"/>
            <a:r>
              <a:rPr lang="en-US" b="1" u="sng" dirty="0" smtClean="0"/>
              <a:t>G3T2</a:t>
            </a:r>
          </a:p>
          <a:p>
            <a:pPr algn="ctr" fontAlgn="ctr"/>
            <a:endParaRPr lang="en-US" b="1" u="sng" dirty="0" smtClean="0"/>
          </a:p>
          <a:p>
            <a:pPr algn="ctr" fontAlgn="ctr"/>
            <a:r>
              <a:rPr lang="en-US" dirty="0" smtClean="0"/>
              <a:t>Aayush Garg</a:t>
            </a:r>
          </a:p>
          <a:p>
            <a:pPr algn="ctr" fontAlgn="ctr"/>
            <a:r>
              <a:rPr lang="en-US" dirty="0"/>
              <a:t>Eva </a:t>
            </a:r>
            <a:r>
              <a:rPr lang="en-US" dirty="0" smtClean="0"/>
              <a:t>Tan </a:t>
            </a:r>
            <a:r>
              <a:rPr lang="en-US" dirty="0"/>
              <a:t>Guan </a:t>
            </a:r>
            <a:r>
              <a:rPr lang="en-US" dirty="0" smtClean="0"/>
              <a:t>Hua</a:t>
            </a:r>
          </a:p>
          <a:p>
            <a:pPr algn="ctr" fontAlgn="ctr"/>
            <a:r>
              <a:rPr lang="en-US" dirty="0" smtClean="0"/>
              <a:t>Max </a:t>
            </a:r>
            <a:r>
              <a:rPr lang="en-US" dirty="0"/>
              <a:t>Chua</a:t>
            </a:r>
          </a:p>
          <a:p>
            <a:pPr algn="ctr" fontAlgn="ctr"/>
            <a:r>
              <a:rPr lang="en-US" dirty="0" smtClean="0"/>
              <a:t>Wu Di</a:t>
            </a:r>
            <a:endParaRPr lang="en-US" dirty="0"/>
          </a:p>
          <a:p>
            <a:pPr algn="ctr" fontAlgn="ctr"/>
            <a:r>
              <a:rPr lang="en-US" dirty="0" smtClean="0"/>
              <a:t>Yuan Yuxuan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06286" y="2646733"/>
            <a:ext cx="6505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</a:rPr>
              <a:t>IS203 Software Engineering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098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757647"/>
            <a:ext cx="4609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j-lt"/>
              </a:rPr>
              <a:t>Iteration 3 </a:t>
            </a:r>
            <a:r>
              <a:rPr lang="en-US" sz="3200" dirty="0">
                <a:solidFill>
                  <a:prstClr val="black"/>
                </a:solidFill>
                <a:latin typeface="Impact"/>
              </a:rPr>
              <a:t> (week </a:t>
            </a:r>
            <a:r>
              <a:rPr lang="en-US" sz="3200" dirty="0" smtClean="0">
                <a:solidFill>
                  <a:prstClr val="black"/>
                </a:solidFill>
                <a:latin typeface="Impact"/>
              </a:rPr>
              <a:t>7-8)</a:t>
            </a:r>
            <a:endParaRPr lang="en-US" sz="32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3326" y="2834639"/>
            <a:ext cx="1502228" cy="1045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Sequence Diagrams for HeatMap and Basic Location Report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2250078" y="1680754"/>
            <a:ext cx="2034538" cy="875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HeatMap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50078" y="4036423"/>
            <a:ext cx="3004456" cy="875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Basic Location Report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84616" y="1680753"/>
            <a:ext cx="969917" cy="8752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Buffer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537565" y="2886891"/>
            <a:ext cx="1502228" cy="875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Integrate + System Test + Debug</a:t>
            </a:r>
          </a:p>
        </p:txBody>
      </p:sp>
      <p:sp>
        <p:nvSpPr>
          <p:cNvPr id="10" name="Rectangle 9"/>
          <p:cNvSpPr/>
          <p:nvPr/>
        </p:nvSpPr>
        <p:spPr>
          <a:xfrm>
            <a:off x="7405553" y="2886890"/>
            <a:ext cx="1502228" cy="875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Deploy on OpenShift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463040" y="2118359"/>
            <a:ext cx="627017" cy="6509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463040" y="3931919"/>
            <a:ext cx="627017" cy="535577"/>
          </a:xfrm>
          <a:prstGeom prst="straightConnector1">
            <a:avLst/>
          </a:prstGeom>
          <a:ln>
            <a:tailEnd type="arrow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371015" y="2259874"/>
            <a:ext cx="572585" cy="509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371015" y="3931919"/>
            <a:ext cx="572585" cy="535577"/>
          </a:xfrm>
          <a:prstGeom prst="straightConnector1">
            <a:avLst/>
          </a:prstGeom>
          <a:ln>
            <a:tailEnd type="arrow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10" idx="1"/>
          </p:cNvCxnSpPr>
          <p:nvPr/>
        </p:nvCxnSpPr>
        <p:spPr>
          <a:xfrm flipV="1">
            <a:off x="7039793" y="3324496"/>
            <a:ext cx="365760" cy="1"/>
          </a:xfrm>
          <a:prstGeom prst="straightConnector1">
            <a:avLst/>
          </a:prstGeom>
          <a:ln>
            <a:tailEnd type="arrow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4948" y="3895407"/>
            <a:ext cx="751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alibri" panose="020F0502020204030204" pitchFamily="34" charset="0"/>
              </a:rPr>
              <a:t>2 days</a:t>
            </a:r>
            <a:endParaRPr lang="en-US" sz="1200" dirty="0">
              <a:latin typeface="Calibri" panose="020F05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50078" y="4911634"/>
            <a:ext cx="751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8</a:t>
            </a:r>
            <a:r>
              <a:rPr lang="en-US" sz="1200" dirty="0" smtClean="0">
                <a:latin typeface="Calibri" panose="020F0502020204030204" pitchFamily="34" charset="0"/>
              </a:rPr>
              <a:t> days</a:t>
            </a:r>
            <a:endParaRPr lang="en-US" sz="1200" dirty="0">
              <a:latin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50078" y="2609891"/>
            <a:ext cx="751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6</a:t>
            </a:r>
            <a:r>
              <a:rPr lang="en-US" sz="1200" dirty="0" smtClean="0">
                <a:latin typeface="Calibri" panose="020F0502020204030204" pitchFamily="34" charset="0"/>
              </a:rPr>
              <a:t> days</a:t>
            </a:r>
            <a:endParaRPr lang="en-US" sz="1200" dirty="0">
              <a:latin typeface="Calibri" panose="020F0502020204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88679" y="3793419"/>
            <a:ext cx="751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3</a:t>
            </a:r>
            <a:r>
              <a:rPr lang="en-US" sz="1200" dirty="0" smtClean="0">
                <a:latin typeface="Calibri" panose="020F0502020204030204" pitchFamily="34" charset="0"/>
              </a:rPr>
              <a:t> days</a:t>
            </a:r>
            <a:endParaRPr lang="en-US" sz="1200" dirty="0">
              <a:latin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166465" y="3762939"/>
            <a:ext cx="751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alibri" panose="020F0502020204030204" pitchFamily="34" charset="0"/>
              </a:rPr>
              <a:t>1 days</a:t>
            </a:r>
            <a:endParaRPr lang="en-US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66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757647"/>
            <a:ext cx="4609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j-lt"/>
              </a:rPr>
              <a:t>Iteration 4 </a:t>
            </a:r>
            <a:r>
              <a:rPr lang="en-US" sz="3200" dirty="0">
                <a:solidFill>
                  <a:prstClr val="black"/>
                </a:solidFill>
                <a:latin typeface="Impact"/>
              </a:rPr>
              <a:t> (week </a:t>
            </a:r>
            <a:r>
              <a:rPr lang="en-US" sz="3200" dirty="0" smtClean="0">
                <a:solidFill>
                  <a:prstClr val="black"/>
                </a:solidFill>
                <a:latin typeface="Impact"/>
              </a:rPr>
              <a:t>9-10)</a:t>
            </a:r>
            <a:endParaRPr lang="en-US" sz="32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3326" y="2886891"/>
            <a:ext cx="1502228" cy="875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Sequence Diagram for Automatic Group Identification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2250078" y="1680754"/>
            <a:ext cx="1502228" cy="875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Service UI + JSON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50078" y="4036423"/>
            <a:ext cx="3004456" cy="875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 Identification System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52306" y="1680753"/>
            <a:ext cx="1502228" cy="8752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Buffer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537565" y="2886891"/>
            <a:ext cx="1502228" cy="875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Integrate + System Test + Debug</a:t>
            </a:r>
          </a:p>
        </p:txBody>
      </p:sp>
      <p:sp>
        <p:nvSpPr>
          <p:cNvPr id="10" name="Rectangle 9"/>
          <p:cNvSpPr/>
          <p:nvPr/>
        </p:nvSpPr>
        <p:spPr>
          <a:xfrm>
            <a:off x="7405553" y="2886890"/>
            <a:ext cx="1502228" cy="875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Deploy on OpenShift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463040" y="2118359"/>
            <a:ext cx="627017" cy="6509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463040" y="3931919"/>
            <a:ext cx="627017" cy="5355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371015" y="2259874"/>
            <a:ext cx="572585" cy="509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371015" y="3931919"/>
            <a:ext cx="572585" cy="5355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10" idx="1"/>
          </p:cNvCxnSpPr>
          <p:nvPr/>
        </p:nvCxnSpPr>
        <p:spPr>
          <a:xfrm flipV="1">
            <a:off x="7039793" y="3324496"/>
            <a:ext cx="36576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4948" y="3895407"/>
            <a:ext cx="751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alibri" panose="020F0502020204030204" pitchFamily="34" charset="0"/>
              </a:rPr>
              <a:t>2 days</a:t>
            </a:r>
            <a:endParaRPr lang="en-US" sz="1200" dirty="0">
              <a:latin typeface="Calibri" panose="020F0502020204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50078" y="2609891"/>
            <a:ext cx="751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alibri" panose="020F0502020204030204" pitchFamily="34" charset="0"/>
              </a:rPr>
              <a:t>4 days</a:t>
            </a:r>
            <a:endParaRPr lang="en-US" sz="1200" dirty="0">
              <a:latin typeface="Calibri" panose="020F0502020204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50078" y="4911634"/>
            <a:ext cx="751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8</a:t>
            </a:r>
            <a:r>
              <a:rPr lang="en-US" sz="1200" dirty="0" smtClean="0">
                <a:latin typeface="Calibri" panose="020F0502020204030204" pitchFamily="34" charset="0"/>
              </a:rPr>
              <a:t> days</a:t>
            </a:r>
            <a:endParaRPr lang="en-US" sz="1200" dirty="0">
              <a:latin typeface="Calibri" panose="020F05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88679" y="3793419"/>
            <a:ext cx="751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3</a:t>
            </a:r>
            <a:r>
              <a:rPr lang="en-US" sz="1200" dirty="0" smtClean="0">
                <a:latin typeface="Calibri" panose="020F0502020204030204" pitchFamily="34" charset="0"/>
              </a:rPr>
              <a:t> days</a:t>
            </a:r>
            <a:endParaRPr lang="en-US" sz="1200" dirty="0"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66465" y="3762939"/>
            <a:ext cx="751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1</a:t>
            </a:r>
            <a:r>
              <a:rPr lang="en-US" sz="1200" dirty="0" smtClean="0">
                <a:latin typeface="Calibri" panose="020F0502020204030204" pitchFamily="34" charset="0"/>
              </a:rPr>
              <a:t> days</a:t>
            </a:r>
            <a:endParaRPr lang="en-US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32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757647"/>
            <a:ext cx="4609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j-lt"/>
              </a:rPr>
              <a:t>Iteration 4  </a:t>
            </a:r>
            <a:r>
              <a:rPr lang="en-US" sz="3200" dirty="0">
                <a:solidFill>
                  <a:prstClr val="black"/>
                </a:solidFill>
                <a:latin typeface="Impact"/>
              </a:rPr>
              <a:t>(week </a:t>
            </a:r>
            <a:r>
              <a:rPr lang="en-US" sz="3200" dirty="0" smtClean="0">
                <a:solidFill>
                  <a:prstClr val="black"/>
                </a:solidFill>
                <a:latin typeface="Impact"/>
              </a:rPr>
              <a:t>9-10)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483326" y="2886891"/>
            <a:ext cx="1502228" cy="875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Sequence Diagram for Automatic Group Identification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2250078" y="1680754"/>
            <a:ext cx="1502228" cy="875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Service UI + JSON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50078" y="4036423"/>
            <a:ext cx="3004456" cy="875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 Identification System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52306" y="1680753"/>
            <a:ext cx="1502228" cy="8752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Buffer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537565" y="2886891"/>
            <a:ext cx="1502228" cy="875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Integrate + System Test + Debug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405553" y="2886890"/>
            <a:ext cx="1502228" cy="875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Deploy on OpenShift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463040" y="2118359"/>
            <a:ext cx="627017" cy="6509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463040" y="3931919"/>
            <a:ext cx="627017" cy="535577"/>
          </a:xfrm>
          <a:prstGeom prst="straightConnector1">
            <a:avLst/>
          </a:prstGeom>
          <a:ln>
            <a:tailEnd type="arrow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371015" y="2259874"/>
            <a:ext cx="572585" cy="509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371015" y="3931919"/>
            <a:ext cx="572585" cy="535577"/>
          </a:xfrm>
          <a:prstGeom prst="straightConnector1">
            <a:avLst/>
          </a:prstGeom>
          <a:ln>
            <a:tailEnd type="arrow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10" idx="1"/>
          </p:cNvCxnSpPr>
          <p:nvPr/>
        </p:nvCxnSpPr>
        <p:spPr>
          <a:xfrm flipV="1">
            <a:off x="7039793" y="3324496"/>
            <a:ext cx="365760" cy="1"/>
          </a:xfrm>
          <a:prstGeom prst="straightConnector1">
            <a:avLst/>
          </a:prstGeom>
          <a:ln>
            <a:tailEnd type="arrow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4948" y="3895407"/>
            <a:ext cx="751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alibri" panose="020F0502020204030204" pitchFamily="34" charset="0"/>
              </a:rPr>
              <a:t>2 days</a:t>
            </a:r>
            <a:endParaRPr lang="en-US" sz="1200" dirty="0">
              <a:latin typeface="Calibri" panose="020F0502020204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50078" y="2609891"/>
            <a:ext cx="751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alibri" panose="020F0502020204030204" pitchFamily="34" charset="0"/>
              </a:rPr>
              <a:t>4 days</a:t>
            </a:r>
            <a:endParaRPr lang="en-US" sz="1200" dirty="0">
              <a:latin typeface="Calibri" panose="020F0502020204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50078" y="4911634"/>
            <a:ext cx="751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8</a:t>
            </a:r>
            <a:r>
              <a:rPr lang="en-US" sz="1200" dirty="0" smtClean="0">
                <a:latin typeface="Calibri" panose="020F0502020204030204" pitchFamily="34" charset="0"/>
              </a:rPr>
              <a:t> days</a:t>
            </a:r>
            <a:endParaRPr lang="en-US" sz="1200" dirty="0">
              <a:latin typeface="Calibri" panose="020F05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88679" y="3793419"/>
            <a:ext cx="751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3</a:t>
            </a:r>
            <a:r>
              <a:rPr lang="en-US" sz="1200" dirty="0" smtClean="0">
                <a:latin typeface="Calibri" panose="020F0502020204030204" pitchFamily="34" charset="0"/>
              </a:rPr>
              <a:t> days</a:t>
            </a:r>
            <a:endParaRPr lang="en-US" sz="1200" dirty="0"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66465" y="3762939"/>
            <a:ext cx="751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1</a:t>
            </a:r>
            <a:r>
              <a:rPr lang="en-US" sz="1200" dirty="0" smtClean="0">
                <a:latin typeface="Calibri" panose="020F0502020204030204" pitchFamily="34" charset="0"/>
              </a:rPr>
              <a:t> days</a:t>
            </a:r>
            <a:endParaRPr lang="en-US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07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757647"/>
            <a:ext cx="4609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j-lt"/>
              </a:rPr>
              <a:t>Iteration 5  (week 11-12)</a:t>
            </a:r>
            <a:endParaRPr lang="en-US" sz="32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3326" y="2886891"/>
            <a:ext cx="1502228" cy="875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Sequence Diagram for Group Aware Location Report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2250078" y="1680754"/>
            <a:ext cx="1502228" cy="875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UI/ Catchup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50078" y="4036423"/>
            <a:ext cx="3004456" cy="875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 Aware Location Report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52306" y="1680753"/>
            <a:ext cx="1502228" cy="8752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Buffer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537565" y="2886891"/>
            <a:ext cx="1502228" cy="875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Integrate + System Test + Debug</a:t>
            </a:r>
          </a:p>
        </p:txBody>
      </p:sp>
      <p:sp>
        <p:nvSpPr>
          <p:cNvPr id="10" name="Rectangle 9"/>
          <p:cNvSpPr/>
          <p:nvPr/>
        </p:nvSpPr>
        <p:spPr>
          <a:xfrm>
            <a:off x="7405553" y="2886890"/>
            <a:ext cx="1502228" cy="875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Deploy on OpenShift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463040" y="2118359"/>
            <a:ext cx="627017" cy="6509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463040" y="3931919"/>
            <a:ext cx="627017" cy="5355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371015" y="2259874"/>
            <a:ext cx="572585" cy="509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371015" y="3931919"/>
            <a:ext cx="572585" cy="5355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10" idx="1"/>
          </p:cNvCxnSpPr>
          <p:nvPr/>
        </p:nvCxnSpPr>
        <p:spPr>
          <a:xfrm flipV="1">
            <a:off x="7039793" y="3324496"/>
            <a:ext cx="36576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4948" y="3895407"/>
            <a:ext cx="751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alibri" panose="020F0502020204030204" pitchFamily="34" charset="0"/>
              </a:rPr>
              <a:t>2 days</a:t>
            </a:r>
            <a:endParaRPr lang="en-US" sz="1200" dirty="0">
              <a:latin typeface="Calibri" panose="020F0502020204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50078" y="2609891"/>
            <a:ext cx="751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alibri" panose="020F0502020204030204" pitchFamily="34" charset="0"/>
              </a:rPr>
              <a:t>4 days</a:t>
            </a:r>
            <a:endParaRPr lang="en-US" sz="1200" dirty="0">
              <a:latin typeface="Calibri" panose="020F0502020204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50078" y="4911634"/>
            <a:ext cx="751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8</a:t>
            </a:r>
            <a:r>
              <a:rPr lang="en-US" sz="1200" dirty="0" smtClean="0">
                <a:latin typeface="Calibri" panose="020F0502020204030204" pitchFamily="34" charset="0"/>
              </a:rPr>
              <a:t> days</a:t>
            </a:r>
            <a:endParaRPr lang="en-US" sz="1200" dirty="0">
              <a:latin typeface="Calibri" panose="020F05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88679" y="3793419"/>
            <a:ext cx="751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3</a:t>
            </a:r>
            <a:r>
              <a:rPr lang="en-US" sz="1200" dirty="0" smtClean="0">
                <a:latin typeface="Calibri" panose="020F0502020204030204" pitchFamily="34" charset="0"/>
              </a:rPr>
              <a:t> days</a:t>
            </a:r>
            <a:endParaRPr lang="en-US" sz="1200" dirty="0"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66465" y="3762939"/>
            <a:ext cx="751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1</a:t>
            </a:r>
            <a:r>
              <a:rPr lang="en-US" sz="1200" dirty="0" smtClean="0">
                <a:latin typeface="Calibri" panose="020F0502020204030204" pitchFamily="34" charset="0"/>
              </a:rPr>
              <a:t> days</a:t>
            </a:r>
            <a:endParaRPr lang="en-US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58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757647"/>
            <a:ext cx="4609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j-lt"/>
              </a:rPr>
              <a:t>Iteration 5  (week 11-12)</a:t>
            </a:r>
            <a:endParaRPr lang="en-US" sz="32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3326" y="2886891"/>
            <a:ext cx="1502228" cy="875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Sequence Diagram for Group Aware Location Report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2250078" y="1680754"/>
            <a:ext cx="1502228" cy="875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UI/ Catchup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50078" y="4036423"/>
            <a:ext cx="3004456" cy="875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 Aware Location Report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52306" y="1680753"/>
            <a:ext cx="1502228" cy="8752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Buffer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537565" y="2886891"/>
            <a:ext cx="1502228" cy="875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Integrate + System Test + Debug</a:t>
            </a:r>
          </a:p>
        </p:txBody>
      </p:sp>
      <p:sp>
        <p:nvSpPr>
          <p:cNvPr id="10" name="Rectangle 9"/>
          <p:cNvSpPr/>
          <p:nvPr/>
        </p:nvSpPr>
        <p:spPr>
          <a:xfrm>
            <a:off x="7405553" y="2886890"/>
            <a:ext cx="1502228" cy="875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Deploy on OpenShift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463040" y="2118359"/>
            <a:ext cx="627017" cy="6509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463040" y="3931919"/>
            <a:ext cx="627017" cy="535577"/>
          </a:xfrm>
          <a:prstGeom prst="straightConnector1">
            <a:avLst/>
          </a:prstGeom>
          <a:ln>
            <a:tailEnd type="arrow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371015" y="2259874"/>
            <a:ext cx="572585" cy="509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371015" y="3931919"/>
            <a:ext cx="572585" cy="535577"/>
          </a:xfrm>
          <a:prstGeom prst="straightConnector1">
            <a:avLst/>
          </a:prstGeom>
          <a:ln>
            <a:tailEnd type="arrow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10" idx="1"/>
          </p:cNvCxnSpPr>
          <p:nvPr/>
        </p:nvCxnSpPr>
        <p:spPr>
          <a:xfrm flipV="1">
            <a:off x="7039793" y="3324496"/>
            <a:ext cx="365760" cy="1"/>
          </a:xfrm>
          <a:prstGeom prst="straightConnector1">
            <a:avLst/>
          </a:prstGeom>
          <a:ln>
            <a:tailEnd type="arrow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4948" y="3895407"/>
            <a:ext cx="751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alibri" panose="020F0502020204030204" pitchFamily="34" charset="0"/>
              </a:rPr>
              <a:t>2 days</a:t>
            </a:r>
            <a:endParaRPr lang="en-US" sz="1200" dirty="0">
              <a:latin typeface="Calibri" panose="020F0502020204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50078" y="2609891"/>
            <a:ext cx="751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alibri" panose="020F0502020204030204" pitchFamily="34" charset="0"/>
              </a:rPr>
              <a:t>4 days</a:t>
            </a:r>
            <a:endParaRPr lang="en-US" sz="1200" dirty="0">
              <a:latin typeface="Calibri" panose="020F0502020204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50078" y="4911634"/>
            <a:ext cx="751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8</a:t>
            </a:r>
            <a:r>
              <a:rPr lang="en-US" sz="1200" dirty="0" smtClean="0">
                <a:latin typeface="Calibri" panose="020F0502020204030204" pitchFamily="34" charset="0"/>
              </a:rPr>
              <a:t> days</a:t>
            </a:r>
            <a:endParaRPr lang="en-US" sz="1200" dirty="0">
              <a:latin typeface="Calibri" panose="020F05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88679" y="3793419"/>
            <a:ext cx="751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3</a:t>
            </a:r>
            <a:r>
              <a:rPr lang="en-US" sz="1200" dirty="0" smtClean="0">
                <a:latin typeface="Calibri" panose="020F0502020204030204" pitchFamily="34" charset="0"/>
              </a:rPr>
              <a:t> days</a:t>
            </a:r>
            <a:endParaRPr lang="en-US" sz="1200" dirty="0"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66465" y="3762939"/>
            <a:ext cx="751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1</a:t>
            </a:r>
            <a:r>
              <a:rPr lang="en-US" sz="1200" dirty="0" smtClean="0">
                <a:latin typeface="Calibri" panose="020F0502020204030204" pitchFamily="34" charset="0"/>
              </a:rPr>
              <a:t> days</a:t>
            </a:r>
            <a:endParaRPr lang="en-US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8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757647"/>
            <a:ext cx="4609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j-lt"/>
              </a:rPr>
              <a:t>Iteration 6  (week 13-14)</a:t>
            </a:r>
            <a:endParaRPr lang="en-US" sz="32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2091843"/>
            <a:ext cx="37490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Buffer….</a:t>
            </a:r>
            <a:endParaRPr lang="en-US" sz="44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28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757647"/>
            <a:ext cx="5377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j-lt"/>
              </a:rPr>
              <a:t>Milestones</a:t>
            </a:r>
            <a:endParaRPr lang="en-US" sz="3200" dirty="0">
              <a:latin typeface="+mj-lt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537758" y="1546871"/>
            <a:ext cx="8203474" cy="1131008"/>
            <a:chOff x="587830" y="2770965"/>
            <a:chExt cx="8203474" cy="1131008"/>
          </a:xfrm>
        </p:grpSpPr>
        <p:sp>
          <p:nvSpPr>
            <p:cNvPr id="6" name="Rectangle 5"/>
            <p:cNvSpPr/>
            <p:nvPr/>
          </p:nvSpPr>
          <p:spPr>
            <a:xfrm>
              <a:off x="653144" y="3317968"/>
              <a:ext cx="8138160" cy="9144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541420" y="3141619"/>
              <a:ext cx="0" cy="44413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891250" y="3141619"/>
              <a:ext cx="0" cy="44413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458794" y="3122024"/>
              <a:ext cx="0" cy="44413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35042" y="3122025"/>
              <a:ext cx="0" cy="44413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515500" y="3135087"/>
              <a:ext cx="0" cy="44413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653144" y="3141619"/>
              <a:ext cx="888276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541420" y="3566161"/>
              <a:ext cx="134983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2891250" y="3135087"/>
              <a:ext cx="1567544" cy="653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4458794" y="3566161"/>
              <a:ext cx="1576248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6035042" y="3122024"/>
              <a:ext cx="1480458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7515500" y="3566161"/>
              <a:ext cx="1275804" cy="1306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53144" y="3137264"/>
              <a:ext cx="0" cy="44413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791304" y="3135086"/>
              <a:ext cx="0" cy="44413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87830" y="2782391"/>
              <a:ext cx="10450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" panose="020F0502020204030204" pitchFamily="34" charset="0"/>
                </a:rPr>
                <a:t>Iteration 1</a:t>
              </a:r>
              <a:endParaRPr lang="en-US" sz="1600" dirty="0">
                <a:latin typeface="Calibri" panose="020F050202020403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693820" y="3556911"/>
              <a:ext cx="10450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" panose="020F0502020204030204" pitchFamily="34" charset="0"/>
                </a:rPr>
                <a:t>Iteration 2</a:t>
              </a:r>
              <a:endParaRPr lang="en-US" sz="1600" dirty="0">
                <a:latin typeface="Calibri" panose="020F050202020403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152507" y="2770965"/>
              <a:ext cx="10450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" panose="020F0502020204030204" pitchFamily="34" charset="0"/>
                </a:rPr>
                <a:t>Iteration 3</a:t>
              </a:r>
              <a:endParaRPr lang="en-US" sz="1600" dirty="0">
                <a:latin typeface="Calibri" panose="020F050202020403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722224" y="3556911"/>
              <a:ext cx="10450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" panose="020F0502020204030204" pitchFamily="34" charset="0"/>
                </a:rPr>
                <a:t>Iteration 4</a:t>
              </a:r>
              <a:endParaRPr lang="en-US" sz="1600" dirty="0">
                <a:latin typeface="Calibri" panose="020F050202020403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91941" y="2809051"/>
              <a:ext cx="10450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" panose="020F0502020204030204" pitchFamily="34" charset="0"/>
                </a:rPr>
                <a:t>Iteration 5</a:t>
              </a:r>
              <a:endParaRPr lang="en-US" sz="1600" dirty="0">
                <a:latin typeface="Calibri" panose="020F050202020403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630887" y="3563419"/>
              <a:ext cx="10450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" panose="020F0502020204030204" pitchFamily="34" charset="0"/>
                </a:rPr>
                <a:t>Iteration 6</a:t>
              </a:r>
              <a:endParaRPr lang="en-US" sz="1600" dirty="0">
                <a:latin typeface="Calibri" panose="020F0502020204030204" pitchFamily="34" charset="0"/>
              </a:endParaRPr>
            </a:p>
          </p:txBody>
        </p:sp>
        <p:sp>
          <p:nvSpPr>
            <p:cNvPr id="38" name="5-Point Star 37"/>
            <p:cNvSpPr/>
            <p:nvPr/>
          </p:nvSpPr>
          <p:spPr>
            <a:xfrm>
              <a:off x="2778039" y="3108416"/>
              <a:ext cx="409302" cy="409306"/>
            </a:xfrm>
            <a:prstGeom prst="star5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5-Point Star 38"/>
            <p:cNvSpPr/>
            <p:nvPr/>
          </p:nvSpPr>
          <p:spPr>
            <a:xfrm>
              <a:off x="4332521" y="3108416"/>
              <a:ext cx="409302" cy="409306"/>
            </a:xfrm>
            <a:prstGeom prst="star5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5-Point Star 39"/>
            <p:cNvSpPr/>
            <p:nvPr/>
          </p:nvSpPr>
          <p:spPr>
            <a:xfrm>
              <a:off x="6609805" y="3113333"/>
              <a:ext cx="409302" cy="409306"/>
            </a:xfrm>
            <a:prstGeom prst="star5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5-Point Star 40"/>
            <p:cNvSpPr/>
            <p:nvPr/>
          </p:nvSpPr>
          <p:spPr>
            <a:xfrm>
              <a:off x="8198034" y="3122025"/>
              <a:ext cx="409302" cy="409306"/>
            </a:xfrm>
            <a:prstGeom prst="star5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224467"/>
              </p:ext>
            </p:extLst>
          </p:nvPr>
        </p:nvGraphicFramePr>
        <p:xfrm>
          <a:off x="1582788" y="3029857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Milestone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PM in-charge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PM Review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Aayush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Heuristic Evaluation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Yuxuan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UAT 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Wu Di &amp; Eva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Final Presentation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019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1999" y="4572000"/>
            <a:ext cx="7598229" cy="16002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Schedule Metrics</a:t>
            </a:r>
            <a:endParaRPr 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DDDDDD"/>
              </a:clrFrom>
              <a:clrTo>
                <a:srgbClr val="DDDDD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64" y="874923"/>
            <a:ext cx="5163271" cy="411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12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Metrics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694187"/>
              </p:ext>
            </p:extLst>
          </p:nvPr>
        </p:nvGraphicFramePr>
        <p:xfrm>
          <a:off x="933995" y="1306286"/>
          <a:ext cx="7008221" cy="33044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038"/>
                <a:gridCol w="1440047"/>
                <a:gridCol w="1066700"/>
                <a:gridCol w="1278516"/>
                <a:gridCol w="1974920"/>
              </a:tblGrid>
              <a:tr h="13826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Iteration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Estimated Days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Actual Days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Schedule</a:t>
                      </a:r>
                    </a:p>
                    <a:p>
                      <a:pPr algn="ctr"/>
                      <a:r>
                        <a:rPr lang="en-US" dirty="0" smtClean="0"/>
                        <a:t>Metric</a:t>
                      </a:r>
                    </a:p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What</a:t>
                      </a:r>
                      <a:r>
                        <a:rPr lang="en-US" baseline="0" dirty="0" smtClean="0"/>
                        <a:t> can be improved</a:t>
                      </a:r>
                      <a:endParaRPr lang="en-US" dirty="0"/>
                    </a:p>
                  </a:txBody>
                  <a:tcPr anchor="ctr"/>
                </a:tc>
              </a:tr>
              <a:tr h="100736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anchor="ctr"/>
                </a:tc>
              </a:tr>
              <a:tr h="87568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Allocate</a:t>
                      </a:r>
                      <a:r>
                        <a:rPr lang="en-US" baseline="0" dirty="0" smtClean="0"/>
                        <a:t> debugging time after deployment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9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4572000"/>
            <a:ext cx="7598229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Pair Programming Metrics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DDDDDD"/>
              </a:clrFrom>
              <a:clrTo>
                <a:srgbClr val="DDDDD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6" y="1081810"/>
            <a:ext cx="8903637" cy="396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2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012375"/>
            <a:ext cx="7543800" cy="3886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600" dirty="0">
                <a:latin typeface="Calibri" panose="020F0502020204030204" pitchFamily="34" charset="0"/>
              </a:rPr>
              <a:t>Functionalities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>
                <a:latin typeface="Calibri" panose="020F0502020204030204" pitchFamily="34" charset="0"/>
              </a:rPr>
              <a:t>Schedule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>
                <a:latin typeface="Calibri" panose="020F0502020204030204" pitchFamily="34" charset="0"/>
              </a:rPr>
              <a:t>Metrics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>
                <a:latin typeface="Calibri" panose="020F0502020204030204" pitchFamily="34" charset="0"/>
              </a:rPr>
              <a:t>Roles &amp; </a:t>
            </a:r>
            <a:r>
              <a:rPr lang="en-US" sz="3600" dirty="0" smtClean="0">
                <a:latin typeface="Calibri" panose="020F0502020204030204" pitchFamily="34" charset="0"/>
              </a:rPr>
              <a:t>responsibilities</a:t>
            </a:r>
            <a:endParaRPr lang="en-US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28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557454"/>
              </p:ext>
            </p:extLst>
          </p:nvPr>
        </p:nvGraphicFramePr>
        <p:xfrm>
          <a:off x="222067" y="494930"/>
          <a:ext cx="8712927" cy="470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1"/>
                <a:gridCol w="914400"/>
                <a:gridCol w="1188720"/>
                <a:gridCol w="862149"/>
                <a:gridCol w="744582"/>
                <a:gridCol w="22598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Estimated Hours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</a:t>
                      </a:r>
                      <a:r>
                        <a:rPr lang="en-US" baseline="0" dirty="0" smtClean="0"/>
                        <a:t> Hours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PP 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</a:t>
                      </a:r>
                      <a:r>
                        <a:rPr lang="en-US" baseline="0" dirty="0" smtClean="0"/>
                        <a:t> we can Improve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UI for Login/Logout and Bootstrap</a:t>
                      </a:r>
                      <a:endParaRPr lang="en-US" sz="15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libri" panose="020F0502020204030204" pitchFamily="34" charset="0"/>
                        </a:rPr>
                        <a:t>Eva</a:t>
                      </a:r>
                      <a:r>
                        <a:rPr lang="en-US" sz="1500" baseline="0" dirty="0" smtClean="0">
                          <a:latin typeface="Calibri" panose="020F0502020204030204" pitchFamily="34" charset="0"/>
                        </a:rPr>
                        <a:t> &amp; Yuxuan</a:t>
                      </a:r>
                      <a:endParaRPr lang="en-US" sz="15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libri" panose="020F0502020204030204" pitchFamily="34" charset="0"/>
                        </a:rPr>
                        <a:t>2.0</a:t>
                      </a:r>
                      <a:endParaRPr lang="en-US" sz="15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libri" panose="020F0502020204030204" pitchFamily="34" charset="0"/>
                        </a:rPr>
                        <a:t>1.8</a:t>
                      </a:r>
                      <a:endParaRPr lang="en-US" sz="15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libri" panose="020F0502020204030204" pitchFamily="34" charset="0"/>
                        </a:rPr>
                        <a:t>1.13</a:t>
                      </a:r>
                      <a:endParaRPr lang="en-US" sz="15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Login/Logout</a:t>
                      </a:r>
                      <a:endParaRPr lang="en-US" sz="15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Calibri" panose="020F0502020204030204" pitchFamily="34" charset="0"/>
                        </a:rPr>
                        <a:t>Eva</a:t>
                      </a:r>
                      <a:r>
                        <a:rPr lang="en-US" sz="1500" baseline="0" dirty="0" smtClean="0">
                          <a:latin typeface="Calibri" panose="020F0502020204030204" pitchFamily="34" charset="0"/>
                        </a:rPr>
                        <a:t> &amp; Yuxuan</a:t>
                      </a:r>
                      <a:endParaRPr lang="en-US" sz="1500" dirty="0" smtClean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libri" panose="020F0502020204030204" pitchFamily="34" charset="0"/>
                        </a:rPr>
                        <a:t>5.0</a:t>
                      </a:r>
                      <a:endParaRPr lang="en-US" sz="15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libri" panose="020F0502020204030204" pitchFamily="34" charset="0"/>
                        </a:rPr>
                        <a:t>5.2</a:t>
                      </a:r>
                      <a:endParaRPr lang="en-US" sz="15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libri" panose="020F0502020204030204" pitchFamily="34" charset="0"/>
                        </a:rPr>
                        <a:t>0.97</a:t>
                      </a:r>
                      <a:endParaRPr lang="en-US" sz="15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Code Bootstrap (Unzip, Read data files and create SQL tables)</a:t>
                      </a:r>
                      <a:endParaRPr lang="en-US" sz="15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libri" panose="020F0502020204030204" pitchFamily="34" charset="0"/>
                        </a:rPr>
                        <a:t>Wu Di &amp; Max</a:t>
                      </a:r>
                      <a:endParaRPr lang="en-US" sz="15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libri" panose="020F0502020204030204" pitchFamily="34" charset="0"/>
                        </a:rPr>
                        <a:t>6.0</a:t>
                      </a:r>
                      <a:endParaRPr lang="en-US" sz="15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libri" panose="020F0502020204030204" pitchFamily="34" charset="0"/>
                        </a:rPr>
                        <a:t>5.7</a:t>
                      </a:r>
                      <a:endParaRPr lang="en-US" sz="15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libri" panose="020F0502020204030204" pitchFamily="34" charset="0"/>
                        </a:rPr>
                        <a:t>1.06</a:t>
                      </a:r>
                      <a:endParaRPr lang="en-US" sz="15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Code Bootstrap (Validate data files, connect to database, insert into tables, drop tables)</a:t>
                      </a:r>
                      <a:endParaRPr lang="en-US" sz="15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Calibri" panose="020F0502020204030204" pitchFamily="34" charset="0"/>
                        </a:rPr>
                        <a:t>Wu Di &amp; 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libri" panose="020F0502020204030204" pitchFamily="34" charset="0"/>
                        </a:rPr>
                        <a:t>6.0</a:t>
                      </a:r>
                      <a:endParaRPr lang="en-US" sz="15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libri" panose="020F0502020204030204" pitchFamily="34" charset="0"/>
                        </a:rPr>
                        <a:t>11.4</a:t>
                      </a:r>
                      <a:endParaRPr lang="en-US" sz="15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libri" panose="020F0502020204030204" pitchFamily="34" charset="0"/>
                        </a:rPr>
                        <a:t>0.52</a:t>
                      </a:r>
                      <a:endParaRPr lang="en-US" sz="15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Integrate functionalities</a:t>
                      </a:r>
                      <a:endParaRPr lang="en-US" sz="15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 smtClean="0">
                          <a:effectLst/>
                          <a:latin typeface="Calibri" panose="020F0502020204030204" pitchFamily="34" charset="0"/>
                        </a:rPr>
                        <a:t>Wu Di &amp; 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0" dirty="0" smtClean="0">
                          <a:effectLst/>
                          <a:latin typeface="Calibri" panose="020F0502020204030204" pitchFamily="34" charset="0"/>
                        </a:rPr>
                        <a:t>2.0</a:t>
                      </a:r>
                      <a:endParaRPr lang="en-US" sz="15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0" dirty="0" smtClean="0">
                          <a:effectLst/>
                          <a:latin typeface="Calibri" panose="020F0502020204030204" pitchFamily="34" charset="0"/>
                        </a:rPr>
                        <a:t>0.8</a:t>
                      </a:r>
                      <a:endParaRPr lang="en-US" sz="15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0" dirty="0" smtClean="0">
                          <a:effectLst/>
                          <a:latin typeface="Calibri" panose="020F0502020204030204" pitchFamily="34" charset="0"/>
                        </a:rPr>
                        <a:t>2.50</a:t>
                      </a:r>
                      <a:endParaRPr lang="en-US" sz="15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Debugging Bootstrap</a:t>
                      </a:r>
                      <a:endParaRPr lang="en-US" sz="15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Calibri" panose="020F0502020204030204" pitchFamily="34" charset="0"/>
                        </a:rPr>
                        <a:t>Wu Di &amp; 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libri" panose="020F0502020204030204" pitchFamily="34" charset="0"/>
                        </a:rPr>
                        <a:t>6.0</a:t>
                      </a:r>
                      <a:endParaRPr lang="en-US" sz="15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libri" panose="020F0502020204030204" pitchFamily="34" charset="0"/>
                        </a:rPr>
                        <a:t>6.3</a:t>
                      </a:r>
                      <a:endParaRPr lang="en-US" sz="15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libri" panose="020F0502020204030204" pitchFamily="34" charset="0"/>
                        </a:rPr>
                        <a:t>0.95</a:t>
                      </a:r>
                      <a:endParaRPr lang="en-US" sz="15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Debugging Login/Logout</a:t>
                      </a:r>
                      <a:endParaRPr lang="en-US" sz="15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 smtClean="0">
                          <a:effectLst/>
                          <a:latin typeface="Calibri" panose="020F0502020204030204" pitchFamily="34" charset="0"/>
                        </a:rPr>
                        <a:t>Eva</a:t>
                      </a:r>
                      <a:r>
                        <a:rPr lang="en-US" sz="1500" b="0" baseline="0" dirty="0" smtClean="0">
                          <a:effectLst/>
                          <a:latin typeface="Calibri" panose="020F0502020204030204" pitchFamily="34" charset="0"/>
                        </a:rPr>
                        <a:t> &amp; Yuxuan</a:t>
                      </a:r>
                      <a:endParaRPr lang="en-US" sz="1500" b="0" dirty="0" smtClean="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0" dirty="0" smtClean="0">
                          <a:effectLst/>
                          <a:latin typeface="Calibri" panose="020F0502020204030204" pitchFamily="34" charset="0"/>
                        </a:rPr>
                        <a:t>3.0</a:t>
                      </a:r>
                      <a:endParaRPr lang="en-US" sz="15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0" dirty="0" smtClean="0">
                          <a:effectLst/>
                          <a:latin typeface="Calibri" panose="020F0502020204030204" pitchFamily="34" charset="0"/>
                        </a:rPr>
                        <a:t>2.0</a:t>
                      </a:r>
                      <a:endParaRPr lang="en-US" sz="15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0" dirty="0" smtClean="0">
                          <a:effectLst/>
                          <a:latin typeface="Calibri" panose="020F0502020204030204" pitchFamily="34" charset="0"/>
                        </a:rPr>
                        <a:t>1.54</a:t>
                      </a:r>
                      <a:endParaRPr lang="en-US" sz="15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b="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1999" y="4572000"/>
            <a:ext cx="7598229" cy="16002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Pair Programming Metrics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33850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633181"/>
              </p:ext>
            </p:extLst>
          </p:nvPr>
        </p:nvGraphicFramePr>
        <p:xfrm>
          <a:off x="222067" y="494930"/>
          <a:ext cx="8712927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1"/>
                <a:gridCol w="914400"/>
                <a:gridCol w="1188720"/>
                <a:gridCol w="862149"/>
                <a:gridCol w="744582"/>
                <a:gridCol w="22598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Estimated Hours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Actual</a:t>
                      </a:r>
                      <a:r>
                        <a:rPr lang="en-US" baseline="0" dirty="0" smtClean="0"/>
                        <a:t> Hours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PP 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</a:t>
                      </a:r>
                      <a:r>
                        <a:rPr lang="en-US" baseline="0" dirty="0" smtClean="0"/>
                        <a:t> we can Improve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UI for Login/Logout and Bootstrap</a:t>
                      </a:r>
                      <a:endParaRPr lang="en-US" sz="15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libri" panose="020F0502020204030204" pitchFamily="34" charset="0"/>
                        </a:rPr>
                        <a:t>Eva</a:t>
                      </a:r>
                      <a:r>
                        <a:rPr lang="en-US" sz="1500" baseline="0" dirty="0" smtClean="0">
                          <a:latin typeface="Calibri" panose="020F0502020204030204" pitchFamily="34" charset="0"/>
                        </a:rPr>
                        <a:t> &amp; Yuxuan</a:t>
                      </a:r>
                      <a:endParaRPr lang="en-US" sz="15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libri" panose="020F0502020204030204" pitchFamily="34" charset="0"/>
                        </a:rPr>
                        <a:t>2.0</a:t>
                      </a:r>
                      <a:endParaRPr lang="en-US" sz="15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libri" panose="020F0502020204030204" pitchFamily="34" charset="0"/>
                        </a:rPr>
                        <a:t>1.8</a:t>
                      </a:r>
                      <a:endParaRPr lang="en-US" sz="15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libri" panose="020F0502020204030204" pitchFamily="34" charset="0"/>
                        </a:rPr>
                        <a:t>1.13</a:t>
                      </a:r>
                      <a:endParaRPr lang="en-US" sz="15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Login/Logout</a:t>
                      </a:r>
                      <a:endParaRPr lang="en-US" sz="15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Calibri" panose="020F0502020204030204" pitchFamily="34" charset="0"/>
                        </a:rPr>
                        <a:t>Eva</a:t>
                      </a:r>
                      <a:r>
                        <a:rPr lang="en-US" sz="1500" baseline="0" dirty="0" smtClean="0">
                          <a:latin typeface="Calibri" panose="020F0502020204030204" pitchFamily="34" charset="0"/>
                        </a:rPr>
                        <a:t> &amp; Yuxuan</a:t>
                      </a:r>
                      <a:endParaRPr lang="en-US" sz="1500" dirty="0" smtClean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libri" panose="020F0502020204030204" pitchFamily="34" charset="0"/>
                        </a:rPr>
                        <a:t>5.0</a:t>
                      </a:r>
                      <a:endParaRPr lang="en-US" sz="15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libri" panose="020F0502020204030204" pitchFamily="34" charset="0"/>
                        </a:rPr>
                        <a:t>5.2</a:t>
                      </a:r>
                      <a:endParaRPr lang="en-US" sz="15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libri" panose="020F0502020204030204" pitchFamily="34" charset="0"/>
                        </a:rPr>
                        <a:t>0.97</a:t>
                      </a:r>
                      <a:endParaRPr lang="en-US" sz="15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Code Bootstrap (Unzip, Read data files and create SQL tables)</a:t>
                      </a:r>
                      <a:endParaRPr lang="en-US" sz="15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libri" panose="020F0502020204030204" pitchFamily="34" charset="0"/>
                        </a:rPr>
                        <a:t>Wu Di &amp; Max</a:t>
                      </a:r>
                      <a:endParaRPr lang="en-US" sz="15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libri" panose="020F0502020204030204" pitchFamily="34" charset="0"/>
                        </a:rPr>
                        <a:t>6.0</a:t>
                      </a:r>
                      <a:endParaRPr lang="en-US" sz="15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libri" panose="020F0502020204030204" pitchFamily="34" charset="0"/>
                        </a:rPr>
                        <a:t>5.7</a:t>
                      </a:r>
                      <a:endParaRPr lang="en-US" sz="15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libri" panose="020F0502020204030204" pitchFamily="34" charset="0"/>
                        </a:rPr>
                        <a:t>1.06</a:t>
                      </a:r>
                      <a:endParaRPr lang="en-US" sz="15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Code Bootstrap (Validate data files, connect to database, insert into tables, drop tables)</a:t>
                      </a:r>
                      <a:endParaRPr lang="en-US" sz="15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Calibri" panose="020F0502020204030204" pitchFamily="34" charset="0"/>
                        </a:rPr>
                        <a:t>Wu Di &amp; 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libri" panose="020F0502020204030204" pitchFamily="34" charset="0"/>
                        </a:rPr>
                        <a:t>6.0</a:t>
                      </a:r>
                      <a:endParaRPr lang="en-US" sz="15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libri" panose="020F0502020204030204" pitchFamily="34" charset="0"/>
                        </a:rPr>
                        <a:t>11.4</a:t>
                      </a:r>
                      <a:endParaRPr lang="en-US" sz="15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libri" panose="020F0502020204030204" pitchFamily="34" charset="0"/>
                        </a:rPr>
                        <a:t>0.52</a:t>
                      </a:r>
                      <a:endParaRPr lang="en-US" sz="15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Integrate functionalities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 smtClean="0">
                          <a:effectLst/>
                          <a:latin typeface="Calibri" panose="020F0502020204030204" pitchFamily="34" charset="0"/>
                        </a:rPr>
                        <a:t>Wu Di &amp; Max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>
                          <a:effectLst/>
                          <a:latin typeface="Calibri" panose="020F0502020204030204" pitchFamily="34" charset="0"/>
                        </a:rPr>
                        <a:t>2.0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>
                          <a:effectLst/>
                          <a:latin typeface="Calibri" panose="020F0502020204030204" pitchFamily="34" charset="0"/>
                        </a:rPr>
                        <a:t>0.8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>
                          <a:effectLst/>
                          <a:latin typeface="Calibri" panose="020F0502020204030204" pitchFamily="34" charset="0"/>
                        </a:rPr>
                        <a:t>2.50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>
                          <a:latin typeface="Calibri" panose="020F0502020204030204" pitchFamily="34" charset="0"/>
                        </a:rPr>
                        <a:t>Estimate</a:t>
                      </a:r>
                      <a:r>
                        <a:rPr lang="en-US" sz="1500" b="1" baseline="0" dirty="0" smtClean="0">
                          <a:latin typeface="Calibri" panose="020F0502020204030204" pitchFamily="34" charset="0"/>
                        </a:rPr>
                        <a:t> Integration time better. (Lower)</a:t>
                      </a:r>
                      <a:endParaRPr lang="en-US" sz="1500" b="1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Debugging Bootstrap</a:t>
                      </a:r>
                      <a:endParaRPr lang="en-US" sz="15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Calibri" panose="020F0502020204030204" pitchFamily="34" charset="0"/>
                        </a:rPr>
                        <a:t>Wu Di &amp; 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libri" panose="020F0502020204030204" pitchFamily="34" charset="0"/>
                        </a:rPr>
                        <a:t>6.0</a:t>
                      </a:r>
                      <a:endParaRPr lang="en-US" sz="15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libri" panose="020F0502020204030204" pitchFamily="34" charset="0"/>
                        </a:rPr>
                        <a:t>6.3</a:t>
                      </a:r>
                      <a:endParaRPr lang="en-US" sz="15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Calibri" panose="020F0502020204030204" pitchFamily="34" charset="0"/>
                        </a:rPr>
                        <a:t>0.95</a:t>
                      </a:r>
                      <a:endParaRPr lang="en-US" sz="15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Debugging Login/Logout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 smtClean="0">
                          <a:effectLst/>
                          <a:latin typeface="Calibri" panose="020F0502020204030204" pitchFamily="34" charset="0"/>
                        </a:rPr>
                        <a:t>Eva</a:t>
                      </a:r>
                      <a:r>
                        <a:rPr lang="en-US" sz="1500" b="1" baseline="0" dirty="0" smtClean="0">
                          <a:effectLst/>
                          <a:latin typeface="Calibri" panose="020F0502020204030204" pitchFamily="34" charset="0"/>
                        </a:rPr>
                        <a:t> &amp; Yuxuan</a:t>
                      </a:r>
                      <a:endParaRPr lang="en-US" sz="1500" b="1" dirty="0" smtClean="0"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>
                          <a:effectLst/>
                          <a:latin typeface="Calibri" panose="020F0502020204030204" pitchFamily="34" charset="0"/>
                        </a:rPr>
                        <a:t>3.0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>
                          <a:effectLst/>
                          <a:latin typeface="Calibri" panose="020F0502020204030204" pitchFamily="34" charset="0"/>
                        </a:rPr>
                        <a:t>2.0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>
                          <a:effectLst/>
                          <a:latin typeface="Calibri" panose="020F0502020204030204" pitchFamily="34" charset="0"/>
                        </a:rPr>
                        <a:t>1.54</a:t>
                      </a:r>
                      <a:endParaRPr lang="en-US" sz="15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 smtClean="0">
                          <a:latin typeface="Calibri" panose="020F0502020204030204" pitchFamily="34" charset="0"/>
                        </a:rPr>
                        <a:t>Allocate debugging</a:t>
                      </a:r>
                      <a:r>
                        <a:rPr lang="en-US" sz="1500" b="1" baseline="0" dirty="0" smtClean="0">
                          <a:latin typeface="Calibri" panose="020F0502020204030204" pitchFamily="34" charset="0"/>
                        </a:rPr>
                        <a:t> time better according to difficulty of functionality</a:t>
                      </a:r>
                      <a:endParaRPr lang="en-US" sz="1500" b="1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1999" y="4572000"/>
            <a:ext cx="7598229" cy="16002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Pair Programming Metrics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4181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 Metrics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175342"/>
              </p:ext>
            </p:extLst>
          </p:nvPr>
        </p:nvGraphicFramePr>
        <p:xfrm>
          <a:off x="1510937" y="987697"/>
          <a:ext cx="6096000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Bug Details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Login/Logout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Separate</a:t>
                      </a:r>
                      <a:r>
                        <a:rPr lang="en-US" baseline="0" dirty="0" smtClean="0"/>
                        <a:t> User and Admin Login pages. Need to Integrate them.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r>
                        <a:rPr lang="en-US" baseline="0" dirty="0" smtClean="0"/>
                        <a:t> Impact </a:t>
                      </a:r>
                    </a:p>
                    <a:p>
                      <a:r>
                        <a:rPr lang="en-US" baseline="0" dirty="0" smtClean="0"/>
                        <a:t>(1 point)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Bootstrap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Takes</a:t>
                      </a:r>
                      <a:r>
                        <a:rPr lang="en-US" baseline="0" dirty="0" smtClean="0"/>
                        <a:t> longer than 15 minutes to upload and validate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Impact </a:t>
                      </a:r>
                    </a:p>
                    <a:p>
                      <a:r>
                        <a:rPr lang="en-US" dirty="0" smtClean="0"/>
                        <a:t>(5 points)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227909" y="3925669"/>
            <a:ext cx="6662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Overall Score &lt; 10</a:t>
            </a:r>
          </a:p>
          <a:p>
            <a:pPr algn="ctr"/>
            <a:r>
              <a:rPr lang="en-US" b="1" dirty="0" smtClean="0"/>
              <a:t>Therefore, Errors should be debugged in planned debugging time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5971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4572000"/>
            <a:ext cx="7663543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Roles &amp; Responsibilities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757647"/>
            <a:ext cx="5377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j-lt"/>
              </a:rPr>
              <a:t>Project Manager Rotation</a:t>
            </a:r>
            <a:endParaRPr lang="en-US" sz="3200" dirty="0"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099937"/>
              </p:ext>
            </p:extLst>
          </p:nvPr>
        </p:nvGraphicFramePr>
        <p:xfrm>
          <a:off x="788125" y="1802673"/>
          <a:ext cx="7532914" cy="2773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6457"/>
                <a:gridCol w="3766457"/>
              </a:tblGrid>
              <a:tr h="396241">
                <a:tc>
                  <a:txBody>
                    <a:bodyPr/>
                    <a:lstStyle/>
                    <a:p>
                      <a:r>
                        <a:rPr lang="en-US" dirty="0" smtClean="0"/>
                        <a:t>Iteration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Manager</a:t>
                      </a:r>
                      <a:endParaRPr lang="en-US" dirty="0"/>
                    </a:p>
                  </a:txBody>
                  <a:tcPr/>
                </a:tc>
              </a:tr>
              <a:tr h="396241">
                <a:tc>
                  <a:txBody>
                    <a:bodyPr/>
                    <a:lstStyle/>
                    <a:p>
                      <a:r>
                        <a:rPr lang="en-US" dirty="0" smtClean="0"/>
                        <a:t>Iteration</a:t>
                      </a:r>
                      <a:r>
                        <a:rPr lang="en-US" baseline="0" dirty="0" smtClean="0"/>
                        <a:t> 1  (week 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Aayush</a:t>
                      </a:r>
                      <a:endParaRPr lang="en-US" dirty="0"/>
                    </a:p>
                  </a:txBody>
                  <a:tcPr/>
                </a:tc>
              </a:tr>
              <a:tr h="396241">
                <a:tc>
                  <a:txBody>
                    <a:bodyPr/>
                    <a:lstStyle/>
                    <a:p>
                      <a:r>
                        <a:rPr lang="en-US" dirty="0" smtClean="0"/>
                        <a:t>Iteration</a:t>
                      </a:r>
                      <a:r>
                        <a:rPr lang="en-US" baseline="0" dirty="0" smtClean="0"/>
                        <a:t> 2  (week 5-6)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Aayush</a:t>
                      </a:r>
                      <a:endParaRPr lang="en-US" dirty="0"/>
                    </a:p>
                  </a:txBody>
                  <a:tcPr/>
                </a:tc>
              </a:tr>
              <a:tr h="396241">
                <a:tc>
                  <a:txBody>
                    <a:bodyPr/>
                    <a:lstStyle/>
                    <a:p>
                      <a:r>
                        <a:rPr lang="en-US" dirty="0" smtClean="0"/>
                        <a:t>Iteration</a:t>
                      </a:r>
                      <a:r>
                        <a:rPr lang="en-US" baseline="0" dirty="0" smtClean="0"/>
                        <a:t> 3  (week 7-8)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Yuxuan</a:t>
                      </a:r>
                      <a:endParaRPr lang="en-US" dirty="0"/>
                    </a:p>
                  </a:txBody>
                  <a:tcPr/>
                </a:tc>
              </a:tr>
              <a:tr h="396241">
                <a:tc>
                  <a:txBody>
                    <a:bodyPr/>
                    <a:lstStyle/>
                    <a:p>
                      <a:r>
                        <a:rPr lang="en-US" dirty="0" smtClean="0"/>
                        <a:t>Iteration</a:t>
                      </a:r>
                      <a:r>
                        <a:rPr lang="en-US" baseline="0" dirty="0" smtClean="0"/>
                        <a:t> 4  (week 9-10)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Wu Di</a:t>
                      </a:r>
                      <a:endParaRPr lang="en-US" dirty="0"/>
                    </a:p>
                  </a:txBody>
                  <a:tcPr/>
                </a:tc>
              </a:tr>
              <a:tr h="396241">
                <a:tc>
                  <a:txBody>
                    <a:bodyPr/>
                    <a:lstStyle/>
                    <a:p>
                      <a:r>
                        <a:rPr lang="en-US" dirty="0" smtClean="0"/>
                        <a:t>Iteration</a:t>
                      </a:r>
                      <a:r>
                        <a:rPr lang="en-US" baseline="0" dirty="0" smtClean="0"/>
                        <a:t> 5  (week 11-12)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Eva</a:t>
                      </a:r>
                      <a:endParaRPr lang="en-US" dirty="0"/>
                    </a:p>
                  </a:txBody>
                  <a:tcPr/>
                </a:tc>
              </a:tr>
              <a:tr h="396241">
                <a:tc>
                  <a:txBody>
                    <a:bodyPr/>
                    <a:lstStyle/>
                    <a:p>
                      <a:r>
                        <a:rPr lang="en-US" dirty="0" smtClean="0"/>
                        <a:t>Iteration</a:t>
                      </a:r>
                      <a:r>
                        <a:rPr lang="en-US" baseline="0" dirty="0" smtClean="0"/>
                        <a:t> 6  (week 13-14)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233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4572000"/>
            <a:ext cx="7663543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Roles &amp; Responsibilities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757647"/>
            <a:ext cx="5377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j-lt"/>
              </a:rPr>
              <a:t>Pair Programming Schedule</a:t>
            </a:r>
            <a:endParaRPr lang="en-US" sz="3200" dirty="0"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533342"/>
              </p:ext>
            </p:extLst>
          </p:nvPr>
        </p:nvGraphicFramePr>
        <p:xfrm>
          <a:off x="761999" y="1538365"/>
          <a:ext cx="7532914" cy="3566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6457"/>
                <a:gridCol w="3766457"/>
              </a:tblGrid>
              <a:tr h="396241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Coding Pair Assigned</a:t>
                      </a:r>
                      <a:endParaRPr lang="en-US" dirty="0"/>
                    </a:p>
                  </a:txBody>
                  <a:tcPr/>
                </a:tc>
              </a:tr>
              <a:tr h="396241">
                <a:tc>
                  <a:txBody>
                    <a:bodyPr/>
                    <a:lstStyle/>
                    <a:p>
                      <a:r>
                        <a:rPr lang="en-US" dirty="0" smtClean="0"/>
                        <a:t>Login/ Logout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Yuxuan</a:t>
                      </a:r>
                      <a:r>
                        <a:rPr lang="en-US" baseline="0" dirty="0" smtClean="0"/>
                        <a:t> and Eva</a:t>
                      </a:r>
                      <a:endParaRPr lang="en-US" dirty="0"/>
                    </a:p>
                  </a:txBody>
                  <a:tcPr/>
                </a:tc>
              </a:tr>
              <a:tr h="396241">
                <a:tc>
                  <a:txBody>
                    <a:bodyPr/>
                    <a:lstStyle/>
                    <a:p>
                      <a:r>
                        <a:rPr lang="en-US" dirty="0" smtClean="0"/>
                        <a:t>Bootstrap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</a:t>
                      </a:r>
                      <a:r>
                        <a:rPr lang="en-US" baseline="0" dirty="0" smtClean="0"/>
                        <a:t> and Wu Di</a:t>
                      </a:r>
                      <a:endParaRPr lang="en-US" dirty="0"/>
                    </a:p>
                  </a:txBody>
                  <a:tcPr/>
                </a:tc>
              </a:tr>
              <a:tr h="396241">
                <a:tc>
                  <a:txBody>
                    <a:bodyPr/>
                    <a:lstStyle/>
                    <a:p>
                      <a:r>
                        <a:rPr lang="en-US" dirty="0" smtClean="0"/>
                        <a:t>Basic</a:t>
                      </a:r>
                      <a:r>
                        <a:rPr lang="en-US" baseline="0" dirty="0" smtClean="0"/>
                        <a:t> Location 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Aayus</a:t>
                      </a:r>
                      <a:r>
                        <a:rPr lang="en-US" baseline="0" dirty="0" smtClean="0"/>
                        <a:t>h and Wu Di</a:t>
                      </a:r>
                      <a:endParaRPr lang="en-US" dirty="0"/>
                    </a:p>
                  </a:txBody>
                  <a:tcPr/>
                </a:tc>
              </a:tr>
              <a:tr h="396241">
                <a:tc>
                  <a:txBody>
                    <a:bodyPr/>
                    <a:lstStyle/>
                    <a:p>
                      <a:r>
                        <a:rPr lang="en-US" dirty="0" smtClean="0"/>
                        <a:t>HeatMap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</a:t>
                      </a:r>
                      <a:r>
                        <a:rPr lang="en-US" baseline="0" dirty="0" smtClean="0"/>
                        <a:t> and Eva</a:t>
                      </a:r>
                      <a:endParaRPr lang="en-US" dirty="0"/>
                    </a:p>
                  </a:txBody>
                  <a:tcPr/>
                </a:tc>
              </a:tr>
              <a:tr h="396241">
                <a:tc>
                  <a:txBody>
                    <a:bodyPr/>
                    <a:lstStyle/>
                    <a:p>
                      <a:r>
                        <a:rPr lang="en-US" dirty="0" smtClean="0"/>
                        <a:t>Automatic</a:t>
                      </a:r>
                      <a:r>
                        <a:rPr lang="en-US" baseline="0" dirty="0" smtClean="0"/>
                        <a:t> Group Identification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Eva </a:t>
                      </a:r>
                      <a:r>
                        <a:rPr lang="en-US" baseline="0" dirty="0" smtClean="0"/>
                        <a:t>and Yuxuan</a:t>
                      </a:r>
                      <a:endParaRPr lang="en-US" dirty="0"/>
                    </a:p>
                  </a:txBody>
                  <a:tcPr/>
                </a:tc>
              </a:tr>
              <a:tr h="396241">
                <a:tc>
                  <a:txBody>
                    <a:bodyPr/>
                    <a:lstStyle/>
                    <a:p>
                      <a:r>
                        <a:rPr lang="en-US" dirty="0" smtClean="0"/>
                        <a:t>Web </a:t>
                      </a:r>
                      <a:r>
                        <a:rPr lang="en-US" dirty="0" smtClean="0"/>
                        <a:t>Service </a:t>
                      </a:r>
                      <a:r>
                        <a:rPr lang="en-US" dirty="0" smtClean="0"/>
                        <a:t>+ JSON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 </a:t>
                      </a:r>
                      <a:r>
                        <a:rPr lang="en-US" dirty="0" smtClean="0"/>
                        <a:t>and </a:t>
                      </a:r>
                      <a:r>
                        <a:rPr lang="en-US" dirty="0" smtClean="0"/>
                        <a:t>Aayush</a:t>
                      </a:r>
                      <a:endParaRPr lang="en-US" dirty="0"/>
                    </a:p>
                  </a:txBody>
                  <a:tcPr/>
                </a:tc>
              </a:tr>
              <a:tr h="396241">
                <a:tc>
                  <a:txBody>
                    <a:bodyPr/>
                    <a:lstStyle/>
                    <a:p>
                      <a:r>
                        <a:rPr lang="en-US" dirty="0" smtClean="0"/>
                        <a:t>Group</a:t>
                      </a:r>
                      <a:r>
                        <a:rPr lang="en-US" baseline="0" dirty="0" smtClean="0"/>
                        <a:t> Aware Location Reports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Yuxuan </a:t>
                      </a:r>
                      <a:r>
                        <a:rPr lang="en-US" baseline="0" dirty="0" smtClean="0"/>
                        <a:t>and Aayush</a:t>
                      </a:r>
                      <a:endParaRPr lang="en-US" dirty="0"/>
                    </a:p>
                  </a:txBody>
                  <a:tcPr/>
                </a:tc>
              </a:tr>
              <a:tr h="396241">
                <a:tc>
                  <a:txBody>
                    <a:bodyPr/>
                    <a:lstStyle/>
                    <a:p>
                      <a:r>
                        <a:rPr lang="en-US" dirty="0" smtClean="0"/>
                        <a:t>UI/</a:t>
                      </a:r>
                      <a:r>
                        <a:rPr lang="en-US" baseline="0" dirty="0" smtClean="0"/>
                        <a:t> Catch-up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</a:t>
                      </a:r>
                      <a:r>
                        <a:rPr lang="en-US" baseline="0" dirty="0" smtClean="0"/>
                        <a:t> and </a:t>
                      </a:r>
                      <a:r>
                        <a:rPr lang="en-US" baseline="0" dirty="0" smtClean="0"/>
                        <a:t>Wu Di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344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829" y="2677892"/>
            <a:ext cx="6781800" cy="1600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Thank You!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91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73181"/>
            <a:ext cx="7543800" cy="3886200"/>
          </a:xfrm>
        </p:spPr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600" dirty="0" smtClean="0">
                <a:latin typeface="Calibri" panose="020F0502020204030204" pitchFamily="34" charset="0"/>
              </a:rPr>
              <a:t>NO </a:t>
            </a:r>
            <a:r>
              <a:rPr lang="en-US" sz="3600" dirty="0">
                <a:latin typeface="Calibri" panose="020F0502020204030204" pitchFamily="34" charset="0"/>
              </a:rPr>
              <a:t>additional functionalities</a:t>
            </a:r>
          </a:p>
          <a:p>
            <a:pPr marL="285750" indent="-285750">
              <a:buFont typeface="Arial"/>
              <a:buChar char="•"/>
            </a:pPr>
            <a:r>
              <a:rPr lang="en-US" sz="3600" dirty="0" smtClean="0">
                <a:latin typeface="Calibri" panose="020F0502020204030204" pitchFamily="34" charset="0"/>
              </a:rPr>
              <a:t>N0T dropping any functionality </a:t>
            </a:r>
            <a:endParaRPr lang="en-US" sz="3600" dirty="0">
              <a:latin typeface="Calibri" panose="020F0502020204030204" pitchFamily="34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sz="3600" dirty="0" smtClean="0">
                <a:latin typeface="Calibri" panose="020F0502020204030204" pitchFamily="34" charset="0"/>
              </a:rPr>
              <a:t>Using Model View Controller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8040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47057"/>
            <a:ext cx="7543800" cy="3886200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/>
              <a:buChar char="•"/>
            </a:pPr>
            <a:r>
              <a:rPr lang="en-US" sz="3600" b="1" dirty="0">
                <a:latin typeface="Calibri" panose="020F0502020204030204" pitchFamily="34" charset="0"/>
              </a:rPr>
              <a:t>Iteration 1</a:t>
            </a:r>
            <a:r>
              <a:rPr lang="en-US" sz="3600" dirty="0">
                <a:latin typeface="Calibri" panose="020F0502020204030204" pitchFamily="34" charset="0"/>
              </a:rPr>
              <a:t>:  </a:t>
            </a:r>
            <a:r>
              <a:rPr lang="en-US" sz="3600" dirty="0" smtClean="0">
                <a:latin typeface="Calibri" panose="020F0502020204030204" pitchFamily="34" charset="0"/>
              </a:rPr>
              <a:t>10</a:t>
            </a:r>
            <a:r>
              <a:rPr lang="en-US" sz="3600" baseline="30000" dirty="0" smtClean="0">
                <a:latin typeface="Calibri" panose="020F0502020204030204" pitchFamily="34" charset="0"/>
              </a:rPr>
              <a:t>th</a:t>
            </a:r>
            <a:r>
              <a:rPr lang="en-US" sz="3600" dirty="0" smtClean="0">
                <a:latin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</a:rPr>
              <a:t>sept – 13</a:t>
            </a:r>
            <a:r>
              <a:rPr lang="en-US" sz="3600" baseline="30000" dirty="0">
                <a:latin typeface="Calibri" panose="020F0502020204030204" pitchFamily="34" charset="0"/>
              </a:rPr>
              <a:t>th</a:t>
            </a:r>
            <a:r>
              <a:rPr lang="en-US" sz="3600" dirty="0">
                <a:latin typeface="Calibri" panose="020F0502020204030204" pitchFamily="34" charset="0"/>
              </a:rPr>
              <a:t> </a:t>
            </a:r>
            <a:r>
              <a:rPr lang="en-US" sz="3600" dirty="0" smtClean="0">
                <a:latin typeface="Calibri" panose="020F0502020204030204" pitchFamily="34" charset="0"/>
              </a:rPr>
              <a:t>sept      </a:t>
            </a:r>
            <a:endParaRPr lang="en-US" sz="3600" dirty="0">
              <a:latin typeface="Calibri" panose="020F0502020204030204" pitchFamily="34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sz="3600" b="1" dirty="0">
                <a:latin typeface="Calibri" panose="020F0502020204030204" pitchFamily="34" charset="0"/>
              </a:rPr>
              <a:t>Iteration 2</a:t>
            </a:r>
            <a:r>
              <a:rPr lang="en-US" sz="3600" dirty="0">
                <a:latin typeface="Calibri" panose="020F0502020204030204" pitchFamily="34" charset="0"/>
              </a:rPr>
              <a:t>:  </a:t>
            </a:r>
            <a:r>
              <a:rPr lang="en-US" sz="3600" dirty="0" smtClean="0">
                <a:latin typeface="Calibri" panose="020F0502020204030204" pitchFamily="34" charset="0"/>
              </a:rPr>
              <a:t>15</a:t>
            </a:r>
            <a:r>
              <a:rPr lang="en-US" sz="3600" baseline="30000" dirty="0" smtClean="0">
                <a:latin typeface="Calibri" panose="020F0502020204030204" pitchFamily="34" charset="0"/>
              </a:rPr>
              <a:t>th</a:t>
            </a:r>
            <a:r>
              <a:rPr lang="en-US" sz="3600" dirty="0" smtClean="0">
                <a:latin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</a:rPr>
              <a:t>sept – </a:t>
            </a:r>
            <a:r>
              <a:rPr lang="en-US" sz="3600" dirty="0" smtClean="0">
                <a:latin typeface="Calibri" panose="020F0502020204030204" pitchFamily="34" charset="0"/>
              </a:rPr>
              <a:t>27</a:t>
            </a:r>
            <a:r>
              <a:rPr lang="en-US" sz="3600" baseline="30000" dirty="0" smtClean="0">
                <a:latin typeface="Calibri" panose="020F0502020204030204" pitchFamily="34" charset="0"/>
              </a:rPr>
              <a:t>th</a:t>
            </a:r>
            <a:r>
              <a:rPr lang="en-US" sz="3600" dirty="0" smtClean="0">
                <a:latin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</a:rPr>
              <a:t>sept </a:t>
            </a:r>
          </a:p>
          <a:p>
            <a:pPr marL="285750" indent="-285750">
              <a:buFont typeface="Arial"/>
              <a:buChar char="•"/>
            </a:pPr>
            <a:r>
              <a:rPr lang="en-US" sz="3600" b="1" dirty="0">
                <a:latin typeface="Calibri" panose="020F0502020204030204" pitchFamily="34" charset="0"/>
              </a:rPr>
              <a:t>Iteration 3</a:t>
            </a:r>
            <a:r>
              <a:rPr lang="en-US" sz="3600" dirty="0">
                <a:latin typeface="Calibri" panose="020F0502020204030204" pitchFamily="34" charset="0"/>
              </a:rPr>
              <a:t>:  </a:t>
            </a:r>
            <a:r>
              <a:rPr lang="en-US" sz="3600" dirty="0" smtClean="0">
                <a:latin typeface="Calibri" panose="020F0502020204030204" pitchFamily="34" charset="0"/>
              </a:rPr>
              <a:t>29</a:t>
            </a:r>
            <a:r>
              <a:rPr lang="en-US" sz="3600" baseline="30000" dirty="0" smtClean="0">
                <a:latin typeface="Calibri" panose="020F0502020204030204" pitchFamily="34" charset="0"/>
              </a:rPr>
              <a:t>th</a:t>
            </a:r>
            <a:r>
              <a:rPr lang="en-US" sz="3600" dirty="0" smtClean="0">
                <a:latin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</a:rPr>
              <a:t>sept – </a:t>
            </a:r>
            <a:r>
              <a:rPr lang="en-US" sz="3600" dirty="0" smtClean="0">
                <a:latin typeface="Calibri" panose="020F0502020204030204" pitchFamily="34" charset="0"/>
              </a:rPr>
              <a:t>12</a:t>
            </a:r>
            <a:r>
              <a:rPr lang="en-US" sz="3600" baseline="30000" dirty="0" smtClean="0">
                <a:latin typeface="Calibri" panose="020F0502020204030204" pitchFamily="34" charset="0"/>
              </a:rPr>
              <a:t>th</a:t>
            </a:r>
            <a:r>
              <a:rPr lang="en-US" sz="3600" dirty="0" smtClean="0">
                <a:latin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</a:rPr>
              <a:t>oct</a:t>
            </a:r>
          </a:p>
          <a:p>
            <a:pPr marL="285750" indent="-285750">
              <a:buFont typeface="Arial"/>
              <a:buChar char="•"/>
            </a:pPr>
            <a:r>
              <a:rPr lang="en-US" sz="3600" b="1" dirty="0">
                <a:latin typeface="Calibri" panose="020F0502020204030204" pitchFamily="34" charset="0"/>
              </a:rPr>
              <a:t>Iteration 4</a:t>
            </a:r>
            <a:r>
              <a:rPr lang="en-US" sz="3600" dirty="0">
                <a:latin typeface="Calibri" panose="020F0502020204030204" pitchFamily="34" charset="0"/>
              </a:rPr>
              <a:t>:  </a:t>
            </a:r>
            <a:r>
              <a:rPr lang="en-US" sz="3600" dirty="0" smtClean="0">
                <a:latin typeface="Calibri" panose="020F0502020204030204" pitchFamily="34" charset="0"/>
              </a:rPr>
              <a:t>13</a:t>
            </a:r>
            <a:r>
              <a:rPr lang="en-US" sz="3600" baseline="30000" dirty="0" smtClean="0">
                <a:latin typeface="Calibri" panose="020F0502020204030204" pitchFamily="34" charset="0"/>
              </a:rPr>
              <a:t>th</a:t>
            </a:r>
            <a:r>
              <a:rPr lang="en-US" sz="3600" dirty="0" smtClean="0">
                <a:latin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</a:rPr>
              <a:t>oct – </a:t>
            </a:r>
            <a:r>
              <a:rPr lang="en-US" sz="3600" dirty="0" smtClean="0">
                <a:latin typeface="Calibri" panose="020F0502020204030204" pitchFamily="34" charset="0"/>
              </a:rPr>
              <a:t>26</a:t>
            </a:r>
            <a:r>
              <a:rPr lang="en-US" sz="3600" baseline="30000" dirty="0" smtClean="0">
                <a:latin typeface="Calibri" panose="020F0502020204030204" pitchFamily="34" charset="0"/>
              </a:rPr>
              <a:t>th</a:t>
            </a:r>
            <a:r>
              <a:rPr lang="en-US" sz="3600" dirty="0" smtClean="0">
                <a:latin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</a:rPr>
              <a:t>oct</a:t>
            </a:r>
          </a:p>
          <a:p>
            <a:pPr marL="285750" indent="-285750">
              <a:buFont typeface="Arial"/>
              <a:buChar char="•"/>
            </a:pPr>
            <a:r>
              <a:rPr lang="en-US" sz="3600" b="1" dirty="0">
                <a:latin typeface="Calibri" panose="020F0502020204030204" pitchFamily="34" charset="0"/>
              </a:rPr>
              <a:t>Iteration 5</a:t>
            </a:r>
            <a:r>
              <a:rPr lang="en-US" sz="3600" dirty="0">
                <a:latin typeface="Calibri" panose="020F0502020204030204" pitchFamily="34" charset="0"/>
              </a:rPr>
              <a:t>:  </a:t>
            </a:r>
            <a:r>
              <a:rPr lang="en-US" sz="3600" dirty="0" smtClean="0">
                <a:latin typeface="Calibri" panose="020F0502020204030204" pitchFamily="34" charset="0"/>
              </a:rPr>
              <a:t>27</a:t>
            </a:r>
            <a:r>
              <a:rPr lang="en-US" sz="3600" baseline="30000" dirty="0" smtClean="0">
                <a:latin typeface="Calibri" panose="020F0502020204030204" pitchFamily="34" charset="0"/>
              </a:rPr>
              <a:t>th</a:t>
            </a:r>
            <a:r>
              <a:rPr lang="en-US" sz="3600" dirty="0" smtClean="0">
                <a:latin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</a:rPr>
              <a:t>oct – 9</a:t>
            </a:r>
            <a:r>
              <a:rPr lang="en-US" sz="3600" baseline="30000" dirty="0" smtClean="0">
                <a:latin typeface="Calibri" panose="020F0502020204030204" pitchFamily="34" charset="0"/>
              </a:rPr>
              <a:t>th</a:t>
            </a:r>
            <a:r>
              <a:rPr lang="en-US" sz="3600" dirty="0" smtClean="0">
                <a:latin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</a:rPr>
              <a:t>nov</a:t>
            </a:r>
          </a:p>
          <a:p>
            <a:pPr marL="285750" indent="-285750">
              <a:buFont typeface="Arial"/>
              <a:buChar char="•"/>
            </a:pPr>
            <a:r>
              <a:rPr lang="en-US" sz="3600" b="1" dirty="0">
                <a:latin typeface="Calibri" panose="020F0502020204030204" pitchFamily="34" charset="0"/>
              </a:rPr>
              <a:t>Iteration 6</a:t>
            </a:r>
            <a:r>
              <a:rPr lang="en-US" sz="3600" dirty="0">
                <a:latin typeface="Calibri" panose="020F0502020204030204" pitchFamily="34" charset="0"/>
              </a:rPr>
              <a:t>:   </a:t>
            </a:r>
            <a:r>
              <a:rPr lang="en-US" sz="3600" dirty="0" smtClean="0">
                <a:latin typeface="Calibri" panose="020F0502020204030204" pitchFamily="34" charset="0"/>
              </a:rPr>
              <a:t>10</a:t>
            </a:r>
            <a:r>
              <a:rPr lang="en-US" sz="3600" baseline="30000" dirty="0" smtClean="0">
                <a:latin typeface="Calibri" panose="020F0502020204030204" pitchFamily="34" charset="0"/>
              </a:rPr>
              <a:t>th</a:t>
            </a:r>
            <a:r>
              <a:rPr lang="en-US" sz="3600" dirty="0" smtClean="0">
                <a:latin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</a:rPr>
              <a:t>nov  - </a:t>
            </a:r>
            <a:r>
              <a:rPr lang="en-US" sz="3600" dirty="0" smtClean="0">
                <a:latin typeface="Calibri" panose="020F0502020204030204" pitchFamily="34" charset="0"/>
              </a:rPr>
              <a:t>23</a:t>
            </a:r>
            <a:r>
              <a:rPr lang="en-US" sz="3600" baseline="30000" dirty="0" smtClean="0">
                <a:latin typeface="Calibri" panose="020F0502020204030204" pitchFamily="34" charset="0"/>
              </a:rPr>
              <a:t>nd</a:t>
            </a:r>
            <a:r>
              <a:rPr lang="en-US" sz="3600" dirty="0" smtClean="0">
                <a:latin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</a:rPr>
              <a:t>nov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30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557350" y="2033193"/>
            <a:ext cx="8233954" cy="2520708"/>
            <a:chOff x="413657" y="1824185"/>
            <a:chExt cx="8233954" cy="2520708"/>
          </a:xfrm>
        </p:grpSpPr>
        <p:sp>
          <p:nvSpPr>
            <p:cNvPr id="10" name="Rectangle 9"/>
            <p:cNvSpPr/>
            <p:nvPr/>
          </p:nvSpPr>
          <p:spPr>
            <a:xfrm>
              <a:off x="509451" y="3108960"/>
              <a:ext cx="8138160" cy="9144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397727" y="2932611"/>
              <a:ext cx="0" cy="44413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747557" y="2932611"/>
              <a:ext cx="0" cy="44413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315101" y="2913016"/>
              <a:ext cx="0" cy="44413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891349" y="2913017"/>
              <a:ext cx="0" cy="44413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371807" y="2926079"/>
              <a:ext cx="0" cy="44413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509451" y="2932611"/>
              <a:ext cx="888276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397727" y="3357153"/>
              <a:ext cx="134983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2747557" y="2926079"/>
              <a:ext cx="1567544" cy="653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4315101" y="3357153"/>
              <a:ext cx="1576248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891349" y="2913016"/>
              <a:ext cx="1480458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7371807" y="3357153"/>
              <a:ext cx="1275804" cy="1306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09451" y="2928256"/>
              <a:ext cx="0" cy="44413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647611" y="2926078"/>
              <a:ext cx="0" cy="44413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44137" y="2573383"/>
              <a:ext cx="10450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" panose="020F0502020204030204" pitchFamily="34" charset="0"/>
                </a:rPr>
                <a:t>Iteration 1</a:t>
              </a:r>
              <a:endParaRPr lang="en-US" sz="1600" dirty="0">
                <a:latin typeface="Calibri" panose="020F0502020204030204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550127" y="3347903"/>
              <a:ext cx="10450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" panose="020F0502020204030204" pitchFamily="34" charset="0"/>
                </a:rPr>
                <a:t>Iteration 2</a:t>
              </a:r>
              <a:endParaRPr lang="en-US" sz="1600" dirty="0">
                <a:latin typeface="Calibri" panose="020F050202020403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08814" y="2561957"/>
              <a:ext cx="10450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" panose="020F0502020204030204" pitchFamily="34" charset="0"/>
                </a:rPr>
                <a:t>Iteration 3</a:t>
              </a:r>
              <a:endParaRPr lang="en-US" sz="1600" dirty="0">
                <a:latin typeface="Calibri" panose="020F0502020204030204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578531" y="3347903"/>
              <a:ext cx="10450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" panose="020F0502020204030204" pitchFamily="34" charset="0"/>
                </a:rPr>
                <a:t>Iteration 4</a:t>
              </a:r>
              <a:endParaRPr lang="en-US" sz="1600" dirty="0">
                <a:latin typeface="Calibri" panose="020F050202020403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148248" y="2600043"/>
              <a:ext cx="10450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" panose="020F0502020204030204" pitchFamily="34" charset="0"/>
                </a:rPr>
                <a:t>Iteration 5</a:t>
              </a:r>
              <a:endParaRPr lang="en-US" sz="1600" dirty="0">
                <a:latin typeface="Calibri" panose="020F05020202040302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487194" y="3354411"/>
              <a:ext cx="10450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" panose="020F0502020204030204" pitchFamily="34" charset="0"/>
                </a:rPr>
                <a:t>Iteration 6</a:t>
              </a:r>
              <a:endParaRPr lang="en-US" sz="1600" dirty="0">
                <a:latin typeface="Calibri" panose="020F0502020204030204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13657" y="1824185"/>
              <a:ext cx="21510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Calibri" panose="020F0502020204030204" pitchFamily="34" charset="0"/>
                </a:rPr>
                <a:t>Planning Schedule</a:t>
              </a:r>
            </a:p>
            <a:p>
              <a:r>
                <a:rPr lang="en-US" sz="1200" dirty="0" smtClean="0">
                  <a:latin typeface="Calibri" panose="020F0502020204030204" pitchFamily="34" charset="0"/>
                </a:rPr>
                <a:t>Domain Diagram</a:t>
              </a:r>
            </a:p>
            <a:p>
              <a:r>
                <a:rPr lang="en-US" sz="1200" dirty="0" smtClean="0">
                  <a:latin typeface="Calibri" panose="020F0502020204030204" pitchFamily="34" charset="0"/>
                </a:rPr>
                <a:t>System Diagrams</a:t>
              </a:r>
              <a:endParaRPr lang="en-US" sz="1200" dirty="0">
                <a:latin typeface="Calibri" panose="020F0502020204030204" pitchFamily="34" charset="0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940526" y="2457169"/>
              <a:ext cx="0" cy="1812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1558841" y="3839389"/>
              <a:ext cx="1445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Calibri" panose="020F0502020204030204" pitchFamily="34" charset="0"/>
                </a:rPr>
                <a:t>Login/ Logout</a:t>
              </a:r>
            </a:p>
            <a:p>
              <a:r>
                <a:rPr lang="en-US" sz="1200" dirty="0" smtClean="0">
                  <a:latin typeface="Calibri" panose="020F0502020204030204" pitchFamily="34" charset="0"/>
                </a:rPr>
                <a:t>Bootstrap</a:t>
              </a:r>
              <a:endParaRPr lang="en-US" sz="1200" dirty="0">
                <a:latin typeface="Calibri" panose="020F0502020204030204" pitchFamily="34" charset="0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V="1">
              <a:off x="2020390" y="3636073"/>
              <a:ext cx="0" cy="1990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4079970" y="3883228"/>
              <a:ext cx="22947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Calibri" panose="020F0502020204030204" pitchFamily="34" charset="0"/>
                </a:rPr>
                <a:t>Automatic Group Identification</a:t>
              </a:r>
            </a:p>
            <a:p>
              <a:r>
                <a:rPr lang="en-US" sz="1200" dirty="0" smtClean="0">
                  <a:latin typeface="Calibri" panose="020F0502020204030204" pitchFamily="34" charset="0"/>
                </a:rPr>
                <a:t>Web Service UI + JSON</a:t>
              </a:r>
              <a:endParaRPr lang="en-US" sz="1200" dirty="0">
                <a:latin typeface="Calibri" panose="020F0502020204030204" pitchFamily="34" charset="0"/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V="1">
              <a:off x="4992186" y="3666849"/>
              <a:ext cx="0" cy="1990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7630887" y="3857102"/>
              <a:ext cx="8469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Calibri" panose="020F0502020204030204" pitchFamily="34" charset="0"/>
                </a:rPr>
                <a:t>Buffer</a:t>
              </a:r>
              <a:endParaRPr lang="en-US" sz="1200" dirty="0">
                <a:latin typeface="Calibri" panose="020F0502020204030204" pitchFamily="34" charset="0"/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V="1">
              <a:off x="7948743" y="3666849"/>
              <a:ext cx="0" cy="1990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2908671" y="1994003"/>
              <a:ext cx="21510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Calibri" panose="020F0502020204030204" pitchFamily="34" charset="0"/>
                </a:rPr>
                <a:t>HeatMap</a:t>
              </a:r>
            </a:p>
            <a:p>
              <a:r>
                <a:rPr lang="en-US" sz="1200" dirty="0" smtClean="0">
                  <a:latin typeface="Calibri" panose="020F0502020204030204" pitchFamily="34" charset="0"/>
                </a:rPr>
                <a:t>Basic Location Report</a:t>
              </a:r>
              <a:endParaRPr lang="en-US" sz="1200" dirty="0">
                <a:latin typeface="Calibri" panose="020F0502020204030204" pitchFamily="34" charset="0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3435540" y="2444105"/>
              <a:ext cx="0" cy="1812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5669278" y="2193759"/>
              <a:ext cx="21510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Calibri" panose="020F0502020204030204" pitchFamily="34" charset="0"/>
                </a:rPr>
                <a:t>Group Aware Location Report</a:t>
              </a:r>
              <a:endParaRPr lang="en-US" sz="1200" dirty="0">
                <a:latin typeface="Calibri" panose="020F0502020204030204" pitchFamily="34" charset="0"/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6588037" y="2460979"/>
              <a:ext cx="0" cy="1812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762000" y="757647"/>
            <a:ext cx="4609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j-lt"/>
              </a:rPr>
              <a:t>Overall Timeline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3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757647"/>
            <a:ext cx="4609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j-lt"/>
              </a:rPr>
              <a:t>Iteration 1   (week 4)</a:t>
            </a:r>
            <a:endParaRPr lang="en-US" sz="32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1593665"/>
            <a:ext cx="795092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 smtClean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</a:rPr>
              <a:t>Domain </a:t>
            </a:r>
            <a:r>
              <a:rPr lang="en-US" sz="2800" dirty="0">
                <a:latin typeface="Calibri" panose="020F0502020204030204" pitchFamily="34" charset="0"/>
              </a:rPr>
              <a:t>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</a:rPr>
              <a:t>Use Case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</a:rPr>
              <a:t>Logical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</a:rPr>
              <a:t>Overall Design Layout for System (Wireframe)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</a:rPr>
              <a:t>System Sequence Diagram</a:t>
            </a:r>
          </a:p>
          <a:p>
            <a:r>
              <a:rPr lang="en-US" sz="2800" dirty="0">
                <a:latin typeface="Calibri" panose="020F0502020204030204" pitchFamily="34" charset="0"/>
              </a:rPr>
              <a:t/>
            </a:r>
            <a:br>
              <a:rPr lang="en-US" sz="2800" dirty="0">
                <a:latin typeface="Calibri" panose="020F0502020204030204" pitchFamily="34" charset="0"/>
              </a:rPr>
            </a:br>
            <a:endParaRPr lang="en-US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84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757647"/>
            <a:ext cx="4609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j-lt"/>
              </a:rPr>
              <a:t>Iteration 2  (week 5-6)</a:t>
            </a:r>
            <a:endParaRPr lang="en-US" sz="32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3326" y="2886891"/>
            <a:ext cx="1502228" cy="875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Sequence Diagrams for Login/Logout and Bootstrap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2250078" y="1680754"/>
            <a:ext cx="1502228" cy="875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Login/Logout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50078" y="4036423"/>
            <a:ext cx="3004456" cy="875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52306" y="1680753"/>
            <a:ext cx="1502228" cy="8752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Buffer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537565" y="2886891"/>
            <a:ext cx="1502228" cy="875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Integrate + System Test + Debug</a:t>
            </a:r>
          </a:p>
        </p:txBody>
      </p:sp>
      <p:sp>
        <p:nvSpPr>
          <p:cNvPr id="10" name="Rectangle 9"/>
          <p:cNvSpPr/>
          <p:nvPr/>
        </p:nvSpPr>
        <p:spPr>
          <a:xfrm>
            <a:off x="7405553" y="2886890"/>
            <a:ext cx="1502228" cy="875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Deploy on OpenShift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463040" y="2118359"/>
            <a:ext cx="627017" cy="6509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463040" y="3931919"/>
            <a:ext cx="627017" cy="5355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371015" y="2259874"/>
            <a:ext cx="572585" cy="509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371015" y="3931919"/>
            <a:ext cx="572585" cy="5355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10" idx="1"/>
          </p:cNvCxnSpPr>
          <p:nvPr/>
        </p:nvCxnSpPr>
        <p:spPr>
          <a:xfrm flipV="1">
            <a:off x="7039793" y="3324496"/>
            <a:ext cx="36576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4948" y="3895407"/>
            <a:ext cx="751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alibri" panose="020F0502020204030204" pitchFamily="34" charset="0"/>
              </a:rPr>
              <a:t>2 days</a:t>
            </a:r>
            <a:endParaRPr lang="en-US" sz="1200" dirty="0">
              <a:latin typeface="Calibri" panose="020F0502020204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50078" y="2609891"/>
            <a:ext cx="751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alibri" panose="020F0502020204030204" pitchFamily="34" charset="0"/>
              </a:rPr>
              <a:t>4 days</a:t>
            </a:r>
            <a:endParaRPr lang="en-US" sz="1200" dirty="0">
              <a:latin typeface="Calibri" panose="020F0502020204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50078" y="4911634"/>
            <a:ext cx="751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8</a:t>
            </a:r>
            <a:r>
              <a:rPr lang="en-US" sz="1200" dirty="0" smtClean="0">
                <a:latin typeface="Calibri" panose="020F0502020204030204" pitchFamily="34" charset="0"/>
              </a:rPr>
              <a:t> days</a:t>
            </a:r>
            <a:endParaRPr lang="en-US" sz="1200" dirty="0">
              <a:latin typeface="Calibri" panose="020F05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88679" y="3793419"/>
            <a:ext cx="751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3</a:t>
            </a:r>
            <a:r>
              <a:rPr lang="en-US" sz="1200" dirty="0" smtClean="0">
                <a:latin typeface="Calibri" panose="020F0502020204030204" pitchFamily="34" charset="0"/>
              </a:rPr>
              <a:t> days</a:t>
            </a:r>
            <a:endParaRPr lang="en-US" sz="1200" dirty="0"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66465" y="3762939"/>
            <a:ext cx="751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1</a:t>
            </a:r>
            <a:r>
              <a:rPr lang="en-US" sz="1200" dirty="0" smtClean="0">
                <a:latin typeface="Calibri" panose="020F0502020204030204" pitchFamily="34" charset="0"/>
              </a:rPr>
              <a:t> days</a:t>
            </a:r>
            <a:endParaRPr lang="en-US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26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757647"/>
            <a:ext cx="4609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j-lt"/>
              </a:rPr>
              <a:t>Iteration 2 </a:t>
            </a:r>
            <a:r>
              <a:rPr lang="en-US" sz="3200" dirty="0" smtClean="0">
                <a:solidFill>
                  <a:prstClr val="black"/>
                </a:solidFill>
                <a:latin typeface="Impact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Impact"/>
              </a:rPr>
              <a:t>(week 5-6)</a:t>
            </a:r>
            <a:endParaRPr lang="en-US" sz="32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3326" y="2886891"/>
            <a:ext cx="1502228" cy="875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Sequence Diagrams for Login/Logout and Bootstrap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2250078" y="1680754"/>
            <a:ext cx="1502228" cy="875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Login/Logout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50078" y="4036423"/>
            <a:ext cx="3004456" cy="875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52306" y="1680753"/>
            <a:ext cx="1502228" cy="8752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Buffer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537565" y="2886891"/>
            <a:ext cx="1502228" cy="875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Integrate + System Test + Debug</a:t>
            </a:r>
          </a:p>
        </p:txBody>
      </p:sp>
      <p:sp>
        <p:nvSpPr>
          <p:cNvPr id="10" name="Rectangle 9"/>
          <p:cNvSpPr/>
          <p:nvPr/>
        </p:nvSpPr>
        <p:spPr>
          <a:xfrm>
            <a:off x="7405553" y="2886890"/>
            <a:ext cx="1502228" cy="875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Deploy on OpenShift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463040" y="2118359"/>
            <a:ext cx="627017" cy="6509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463040" y="3931919"/>
            <a:ext cx="627017" cy="535577"/>
          </a:xfrm>
          <a:prstGeom prst="straightConnector1">
            <a:avLst/>
          </a:prstGeom>
          <a:ln>
            <a:tailEnd type="arrow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371015" y="2259874"/>
            <a:ext cx="572585" cy="509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371015" y="3931919"/>
            <a:ext cx="572585" cy="535577"/>
          </a:xfrm>
          <a:prstGeom prst="straightConnector1">
            <a:avLst/>
          </a:prstGeom>
          <a:ln>
            <a:tailEnd type="arrow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10" idx="1"/>
          </p:cNvCxnSpPr>
          <p:nvPr/>
        </p:nvCxnSpPr>
        <p:spPr>
          <a:xfrm flipV="1">
            <a:off x="7039793" y="3324496"/>
            <a:ext cx="365760" cy="1"/>
          </a:xfrm>
          <a:prstGeom prst="straightConnector1">
            <a:avLst/>
          </a:prstGeom>
          <a:ln>
            <a:tailEnd type="arrow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04948" y="3895407"/>
            <a:ext cx="751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alibri" panose="020F0502020204030204" pitchFamily="34" charset="0"/>
              </a:rPr>
              <a:t>2 days</a:t>
            </a:r>
            <a:endParaRPr lang="en-US" sz="1200" dirty="0">
              <a:latin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50078" y="2609891"/>
            <a:ext cx="751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alibri" panose="020F0502020204030204" pitchFamily="34" charset="0"/>
              </a:rPr>
              <a:t>4 days</a:t>
            </a:r>
            <a:endParaRPr lang="en-US" sz="1200" dirty="0">
              <a:latin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50078" y="4911634"/>
            <a:ext cx="751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8</a:t>
            </a:r>
            <a:r>
              <a:rPr lang="en-US" sz="1200" dirty="0" smtClean="0">
                <a:latin typeface="Calibri" panose="020F0502020204030204" pitchFamily="34" charset="0"/>
              </a:rPr>
              <a:t> days</a:t>
            </a:r>
            <a:endParaRPr lang="en-US" sz="1200" dirty="0">
              <a:latin typeface="Calibri" panose="020F0502020204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88679" y="3793419"/>
            <a:ext cx="751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3</a:t>
            </a:r>
            <a:r>
              <a:rPr lang="en-US" sz="1200" dirty="0" smtClean="0">
                <a:latin typeface="Calibri" panose="020F0502020204030204" pitchFamily="34" charset="0"/>
              </a:rPr>
              <a:t> days</a:t>
            </a:r>
            <a:endParaRPr lang="en-US" sz="1200" dirty="0">
              <a:latin typeface="Calibri" panose="020F0502020204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166465" y="3762939"/>
            <a:ext cx="751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1</a:t>
            </a:r>
            <a:r>
              <a:rPr lang="en-US" sz="1200" dirty="0" smtClean="0">
                <a:latin typeface="Calibri" panose="020F0502020204030204" pitchFamily="34" charset="0"/>
              </a:rPr>
              <a:t> days</a:t>
            </a:r>
            <a:endParaRPr lang="en-US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86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757647"/>
            <a:ext cx="4609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j-lt"/>
              </a:rPr>
              <a:t>Iteration 3 </a:t>
            </a:r>
            <a:r>
              <a:rPr lang="en-US" sz="3200" dirty="0">
                <a:solidFill>
                  <a:prstClr val="black"/>
                </a:solidFill>
                <a:latin typeface="Impact"/>
              </a:rPr>
              <a:t> (week </a:t>
            </a:r>
            <a:r>
              <a:rPr lang="en-US" sz="3200" dirty="0" smtClean="0">
                <a:solidFill>
                  <a:prstClr val="black"/>
                </a:solidFill>
                <a:latin typeface="Impact"/>
              </a:rPr>
              <a:t>7-8)</a:t>
            </a:r>
            <a:endParaRPr lang="en-US" sz="32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3326" y="2834639"/>
            <a:ext cx="1502228" cy="1045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Sequence Diagrams for HeatMap and Basic Location Report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2250078" y="1680754"/>
            <a:ext cx="2034538" cy="875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HeatMap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50078" y="4036423"/>
            <a:ext cx="3004456" cy="875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Basic Location Report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84616" y="1680753"/>
            <a:ext cx="969917" cy="8752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Buffer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537565" y="2886891"/>
            <a:ext cx="1502228" cy="875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Integrate + System Test + Debug</a:t>
            </a:r>
          </a:p>
        </p:txBody>
      </p:sp>
      <p:sp>
        <p:nvSpPr>
          <p:cNvPr id="10" name="Rectangle 9"/>
          <p:cNvSpPr/>
          <p:nvPr/>
        </p:nvSpPr>
        <p:spPr>
          <a:xfrm>
            <a:off x="7405553" y="2886890"/>
            <a:ext cx="1502228" cy="875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Deploy on OpenShift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463040" y="2118359"/>
            <a:ext cx="627017" cy="6509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463040" y="3931919"/>
            <a:ext cx="627017" cy="5355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371015" y="2259874"/>
            <a:ext cx="572585" cy="509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371015" y="3931919"/>
            <a:ext cx="572585" cy="5355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3"/>
            <a:endCxn id="10" idx="1"/>
          </p:cNvCxnSpPr>
          <p:nvPr/>
        </p:nvCxnSpPr>
        <p:spPr>
          <a:xfrm flipV="1">
            <a:off x="7039793" y="3324496"/>
            <a:ext cx="36576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4948" y="3895407"/>
            <a:ext cx="751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alibri" panose="020F0502020204030204" pitchFamily="34" charset="0"/>
              </a:rPr>
              <a:t>2 days</a:t>
            </a:r>
            <a:endParaRPr lang="en-US" sz="1200" dirty="0">
              <a:latin typeface="Calibri" panose="020F05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50078" y="4911634"/>
            <a:ext cx="751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8</a:t>
            </a:r>
            <a:r>
              <a:rPr lang="en-US" sz="1200" dirty="0" smtClean="0">
                <a:latin typeface="Calibri" panose="020F0502020204030204" pitchFamily="34" charset="0"/>
              </a:rPr>
              <a:t> days</a:t>
            </a:r>
            <a:endParaRPr lang="en-US" sz="1200" dirty="0">
              <a:latin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50078" y="2609891"/>
            <a:ext cx="751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6</a:t>
            </a:r>
            <a:r>
              <a:rPr lang="en-US" sz="1200" dirty="0" smtClean="0">
                <a:latin typeface="Calibri" panose="020F0502020204030204" pitchFamily="34" charset="0"/>
              </a:rPr>
              <a:t> days</a:t>
            </a:r>
            <a:endParaRPr lang="en-US" sz="1200" dirty="0">
              <a:latin typeface="Calibri" panose="020F0502020204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88679" y="3793419"/>
            <a:ext cx="751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3</a:t>
            </a:r>
            <a:r>
              <a:rPr lang="en-US" sz="1200" dirty="0" smtClean="0">
                <a:latin typeface="Calibri" panose="020F0502020204030204" pitchFamily="34" charset="0"/>
              </a:rPr>
              <a:t> days</a:t>
            </a:r>
            <a:endParaRPr lang="en-US" sz="1200" dirty="0">
              <a:latin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166465" y="3762939"/>
            <a:ext cx="751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1</a:t>
            </a:r>
            <a:r>
              <a:rPr lang="en-US" sz="1200" dirty="0" smtClean="0">
                <a:latin typeface="Calibri" panose="020F0502020204030204" pitchFamily="34" charset="0"/>
              </a:rPr>
              <a:t> days</a:t>
            </a:r>
            <a:endParaRPr lang="en-US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88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7335</TotalTime>
  <Words>936</Words>
  <Application>Microsoft Office PowerPoint</Application>
  <PresentationFormat>On-screen Show (4:3)</PresentationFormat>
  <Paragraphs>335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NewsPrint</vt:lpstr>
      <vt:lpstr>PowerPoint Presentation</vt:lpstr>
      <vt:lpstr>Scope</vt:lpstr>
      <vt:lpstr>Functionalities</vt:lpstr>
      <vt:lpstr>Schedule</vt:lpstr>
      <vt:lpstr>Schedule</vt:lpstr>
      <vt:lpstr>Schedule</vt:lpstr>
      <vt:lpstr>Schedule</vt:lpstr>
      <vt:lpstr>Schedule</vt:lpstr>
      <vt:lpstr>Schedule</vt:lpstr>
      <vt:lpstr>Schedule</vt:lpstr>
      <vt:lpstr>Schedule</vt:lpstr>
      <vt:lpstr>Schedule</vt:lpstr>
      <vt:lpstr>Schedule</vt:lpstr>
      <vt:lpstr>Schedule</vt:lpstr>
      <vt:lpstr>Schedule</vt:lpstr>
      <vt:lpstr>Schedule</vt:lpstr>
      <vt:lpstr>Schedule Metrics</vt:lpstr>
      <vt:lpstr>Schedule Metrics</vt:lpstr>
      <vt:lpstr>Pair Programming Metrics</vt:lpstr>
      <vt:lpstr>Pair Programming Metrics</vt:lpstr>
      <vt:lpstr>Pair Programming Metrics</vt:lpstr>
      <vt:lpstr>Bug Metrics</vt:lpstr>
      <vt:lpstr>Roles &amp; Responsibilities</vt:lpstr>
      <vt:lpstr>Roles &amp; Responsibilities</vt:lpstr>
      <vt:lpstr>Thank You!  Any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smu</dc:creator>
  <cp:lastModifiedBy>Yuan Yuxuan</cp:lastModifiedBy>
  <cp:revision>76</cp:revision>
  <dcterms:created xsi:type="dcterms:W3CDTF">2014-09-20T05:47:51Z</dcterms:created>
  <dcterms:modified xsi:type="dcterms:W3CDTF">2014-10-02T03:34:16Z</dcterms:modified>
</cp:coreProperties>
</file>