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19"/>
  </p:notesMasterIdLst>
  <p:sldIdLst>
    <p:sldId id="256" r:id="rId3"/>
    <p:sldId id="257" r:id="rId4"/>
    <p:sldId id="258" r:id="rId5"/>
    <p:sldId id="259" r:id="rId6"/>
    <p:sldId id="260" r:id="rId7"/>
    <p:sldId id="261" r:id="rId8"/>
    <p:sldId id="273" r:id="rId9"/>
    <p:sldId id="272" r:id="rId10"/>
    <p:sldId id="266" r:id="rId11"/>
    <p:sldId id="262" r:id="rId12"/>
    <p:sldId id="271" r:id="rId13"/>
    <p:sldId id="264" r:id="rId14"/>
    <p:sldId id="265" r:id="rId15"/>
    <p:sldId id="269" r:id="rId16"/>
    <p:sldId id="267" r:id="rId17"/>
    <p:sldId id="268"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Century Gothic" panose="020B0502020202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i65mmB/bDwDtaFJAYQd9Qtt5UN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0"/>
  </p:normalViewPr>
  <p:slideViewPr>
    <p:cSldViewPr snapToGrid="0">
      <p:cViewPr varScale="1">
        <p:scale>
          <a:sx n="99" d="100"/>
          <a:sy n="99" d="100"/>
        </p:scale>
        <p:origin x="416" y="184"/>
      </p:cViewPr>
      <p:guideLst>
        <p:guide pos="3840"/>
        <p:guide orient="horz" pos="216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font" Target="fonts/font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customschemas.google.com/relationships/presentationmetadata" Target="metadata"/><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db884e5c3_1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7db884e5c3_1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7db884e5c3_1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86739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8902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725782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10109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7db884e5c3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7db884e5c3_1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g7db884e5c3_1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7db884e5c3_1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7db884e5c3_1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g7db884e5c3_1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76488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27871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30973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2"/>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7" name="Google Shape;77;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8" name="Google Shape;7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Only White">
  <p:cSld name="Title Only White">
    <p:spTree>
      <p:nvGrpSpPr>
        <p:cNvPr id="1" name="Shape 31"/>
        <p:cNvGrpSpPr/>
        <p:nvPr/>
      </p:nvGrpSpPr>
      <p:grpSpPr>
        <a:xfrm>
          <a:off x="0" y="0"/>
          <a:ext cx="0" cy="0"/>
          <a:chOff x="0" y="0"/>
          <a:chExt cx="0" cy="0"/>
        </a:xfrm>
      </p:grpSpPr>
      <p:sp>
        <p:nvSpPr>
          <p:cNvPr id="32" name="Google Shape;32;p16"/>
          <p:cNvSpPr/>
          <p:nvPr/>
        </p:nvSpPr>
        <p:spPr>
          <a:xfrm rot="5400000">
            <a:off x="339067" y="310896"/>
            <a:ext cx="685800" cy="64008"/>
          </a:xfrm>
          <a:prstGeom prst="rect">
            <a:avLst/>
          </a:prstGeom>
          <a:solidFill>
            <a:srgbClr val="00AC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6"/>
          <p:cNvSpPr txBox="1">
            <a:spLocks noGrp="1"/>
          </p:cNvSpPr>
          <p:nvPr>
            <p:ph type="title"/>
          </p:nvPr>
        </p:nvSpPr>
        <p:spPr>
          <a:xfrm>
            <a:off x="821316" y="223729"/>
            <a:ext cx="10058400" cy="57022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A3838"/>
              </a:buClr>
              <a:buSzPts val="4400"/>
              <a:buFont typeface="Calibri"/>
              <a:buNone/>
              <a:defRPr>
                <a:solidFill>
                  <a:srgbClr val="3A383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6"/>
          <p:cNvSpPr txBox="1">
            <a:spLocks noGrp="1"/>
          </p:cNvSpPr>
          <p:nvPr>
            <p:ph type="dt" idx="10"/>
          </p:nvPr>
        </p:nvSpPr>
        <p:spPr>
          <a:xfrm>
            <a:off x="64954" y="6485920"/>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675">
                <a:solidFill>
                  <a:srgbClr val="7F7F7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6"/>
          <p:cNvSpPr txBox="1">
            <a:spLocks noGrp="1"/>
          </p:cNvSpPr>
          <p:nvPr>
            <p:ph type="ftr" idx="11"/>
          </p:nvPr>
        </p:nvSpPr>
        <p:spPr>
          <a:xfrm>
            <a:off x="3686187" y="6485920"/>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675"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6"/>
          <p:cNvSpPr txBox="1">
            <a:spLocks noGrp="1"/>
          </p:cNvSpPr>
          <p:nvPr>
            <p:ph type="sldNum" idx="12"/>
          </p:nvPr>
        </p:nvSpPr>
        <p:spPr>
          <a:xfrm>
            <a:off x="64951" y="445607"/>
            <a:ext cx="58500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0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0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0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0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0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0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0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0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37" name="Google Shape;37;p16"/>
          <p:cNvPicPr preferRelativeResize="0"/>
          <p:nvPr/>
        </p:nvPicPr>
        <p:blipFill rotWithShape="1">
          <a:blip r:embed="rId2">
            <a:alphaModFix/>
          </a:blip>
          <a:srcRect t="-16865" b="-2"/>
          <a:stretch/>
        </p:blipFill>
        <p:spPr>
          <a:xfrm rot="-5400000">
            <a:off x="8725902" y="3391898"/>
            <a:ext cx="6857999" cy="74211"/>
          </a:xfrm>
          <a:prstGeom prst="rect">
            <a:avLst/>
          </a:prstGeom>
          <a:noFill/>
          <a:ln>
            <a:noFill/>
          </a:ln>
        </p:spPr>
      </p:pic>
      <p:sp>
        <p:nvSpPr>
          <p:cNvPr id="38" name="Google Shape;38;p16"/>
          <p:cNvSpPr/>
          <p:nvPr/>
        </p:nvSpPr>
        <p:spPr>
          <a:xfrm>
            <a:off x="11282440" y="321774"/>
            <a:ext cx="909561" cy="368300"/>
          </a:xfrm>
          <a:prstGeom prst="rect">
            <a:avLst/>
          </a:prstGeom>
          <a:solidFill>
            <a:srgbClr val="00ACD9">
              <a:alpha val="6627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9" name="Google Shape;39;p16"/>
          <p:cNvPicPr preferRelativeResize="0"/>
          <p:nvPr/>
        </p:nvPicPr>
        <p:blipFill rotWithShape="1">
          <a:blip r:embed="rId3">
            <a:alphaModFix/>
          </a:blip>
          <a:srcRect/>
          <a:stretch/>
        </p:blipFill>
        <p:spPr>
          <a:xfrm>
            <a:off x="11390643" y="380825"/>
            <a:ext cx="349504" cy="24993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4" name="Google Shape;9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5" name="Google Shape;95;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6" name="Google Shape;96;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7" name="Google Shape;97;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8" name="Google Shape;98;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forms.gle/TWCjsqjs8yR5nvqy5"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hyperlink" Target="https://www.irs.gov/statistics/soi-tax-stats-individual-income-tax-statistics-zip-code-data-soi" TargetMode="External"/><Relationship Id="rId3" Type="http://schemas.openxmlformats.org/officeDocument/2006/relationships/image" Target="../media/image8.png"/><Relationship Id="rId7" Type="http://schemas.openxmlformats.org/officeDocument/2006/relationships/hyperlink" Target="https://catalog.data.gov/dataset/zip-code-data"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s://www.census.gov/econ/geo-zip.html" TargetMode="External"/><Relationship Id="rId5" Type="http://schemas.openxmlformats.org/officeDocument/2006/relationships/hyperlink" Target="https://factfinder.census.gov/faces/nav/jsf/pages/index.xhtml" TargetMode="External"/><Relationship Id="rId4" Type="http://schemas.openxmlformats.org/officeDocument/2006/relationships/hyperlink" Target="https://factfinder.census.gov/faces/tableservices/jsf/pages/productview.xhtml?src=bkmk" TargetMode="External"/><Relationship Id="rId9" Type="http://schemas.openxmlformats.org/officeDocument/2006/relationships/hyperlink" Target="https://www.census.gov/topics/public-sector/voting.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hyperlink" Target="https://gdal.org/" TargetMode="External"/><Relationship Id="rId13" Type="http://schemas.openxmlformats.org/officeDocument/2006/relationships/hyperlink" Target="https://www.reportlab.com/" TargetMode="External"/><Relationship Id="rId3" Type="http://schemas.openxmlformats.org/officeDocument/2006/relationships/image" Target="../media/image8.png"/><Relationship Id="rId7" Type="http://schemas.openxmlformats.org/officeDocument/2006/relationships/hyperlink" Target="https://geopandas.org/" TargetMode="External"/><Relationship Id="rId12" Type="http://schemas.openxmlformats.org/officeDocument/2006/relationships/hyperlink" Target="https://scikit-learn.org/stable/" TargetMode="External"/><Relationship Id="rId17" Type="http://schemas.openxmlformats.org/officeDocument/2006/relationships/hyperlink" Target="https://docs.python-guide.org/intro/learning/" TargetMode="External"/><Relationship Id="rId2" Type="http://schemas.openxmlformats.org/officeDocument/2006/relationships/notesSlide" Target="../notesSlides/notesSlide16.xml"/><Relationship Id="rId16" Type="http://schemas.openxmlformats.org/officeDocument/2006/relationships/hyperlink" Target="https://www.python.org/about/gettingstarted/" TargetMode="External"/><Relationship Id="rId1" Type="http://schemas.openxmlformats.org/officeDocument/2006/relationships/slideLayout" Target="../slideLayouts/slideLayout3.xml"/><Relationship Id="rId6" Type="http://schemas.openxmlformats.org/officeDocument/2006/relationships/hyperlink" Target="https://pro.arcgis.com/en/pro-app/arcpy/get-started/what-is-arcpy-.htm" TargetMode="External"/><Relationship Id="rId11" Type="http://schemas.openxmlformats.org/officeDocument/2006/relationships/hyperlink" Target="https://matplotlib.org/" TargetMode="External"/><Relationship Id="rId5" Type="http://schemas.openxmlformats.org/officeDocument/2006/relationships/hyperlink" Target="https://pypi.org/project/geopy/" TargetMode="External"/><Relationship Id="rId15" Type="http://schemas.openxmlformats.org/officeDocument/2006/relationships/hyperlink" Target="https://www.codecademy.com/learn/learn-python-3" TargetMode="External"/><Relationship Id="rId10" Type="http://schemas.openxmlformats.org/officeDocument/2006/relationships/hyperlink" Target="https://pandas.pydata.org/" TargetMode="External"/><Relationship Id="rId4" Type="http://schemas.openxmlformats.org/officeDocument/2006/relationships/hyperlink" Target="https://pypi.org/project/googlemaps/" TargetMode="External"/><Relationship Id="rId9" Type="http://schemas.openxmlformats.org/officeDocument/2006/relationships/hyperlink" Target="https://numpy.org/" TargetMode="External"/><Relationship Id="rId14" Type="http://schemas.openxmlformats.org/officeDocument/2006/relationships/hyperlink" Target="https://www.learnpython.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youtu.be/-9GYcThATB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youtu.be/nKAz-g7MAx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g7db884e5c3_1_12"/>
          <p:cNvPicPr preferRelativeResize="0"/>
          <p:nvPr/>
        </p:nvPicPr>
        <p:blipFill>
          <a:blip r:embed="rId3">
            <a:alphaModFix/>
          </a:blip>
          <a:stretch>
            <a:fillRect/>
          </a:stretch>
        </p:blipFill>
        <p:spPr>
          <a:xfrm>
            <a:off x="0" y="0"/>
            <a:ext cx="12191990"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grpSp>
        <p:nvGrpSpPr>
          <p:cNvPr id="142" name="Google Shape;142;p6"/>
          <p:cNvGrpSpPr/>
          <p:nvPr/>
        </p:nvGrpSpPr>
        <p:grpSpPr>
          <a:xfrm>
            <a:off x="858222" y="2609087"/>
            <a:ext cx="10475557" cy="3322235"/>
            <a:chOff x="812800" y="1691703"/>
            <a:chExt cx="10475557" cy="3322235"/>
          </a:xfrm>
        </p:grpSpPr>
        <p:grpSp>
          <p:nvGrpSpPr>
            <p:cNvPr id="143" name="Google Shape;143;p6"/>
            <p:cNvGrpSpPr/>
            <p:nvPr/>
          </p:nvGrpSpPr>
          <p:grpSpPr>
            <a:xfrm>
              <a:off x="812800" y="1691703"/>
              <a:ext cx="4918115" cy="1371600"/>
              <a:chOff x="415704" y="1094442"/>
              <a:chExt cx="4918115" cy="1371600"/>
            </a:xfrm>
          </p:grpSpPr>
          <p:sp>
            <p:nvSpPr>
              <p:cNvPr id="144" name="Google Shape;144;p6"/>
              <p:cNvSpPr txBox="1"/>
              <p:nvPr/>
            </p:nvSpPr>
            <p:spPr>
              <a:xfrm>
                <a:off x="415704" y="1094442"/>
                <a:ext cx="1371600" cy="137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dirty="0">
                    <a:solidFill>
                      <a:srgbClr val="C9C9C9"/>
                    </a:solidFill>
                    <a:latin typeface="Arial"/>
                    <a:ea typeface="Arial"/>
                    <a:cs typeface="Arial"/>
                    <a:sym typeface="Arial"/>
                  </a:rPr>
                  <a:t>01</a:t>
                </a:r>
                <a:endParaRPr sz="1400" b="0" i="0" u="none" strike="noStrike" cap="none" dirty="0">
                  <a:solidFill>
                    <a:srgbClr val="000000"/>
                  </a:solidFill>
                  <a:latin typeface="Arial"/>
                  <a:ea typeface="Arial"/>
                  <a:cs typeface="Arial"/>
                  <a:sym typeface="Arial"/>
                </a:endParaRPr>
              </a:p>
            </p:txBody>
          </p:sp>
          <p:sp>
            <p:nvSpPr>
              <p:cNvPr id="145" name="Google Shape;145;p6"/>
              <p:cNvSpPr/>
              <p:nvPr/>
            </p:nvSpPr>
            <p:spPr>
              <a:xfrm>
                <a:off x="1676219" y="1317671"/>
                <a:ext cx="3657600" cy="11079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dirty="0">
                    <a:solidFill>
                      <a:srgbClr val="FFFFFF"/>
                    </a:solidFill>
                    <a:latin typeface="Century Gothic"/>
                    <a:ea typeface="Century Gothic"/>
                    <a:cs typeface="Century Gothic"/>
                    <a:sym typeface="Century Gothic"/>
                  </a:rPr>
                  <a:t>2-minute video pitch</a:t>
                </a:r>
                <a:endParaRPr sz="1400" b="0" i="0" u="none" strike="noStrike" cap="none" dirty="0">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FFFFFF"/>
                    </a:solidFill>
                    <a:latin typeface="Calibri"/>
                    <a:sym typeface="Calibri"/>
                  </a:rPr>
                  <a:t>Sell </a:t>
                </a:r>
                <a:r>
                  <a:rPr lang="en-US" sz="1600" dirty="0">
                    <a:solidFill>
                      <a:srgbClr val="FFFFFF"/>
                    </a:solidFill>
                    <a:latin typeface="Calibri"/>
                    <a:sym typeface="Calibri"/>
                  </a:rPr>
                  <a:t>us your recommendations in an elevator – why should we care and what did you learn?</a:t>
                </a:r>
                <a:endParaRPr sz="1400" b="0" i="0" u="none" strike="noStrike" cap="none" dirty="0">
                  <a:solidFill>
                    <a:srgbClr val="FFFFFF"/>
                  </a:solidFill>
                  <a:latin typeface="Arial"/>
                  <a:ea typeface="Arial"/>
                  <a:cs typeface="Arial"/>
                  <a:sym typeface="Arial"/>
                </a:endParaRPr>
              </a:p>
            </p:txBody>
          </p:sp>
        </p:grpSp>
        <p:grpSp>
          <p:nvGrpSpPr>
            <p:cNvPr id="146" name="Google Shape;146;p6"/>
            <p:cNvGrpSpPr/>
            <p:nvPr/>
          </p:nvGrpSpPr>
          <p:grpSpPr>
            <a:xfrm>
              <a:off x="812800" y="3642338"/>
              <a:ext cx="5109229" cy="1371600"/>
              <a:chOff x="409030" y="3365362"/>
              <a:chExt cx="5109229" cy="1371600"/>
            </a:xfrm>
          </p:grpSpPr>
          <p:sp>
            <p:nvSpPr>
              <p:cNvPr id="147" name="Google Shape;147;p6"/>
              <p:cNvSpPr txBox="1"/>
              <p:nvPr/>
            </p:nvSpPr>
            <p:spPr>
              <a:xfrm>
                <a:off x="409030" y="3365362"/>
                <a:ext cx="1371600" cy="137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dirty="0">
                    <a:solidFill>
                      <a:srgbClr val="C9C9C9"/>
                    </a:solidFill>
                    <a:latin typeface="Arial"/>
                    <a:ea typeface="Arial"/>
                    <a:cs typeface="Arial"/>
                    <a:sym typeface="Arial"/>
                  </a:rPr>
                  <a:t>03</a:t>
                </a:r>
                <a:endParaRPr sz="1400" b="0" i="0" u="none" strike="noStrike" cap="none" dirty="0">
                  <a:solidFill>
                    <a:srgbClr val="000000"/>
                  </a:solidFill>
                  <a:latin typeface="Arial"/>
                  <a:ea typeface="Arial"/>
                  <a:cs typeface="Arial"/>
                  <a:sym typeface="Arial"/>
                </a:endParaRPr>
              </a:p>
            </p:txBody>
          </p:sp>
          <p:sp>
            <p:nvSpPr>
              <p:cNvPr id="148" name="Google Shape;148;p6"/>
              <p:cNvSpPr/>
              <p:nvPr/>
            </p:nvSpPr>
            <p:spPr>
              <a:xfrm>
                <a:off x="1669544" y="3424989"/>
                <a:ext cx="3848715" cy="11079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FFFFFF"/>
                    </a:solidFill>
                    <a:latin typeface="Century Gothic"/>
                    <a:ea typeface="Calibri"/>
                    <a:cs typeface="Calibri"/>
                    <a:sym typeface="Century Gothic"/>
                  </a:rPr>
                  <a:t>Model</a:t>
                </a:r>
                <a:endParaRPr sz="1800" b="1" i="0" u="none" strike="noStrike" cap="none" dirty="0">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US" sz="1600" b="1" dirty="0">
                    <a:solidFill>
                      <a:srgbClr val="FFFFFF"/>
                    </a:solidFill>
                    <a:latin typeface="Calibri"/>
                    <a:ea typeface="Calibri"/>
                    <a:cs typeface="Calibri"/>
                    <a:sym typeface="Calibri"/>
                  </a:rPr>
                  <a:t>Give us your model output on a one pager, highlighting your methods and results on both training and validation datasets</a:t>
                </a:r>
                <a:endParaRPr sz="1400" b="1" i="0" u="none" strike="noStrike" cap="none" dirty="0">
                  <a:solidFill>
                    <a:srgbClr val="FFFFFF"/>
                  </a:solidFill>
                  <a:latin typeface="Arial"/>
                  <a:ea typeface="Arial"/>
                  <a:cs typeface="Arial"/>
                  <a:sym typeface="Arial"/>
                </a:endParaRPr>
              </a:p>
            </p:txBody>
          </p:sp>
        </p:grpSp>
        <p:grpSp>
          <p:nvGrpSpPr>
            <p:cNvPr id="149" name="Google Shape;149;p6"/>
            <p:cNvGrpSpPr/>
            <p:nvPr/>
          </p:nvGrpSpPr>
          <p:grpSpPr>
            <a:xfrm>
              <a:off x="6123027" y="3642338"/>
              <a:ext cx="4917486" cy="1371600"/>
              <a:chOff x="652995" y="4714930"/>
              <a:chExt cx="4917486" cy="1371600"/>
            </a:xfrm>
          </p:grpSpPr>
          <p:sp>
            <p:nvSpPr>
              <p:cNvPr id="150" name="Google Shape;150;p6"/>
              <p:cNvSpPr txBox="1"/>
              <p:nvPr/>
            </p:nvSpPr>
            <p:spPr>
              <a:xfrm>
                <a:off x="652995" y="4714930"/>
                <a:ext cx="1371600" cy="137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C9C9C9"/>
                    </a:solidFill>
                    <a:latin typeface="Arial"/>
                    <a:ea typeface="Arial"/>
                    <a:cs typeface="Arial"/>
                    <a:sym typeface="Arial"/>
                  </a:rPr>
                  <a:t>04</a:t>
                </a:r>
                <a:endParaRPr sz="1400" b="0" i="0" u="none" strike="noStrike" cap="none">
                  <a:solidFill>
                    <a:srgbClr val="000000"/>
                  </a:solidFill>
                  <a:latin typeface="Arial"/>
                  <a:ea typeface="Arial"/>
                  <a:cs typeface="Arial"/>
                  <a:sym typeface="Arial"/>
                </a:endParaRPr>
              </a:p>
            </p:txBody>
          </p:sp>
          <p:sp>
            <p:nvSpPr>
              <p:cNvPr id="151" name="Google Shape;151;p6"/>
              <p:cNvSpPr/>
              <p:nvPr/>
            </p:nvSpPr>
            <p:spPr>
              <a:xfrm>
                <a:off x="1912881" y="4774557"/>
                <a:ext cx="3657600" cy="86173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dirty="0">
                    <a:solidFill>
                      <a:schemeClr val="lt1"/>
                    </a:solidFill>
                    <a:latin typeface="Century Gothic"/>
                    <a:ea typeface="Century Gothic"/>
                    <a:cs typeface="Century Gothic"/>
                    <a:sym typeface="Century Gothic"/>
                  </a:rPr>
                  <a:t>Code</a:t>
                </a:r>
                <a:endParaRPr sz="1800" b="0" i="0" u="none" strike="noStrike" cap="none" dirty="0">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US" sz="1600" dirty="0">
                    <a:solidFill>
                      <a:schemeClr val="lt1"/>
                    </a:solidFill>
                    <a:latin typeface="Calibri"/>
                    <a:ea typeface="Calibri"/>
                    <a:cs typeface="Calibri"/>
                    <a:sym typeface="Calibri"/>
                  </a:rPr>
                  <a:t>We want to be able to replicate your results to make sure it wasn’t a fluke </a:t>
                </a:r>
                <a:endParaRPr sz="1400" b="0" i="0" u="none" strike="noStrike" cap="none" dirty="0">
                  <a:solidFill>
                    <a:schemeClr val="lt1"/>
                  </a:solidFill>
                  <a:latin typeface="Arial"/>
                  <a:ea typeface="Arial"/>
                  <a:cs typeface="Arial"/>
                  <a:sym typeface="Arial"/>
                </a:endParaRPr>
              </a:p>
            </p:txBody>
          </p:sp>
        </p:grpSp>
        <p:grpSp>
          <p:nvGrpSpPr>
            <p:cNvPr id="152" name="Google Shape;152;p6"/>
            <p:cNvGrpSpPr/>
            <p:nvPr/>
          </p:nvGrpSpPr>
          <p:grpSpPr>
            <a:xfrm>
              <a:off x="6123027" y="1691703"/>
              <a:ext cx="5165330" cy="1371600"/>
              <a:chOff x="6239006" y="1516737"/>
              <a:chExt cx="5165330" cy="1371600"/>
            </a:xfrm>
          </p:grpSpPr>
          <p:sp>
            <p:nvSpPr>
              <p:cNvPr id="153" name="Google Shape;153;p6"/>
              <p:cNvSpPr txBox="1"/>
              <p:nvPr/>
            </p:nvSpPr>
            <p:spPr>
              <a:xfrm>
                <a:off x="6239006" y="1516737"/>
                <a:ext cx="1371600" cy="137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dirty="0">
                    <a:solidFill>
                      <a:srgbClr val="C9C9C9"/>
                    </a:solidFill>
                    <a:latin typeface="Arial"/>
                    <a:ea typeface="Arial"/>
                    <a:cs typeface="Arial"/>
                    <a:sym typeface="Arial"/>
                  </a:rPr>
                  <a:t>02</a:t>
                </a:r>
                <a:endParaRPr sz="1400" b="0" i="0" u="none" strike="noStrike" cap="none" dirty="0">
                  <a:solidFill>
                    <a:srgbClr val="000000"/>
                  </a:solidFill>
                  <a:latin typeface="Arial"/>
                  <a:ea typeface="Arial"/>
                  <a:cs typeface="Arial"/>
                  <a:sym typeface="Arial"/>
                </a:endParaRPr>
              </a:p>
            </p:txBody>
          </p:sp>
          <p:sp>
            <p:nvSpPr>
              <p:cNvPr id="154" name="Google Shape;154;p6"/>
              <p:cNvSpPr/>
              <p:nvPr/>
            </p:nvSpPr>
            <p:spPr>
              <a:xfrm>
                <a:off x="7498891" y="1739966"/>
                <a:ext cx="3905445" cy="11079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dirty="0">
                    <a:solidFill>
                      <a:srgbClr val="FFFFFF"/>
                    </a:solidFill>
                    <a:latin typeface="Century Gothic"/>
                    <a:ea typeface="Century Gothic"/>
                    <a:cs typeface="Century Gothic"/>
                    <a:sym typeface="Century Gothic"/>
                  </a:rPr>
                  <a:t>Presentation</a:t>
                </a:r>
                <a:endParaRPr sz="1400" b="0" i="0" u="none" strike="noStrike" cap="none" dirty="0">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rgbClr val="FFFFFF"/>
                    </a:solidFill>
                    <a:latin typeface="Calibri"/>
                    <a:ea typeface="Century Gothic"/>
                    <a:cs typeface="Century Gothic"/>
                    <a:sym typeface="Calibri"/>
                  </a:rPr>
                  <a:t>You will need to </a:t>
                </a:r>
                <a:r>
                  <a:rPr lang="en-US" sz="1600" b="1" dirty="0">
                    <a:solidFill>
                      <a:srgbClr val="FFFFFF"/>
                    </a:solidFill>
                    <a:latin typeface="Calibri"/>
                    <a:ea typeface="Century Gothic"/>
                    <a:cs typeface="Century Gothic"/>
                    <a:sym typeface="Calibri"/>
                  </a:rPr>
                  <a:t>give a 10 min presentation 5 min Q&amp;A if we buy your elevator pitch. Create visualizations that move us.</a:t>
                </a:r>
                <a:endParaRPr sz="1600" b="1" i="0" u="none" strike="noStrike" cap="none" dirty="0">
                  <a:solidFill>
                    <a:srgbClr val="FFFFFF"/>
                  </a:solidFill>
                  <a:latin typeface="Century Gothic"/>
                  <a:ea typeface="Century Gothic"/>
                  <a:cs typeface="Century Gothic"/>
                  <a:sym typeface="Century Gothic"/>
                </a:endParaRPr>
              </a:p>
            </p:txBody>
          </p:sp>
        </p:grpSp>
      </p:grpSp>
      <p:sp>
        <p:nvSpPr>
          <p:cNvPr id="17" name="Google Shape;137;p5">
            <a:extLst>
              <a:ext uri="{FF2B5EF4-FFF2-40B4-BE49-F238E27FC236}">
                <a16:creationId xmlns:a16="http://schemas.microsoft.com/office/drawing/2014/main" id="{5E2F01E1-9537-43FD-9032-9F22D7A14F5E}"/>
              </a:ext>
            </a:extLst>
          </p:cNvPr>
          <p:cNvSpPr/>
          <p:nvPr/>
        </p:nvSpPr>
        <p:spPr>
          <a:xfrm>
            <a:off x="3956100" y="1448785"/>
            <a:ext cx="4279800" cy="520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lvl="0" algn="ctr">
              <a:buSzPts val="1800"/>
            </a:pPr>
            <a:r>
              <a:rPr lang="en-US" sz="2400" b="1" dirty="0">
                <a:solidFill>
                  <a:schemeClr val="lt1"/>
                </a:solidFill>
                <a:latin typeface="Calibri"/>
                <a:ea typeface="Calibri"/>
                <a:cs typeface="Calibri"/>
                <a:sym typeface="Calibri"/>
              </a:rPr>
              <a:t>Deliverables</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sp>
        <p:nvSpPr>
          <p:cNvPr id="135" name="Google Shape;135;p5"/>
          <p:cNvSpPr txBox="1"/>
          <p:nvPr/>
        </p:nvSpPr>
        <p:spPr>
          <a:xfrm>
            <a:off x="1349829" y="3280770"/>
            <a:ext cx="184731" cy="36933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37" name="Google Shape;137;p5"/>
          <p:cNvSpPr/>
          <p:nvPr/>
        </p:nvSpPr>
        <p:spPr>
          <a:xfrm>
            <a:off x="3728300" y="599373"/>
            <a:ext cx="4279800" cy="520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lang="en-US" sz="2400" b="1" dirty="0">
                <a:solidFill>
                  <a:srgbClr val="FFFFFF"/>
                </a:solidFill>
                <a:latin typeface="Calibri" panose="020F0502020204030204" pitchFamily="34" charset="0"/>
              </a:rPr>
              <a:t>Helpful Links</a:t>
            </a:r>
            <a:endParaRPr kumimoji="0" sz="2400" b="1" i="0" u="none" strike="noStrike" kern="0" cap="none" spc="0" normalizeH="0" baseline="0" noProof="0" dirty="0">
              <a:ln>
                <a:noFill/>
              </a:ln>
              <a:solidFill>
                <a:srgbClr val="FFFFFF"/>
              </a:solidFill>
              <a:effectLst/>
              <a:uLnTx/>
              <a:uFillTx/>
              <a:latin typeface="Calibri" panose="020F0502020204030204" pitchFamily="34" charset="0"/>
              <a:cs typeface="Arial"/>
              <a:sym typeface="Arial"/>
            </a:endParaRPr>
          </a:p>
        </p:txBody>
      </p:sp>
      <p:sp>
        <p:nvSpPr>
          <p:cNvPr id="5" name="Google Shape;137;p5">
            <a:extLst>
              <a:ext uri="{FF2B5EF4-FFF2-40B4-BE49-F238E27FC236}">
                <a16:creationId xmlns:a16="http://schemas.microsoft.com/office/drawing/2014/main" id="{16B53660-372E-AA44-944C-E845CB970886}"/>
              </a:ext>
            </a:extLst>
          </p:cNvPr>
          <p:cNvSpPr/>
          <p:nvPr/>
        </p:nvSpPr>
        <p:spPr>
          <a:xfrm>
            <a:off x="3753910" y="617661"/>
            <a:ext cx="4684180" cy="520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lang="en-US" sz="2400" b="1" dirty="0">
                <a:solidFill>
                  <a:srgbClr val="FFFFFF"/>
                </a:solidFill>
                <a:latin typeface="Calibri" panose="020F0502020204030204" pitchFamily="34" charset="0"/>
              </a:rPr>
              <a:t>Video “Pitch” Submission Criteria</a:t>
            </a:r>
            <a:endParaRPr kumimoji="0" sz="2400" b="1" i="0" u="none" strike="noStrike" kern="0" cap="none" spc="0" normalizeH="0" baseline="0" noProof="0" dirty="0">
              <a:ln>
                <a:noFill/>
              </a:ln>
              <a:solidFill>
                <a:srgbClr val="FFFFFF"/>
              </a:solidFill>
              <a:effectLst/>
              <a:uLnTx/>
              <a:uFillTx/>
              <a:latin typeface="Calibri" panose="020F0502020204030204" pitchFamily="34" charset="0"/>
              <a:cs typeface="Arial"/>
              <a:sym typeface="Arial"/>
            </a:endParaRPr>
          </a:p>
        </p:txBody>
      </p:sp>
      <p:sp>
        <p:nvSpPr>
          <p:cNvPr id="6" name="Google Shape;136;p5">
            <a:extLst>
              <a:ext uri="{FF2B5EF4-FFF2-40B4-BE49-F238E27FC236}">
                <a16:creationId xmlns:a16="http://schemas.microsoft.com/office/drawing/2014/main" id="{45205801-3C87-6149-8432-ED4730D3874B}"/>
              </a:ext>
            </a:extLst>
          </p:cNvPr>
          <p:cNvSpPr txBox="1"/>
          <p:nvPr/>
        </p:nvSpPr>
        <p:spPr>
          <a:xfrm>
            <a:off x="621875" y="2459524"/>
            <a:ext cx="10948251" cy="2246729"/>
          </a:xfrm>
          <a:prstGeom prst="rect">
            <a:avLst/>
          </a:prstGeom>
          <a:noFill/>
          <a:ln>
            <a:noFill/>
          </a:ln>
        </p:spPr>
        <p:txBody>
          <a:bodyPr spcFirstLastPara="1" wrap="square" lIns="91425" tIns="45700" rIns="91425" bIns="45700" anchor="t" anchorCtr="0">
            <a:spAutoFit/>
          </a:bodyPr>
          <a:lstStyle/>
          <a:p>
            <a:pPr marL="342900" lvl="2" indent="-342900" algn="just">
              <a:buClr>
                <a:srgbClr val="FFFFFF"/>
              </a:buClr>
              <a:buSzPct val="100000"/>
              <a:buFont typeface="Wingdings" panose="05000000000000000000" pitchFamily="2" charset="2"/>
              <a:buChar char="n"/>
            </a:pPr>
            <a:r>
              <a:rPr lang="en-US" sz="2000" dirty="0">
                <a:solidFill>
                  <a:srgbClr val="FFFFFF"/>
                </a:solidFill>
                <a:latin typeface="Calibri"/>
                <a:ea typeface="Calibri"/>
                <a:cs typeface="Calibri"/>
                <a:sym typeface="Calibri"/>
              </a:rPr>
              <a:t>A 2-minute (MAX) pitch video</a:t>
            </a:r>
          </a:p>
          <a:p>
            <a:pPr marL="342900" lvl="2" indent="-342900" algn="just">
              <a:buClr>
                <a:srgbClr val="FFFFFF"/>
              </a:buClr>
              <a:buSzPct val="100000"/>
              <a:buFont typeface="Wingdings" panose="05000000000000000000" pitchFamily="2" charset="2"/>
              <a:buChar char="n"/>
            </a:pPr>
            <a:r>
              <a:rPr lang="en-US" sz="2000" dirty="0">
                <a:solidFill>
                  <a:srgbClr val="FFFFFF"/>
                </a:solidFill>
                <a:latin typeface="Calibri"/>
                <a:ea typeface="Calibri"/>
                <a:cs typeface="Calibri"/>
                <a:sym typeface="Calibri"/>
              </a:rPr>
              <a:t>Can be structured however you want to pitch your idea/findings/suggestions</a:t>
            </a:r>
          </a:p>
          <a:p>
            <a:pPr marL="342900" lvl="2" indent="-342900" algn="just">
              <a:buClr>
                <a:srgbClr val="FFFFFF"/>
              </a:buClr>
              <a:buSzPct val="100000"/>
              <a:buFont typeface="Wingdings" panose="05000000000000000000" pitchFamily="2" charset="2"/>
              <a:buChar char="n"/>
            </a:pPr>
            <a:r>
              <a:rPr lang="en-US" sz="2000" dirty="0">
                <a:solidFill>
                  <a:srgbClr val="FFFFFF"/>
                </a:solidFill>
                <a:latin typeface="Calibri"/>
                <a:ea typeface="Calibri"/>
                <a:cs typeface="Calibri"/>
                <a:sym typeface="Calibri"/>
              </a:rPr>
              <a:t>Try to highlight the biggest points in your data collection and research </a:t>
            </a:r>
          </a:p>
          <a:p>
            <a:pPr marL="342900" lvl="2" indent="-342900" algn="just">
              <a:buClr>
                <a:srgbClr val="FFFFFF"/>
              </a:buClr>
              <a:buSzPct val="100000"/>
              <a:buFont typeface="Wingdings" panose="05000000000000000000" pitchFamily="2" charset="2"/>
              <a:buChar char="n"/>
            </a:pPr>
            <a:r>
              <a:rPr lang="en-US" sz="2000" dirty="0">
                <a:solidFill>
                  <a:srgbClr val="FFFFFF"/>
                </a:solidFill>
                <a:latin typeface="Calibri"/>
                <a:ea typeface="Calibri"/>
                <a:cs typeface="Calibri"/>
                <a:sym typeface="Calibri"/>
              </a:rPr>
              <a:t>Try incorporating what you have learned during this process both technically and socially (team dynamics)</a:t>
            </a:r>
          </a:p>
          <a:p>
            <a:pPr marL="342900" lvl="2" indent="-342900" algn="just">
              <a:buClr>
                <a:srgbClr val="FFFFFF"/>
              </a:buClr>
              <a:buSzPct val="100000"/>
              <a:buFont typeface="Wingdings" panose="05000000000000000000" pitchFamily="2" charset="2"/>
              <a:buChar char="n"/>
            </a:pPr>
            <a:r>
              <a:rPr lang="en-US" sz="2000" dirty="0">
                <a:solidFill>
                  <a:srgbClr val="FFFFFF"/>
                </a:solidFill>
                <a:latin typeface="Calibri"/>
                <a:ea typeface="Calibri"/>
                <a:cs typeface="Calibri"/>
                <a:sym typeface="Calibri"/>
              </a:rPr>
              <a:t>Only 1 person needs to be in the video</a:t>
            </a:r>
          </a:p>
          <a:p>
            <a:pPr marL="342900" lvl="2" indent="-342900" algn="just">
              <a:buClr>
                <a:srgbClr val="FFFFFF"/>
              </a:buClr>
              <a:buSzPct val="100000"/>
              <a:buFont typeface="Wingdings" panose="05000000000000000000" pitchFamily="2" charset="2"/>
              <a:buChar char="n"/>
            </a:pPr>
            <a:r>
              <a:rPr lang="en-US" sz="2000" dirty="0">
                <a:solidFill>
                  <a:srgbClr val="FFFFFF"/>
                </a:solidFill>
                <a:latin typeface="Calibri"/>
                <a:ea typeface="Calibri"/>
                <a:cs typeface="Calibri"/>
                <a:sym typeface="Calibri"/>
              </a:rPr>
              <a:t>Create an unlisted YouTube video and then send us the video URL </a:t>
            </a:r>
            <a:r>
              <a:rPr lang="en-US" sz="2000" dirty="0">
                <a:solidFill>
                  <a:srgbClr val="FFFFFF"/>
                </a:solidFill>
                <a:latin typeface="Calibri"/>
                <a:ea typeface="Calibri"/>
                <a:cs typeface="Calibri"/>
                <a:sym typeface="Calibri"/>
                <a:hlinkClick r:id="rId4"/>
              </a:rPr>
              <a:t>here</a:t>
            </a:r>
            <a:r>
              <a:rPr lang="en-US" sz="2000" dirty="0">
                <a:solidFill>
                  <a:srgbClr val="FFFFFF"/>
                </a:solidFill>
                <a:latin typeface="Calibri"/>
                <a:ea typeface="Calibri"/>
                <a:cs typeface="Calibri"/>
                <a:sym typeface="Calibri"/>
              </a:rPr>
              <a:t>:  </a:t>
            </a:r>
            <a:endParaRPr kumimoji="0" lang="en-US" sz="20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650131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
        <p:cNvGrpSpPr/>
        <p:nvPr/>
      </p:nvGrpSpPr>
      <p:grpSpPr>
        <a:xfrm>
          <a:off x="0" y="0"/>
          <a:ext cx="0" cy="0"/>
          <a:chOff x="0" y="0"/>
          <a:chExt cx="0" cy="0"/>
        </a:xfrm>
      </p:grpSpPr>
      <p:sp>
        <p:nvSpPr>
          <p:cNvPr id="11" name="Rectangle 10">
            <a:extLst>
              <a:ext uri="{FF2B5EF4-FFF2-40B4-BE49-F238E27FC236}">
                <a16:creationId xmlns:a16="http://schemas.microsoft.com/office/drawing/2014/main" id="{41328CA6-0E03-40BB-AA3C-59F75879AB21}"/>
              </a:ext>
            </a:extLst>
          </p:cNvPr>
          <p:cNvSpPr>
            <a:spLocks noChangeAspect="1"/>
          </p:cNvSpPr>
          <p:nvPr/>
        </p:nvSpPr>
        <p:spPr>
          <a:xfrm>
            <a:off x="415704" y="363311"/>
            <a:ext cx="11360592" cy="6131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427A001-BE1E-4733-BD56-16572B046FD9}"/>
              </a:ext>
            </a:extLst>
          </p:cNvPr>
          <p:cNvSpPr/>
          <p:nvPr/>
        </p:nvSpPr>
        <p:spPr>
          <a:xfrm>
            <a:off x="3956050" y="778653"/>
            <a:ext cx="4279900" cy="520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spc="600" dirty="0"/>
              <a:t>CRITERIA</a:t>
            </a:r>
          </a:p>
        </p:txBody>
      </p:sp>
      <p:grpSp>
        <p:nvGrpSpPr>
          <p:cNvPr id="13" name="Group 12">
            <a:extLst>
              <a:ext uri="{FF2B5EF4-FFF2-40B4-BE49-F238E27FC236}">
                <a16:creationId xmlns:a16="http://schemas.microsoft.com/office/drawing/2014/main" id="{CDAF2EC5-2935-4BDE-996D-11DB00E48FFD}"/>
              </a:ext>
            </a:extLst>
          </p:cNvPr>
          <p:cNvGrpSpPr/>
          <p:nvPr/>
        </p:nvGrpSpPr>
        <p:grpSpPr>
          <a:xfrm>
            <a:off x="1127369" y="2493301"/>
            <a:ext cx="9937262" cy="3309622"/>
            <a:chOff x="1127369" y="2086708"/>
            <a:chExt cx="9937262" cy="3309622"/>
          </a:xfrm>
        </p:grpSpPr>
        <p:cxnSp>
          <p:nvCxnSpPr>
            <p:cNvPr id="14" name="Straight Connector 13">
              <a:extLst>
                <a:ext uri="{FF2B5EF4-FFF2-40B4-BE49-F238E27FC236}">
                  <a16:creationId xmlns:a16="http://schemas.microsoft.com/office/drawing/2014/main" id="{722C69C1-81C3-4A1B-BE68-59C35DCDFE76}"/>
                </a:ext>
              </a:extLst>
            </p:cNvPr>
            <p:cNvCxnSpPr>
              <a:cxnSpLocks/>
            </p:cNvCxnSpPr>
            <p:nvPr/>
          </p:nvCxnSpPr>
          <p:spPr>
            <a:xfrm>
              <a:off x="6096000" y="2086708"/>
              <a:ext cx="0" cy="3309622"/>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9A9226C-D281-46B1-891C-AEA48EBE43B1}"/>
                </a:ext>
              </a:extLst>
            </p:cNvPr>
            <p:cNvCxnSpPr>
              <a:cxnSpLocks/>
            </p:cNvCxnSpPr>
            <p:nvPr/>
          </p:nvCxnSpPr>
          <p:spPr>
            <a:xfrm>
              <a:off x="1127369" y="3651738"/>
              <a:ext cx="9937262"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C1F4F42-B7BB-4B00-BBAE-188522334701}"/>
                </a:ext>
              </a:extLst>
            </p:cNvPr>
            <p:cNvSpPr/>
            <p:nvPr/>
          </p:nvSpPr>
          <p:spPr>
            <a:xfrm>
              <a:off x="1723295" y="2469148"/>
              <a:ext cx="4372705" cy="830997"/>
            </a:xfrm>
            <a:prstGeom prst="rect">
              <a:avLst/>
            </a:prstGeom>
          </p:spPr>
          <p:txBody>
            <a:bodyPr wrap="square">
              <a:spAutoFit/>
            </a:bodyPr>
            <a:lstStyle/>
            <a:p>
              <a:pPr lvl="0" eaLnBrk="0" fontAlgn="base" hangingPunct="0">
                <a:spcBef>
                  <a:spcPct val="0"/>
                </a:spcBef>
                <a:spcAft>
                  <a:spcPct val="0"/>
                </a:spcAft>
              </a:pPr>
              <a:r>
                <a:rPr lang="en-US" altLang="en-US" sz="1600" b="1" spc="600" dirty="0">
                  <a:ea typeface="Arial" panose="020B0604020202020204" pitchFamily="34" charset="0"/>
                </a:rPr>
                <a:t>ACCURACY</a:t>
              </a:r>
              <a:r>
                <a:rPr lang="en-US" altLang="en-US" sz="1600" b="1" spc="600" dirty="0">
                  <a:latin typeface="+mj-lt"/>
                  <a:ea typeface="Arial" panose="020B0604020202020204" pitchFamily="34" charset="0"/>
                </a:rPr>
                <a:t> </a:t>
              </a:r>
              <a:endParaRPr lang="en-US" altLang="en-US" sz="1600" b="1" spc="600" dirty="0">
                <a:latin typeface="+mj-lt"/>
              </a:endParaRPr>
            </a:p>
            <a:p>
              <a:pPr marL="285750" indent="-285750" eaLnBrk="0" fontAlgn="base" hangingPunct="0">
                <a:spcBef>
                  <a:spcPct val="0"/>
                </a:spcBef>
                <a:spcAft>
                  <a:spcPct val="0"/>
                </a:spcAft>
                <a:buFont typeface="Wingdings" panose="05000000000000000000" pitchFamily="2" charset="2"/>
                <a:buChar char="§"/>
              </a:pPr>
              <a:r>
                <a:rPr lang="en-US" altLang="en-US" sz="1600" dirty="0">
                  <a:latin typeface="+mj-lt"/>
                  <a:ea typeface="Arial" panose="020B0604020202020204" pitchFamily="34" charset="0"/>
                </a:rPr>
                <a:t>Based on RMSE</a:t>
              </a:r>
            </a:p>
            <a:p>
              <a:pPr marL="285750" indent="-285750" eaLnBrk="0" fontAlgn="base" hangingPunct="0">
                <a:spcBef>
                  <a:spcPct val="0"/>
                </a:spcBef>
                <a:spcAft>
                  <a:spcPct val="0"/>
                </a:spcAft>
                <a:buFont typeface="Wingdings" panose="05000000000000000000" pitchFamily="2" charset="2"/>
                <a:buChar char="§"/>
              </a:pPr>
              <a:r>
                <a:rPr lang="en-US" altLang="en-US" sz="1600" dirty="0">
                  <a:latin typeface="+mj-lt"/>
                  <a:ea typeface="Arial" panose="020B0604020202020204" pitchFamily="34" charset="0"/>
                </a:rPr>
                <a:t>Takes into account possibility of cheating</a:t>
              </a:r>
              <a:endParaRPr lang="en-US" altLang="en-US" sz="1600" dirty="0">
                <a:latin typeface="+mj-lt"/>
              </a:endParaRPr>
            </a:p>
          </p:txBody>
        </p:sp>
        <p:sp>
          <p:nvSpPr>
            <p:cNvPr id="17" name="Rectangle 16">
              <a:extLst>
                <a:ext uri="{FF2B5EF4-FFF2-40B4-BE49-F238E27FC236}">
                  <a16:creationId xmlns:a16="http://schemas.microsoft.com/office/drawing/2014/main" id="{BFB34147-C937-45FB-A767-FB697C9780D2}"/>
                </a:ext>
              </a:extLst>
            </p:cNvPr>
            <p:cNvSpPr/>
            <p:nvPr/>
          </p:nvSpPr>
          <p:spPr>
            <a:xfrm>
              <a:off x="6318742" y="3909645"/>
              <a:ext cx="4523147" cy="1077218"/>
            </a:xfrm>
            <a:prstGeom prst="rect">
              <a:avLst/>
            </a:prstGeom>
          </p:spPr>
          <p:txBody>
            <a:bodyPr wrap="square">
              <a:spAutoFit/>
            </a:bodyPr>
            <a:lstStyle/>
            <a:p>
              <a:pPr lvl="0" eaLnBrk="0" fontAlgn="base" hangingPunct="0">
                <a:spcBef>
                  <a:spcPct val="0"/>
                </a:spcBef>
                <a:spcAft>
                  <a:spcPct val="0"/>
                </a:spcAft>
              </a:pPr>
              <a:r>
                <a:rPr lang="en-US" altLang="en-US" sz="1600" b="1" spc="600" dirty="0">
                  <a:ea typeface="Arial" panose="020B0604020202020204" pitchFamily="34" charset="0"/>
                </a:rPr>
                <a:t>APPLICABILITY </a:t>
              </a:r>
              <a:endParaRPr lang="en-US" altLang="en-US" sz="1600" spc="600" dirty="0"/>
            </a:p>
            <a:p>
              <a:pPr marL="285750" indent="-285750" eaLnBrk="0" fontAlgn="base" hangingPunct="0">
                <a:spcBef>
                  <a:spcPct val="0"/>
                </a:spcBef>
                <a:spcAft>
                  <a:spcPct val="0"/>
                </a:spcAft>
                <a:buFont typeface="Wingdings" panose="05000000000000000000" pitchFamily="2" charset="2"/>
                <a:buChar char="§"/>
              </a:pPr>
              <a:r>
                <a:rPr lang="en-US" altLang="en-US" sz="1600" dirty="0">
                  <a:latin typeface="+mj-lt"/>
                  <a:ea typeface="Arial" panose="020B0604020202020204" pitchFamily="34" charset="0"/>
                </a:rPr>
                <a:t>Solution addresses given business problem</a:t>
              </a:r>
              <a:endParaRPr lang="en-US" altLang="en-US" sz="1600" dirty="0">
                <a:latin typeface="+mj-lt"/>
              </a:endParaRPr>
            </a:p>
            <a:p>
              <a:pPr marL="285750" indent="-285750" eaLnBrk="0" fontAlgn="base" hangingPunct="0">
                <a:spcBef>
                  <a:spcPct val="0"/>
                </a:spcBef>
                <a:spcAft>
                  <a:spcPct val="0"/>
                </a:spcAft>
                <a:buFont typeface="Wingdings" panose="05000000000000000000" pitchFamily="2" charset="2"/>
                <a:buChar char="§"/>
              </a:pPr>
              <a:r>
                <a:rPr lang="en-US" altLang="en-US" sz="1600" dirty="0">
                  <a:latin typeface="+mj-lt"/>
                  <a:ea typeface="Arial" panose="020B0604020202020204" pitchFamily="34" charset="0"/>
                </a:rPr>
                <a:t>Proposed solution can be implemented in similar real life situations</a:t>
              </a:r>
              <a:r>
                <a:rPr lang="en-US" altLang="en-US" sz="1600" b="1" dirty="0">
                  <a:latin typeface="+mj-lt"/>
                  <a:ea typeface="Arial" panose="020B0604020202020204" pitchFamily="34" charset="0"/>
                </a:rPr>
                <a:t> </a:t>
              </a:r>
              <a:endParaRPr lang="en-US" altLang="en-US" sz="1600" dirty="0">
                <a:latin typeface="+mj-lt"/>
              </a:endParaRPr>
            </a:p>
          </p:txBody>
        </p:sp>
        <p:sp>
          <p:nvSpPr>
            <p:cNvPr id="18" name="Rectangle 17">
              <a:extLst>
                <a:ext uri="{FF2B5EF4-FFF2-40B4-BE49-F238E27FC236}">
                  <a16:creationId xmlns:a16="http://schemas.microsoft.com/office/drawing/2014/main" id="{213D2406-E83B-4F1C-A1D0-33C2F4030463}"/>
                </a:ext>
              </a:extLst>
            </p:cNvPr>
            <p:cNvSpPr/>
            <p:nvPr/>
          </p:nvSpPr>
          <p:spPr>
            <a:xfrm>
              <a:off x="1723295" y="3909645"/>
              <a:ext cx="4241798" cy="1323439"/>
            </a:xfrm>
            <a:prstGeom prst="rect">
              <a:avLst/>
            </a:prstGeom>
          </p:spPr>
          <p:txBody>
            <a:bodyPr wrap="square">
              <a:spAutoFit/>
            </a:bodyPr>
            <a:lstStyle/>
            <a:p>
              <a:pPr lvl="0" eaLnBrk="0" fontAlgn="base" hangingPunct="0">
                <a:spcBef>
                  <a:spcPct val="0"/>
                </a:spcBef>
                <a:spcAft>
                  <a:spcPct val="0"/>
                </a:spcAft>
              </a:pPr>
              <a:r>
                <a:rPr lang="en-US" altLang="en-US" sz="1600" b="1" spc="600" dirty="0">
                  <a:ea typeface="Arial" panose="020B0604020202020204" pitchFamily="34" charset="0"/>
                </a:rPr>
                <a:t>PRESENTATION</a:t>
              </a:r>
              <a:endParaRPr lang="en-US" altLang="en-US" sz="1600" spc="600" dirty="0"/>
            </a:p>
            <a:p>
              <a:pPr marL="285750" indent="-285750" eaLnBrk="0" fontAlgn="base" hangingPunct="0">
                <a:spcBef>
                  <a:spcPct val="0"/>
                </a:spcBef>
                <a:spcAft>
                  <a:spcPct val="0"/>
                </a:spcAft>
                <a:buFont typeface="Wingdings" panose="05000000000000000000" pitchFamily="2" charset="2"/>
                <a:buChar char="§"/>
              </a:pPr>
              <a:r>
                <a:rPr lang="en-US" altLang="en-US" sz="1600" dirty="0">
                  <a:latin typeface="+mj-lt"/>
                  <a:ea typeface="Arial" panose="020B0604020202020204" pitchFamily="34" charset="0"/>
                </a:rPr>
                <a:t>Engaging presentation  </a:t>
              </a:r>
              <a:endParaRPr lang="en-US" altLang="en-US" sz="1600" dirty="0">
                <a:latin typeface="+mj-lt"/>
              </a:endParaRPr>
            </a:p>
            <a:p>
              <a:pPr marL="285750" indent="-285750" eaLnBrk="0" fontAlgn="base" hangingPunct="0">
                <a:spcBef>
                  <a:spcPct val="0"/>
                </a:spcBef>
                <a:spcAft>
                  <a:spcPct val="0"/>
                </a:spcAft>
                <a:buFont typeface="Wingdings" panose="05000000000000000000" pitchFamily="2" charset="2"/>
                <a:buChar char="§"/>
              </a:pPr>
              <a:r>
                <a:rPr lang="en-US" altLang="en-US" sz="1600" dirty="0">
                  <a:latin typeface="+mj-lt"/>
                  <a:ea typeface="Arial" panose="020B0604020202020204" pitchFamily="34" charset="0"/>
                </a:rPr>
                <a:t>Clear, thoughtful explanations during Q&amp;A </a:t>
              </a:r>
            </a:p>
            <a:p>
              <a:pPr marL="285750" indent="-285750" eaLnBrk="0" fontAlgn="base" hangingPunct="0">
                <a:spcBef>
                  <a:spcPct val="0"/>
                </a:spcBef>
                <a:spcAft>
                  <a:spcPct val="0"/>
                </a:spcAft>
                <a:buFont typeface="Wingdings" panose="05000000000000000000" pitchFamily="2" charset="2"/>
                <a:buChar char="§"/>
              </a:pPr>
              <a:r>
                <a:rPr lang="en-US" altLang="en-US" sz="1600" dirty="0">
                  <a:latin typeface="+mj-lt"/>
                  <a:ea typeface="Arial" panose="020B0604020202020204" pitchFamily="34" charset="0"/>
                </a:rPr>
                <a:t>Supportive visualizations </a:t>
              </a:r>
            </a:p>
            <a:p>
              <a:pPr marL="285750" indent="-285750" eaLnBrk="0" fontAlgn="base" hangingPunct="0">
                <a:spcBef>
                  <a:spcPct val="0"/>
                </a:spcBef>
                <a:spcAft>
                  <a:spcPct val="0"/>
                </a:spcAft>
                <a:buFont typeface="Wingdings" panose="05000000000000000000" pitchFamily="2" charset="2"/>
                <a:buChar char="§"/>
              </a:pPr>
              <a:r>
                <a:rPr lang="en-US" altLang="en-US" sz="1600" dirty="0">
                  <a:latin typeface="+mj-lt"/>
                </a:rPr>
                <a:t>Lessons learned</a:t>
              </a:r>
            </a:p>
          </p:txBody>
        </p:sp>
        <p:sp>
          <p:nvSpPr>
            <p:cNvPr id="19" name="Rectangle 18">
              <a:extLst>
                <a:ext uri="{FF2B5EF4-FFF2-40B4-BE49-F238E27FC236}">
                  <a16:creationId xmlns:a16="http://schemas.microsoft.com/office/drawing/2014/main" id="{F7B1C2BA-1638-44BF-BCA3-B89AFFEDFBDD}"/>
                </a:ext>
              </a:extLst>
            </p:cNvPr>
            <p:cNvSpPr/>
            <p:nvPr/>
          </p:nvSpPr>
          <p:spPr>
            <a:xfrm>
              <a:off x="6359308" y="2469148"/>
              <a:ext cx="4501657" cy="830997"/>
            </a:xfrm>
            <a:prstGeom prst="rect">
              <a:avLst/>
            </a:prstGeom>
          </p:spPr>
          <p:txBody>
            <a:bodyPr wrap="square">
              <a:spAutoFit/>
            </a:bodyPr>
            <a:lstStyle/>
            <a:p>
              <a:pPr lvl="0" eaLnBrk="0" fontAlgn="base" hangingPunct="0">
                <a:spcBef>
                  <a:spcPct val="0"/>
                </a:spcBef>
                <a:spcAft>
                  <a:spcPct val="0"/>
                </a:spcAft>
              </a:pPr>
              <a:r>
                <a:rPr lang="en-US" altLang="en-US" sz="1600" b="1" spc="600" dirty="0">
                  <a:ea typeface="Arial" panose="020B0604020202020204" pitchFamily="34" charset="0"/>
                </a:rPr>
                <a:t>METHOD</a:t>
              </a:r>
              <a:endParaRPr lang="en-US" altLang="en-US" sz="1600" spc="600" dirty="0"/>
            </a:p>
            <a:p>
              <a:pPr marL="285750" indent="-285750" eaLnBrk="0" fontAlgn="base" hangingPunct="0">
                <a:spcBef>
                  <a:spcPct val="0"/>
                </a:spcBef>
                <a:spcAft>
                  <a:spcPct val="0"/>
                </a:spcAft>
                <a:buFont typeface="Wingdings" panose="05000000000000000000" pitchFamily="2" charset="2"/>
                <a:buChar char="§"/>
              </a:pPr>
              <a:r>
                <a:rPr lang="en-US" altLang="en-US" sz="1600" dirty="0">
                  <a:latin typeface="+mj-lt"/>
                  <a:ea typeface="Arial" panose="020B0604020202020204" pitchFamily="34" charset="0"/>
                </a:rPr>
                <a:t>Model fit and techniques </a:t>
              </a:r>
            </a:p>
            <a:p>
              <a:pPr marL="285750" indent="-285750" eaLnBrk="0" fontAlgn="base" hangingPunct="0">
                <a:spcBef>
                  <a:spcPct val="0"/>
                </a:spcBef>
                <a:spcAft>
                  <a:spcPct val="0"/>
                </a:spcAft>
                <a:buFont typeface="Wingdings" panose="05000000000000000000" pitchFamily="2" charset="2"/>
                <a:buChar char="§"/>
              </a:pPr>
              <a:r>
                <a:rPr lang="en-US" altLang="en-US" sz="1600" dirty="0">
                  <a:latin typeface="+mj-lt"/>
                  <a:ea typeface="Arial" panose="020B0604020202020204" pitchFamily="34" charset="0"/>
                </a:rPr>
                <a:t>Creative, innovative approach</a:t>
              </a:r>
              <a:endParaRPr lang="en-US" altLang="en-US" sz="1600" dirty="0">
                <a:latin typeface="+mj-lt"/>
              </a:endParaRPr>
            </a:p>
          </p:txBody>
        </p:sp>
      </p:grpSp>
      <p:sp>
        <p:nvSpPr>
          <p:cNvPr id="20" name="TextBox 19">
            <a:extLst>
              <a:ext uri="{FF2B5EF4-FFF2-40B4-BE49-F238E27FC236}">
                <a16:creationId xmlns:a16="http://schemas.microsoft.com/office/drawing/2014/main" id="{95743D3E-9CC0-41D7-9E7C-1D0DF42D1BBF}"/>
              </a:ext>
            </a:extLst>
          </p:cNvPr>
          <p:cNvSpPr txBox="1"/>
          <p:nvPr/>
        </p:nvSpPr>
        <p:spPr>
          <a:xfrm>
            <a:off x="1811705" y="1557259"/>
            <a:ext cx="8568591" cy="646331"/>
          </a:xfrm>
          <a:prstGeom prst="rect">
            <a:avLst/>
          </a:prstGeom>
          <a:noFill/>
        </p:spPr>
        <p:txBody>
          <a:bodyPr wrap="square" rtlCol="0">
            <a:spAutoFit/>
          </a:bodyPr>
          <a:lstStyle/>
          <a:p>
            <a:pPr algn="ctr"/>
            <a:r>
              <a:rPr lang="en-US" dirty="0">
                <a:latin typeface="+mj-lt"/>
              </a:rPr>
              <a:t>All deliverables will be taken into consideration during judging. The following criteria will be on a 5-point scale and will be weighted equally.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9"/>
          <p:cNvSpPr/>
          <p:nvPr/>
        </p:nvSpPr>
        <p:spPr>
          <a:xfrm>
            <a:off x="3956050" y="438945"/>
            <a:ext cx="4279800" cy="520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2400" b="1" i="0" u="none" strike="noStrike" cap="none" dirty="0">
                <a:solidFill>
                  <a:srgbClr val="FFFFFF"/>
                </a:solidFill>
                <a:latin typeface="Calibri"/>
                <a:ea typeface="Calibri"/>
                <a:cs typeface="Calibri"/>
                <a:sym typeface="Calibri"/>
              </a:rPr>
              <a:t>Rules</a:t>
            </a:r>
            <a:endParaRPr sz="1800" b="0" i="0" u="none" strike="noStrike" cap="none" dirty="0">
              <a:solidFill>
                <a:srgbClr val="FFFFFF"/>
              </a:solidFill>
              <a:latin typeface="Arial"/>
              <a:ea typeface="Arial"/>
              <a:cs typeface="Arial"/>
              <a:sym typeface="Arial"/>
            </a:endParaRPr>
          </a:p>
        </p:txBody>
      </p:sp>
      <p:sp>
        <p:nvSpPr>
          <p:cNvPr id="194" name="Google Shape;194;p9"/>
          <p:cNvSpPr/>
          <p:nvPr/>
        </p:nvSpPr>
        <p:spPr>
          <a:xfrm>
            <a:off x="308130" y="1227371"/>
            <a:ext cx="11575740" cy="553265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1200"/>
              </a:spcBef>
              <a:spcAft>
                <a:spcPts val="0"/>
              </a:spcAft>
              <a:buClr>
                <a:srgbClr val="FFFFFF"/>
              </a:buClr>
              <a:buSzPts val="1800"/>
              <a:buFont typeface="Calibri"/>
              <a:buAutoNum type="arabicPeriod"/>
            </a:pPr>
            <a:r>
              <a:rPr lang="en-US" sz="2400" dirty="0">
                <a:solidFill>
                  <a:srgbClr val="FFFFFF"/>
                </a:solidFill>
                <a:latin typeface="Calibri"/>
                <a:ea typeface="Calibri"/>
                <a:cs typeface="Calibri"/>
                <a:sym typeface="Calibri"/>
              </a:rPr>
              <a:t>All submissions must be in by 8:00a on Sunday. There will be no exceptions.</a:t>
            </a:r>
          </a:p>
          <a:p>
            <a:pPr marL="342900" marR="0" lvl="0" indent="-342900" algn="l" rtl="0">
              <a:lnSpc>
                <a:spcPct val="100000"/>
              </a:lnSpc>
              <a:spcBef>
                <a:spcPts val="1200"/>
              </a:spcBef>
              <a:spcAft>
                <a:spcPts val="0"/>
              </a:spcAft>
              <a:buClr>
                <a:srgbClr val="FFFFFF"/>
              </a:buClr>
              <a:buSzPts val="1800"/>
              <a:buFont typeface="Calibri"/>
              <a:buAutoNum type="arabicPeriod"/>
            </a:pPr>
            <a:r>
              <a:rPr lang="en-US" sz="2400" b="0" i="0" u="none" strike="noStrike" cap="none" dirty="0">
                <a:solidFill>
                  <a:srgbClr val="FFFFFF"/>
                </a:solidFill>
                <a:latin typeface="Calibri"/>
                <a:sym typeface="Calibri"/>
              </a:rPr>
              <a:t>All submissions must have all 4 deliverables or they won’t be counted.</a:t>
            </a:r>
          </a:p>
          <a:p>
            <a:pPr marL="342900" marR="0" lvl="0" indent="-342900" algn="l" rtl="0">
              <a:lnSpc>
                <a:spcPct val="100000"/>
              </a:lnSpc>
              <a:spcBef>
                <a:spcPts val="1200"/>
              </a:spcBef>
              <a:spcAft>
                <a:spcPts val="0"/>
              </a:spcAft>
              <a:buClr>
                <a:srgbClr val="FFFFFF"/>
              </a:buClr>
              <a:buSzPts val="1800"/>
              <a:buFont typeface="Calibri"/>
              <a:buAutoNum type="arabicPeriod"/>
            </a:pPr>
            <a:r>
              <a:rPr lang="en-US" sz="2400" dirty="0">
                <a:solidFill>
                  <a:srgbClr val="FFFFFF"/>
                </a:solidFill>
                <a:latin typeface="Calibri"/>
                <a:ea typeface="Arial"/>
                <a:cs typeface="Arial"/>
                <a:sym typeface="Calibri"/>
              </a:rPr>
              <a:t>We are looking for clarity and ability to answer both business and data science questions not for flashiness of</a:t>
            </a:r>
            <a:r>
              <a:rPr lang="en-US" sz="2400" dirty="0">
                <a:solidFill>
                  <a:srgbClr val="FFFFFF"/>
                </a:solidFill>
                <a:latin typeface="Calibri"/>
                <a:sym typeface="Calibri"/>
              </a:rPr>
              <a:t> submissions. Work on what counts.</a:t>
            </a:r>
          </a:p>
          <a:p>
            <a:pPr marL="342900" lvl="0" indent="-342900">
              <a:spcBef>
                <a:spcPts val="1200"/>
              </a:spcBef>
              <a:buClr>
                <a:srgbClr val="FFFFFF"/>
              </a:buClr>
              <a:buSzPts val="1800"/>
              <a:buFont typeface="Calibri"/>
              <a:buAutoNum type="arabicPeriod"/>
            </a:pPr>
            <a:r>
              <a:rPr lang="en-US" sz="2400" dirty="0">
                <a:solidFill>
                  <a:srgbClr val="FFFFFF"/>
                </a:solidFill>
                <a:latin typeface="Calibri"/>
                <a:sym typeface="Calibri"/>
              </a:rPr>
              <a:t>Teams can only leverage any publicly available data source for generating input features.  </a:t>
            </a:r>
          </a:p>
          <a:p>
            <a:pPr marL="342900" lvl="0" indent="-342900">
              <a:spcBef>
                <a:spcPts val="1200"/>
              </a:spcBef>
              <a:buClr>
                <a:srgbClr val="FFFFFF"/>
              </a:buClr>
              <a:buSzPts val="1800"/>
              <a:buFont typeface="Calibri"/>
              <a:buAutoNum type="arabicPeriod"/>
            </a:pPr>
            <a:r>
              <a:rPr lang="en-US" sz="2400" dirty="0">
                <a:solidFill>
                  <a:srgbClr val="FFFFFF"/>
                </a:solidFill>
                <a:latin typeface="Calibri"/>
                <a:sym typeface="Calibri"/>
              </a:rPr>
              <a:t>Teams can leverage any tools and/or libraries for this task but must provide the links for those tools in their code deliverable.</a:t>
            </a:r>
          </a:p>
          <a:p>
            <a:pPr marL="342900" lvl="0" indent="-342900">
              <a:spcBef>
                <a:spcPts val="1200"/>
              </a:spcBef>
              <a:buClr>
                <a:srgbClr val="FFFFFF"/>
              </a:buClr>
              <a:buSzPts val="1800"/>
              <a:buFont typeface="Calibri"/>
              <a:buAutoNum type="arabicPeriod"/>
            </a:pPr>
            <a:r>
              <a:rPr lang="en-US" sz="2400" dirty="0">
                <a:solidFill>
                  <a:srgbClr val="FFFFFF"/>
                </a:solidFill>
                <a:latin typeface="Calibri"/>
                <a:sym typeface="Calibri"/>
              </a:rPr>
              <a:t>Teams are not allowed to ask anyone outside of mentors or their own team for help. Please do your own work because this is a learning opportunity first and foremost.</a:t>
            </a:r>
          </a:p>
          <a:p>
            <a:pPr marL="342900" lvl="0" indent="-342900">
              <a:spcBef>
                <a:spcPts val="1200"/>
              </a:spcBef>
              <a:buClr>
                <a:srgbClr val="FFFFFF"/>
              </a:buClr>
              <a:buSzPts val="1800"/>
              <a:buFont typeface="Calibri"/>
              <a:buAutoNum type="arabicPeriod"/>
            </a:pPr>
            <a:r>
              <a:rPr lang="en-US" sz="2400" dirty="0">
                <a:solidFill>
                  <a:srgbClr val="FFFFFF"/>
                </a:solidFill>
                <a:latin typeface="Calibri"/>
                <a:sym typeface="Calibri"/>
              </a:rPr>
              <a:t>Be courteous to your peers as you work. </a:t>
            </a:r>
          </a:p>
          <a:p>
            <a:pPr marL="342900" lvl="0" indent="-342900">
              <a:spcBef>
                <a:spcPts val="1200"/>
              </a:spcBef>
              <a:buClr>
                <a:srgbClr val="FFFFFF"/>
              </a:buClr>
              <a:buSzPts val="1800"/>
              <a:buFont typeface="Calibri"/>
              <a:buAutoNum type="arabicPeriod"/>
            </a:pPr>
            <a:r>
              <a:rPr lang="en-US" sz="2400" dirty="0">
                <a:solidFill>
                  <a:srgbClr val="FFFFFF"/>
                </a:solidFill>
                <a:latin typeface="Calibri"/>
                <a:sym typeface="Calibri"/>
              </a:rPr>
              <a:t>Have fun and get to know your fellow competitors and mentors.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sp>
        <p:nvSpPr>
          <p:cNvPr id="135" name="Google Shape;135;p5"/>
          <p:cNvSpPr txBox="1"/>
          <p:nvPr/>
        </p:nvSpPr>
        <p:spPr>
          <a:xfrm>
            <a:off x="1349829" y="3280770"/>
            <a:ext cx="184731" cy="36933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36" name="Google Shape;136;p5"/>
          <p:cNvSpPr txBox="1"/>
          <p:nvPr/>
        </p:nvSpPr>
        <p:spPr>
          <a:xfrm>
            <a:off x="621875" y="2459524"/>
            <a:ext cx="10948251" cy="1938952"/>
          </a:xfrm>
          <a:prstGeom prst="rect">
            <a:avLst/>
          </a:prstGeom>
          <a:noFill/>
          <a:ln>
            <a:noFill/>
          </a:ln>
        </p:spPr>
        <p:txBody>
          <a:bodyPr spcFirstLastPara="1" wrap="square" lIns="91425" tIns="45700" rIns="91425" bIns="45700" anchor="t" anchorCtr="0">
            <a:spAutoFit/>
          </a:bodyPr>
          <a:lstStyle/>
          <a:p>
            <a:pPr marL="342900" lvl="0" indent="-342900" algn="just">
              <a:buClr>
                <a:srgbClr val="FFFFFF"/>
              </a:buClr>
              <a:buSzPct val="100000"/>
              <a:buFont typeface="Wingdings" panose="05000000000000000000" pitchFamily="2" charset="2"/>
              <a:buChar char="n"/>
            </a:pPr>
            <a:r>
              <a:rPr lang="en-US" sz="2000" dirty="0">
                <a:hlinkClick r:id="rId4"/>
              </a:rPr>
              <a:t>https://factfinder.census.gov/faces/tableservices/jsf/pages/productview.xhtml?src=bkmk</a:t>
            </a:r>
            <a:endParaRPr lang="en-US" sz="2000" dirty="0"/>
          </a:p>
          <a:p>
            <a:pPr marL="342900" lvl="0" indent="-342900" algn="just">
              <a:buClr>
                <a:srgbClr val="FFFFFF"/>
              </a:buClr>
              <a:buSzPct val="100000"/>
              <a:buFont typeface="Wingdings" panose="05000000000000000000" pitchFamily="2" charset="2"/>
              <a:buChar char="n"/>
            </a:pPr>
            <a:r>
              <a:rPr lang="en-US" sz="2000" dirty="0">
                <a:hlinkClick r:id="rId5"/>
              </a:rPr>
              <a:t>https://factfinder.census.gov/faces/nav/jsf/pages/index.xhtml</a:t>
            </a:r>
            <a:endParaRPr lang="en-US" sz="2000" dirty="0"/>
          </a:p>
          <a:p>
            <a:pPr marL="342900" lvl="0" indent="-342900" algn="just">
              <a:buClr>
                <a:srgbClr val="FFFFFF"/>
              </a:buClr>
              <a:buSzPct val="100000"/>
              <a:buFont typeface="Wingdings" panose="05000000000000000000" pitchFamily="2" charset="2"/>
              <a:buChar char="n"/>
            </a:pPr>
            <a:r>
              <a:rPr lang="en-US" sz="2000" dirty="0">
                <a:hlinkClick r:id="rId6"/>
              </a:rPr>
              <a:t>https://www.census.gov/econ/geo-zip.html</a:t>
            </a:r>
            <a:endParaRPr lang="en-US" sz="2000" dirty="0"/>
          </a:p>
          <a:p>
            <a:pPr marL="342900" lvl="0" indent="-342900" algn="just">
              <a:buClr>
                <a:srgbClr val="FFFFFF"/>
              </a:buClr>
              <a:buSzPct val="100000"/>
              <a:buFont typeface="Wingdings" panose="05000000000000000000" pitchFamily="2" charset="2"/>
              <a:buChar char="n"/>
            </a:pPr>
            <a:r>
              <a:rPr lang="en-US" sz="2000" dirty="0">
                <a:solidFill>
                  <a:srgbClr val="FFFFFF"/>
                </a:solidFill>
                <a:latin typeface="Calibri"/>
                <a:ea typeface="Calibri"/>
                <a:cs typeface="Calibri"/>
                <a:sym typeface="Calibri"/>
                <a:hlinkClick r:id="rId7"/>
              </a:rPr>
              <a:t>https://catalog.data.gov/dataset/zip-code-data</a:t>
            </a:r>
            <a:endParaRPr lang="en-US" sz="2000" dirty="0">
              <a:solidFill>
                <a:srgbClr val="FFFFFF"/>
              </a:solidFill>
              <a:latin typeface="Calibri"/>
              <a:ea typeface="Calibri"/>
              <a:cs typeface="Calibri"/>
              <a:sym typeface="Calibri"/>
            </a:endParaRPr>
          </a:p>
          <a:p>
            <a:pPr marL="342900" lvl="0" indent="-342900" algn="just">
              <a:buClr>
                <a:srgbClr val="FFFFFF"/>
              </a:buClr>
              <a:buSzPct val="100000"/>
              <a:buFont typeface="Wingdings" panose="05000000000000000000" pitchFamily="2" charset="2"/>
              <a:buChar char="n"/>
            </a:pPr>
            <a:r>
              <a:rPr lang="en-US" sz="2000" dirty="0">
                <a:hlinkClick r:id="rId8"/>
              </a:rPr>
              <a:t>https://www.irs.gov/statistics/soi-tax-stats-individual-income-tax-statistics-zip-code-data-soi</a:t>
            </a:r>
            <a:endParaRPr lang="en-US" sz="2000" dirty="0"/>
          </a:p>
          <a:p>
            <a:pPr marL="342900" lvl="0" indent="-342900" algn="just">
              <a:buClr>
                <a:srgbClr val="FFFFFF"/>
              </a:buClr>
              <a:buSzPct val="100000"/>
              <a:buFont typeface="Wingdings" panose="05000000000000000000" pitchFamily="2" charset="2"/>
              <a:buChar char="n"/>
            </a:pPr>
            <a:r>
              <a:rPr lang="en-US" sz="2000" dirty="0">
                <a:hlinkClick r:id="rId9"/>
              </a:rPr>
              <a:t>https://www.census.gov/topics/public-sector/voting.html</a:t>
            </a:r>
            <a:endParaRPr kumimoji="0" lang="en-US" sz="20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sp>
        <p:nvSpPr>
          <p:cNvPr id="137" name="Google Shape;137;p5"/>
          <p:cNvSpPr/>
          <p:nvPr/>
        </p:nvSpPr>
        <p:spPr>
          <a:xfrm>
            <a:off x="3728300" y="599373"/>
            <a:ext cx="4279800" cy="520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lang="en-US" sz="2400" b="1" dirty="0">
                <a:solidFill>
                  <a:srgbClr val="FFFFFF"/>
                </a:solidFill>
                <a:latin typeface="Calibri" panose="020F0502020204030204" pitchFamily="34" charset="0"/>
              </a:rPr>
              <a:t>Helpful Links</a:t>
            </a:r>
            <a:endParaRPr kumimoji="0" sz="2400" b="1" i="0" u="none" strike="noStrike" kern="0" cap="none" spc="0" normalizeH="0" baseline="0" noProof="0" dirty="0">
              <a:ln>
                <a:noFill/>
              </a:ln>
              <a:solidFill>
                <a:srgbClr val="FFFFFF"/>
              </a:solidFill>
              <a:effectLst/>
              <a:uLnTx/>
              <a:uFillTx/>
              <a:latin typeface="Calibri" panose="020F0502020204030204" pitchFamily="34" charset="0"/>
              <a:cs typeface="Arial"/>
              <a:sym typeface="Arial"/>
            </a:endParaRPr>
          </a:p>
        </p:txBody>
      </p:sp>
    </p:spTree>
    <p:extLst>
      <p:ext uri="{BB962C8B-B14F-4D97-AF65-F5344CB8AC3E}">
        <p14:creationId xmlns:p14="http://schemas.microsoft.com/office/powerpoint/2010/main" val="736848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sp>
        <p:nvSpPr>
          <p:cNvPr id="135" name="Google Shape;135;p5"/>
          <p:cNvSpPr txBox="1"/>
          <p:nvPr/>
        </p:nvSpPr>
        <p:spPr>
          <a:xfrm>
            <a:off x="1349829" y="3280770"/>
            <a:ext cx="184731" cy="36933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36" name="Google Shape;136;p5"/>
          <p:cNvSpPr txBox="1"/>
          <p:nvPr/>
        </p:nvSpPr>
        <p:spPr>
          <a:xfrm>
            <a:off x="1119924" y="1253363"/>
            <a:ext cx="9952153" cy="5324494"/>
          </a:xfrm>
          <a:prstGeom prst="rect">
            <a:avLst/>
          </a:prstGeom>
          <a:noFill/>
          <a:ln>
            <a:noFill/>
          </a:ln>
        </p:spPr>
        <p:txBody>
          <a:bodyPr spcFirstLastPara="1" wrap="square" lIns="91425" tIns="45700" rIns="91425" bIns="45700" anchor="t" anchorCtr="0">
            <a:spAutoFit/>
          </a:bodyPr>
          <a:lstStyle/>
          <a:p>
            <a:pPr lvl="0" algn="just">
              <a:buClr>
                <a:srgbClr val="FFFFFF"/>
              </a:buClr>
              <a:buSzPct val="100000"/>
            </a:pPr>
            <a:r>
              <a:rPr lang="en-US" sz="2000" dirty="0">
                <a:solidFill>
                  <a:srgbClr val="FFFFFF"/>
                </a:solidFill>
                <a:latin typeface="Calibri"/>
                <a:ea typeface="Calibri"/>
                <a:cs typeface="Calibri"/>
                <a:sym typeface="Calibri"/>
              </a:rPr>
              <a:t>Useful R Libraries</a:t>
            </a:r>
          </a:p>
          <a:p>
            <a:pPr marL="342900" lvl="0" indent="-342900" algn="just">
              <a:buClr>
                <a:srgbClr val="FFFFFF"/>
              </a:buClr>
              <a:buSzPct val="100000"/>
              <a:buFont typeface="Wingdings" panose="05000000000000000000" pitchFamily="2" charset="2"/>
              <a:buChar char="n"/>
            </a:pPr>
            <a:r>
              <a:rPr lang="en-US" sz="2000" dirty="0">
                <a:solidFill>
                  <a:srgbClr val="FFFFFF"/>
                </a:solidFill>
                <a:latin typeface="Calibri"/>
                <a:ea typeface="Calibri"/>
                <a:cs typeface="Calibri"/>
                <a:sym typeface="Calibri"/>
              </a:rPr>
              <a:t>Data loading – DBI, </a:t>
            </a:r>
            <a:r>
              <a:rPr lang="en-US" sz="2000" dirty="0" err="1">
                <a:solidFill>
                  <a:srgbClr val="FFFFFF"/>
                </a:solidFill>
                <a:latin typeface="Calibri"/>
                <a:ea typeface="Calibri"/>
                <a:cs typeface="Calibri"/>
                <a:sym typeface="Calibri"/>
              </a:rPr>
              <a:t>odbc</a:t>
            </a:r>
            <a:r>
              <a:rPr lang="en-US" sz="2000" dirty="0">
                <a:solidFill>
                  <a:srgbClr val="FFFFFF"/>
                </a:solidFill>
                <a:latin typeface="Calibri"/>
                <a:ea typeface="Calibri"/>
                <a:cs typeface="Calibri"/>
                <a:sym typeface="Calibri"/>
              </a:rPr>
              <a:t>, </a:t>
            </a:r>
            <a:r>
              <a:rPr lang="en-US" sz="2000" dirty="0" err="1">
                <a:solidFill>
                  <a:srgbClr val="FFFFFF"/>
                </a:solidFill>
                <a:latin typeface="Calibri"/>
                <a:ea typeface="Calibri"/>
                <a:cs typeface="Calibri"/>
                <a:sym typeface="Calibri"/>
              </a:rPr>
              <a:t>RMySQL</a:t>
            </a:r>
            <a:r>
              <a:rPr lang="en-US" sz="2000" dirty="0">
                <a:solidFill>
                  <a:srgbClr val="FFFFFF"/>
                </a:solidFill>
                <a:latin typeface="Calibri"/>
                <a:ea typeface="Calibri"/>
                <a:cs typeface="Calibri"/>
                <a:sym typeface="Calibri"/>
              </a:rPr>
              <a:t>, xlsx, haven</a:t>
            </a:r>
          </a:p>
          <a:p>
            <a:pPr marL="342900" lvl="0" indent="-342900" algn="just">
              <a:buClr>
                <a:srgbClr val="FFFFFF"/>
              </a:buClr>
              <a:buSzPct val="100000"/>
              <a:buFont typeface="Wingdings" panose="05000000000000000000" pitchFamily="2" charset="2"/>
              <a:buChar char="n"/>
            </a:pPr>
            <a:r>
              <a:rPr lang="en-US" sz="2000" dirty="0">
                <a:solidFill>
                  <a:srgbClr val="FFFFFF"/>
                </a:solidFill>
                <a:latin typeface="Calibri"/>
                <a:ea typeface="Calibri"/>
                <a:cs typeface="Calibri"/>
                <a:sym typeface="Calibri"/>
              </a:rPr>
              <a:t>Data manipulation – </a:t>
            </a:r>
            <a:r>
              <a:rPr lang="en-US" sz="2000" dirty="0" err="1">
                <a:solidFill>
                  <a:srgbClr val="FFFFFF"/>
                </a:solidFill>
                <a:latin typeface="Calibri"/>
                <a:ea typeface="Calibri"/>
                <a:cs typeface="Calibri"/>
                <a:sym typeface="Calibri"/>
              </a:rPr>
              <a:t>dplyr</a:t>
            </a:r>
            <a:r>
              <a:rPr lang="en-US" sz="2000" dirty="0">
                <a:solidFill>
                  <a:srgbClr val="FFFFFF"/>
                </a:solidFill>
                <a:latin typeface="Calibri"/>
                <a:ea typeface="Calibri"/>
                <a:cs typeface="Calibri"/>
                <a:sym typeface="Calibri"/>
              </a:rPr>
              <a:t>, </a:t>
            </a:r>
            <a:r>
              <a:rPr lang="en-US" sz="2000" dirty="0" err="1">
                <a:solidFill>
                  <a:srgbClr val="FFFFFF"/>
                </a:solidFill>
                <a:latin typeface="Calibri"/>
                <a:ea typeface="Calibri"/>
                <a:cs typeface="Calibri"/>
                <a:sym typeface="Calibri"/>
              </a:rPr>
              <a:t>tidyr</a:t>
            </a:r>
            <a:r>
              <a:rPr lang="en-US" sz="2000" dirty="0">
                <a:solidFill>
                  <a:srgbClr val="FFFFFF"/>
                </a:solidFill>
                <a:latin typeface="Calibri"/>
                <a:ea typeface="Calibri"/>
                <a:cs typeface="Calibri"/>
                <a:sym typeface="Calibri"/>
              </a:rPr>
              <a:t>, </a:t>
            </a:r>
            <a:r>
              <a:rPr lang="en-US" sz="2000" dirty="0" err="1">
                <a:solidFill>
                  <a:srgbClr val="FFFFFF"/>
                </a:solidFill>
                <a:latin typeface="Calibri"/>
                <a:ea typeface="Calibri"/>
                <a:cs typeface="Calibri"/>
                <a:sym typeface="Calibri"/>
              </a:rPr>
              <a:t>stringr</a:t>
            </a:r>
            <a:endParaRPr lang="en-US" sz="2000" dirty="0">
              <a:solidFill>
                <a:srgbClr val="FFFFFF"/>
              </a:solidFill>
              <a:latin typeface="Calibri"/>
              <a:ea typeface="Calibri"/>
              <a:cs typeface="Calibri"/>
              <a:sym typeface="Calibri"/>
            </a:endParaRPr>
          </a:p>
          <a:p>
            <a:pPr marL="342900" lvl="0" indent="-342900" algn="just">
              <a:buClr>
                <a:srgbClr val="FFFFFF"/>
              </a:buClr>
              <a:buSzPct val="100000"/>
              <a:buFont typeface="Wingdings" panose="05000000000000000000" pitchFamily="2" charset="2"/>
              <a:buChar char="n"/>
            </a:pPr>
            <a:r>
              <a:rPr lang="en-US" sz="2000" dirty="0">
                <a:solidFill>
                  <a:srgbClr val="FFFFFF"/>
                </a:solidFill>
                <a:latin typeface="Calibri"/>
                <a:ea typeface="Calibri"/>
                <a:cs typeface="Calibri"/>
                <a:sym typeface="Calibri"/>
              </a:rPr>
              <a:t>Visualizations – ggplot2, </a:t>
            </a:r>
            <a:r>
              <a:rPr lang="en-US" sz="2000" dirty="0" err="1">
                <a:solidFill>
                  <a:srgbClr val="FFFFFF"/>
                </a:solidFill>
                <a:latin typeface="Calibri"/>
                <a:ea typeface="Calibri"/>
                <a:cs typeface="Calibri"/>
                <a:sym typeface="Calibri"/>
              </a:rPr>
              <a:t>rgl</a:t>
            </a:r>
            <a:r>
              <a:rPr lang="en-US" sz="2000" dirty="0">
                <a:solidFill>
                  <a:srgbClr val="FFFFFF"/>
                </a:solidFill>
                <a:latin typeface="Calibri"/>
                <a:ea typeface="Calibri"/>
                <a:cs typeface="Calibri"/>
                <a:sym typeface="Calibri"/>
              </a:rPr>
              <a:t>, </a:t>
            </a:r>
            <a:r>
              <a:rPr lang="en-US" sz="2000" dirty="0" err="1">
                <a:solidFill>
                  <a:srgbClr val="FFFFFF"/>
                </a:solidFill>
                <a:latin typeface="Calibri"/>
                <a:ea typeface="Calibri"/>
                <a:cs typeface="Calibri"/>
                <a:sym typeface="Calibri"/>
              </a:rPr>
              <a:t>htmlwidgets</a:t>
            </a:r>
            <a:endParaRPr lang="en-US" sz="2000" dirty="0">
              <a:solidFill>
                <a:srgbClr val="FFFFFF"/>
              </a:solidFill>
              <a:latin typeface="Calibri"/>
              <a:ea typeface="Calibri"/>
              <a:cs typeface="Calibri"/>
              <a:sym typeface="Calibri"/>
            </a:endParaRPr>
          </a:p>
          <a:p>
            <a:pPr marL="342900" lvl="0" indent="-342900" algn="just">
              <a:buClr>
                <a:srgbClr val="FFFFFF"/>
              </a:buClr>
              <a:buSzPct val="100000"/>
              <a:buFont typeface="Wingdings" panose="05000000000000000000" pitchFamily="2" charset="2"/>
              <a:buChar char="n"/>
            </a:pPr>
            <a:r>
              <a:rPr lang="en-US" sz="2000" dirty="0">
                <a:solidFill>
                  <a:srgbClr val="FFFFFF"/>
                </a:solidFill>
                <a:latin typeface="Calibri"/>
                <a:ea typeface="Calibri"/>
                <a:cs typeface="Calibri"/>
                <a:sym typeface="Calibri"/>
              </a:rPr>
              <a:t>Modeling – car, </a:t>
            </a:r>
            <a:r>
              <a:rPr lang="en-US" sz="2000" dirty="0" err="1">
                <a:solidFill>
                  <a:srgbClr val="FFFFFF"/>
                </a:solidFill>
                <a:latin typeface="Calibri"/>
                <a:ea typeface="Calibri"/>
                <a:cs typeface="Calibri"/>
                <a:sym typeface="Calibri"/>
              </a:rPr>
              <a:t>mgcv</a:t>
            </a:r>
            <a:r>
              <a:rPr lang="en-US" sz="2000" dirty="0">
                <a:solidFill>
                  <a:srgbClr val="FFFFFF"/>
                </a:solidFill>
                <a:latin typeface="Calibri"/>
                <a:ea typeface="Calibri"/>
                <a:cs typeface="Calibri"/>
                <a:sym typeface="Calibri"/>
              </a:rPr>
              <a:t>, lme4/</a:t>
            </a:r>
            <a:r>
              <a:rPr lang="en-US" sz="2000" dirty="0" err="1">
                <a:solidFill>
                  <a:srgbClr val="FFFFFF"/>
                </a:solidFill>
                <a:latin typeface="Calibri"/>
                <a:ea typeface="Calibri"/>
                <a:cs typeface="Calibri"/>
                <a:sym typeface="Calibri"/>
              </a:rPr>
              <a:t>nlme</a:t>
            </a:r>
            <a:r>
              <a:rPr lang="en-US" sz="2000" dirty="0">
                <a:solidFill>
                  <a:srgbClr val="FFFFFF"/>
                </a:solidFill>
                <a:latin typeface="Calibri"/>
                <a:ea typeface="Calibri"/>
                <a:cs typeface="Calibri"/>
                <a:sym typeface="Calibri"/>
              </a:rPr>
              <a:t>, </a:t>
            </a:r>
            <a:r>
              <a:rPr lang="en-US" sz="2000" dirty="0" err="1">
                <a:solidFill>
                  <a:srgbClr val="FFFFFF"/>
                </a:solidFill>
                <a:latin typeface="Calibri"/>
                <a:ea typeface="Calibri"/>
                <a:cs typeface="Calibri"/>
                <a:sym typeface="Calibri"/>
              </a:rPr>
              <a:t>randomForest</a:t>
            </a:r>
            <a:r>
              <a:rPr lang="en-US" sz="2000" dirty="0">
                <a:solidFill>
                  <a:srgbClr val="FFFFFF"/>
                </a:solidFill>
                <a:latin typeface="Calibri"/>
                <a:ea typeface="Calibri"/>
                <a:cs typeface="Calibri"/>
                <a:sym typeface="Calibri"/>
              </a:rPr>
              <a:t>, </a:t>
            </a:r>
            <a:r>
              <a:rPr lang="en-US" sz="2000" dirty="0" err="1">
                <a:solidFill>
                  <a:srgbClr val="FFFFFF"/>
                </a:solidFill>
                <a:latin typeface="Calibri"/>
                <a:ea typeface="Calibri"/>
                <a:cs typeface="Calibri"/>
                <a:sym typeface="Calibri"/>
              </a:rPr>
              <a:t>vc</a:t>
            </a:r>
            <a:r>
              <a:rPr lang="en-US" sz="2000" dirty="0">
                <a:solidFill>
                  <a:srgbClr val="FFFFFF"/>
                </a:solidFill>
                <a:latin typeface="Calibri"/>
                <a:ea typeface="Calibri"/>
                <a:cs typeface="Calibri"/>
                <a:sym typeface="Calibri"/>
              </a:rPr>
              <a:t>, </a:t>
            </a:r>
            <a:r>
              <a:rPr lang="en-US" sz="2000" dirty="0" err="1">
                <a:solidFill>
                  <a:srgbClr val="FFFFFF"/>
                </a:solidFill>
                <a:latin typeface="Calibri"/>
                <a:ea typeface="Calibri"/>
                <a:cs typeface="Calibri"/>
                <a:sym typeface="Calibri"/>
              </a:rPr>
              <a:t>glmnet</a:t>
            </a:r>
            <a:r>
              <a:rPr lang="en-US" sz="2000" dirty="0">
                <a:solidFill>
                  <a:srgbClr val="FFFFFF"/>
                </a:solidFill>
                <a:latin typeface="Calibri"/>
                <a:ea typeface="Calibri"/>
                <a:cs typeface="Calibri"/>
                <a:sym typeface="Calibri"/>
              </a:rPr>
              <a:t>, caret</a:t>
            </a:r>
          </a:p>
          <a:p>
            <a:pPr marL="342900" lvl="0" indent="-342900" algn="just">
              <a:buClr>
                <a:srgbClr val="FFFFFF"/>
              </a:buClr>
              <a:buSzPct val="100000"/>
              <a:buFont typeface="Wingdings" panose="05000000000000000000" pitchFamily="2" charset="2"/>
              <a:buChar char="n"/>
            </a:pPr>
            <a:r>
              <a:rPr lang="en-US" sz="2000" dirty="0">
                <a:solidFill>
                  <a:srgbClr val="FFFFFF"/>
                </a:solidFill>
                <a:latin typeface="Calibri"/>
                <a:ea typeface="Calibri"/>
                <a:cs typeface="Calibri"/>
                <a:sym typeface="Calibri"/>
              </a:rPr>
              <a:t>Spatial data – </a:t>
            </a:r>
            <a:r>
              <a:rPr lang="en-US" sz="2000" dirty="0" err="1">
                <a:solidFill>
                  <a:srgbClr val="FFFFFF"/>
                </a:solidFill>
                <a:latin typeface="Calibri"/>
                <a:ea typeface="Calibri"/>
                <a:cs typeface="Calibri"/>
                <a:sym typeface="Calibri"/>
              </a:rPr>
              <a:t>sp</a:t>
            </a:r>
            <a:r>
              <a:rPr lang="en-US" sz="2000" dirty="0">
                <a:solidFill>
                  <a:srgbClr val="FFFFFF"/>
                </a:solidFill>
                <a:latin typeface="Calibri"/>
                <a:ea typeface="Calibri"/>
                <a:cs typeface="Calibri"/>
                <a:sym typeface="Calibri"/>
              </a:rPr>
              <a:t>, </a:t>
            </a:r>
            <a:r>
              <a:rPr lang="en-US" sz="2000" dirty="0" err="1">
                <a:solidFill>
                  <a:srgbClr val="FFFFFF"/>
                </a:solidFill>
                <a:latin typeface="Calibri"/>
                <a:ea typeface="Calibri"/>
                <a:cs typeface="Calibri"/>
                <a:sym typeface="Calibri"/>
              </a:rPr>
              <a:t>maptools</a:t>
            </a:r>
            <a:r>
              <a:rPr lang="en-US" sz="2000" dirty="0">
                <a:solidFill>
                  <a:srgbClr val="FFFFFF"/>
                </a:solidFill>
                <a:latin typeface="Calibri"/>
                <a:ea typeface="Calibri"/>
                <a:cs typeface="Calibri"/>
                <a:sym typeface="Calibri"/>
              </a:rPr>
              <a:t>, maps, </a:t>
            </a:r>
            <a:r>
              <a:rPr lang="en-US" sz="2000" dirty="0" err="1">
                <a:solidFill>
                  <a:srgbClr val="FFFFFF"/>
                </a:solidFill>
                <a:latin typeface="Calibri"/>
                <a:ea typeface="Calibri"/>
                <a:cs typeface="Calibri"/>
                <a:sym typeface="Calibri"/>
              </a:rPr>
              <a:t>ggmap</a:t>
            </a:r>
            <a:r>
              <a:rPr lang="en-US" sz="2000" dirty="0">
                <a:solidFill>
                  <a:srgbClr val="FFFFFF"/>
                </a:solidFill>
                <a:latin typeface="Calibri"/>
                <a:ea typeface="Calibri"/>
                <a:cs typeface="Calibri"/>
                <a:sym typeface="Calibri"/>
              </a:rPr>
              <a:t>, leaflet, R-ArcGIS bridge</a:t>
            </a:r>
          </a:p>
          <a:p>
            <a:pPr marL="342900" lvl="0" indent="-342900" algn="just">
              <a:buClr>
                <a:srgbClr val="FFFFFF"/>
              </a:buClr>
              <a:buSzPct val="100000"/>
              <a:buFont typeface="Wingdings" panose="05000000000000000000" pitchFamily="2" charset="2"/>
              <a:buChar char="n"/>
            </a:pPr>
            <a:r>
              <a:rPr lang="en-US" sz="2000" dirty="0">
                <a:solidFill>
                  <a:srgbClr val="FFFFFF"/>
                </a:solidFill>
                <a:latin typeface="Calibri"/>
                <a:ea typeface="Calibri"/>
                <a:cs typeface="Calibri"/>
                <a:sym typeface="Calibri"/>
              </a:rPr>
              <a:t>https://support.rstudio.com/hc/en-us/articles/201057987-Quick-list-of-useful-R-packages </a:t>
            </a:r>
          </a:p>
          <a:p>
            <a:pPr marL="342900" marR="0" lvl="0" indent="-342900" algn="just" defTabSz="914400" rtl="0" eaLnBrk="1" fontAlgn="auto" latinLnBrk="0" hangingPunct="1">
              <a:lnSpc>
                <a:spcPct val="100000"/>
              </a:lnSpc>
              <a:spcBef>
                <a:spcPts val="0"/>
              </a:spcBef>
              <a:spcAft>
                <a:spcPts val="0"/>
              </a:spcAft>
              <a:buClr>
                <a:srgbClr val="FFFFFF"/>
              </a:buClr>
              <a:buSzPct val="100000"/>
              <a:buFont typeface="Wingdings" panose="05000000000000000000" pitchFamily="2" charset="2"/>
              <a:buChar char="n"/>
              <a:tabLst/>
              <a:defRPr/>
            </a:pPr>
            <a:endParaRPr kumimoji="0" lang="en-US" sz="2000" b="0" i="0" u="none" strike="noStrike" kern="0" cap="none" spc="0" normalizeH="0" baseline="0" noProof="0" dirty="0">
              <a:ln>
                <a:noFill/>
              </a:ln>
              <a:solidFill>
                <a:srgbClr val="FFFFFF"/>
              </a:solidFill>
              <a:effectLst/>
              <a:uLnTx/>
              <a:uFillTx/>
              <a:latin typeface="Calibri"/>
              <a:ea typeface="Calibri"/>
              <a:cs typeface="Calibri"/>
              <a:sym typeface="Calibri"/>
            </a:endParaRPr>
          </a:p>
          <a:p>
            <a:pPr lvl="0" algn="just">
              <a:buClr>
                <a:srgbClr val="FFFFFF"/>
              </a:buClr>
              <a:buSzPct val="100000"/>
            </a:pPr>
            <a:r>
              <a:rPr lang="pt-BR" sz="2000" dirty="0">
                <a:solidFill>
                  <a:srgbClr val="FFFFFF"/>
                </a:solidFill>
                <a:latin typeface="Calibri"/>
                <a:ea typeface="Calibri"/>
                <a:cs typeface="Calibri"/>
                <a:sym typeface="Calibri"/>
              </a:rPr>
              <a:t>R Resources</a:t>
            </a:r>
          </a:p>
          <a:p>
            <a:pPr marL="342900" lvl="0" indent="-342900" algn="just">
              <a:buClr>
                <a:srgbClr val="FFFFFF"/>
              </a:buClr>
              <a:buSzPct val="100000"/>
              <a:buFont typeface="Wingdings" panose="05000000000000000000" pitchFamily="2" charset="2"/>
              <a:buChar char="n"/>
            </a:pPr>
            <a:r>
              <a:rPr lang="pt-BR" sz="2000" dirty="0">
                <a:solidFill>
                  <a:srgbClr val="FFFFFF"/>
                </a:solidFill>
                <a:latin typeface="Calibri"/>
                <a:ea typeface="Calibri"/>
                <a:cs typeface="Calibri"/>
                <a:sym typeface="Calibri"/>
              </a:rPr>
              <a:t>https://www.r-project.org/</a:t>
            </a:r>
          </a:p>
          <a:p>
            <a:pPr marL="342900" lvl="0" indent="-342900" algn="just">
              <a:buClr>
                <a:srgbClr val="FFFFFF"/>
              </a:buClr>
              <a:buSzPct val="100000"/>
              <a:buFont typeface="Wingdings" panose="05000000000000000000" pitchFamily="2" charset="2"/>
              <a:buChar char="n"/>
            </a:pPr>
            <a:r>
              <a:rPr lang="pt-BR" sz="2000" dirty="0">
                <a:solidFill>
                  <a:srgbClr val="FFFFFF"/>
                </a:solidFill>
                <a:latin typeface="Calibri"/>
                <a:ea typeface="Calibri"/>
                <a:cs typeface="Calibri"/>
                <a:sym typeface="Calibri"/>
              </a:rPr>
              <a:t>https://rstudio.com/</a:t>
            </a:r>
          </a:p>
          <a:p>
            <a:pPr marL="342900" lvl="0" indent="-342900" algn="just">
              <a:buClr>
                <a:srgbClr val="FFFFFF"/>
              </a:buClr>
              <a:buSzPct val="100000"/>
              <a:buFont typeface="Wingdings" panose="05000000000000000000" pitchFamily="2" charset="2"/>
              <a:buChar char="n"/>
            </a:pPr>
            <a:r>
              <a:rPr lang="pt-BR" sz="2000" dirty="0">
                <a:solidFill>
                  <a:srgbClr val="FFFFFF"/>
                </a:solidFill>
                <a:latin typeface="Calibri"/>
                <a:ea typeface="Calibri"/>
                <a:cs typeface="Calibri"/>
                <a:sym typeface="Calibri"/>
              </a:rPr>
              <a:t>https://www.codecademy.com/learn/learn-r</a:t>
            </a:r>
          </a:p>
          <a:p>
            <a:pPr marL="342900" lvl="0" indent="-342900" algn="just">
              <a:buClr>
                <a:srgbClr val="FFFFFF"/>
              </a:buClr>
              <a:buSzPct val="100000"/>
              <a:buFont typeface="Wingdings" panose="05000000000000000000" pitchFamily="2" charset="2"/>
              <a:buChar char="n"/>
            </a:pPr>
            <a:r>
              <a:rPr lang="pt-BR" sz="2000" dirty="0">
                <a:solidFill>
                  <a:srgbClr val="FFFFFF"/>
                </a:solidFill>
                <a:latin typeface="Calibri"/>
                <a:ea typeface="Calibri"/>
                <a:cs typeface="Calibri"/>
                <a:sym typeface="Calibri"/>
              </a:rPr>
              <a:t>https://www.coursera.org/learn/r-programming</a:t>
            </a:r>
          </a:p>
          <a:p>
            <a:pPr marL="342900" lvl="0" indent="-342900" algn="just">
              <a:buClr>
                <a:srgbClr val="FFFFFF"/>
              </a:buClr>
              <a:buSzPct val="100000"/>
              <a:buFont typeface="Wingdings" panose="05000000000000000000" pitchFamily="2" charset="2"/>
              <a:buChar char="n"/>
            </a:pPr>
            <a:r>
              <a:rPr lang="pt-BR" sz="2000" dirty="0">
                <a:solidFill>
                  <a:srgbClr val="FFFFFF"/>
                </a:solidFill>
                <a:latin typeface="Calibri"/>
                <a:ea typeface="Calibri"/>
                <a:cs typeface="Calibri"/>
                <a:sym typeface="Calibri"/>
              </a:rPr>
              <a:t>https://www.datacamp.com/</a:t>
            </a:r>
          </a:p>
          <a:p>
            <a:pPr marL="342900" lvl="0" indent="-342900" algn="just">
              <a:buClr>
                <a:srgbClr val="FFFFFF"/>
              </a:buClr>
              <a:buSzPct val="100000"/>
              <a:buFont typeface="Wingdings" panose="05000000000000000000" pitchFamily="2" charset="2"/>
              <a:buChar char="n"/>
            </a:pPr>
            <a:r>
              <a:rPr lang="pt-BR" sz="2000" dirty="0">
                <a:solidFill>
                  <a:srgbClr val="FFFFFF"/>
                </a:solidFill>
                <a:latin typeface="Calibri"/>
                <a:ea typeface="Calibri"/>
                <a:cs typeface="Calibri"/>
                <a:sym typeface="Calibri"/>
              </a:rPr>
              <a:t>https://www.lynda.com/R-training-tutorials/1570-0.html</a:t>
            </a:r>
          </a:p>
          <a:p>
            <a:pPr marL="342900" lvl="0" indent="-342900" algn="just">
              <a:buClr>
                <a:srgbClr val="FFFFFF"/>
              </a:buClr>
              <a:buSzPct val="100000"/>
              <a:buFont typeface="Wingdings" panose="05000000000000000000" pitchFamily="2" charset="2"/>
              <a:buChar char="n"/>
            </a:pPr>
            <a:r>
              <a:rPr lang="pt-BR" sz="2000" dirty="0">
                <a:solidFill>
                  <a:srgbClr val="FFFFFF"/>
                </a:solidFill>
                <a:latin typeface="Calibri"/>
                <a:ea typeface="Calibri"/>
                <a:cs typeface="Calibri"/>
                <a:sym typeface="Calibri"/>
              </a:rPr>
              <a:t>https://www.reddit.com/r/Rlanguage/</a:t>
            </a:r>
          </a:p>
          <a:p>
            <a:pPr marL="342900" lvl="0" indent="-342900" algn="just">
              <a:buClr>
                <a:srgbClr val="FFFFFF"/>
              </a:buClr>
              <a:buSzPct val="100000"/>
              <a:buFont typeface="Wingdings" panose="05000000000000000000" pitchFamily="2" charset="2"/>
              <a:buChar char="n"/>
            </a:pPr>
            <a:r>
              <a:rPr lang="pt-BR" sz="2000" dirty="0">
                <a:solidFill>
                  <a:srgbClr val="FFFFFF"/>
                </a:solidFill>
                <a:latin typeface="Calibri"/>
                <a:ea typeface="Calibri"/>
                <a:cs typeface="Calibri"/>
                <a:sym typeface="Calibri"/>
              </a:rPr>
              <a:t>https://stackoverflow.com/questions/tagged/r</a:t>
            </a:r>
          </a:p>
        </p:txBody>
      </p:sp>
      <p:sp>
        <p:nvSpPr>
          <p:cNvPr id="137" name="Google Shape;137;p5"/>
          <p:cNvSpPr/>
          <p:nvPr/>
        </p:nvSpPr>
        <p:spPr>
          <a:xfrm>
            <a:off x="3728300" y="599373"/>
            <a:ext cx="4279800" cy="520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sz="2400" b="1" i="0" u="none" strike="noStrike" kern="0" cap="none" spc="0" normalizeH="0" baseline="0" noProof="0" dirty="0">
                <a:ln>
                  <a:noFill/>
                </a:ln>
                <a:solidFill>
                  <a:srgbClr val="FFFFFF"/>
                </a:solidFill>
                <a:effectLst/>
                <a:uLnTx/>
                <a:uFillTx/>
                <a:latin typeface="Calibri" panose="020F0502020204030204" pitchFamily="34" charset="0"/>
                <a:cs typeface="Arial"/>
                <a:sym typeface="Arial"/>
              </a:rPr>
              <a:t>R Resources</a:t>
            </a:r>
            <a:endParaRPr kumimoji="0" sz="2400" b="1" i="0" u="none" strike="noStrike" kern="0" cap="none" spc="0" normalizeH="0" baseline="0" noProof="0" dirty="0">
              <a:ln>
                <a:noFill/>
              </a:ln>
              <a:solidFill>
                <a:srgbClr val="FFFFFF"/>
              </a:solidFill>
              <a:effectLst/>
              <a:uLnTx/>
              <a:uFillTx/>
              <a:latin typeface="Calibri" panose="020F0502020204030204" pitchFamily="34" charset="0"/>
              <a:cs typeface="Arial"/>
              <a:sym typeface="Arial"/>
            </a:endParaRPr>
          </a:p>
        </p:txBody>
      </p:sp>
    </p:spTree>
    <p:extLst>
      <p:ext uri="{BB962C8B-B14F-4D97-AF65-F5344CB8AC3E}">
        <p14:creationId xmlns:p14="http://schemas.microsoft.com/office/powerpoint/2010/main" val="855838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sp>
        <p:nvSpPr>
          <p:cNvPr id="135" name="Google Shape;135;p5"/>
          <p:cNvSpPr txBox="1"/>
          <p:nvPr/>
        </p:nvSpPr>
        <p:spPr>
          <a:xfrm>
            <a:off x="1349829" y="3280770"/>
            <a:ext cx="184731" cy="36933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36" name="Google Shape;136;p5"/>
          <p:cNvSpPr txBox="1"/>
          <p:nvPr/>
        </p:nvSpPr>
        <p:spPr>
          <a:xfrm>
            <a:off x="1119924" y="1253363"/>
            <a:ext cx="9952153" cy="5324494"/>
          </a:xfrm>
          <a:prstGeom prst="rect">
            <a:avLst/>
          </a:prstGeom>
          <a:noFill/>
          <a:ln>
            <a:noFill/>
          </a:ln>
        </p:spPr>
        <p:txBody>
          <a:bodyPr spcFirstLastPara="1" wrap="square" lIns="91425" tIns="45700" rIns="91425" bIns="45700" anchor="t" anchorCtr="0">
            <a:spAutoFit/>
          </a:bodyPr>
          <a:lstStyle/>
          <a:p>
            <a:pPr lvl="0" algn="just">
              <a:buClr>
                <a:srgbClr val="FFFFFF"/>
              </a:buClr>
              <a:buSzPct val="100000"/>
            </a:pPr>
            <a:r>
              <a:rPr lang="en-US" sz="2000" dirty="0">
                <a:solidFill>
                  <a:srgbClr val="FFFFFF"/>
                </a:solidFill>
                <a:latin typeface="Calibri"/>
                <a:ea typeface="Calibri"/>
                <a:cs typeface="Calibri"/>
                <a:sym typeface="Calibri"/>
              </a:rPr>
              <a:t>Useful Python Libraries</a:t>
            </a:r>
          </a:p>
          <a:p>
            <a:pPr marL="342900" lvl="0" indent="-342900" algn="just">
              <a:buClr>
                <a:srgbClr val="FFFFFF"/>
              </a:buClr>
              <a:buSzPct val="100000"/>
              <a:buFont typeface="Wingdings" panose="05000000000000000000" pitchFamily="2" charset="2"/>
              <a:buChar char="n"/>
            </a:pPr>
            <a:r>
              <a:rPr lang="en-US" sz="2000" dirty="0">
                <a:solidFill>
                  <a:srgbClr val="FFFFFF"/>
                </a:solidFill>
                <a:latin typeface="Calibri"/>
                <a:ea typeface="Calibri"/>
                <a:cs typeface="Calibri"/>
                <a:sym typeface="Calibri"/>
                <a:hlinkClick r:id="rId4"/>
              </a:rPr>
              <a:t>https://pypi.org/project/googlemaps/</a:t>
            </a:r>
            <a:endParaRPr lang="en-US" sz="2000" dirty="0">
              <a:solidFill>
                <a:srgbClr val="FFFFFF"/>
              </a:solidFill>
              <a:latin typeface="Calibri"/>
              <a:ea typeface="Calibri"/>
              <a:cs typeface="Calibri"/>
              <a:sym typeface="Calibri"/>
            </a:endParaRPr>
          </a:p>
          <a:p>
            <a:pPr marL="342900" lvl="0" indent="-342900" algn="just">
              <a:buClr>
                <a:srgbClr val="FFFFFF"/>
              </a:buClr>
              <a:buSzPct val="100000"/>
              <a:buFont typeface="Wingdings" panose="05000000000000000000" pitchFamily="2" charset="2"/>
              <a:buChar char="n"/>
            </a:pPr>
            <a:r>
              <a:rPr lang="en-US" sz="2000" dirty="0">
                <a:solidFill>
                  <a:srgbClr val="FFFFFF"/>
                </a:solidFill>
                <a:latin typeface="Calibri"/>
                <a:ea typeface="Calibri"/>
                <a:cs typeface="Calibri"/>
                <a:sym typeface="Calibri"/>
                <a:hlinkClick r:id="rId5"/>
              </a:rPr>
              <a:t>https://pypi.org/project/geopy/</a:t>
            </a:r>
            <a:endParaRPr lang="en-US" sz="2000" dirty="0">
              <a:solidFill>
                <a:srgbClr val="FFFFFF"/>
              </a:solidFill>
              <a:latin typeface="Calibri"/>
              <a:ea typeface="Calibri"/>
              <a:cs typeface="Calibri"/>
              <a:sym typeface="Calibri"/>
            </a:endParaRPr>
          </a:p>
          <a:p>
            <a:pPr marL="342900" lvl="0" indent="-342900" algn="just">
              <a:buClr>
                <a:srgbClr val="FFFFFF"/>
              </a:buClr>
              <a:buSzPct val="100000"/>
              <a:buFont typeface="Wingdings" panose="05000000000000000000" pitchFamily="2" charset="2"/>
              <a:buChar char="n"/>
            </a:pPr>
            <a:r>
              <a:rPr lang="en-US" sz="2000" dirty="0">
                <a:hlinkClick r:id="rId6"/>
              </a:rPr>
              <a:t>https://pro.arcgis.com/en/pro-app/arcpy/get-started/what-is-arcpy-.htm</a:t>
            </a:r>
            <a:endParaRPr lang="en-US" sz="2000" dirty="0"/>
          </a:p>
          <a:p>
            <a:pPr marL="342900" lvl="0" indent="-342900" algn="just">
              <a:buClr>
                <a:srgbClr val="FFFFFF"/>
              </a:buClr>
              <a:buSzPct val="100000"/>
              <a:buFont typeface="Wingdings" panose="05000000000000000000" pitchFamily="2" charset="2"/>
              <a:buChar char="n"/>
            </a:pPr>
            <a:r>
              <a:rPr lang="en-US" sz="2000" dirty="0">
                <a:hlinkClick r:id="rId7"/>
              </a:rPr>
              <a:t>https://geopandas.org/</a:t>
            </a:r>
            <a:endParaRPr lang="en-US" sz="2000" dirty="0"/>
          </a:p>
          <a:p>
            <a:pPr marL="342900" lvl="0" indent="-342900" algn="just">
              <a:buClr>
                <a:srgbClr val="FFFFFF"/>
              </a:buClr>
              <a:buSzPct val="100000"/>
              <a:buFont typeface="Wingdings" panose="05000000000000000000" pitchFamily="2" charset="2"/>
              <a:buChar char="n"/>
            </a:pPr>
            <a:r>
              <a:rPr lang="en-US" sz="2000" dirty="0">
                <a:hlinkClick r:id="rId8"/>
              </a:rPr>
              <a:t>https://gdal.org/</a:t>
            </a:r>
            <a:endParaRPr lang="en-US" sz="2000" dirty="0"/>
          </a:p>
          <a:p>
            <a:pPr marL="342900" lvl="0" indent="-342900" algn="just">
              <a:buClr>
                <a:srgbClr val="FFFFFF"/>
              </a:buClr>
              <a:buSzPct val="100000"/>
              <a:buFont typeface="Wingdings" panose="05000000000000000000" pitchFamily="2" charset="2"/>
              <a:buChar char="n"/>
            </a:pPr>
            <a:r>
              <a:rPr lang="en-US" sz="2000" dirty="0">
                <a:hlinkClick r:id="rId9"/>
              </a:rPr>
              <a:t>https://numpy.org/</a:t>
            </a:r>
            <a:endParaRPr lang="en-US" sz="2000" dirty="0"/>
          </a:p>
          <a:p>
            <a:pPr marL="342900" lvl="0" indent="-342900" algn="just">
              <a:buClr>
                <a:srgbClr val="FFFFFF"/>
              </a:buClr>
              <a:buSzPct val="100000"/>
              <a:buFont typeface="Wingdings" panose="05000000000000000000" pitchFamily="2" charset="2"/>
              <a:buChar char="n"/>
            </a:pPr>
            <a:r>
              <a:rPr lang="en-US" sz="2000" dirty="0">
                <a:solidFill>
                  <a:srgbClr val="FFFFFF"/>
                </a:solidFill>
                <a:latin typeface="Calibri"/>
                <a:ea typeface="Calibri"/>
                <a:cs typeface="Calibri"/>
                <a:sym typeface="Calibri"/>
                <a:hlinkClick r:id="rId10"/>
              </a:rPr>
              <a:t>https://pandas.pydata.org/</a:t>
            </a:r>
            <a:endParaRPr lang="en-US" sz="2000" dirty="0">
              <a:solidFill>
                <a:srgbClr val="FFFFFF"/>
              </a:solidFill>
              <a:latin typeface="Calibri"/>
              <a:ea typeface="Calibri"/>
              <a:cs typeface="Calibri"/>
              <a:sym typeface="Calibri"/>
            </a:endParaRPr>
          </a:p>
          <a:p>
            <a:pPr marL="342900" lvl="0" indent="-342900" algn="just">
              <a:buClr>
                <a:srgbClr val="FFFFFF"/>
              </a:buClr>
              <a:buSzPct val="100000"/>
              <a:buFont typeface="Wingdings" panose="05000000000000000000" pitchFamily="2" charset="2"/>
              <a:buChar char="n"/>
            </a:pPr>
            <a:r>
              <a:rPr lang="en-US" sz="2000" dirty="0">
                <a:hlinkClick r:id="rId11"/>
              </a:rPr>
              <a:t>https://matplotlib.org/</a:t>
            </a:r>
            <a:endParaRPr lang="en-US" sz="2000" dirty="0"/>
          </a:p>
          <a:p>
            <a:pPr marL="342900" lvl="0" indent="-342900" algn="just">
              <a:buClr>
                <a:srgbClr val="FFFFFF"/>
              </a:buClr>
              <a:buSzPct val="100000"/>
              <a:buFont typeface="Wingdings" panose="05000000000000000000" pitchFamily="2" charset="2"/>
              <a:buChar char="n"/>
            </a:pPr>
            <a:r>
              <a:rPr lang="en-US" sz="2000" dirty="0">
                <a:hlinkClick r:id="rId12"/>
              </a:rPr>
              <a:t>https://scikit-learn.org/stable/</a:t>
            </a:r>
            <a:endParaRPr lang="en-US" sz="2000" dirty="0"/>
          </a:p>
          <a:p>
            <a:pPr marL="342900" lvl="0" indent="-342900" algn="just">
              <a:buClr>
                <a:srgbClr val="FFFFFF"/>
              </a:buClr>
              <a:buSzPct val="100000"/>
              <a:buFont typeface="Wingdings" panose="05000000000000000000" pitchFamily="2" charset="2"/>
              <a:buChar char="n"/>
            </a:pPr>
            <a:r>
              <a:rPr lang="en-US" sz="2000" dirty="0">
                <a:hlinkClick r:id="rId13"/>
              </a:rPr>
              <a:t>https://www.reportlab.com/</a:t>
            </a:r>
            <a:endParaRPr kumimoji="0" lang="en-US" sz="2000" b="0" i="0" u="none" strike="noStrike" kern="0" cap="none" spc="0" normalizeH="0" baseline="0" noProof="0" dirty="0">
              <a:ln>
                <a:noFill/>
              </a:ln>
              <a:solidFill>
                <a:srgbClr val="FFFFFF"/>
              </a:solidFill>
              <a:effectLst/>
              <a:uLnTx/>
              <a:uFillTx/>
              <a:latin typeface="Calibri"/>
              <a:ea typeface="Calibri"/>
              <a:cs typeface="Calibri"/>
              <a:sym typeface="Calibri"/>
            </a:endParaRPr>
          </a:p>
          <a:p>
            <a:pPr lvl="0" algn="just">
              <a:buClr>
                <a:srgbClr val="FFFFFF"/>
              </a:buClr>
              <a:buSzPct val="100000"/>
            </a:pPr>
            <a:endParaRPr lang="pt-BR" sz="2000" dirty="0">
              <a:solidFill>
                <a:srgbClr val="FFFFFF"/>
              </a:solidFill>
              <a:latin typeface="Calibri"/>
              <a:ea typeface="Calibri"/>
              <a:cs typeface="Calibri"/>
              <a:sym typeface="Calibri"/>
            </a:endParaRPr>
          </a:p>
          <a:p>
            <a:pPr lvl="0" algn="just">
              <a:buClr>
                <a:srgbClr val="FFFFFF"/>
              </a:buClr>
              <a:buSzPct val="100000"/>
            </a:pPr>
            <a:r>
              <a:rPr lang="pt-BR" sz="2000" dirty="0">
                <a:solidFill>
                  <a:srgbClr val="FFFFFF"/>
                </a:solidFill>
                <a:latin typeface="Calibri"/>
                <a:ea typeface="Calibri"/>
                <a:cs typeface="Calibri"/>
                <a:sym typeface="Calibri"/>
              </a:rPr>
              <a:t>Python Resources</a:t>
            </a:r>
          </a:p>
          <a:p>
            <a:pPr marL="342900" lvl="0" indent="-342900" algn="just">
              <a:buClr>
                <a:srgbClr val="FFFFFF"/>
              </a:buClr>
              <a:buSzPct val="100000"/>
              <a:buFont typeface="Wingdings" panose="05000000000000000000" pitchFamily="2" charset="2"/>
              <a:buChar char="n"/>
            </a:pPr>
            <a:r>
              <a:rPr lang="en-US" sz="2000" dirty="0">
                <a:hlinkClick r:id="rId14"/>
              </a:rPr>
              <a:t>https://www.learnpython.org/</a:t>
            </a:r>
            <a:endParaRPr lang="en-US" sz="2000" dirty="0"/>
          </a:p>
          <a:p>
            <a:pPr marL="342900" lvl="0" indent="-342900" algn="just">
              <a:buClr>
                <a:srgbClr val="FFFFFF"/>
              </a:buClr>
              <a:buSzPct val="100000"/>
              <a:buFont typeface="Wingdings" panose="05000000000000000000" pitchFamily="2" charset="2"/>
              <a:buChar char="n"/>
            </a:pPr>
            <a:r>
              <a:rPr lang="en-US" sz="2000" dirty="0">
                <a:hlinkClick r:id="rId15"/>
              </a:rPr>
              <a:t>https://www.codecademy.com/learn/learn-python-3</a:t>
            </a:r>
            <a:endParaRPr lang="en-US" sz="2000" dirty="0"/>
          </a:p>
          <a:p>
            <a:pPr marL="342900" lvl="0" indent="-342900" algn="just">
              <a:buClr>
                <a:srgbClr val="FFFFFF"/>
              </a:buClr>
              <a:buSzPct val="100000"/>
              <a:buFont typeface="Wingdings" panose="05000000000000000000" pitchFamily="2" charset="2"/>
              <a:buChar char="n"/>
            </a:pPr>
            <a:r>
              <a:rPr lang="en-US" sz="2000" dirty="0">
                <a:hlinkClick r:id="rId16"/>
              </a:rPr>
              <a:t>https://www.python.org/about/gettingstarted/</a:t>
            </a:r>
            <a:endParaRPr lang="en-US" sz="2000" dirty="0"/>
          </a:p>
          <a:p>
            <a:pPr marL="342900" lvl="0" indent="-342900" algn="just">
              <a:buClr>
                <a:srgbClr val="FFFFFF"/>
              </a:buClr>
              <a:buSzPct val="100000"/>
              <a:buFont typeface="Wingdings" panose="05000000000000000000" pitchFamily="2" charset="2"/>
              <a:buChar char="n"/>
            </a:pPr>
            <a:r>
              <a:rPr lang="pt-BR" sz="2000" dirty="0">
                <a:solidFill>
                  <a:srgbClr val="FFFFFF"/>
                </a:solidFill>
                <a:latin typeface="Calibri"/>
                <a:ea typeface="Calibri"/>
                <a:cs typeface="Calibri"/>
                <a:sym typeface="Calibri"/>
                <a:hlinkClick r:id="rId17"/>
              </a:rPr>
              <a:t>https://docs.python-guide.org/intro/learning/</a:t>
            </a:r>
            <a:r>
              <a:rPr lang="pt-BR" sz="2000" dirty="0">
                <a:solidFill>
                  <a:srgbClr val="FFFFFF"/>
                </a:solidFill>
                <a:latin typeface="Calibri"/>
                <a:ea typeface="Calibri"/>
                <a:cs typeface="Calibri"/>
                <a:sym typeface="Calibri"/>
              </a:rPr>
              <a:t> </a:t>
            </a:r>
          </a:p>
        </p:txBody>
      </p:sp>
      <p:sp>
        <p:nvSpPr>
          <p:cNvPr id="137" name="Google Shape;137;p5"/>
          <p:cNvSpPr/>
          <p:nvPr/>
        </p:nvSpPr>
        <p:spPr>
          <a:xfrm>
            <a:off x="3728300" y="599373"/>
            <a:ext cx="4279800" cy="520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lang="en-US" sz="2400" b="1" dirty="0">
                <a:solidFill>
                  <a:srgbClr val="FFFFFF"/>
                </a:solidFill>
                <a:latin typeface="Calibri" panose="020F0502020204030204" pitchFamily="34" charset="0"/>
              </a:rPr>
              <a:t>Python</a:t>
            </a:r>
            <a:r>
              <a:rPr kumimoji="0" lang="en-US" sz="2400" b="1" i="0" u="none" strike="noStrike" kern="0" cap="none" spc="0" normalizeH="0" baseline="0" noProof="0" dirty="0">
                <a:ln>
                  <a:noFill/>
                </a:ln>
                <a:solidFill>
                  <a:srgbClr val="FFFFFF"/>
                </a:solidFill>
                <a:effectLst/>
                <a:uLnTx/>
                <a:uFillTx/>
                <a:latin typeface="Calibri" panose="020F0502020204030204" pitchFamily="34" charset="0"/>
                <a:cs typeface="Arial"/>
                <a:sym typeface="Arial"/>
              </a:rPr>
              <a:t> Resources</a:t>
            </a:r>
            <a:endParaRPr kumimoji="0" sz="2400" b="1" i="0" u="none" strike="noStrike" kern="0" cap="none" spc="0" normalizeH="0" baseline="0" noProof="0" dirty="0">
              <a:ln>
                <a:noFill/>
              </a:ln>
              <a:solidFill>
                <a:srgbClr val="FFFFFF"/>
              </a:solidFill>
              <a:effectLst/>
              <a:uLnTx/>
              <a:uFillTx/>
              <a:latin typeface="Calibri" panose="020F0502020204030204" pitchFamily="34" charset="0"/>
              <a:cs typeface="Arial"/>
              <a:sym typeface="Arial"/>
            </a:endParaRPr>
          </a:p>
        </p:txBody>
      </p:sp>
    </p:spTree>
    <p:extLst>
      <p:ext uri="{BB962C8B-B14F-4D97-AF65-F5344CB8AC3E}">
        <p14:creationId xmlns:p14="http://schemas.microsoft.com/office/powerpoint/2010/main" val="3914452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3"/>
          <p:cNvPicPr preferRelativeResize="0"/>
          <p:nvPr/>
        </p:nvPicPr>
        <p:blipFill>
          <a:blip r:embed="rId3">
            <a:alphaModFix/>
          </a:blip>
          <a:stretch>
            <a:fillRect/>
          </a:stretch>
        </p:blipFill>
        <p:spPr>
          <a:xfrm>
            <a:off x="0" y="0"/>
            <a:ext cx="1219199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g7db884e5c3_1_1"/>
          <p:cNvPicPr preferRelativeResize="0"/>
          <p:nvPr/>
        </p:nvPicPr>
        <p:blipFill>
          <a:blip r:embed="rId3">
            <a:alphaModFix/>
          </a:blip>
          <a:stretch>
            <a:fillRect/>
          </a:stretch>
        </p:blipFill>
        <p:spPr>
          <a:xfrm>
            <a:off x="0" y="0"/>
            <a:ext cx="12191990"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g7db884e5c3_1_5"/>
          <p:cNvPicPr preferRelativeResize="0"/>
          <p:nvPr/>
        </p:nvPicPr>
        <p:blipFill>
          <a:blip r:embed="rId3">
            <a:alphaModFix/>
          </a:blip>
          <a:stretch>
            <a:fillRect/>
          </a:stretch>
        </p:blipFill>
        <p:spPr>
          <a:xfrm>
            <a:off x="0" y="0"/>
            <a:ext cx="12191990"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9"/>
        <p:cNvGrpSpPr/>
        <p:nvPr/>
      </p:nvGrpSpPr>
      <p:grpSpPr>
        <a:xfrm>
          <a:off x="0" y="0"/>
          <a:ext cx="0" cy="0"/>
          <a:chOff x="0" y="0"/>
          <a:chExt cx="0" cy="0"/>
        </a:xfrm>
      </p:grpSpPr>
      <p:pic>
        <p:nvPicPr>
          <p:cNvPr id="130" name="Google Shape;130;p4"/>
          <p:cNvPicPr preferRelativeResize="0"/>
          <p:nvPr/>
        </p:nvPicPr>
        <p:blipFill>
          <a:blip r:embed="rId3">
            <a:alphaModFix/>
          </a:blip>
          <a:stretch>
            <a:fillRect/>
          </a:stretch>
        </p:blipFill>
        <p:spPr>
          <a:xfrm>
            <a:off x="0" y="0"/>
            <a:ext cx="12191990" cy="685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sp>
        <p:nvSpPr>
          <p:cNvPr id="135" name="Google Shape;135;p5"/>
          <p:cNvSpPr txBox="1"/>
          <p:nvPr/>
        </p:nvSpPr>
        <p:spPr>
          <a:xfrm>
            <a:off x="1349829" y="3280770"/>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6" name="Google Shape;136;p5"/>
          <p:cNvSpPr txBox="1"/>
          <p:nvPr/>
        </p:nvSpPr>
        <p:spPr>
          <a:xfrm>
            <a:off x="416490" y="2184419"/>
            <a:ext cx="11359020" cy="4093388"/>
          </a:xfrm>
          <a:prstGeom prst="rect">
            <a:avLst/>
          </a:prstGeom>
          <a:noFill/>
          <a:ln>
            <a:noFill/>
          </a:ln>
        </p:spPr>
        <p:txBody>
          <a:bodyPr spcFirstLastPara="1" wrap="square" lIns="91425" tIns="45700" rIns="91425" bIns="45700" anchor="t" anchorCtr="0">
            <a:spAutoFit/>
          </a:bodyPr>
          <a:lstStyle/>
          <a:p>
            <a:pPr lvl="0" algn="just">
              <a:buClr>
                <a:schemeClr val="dk1"/>
              </a:buClr>
              <a:buSzPts val="1100"/>
            </a:pPr>
            <a:r>
              <a:rPr lang="en-US" sz="2000" dirty="0">
                <a:solidFill>
                  <a:srgbClr val="FFFFFF"/>
                </a:solidFill>
                <a:latin typeface="Calibri"/>
                <a:ea typeface="Calibri"/>
                <a:cs typeface="Calibri"/>
                <a:sym typeface="Calibri"/>
              </a:rPr>
              <a:t>You have just been promoted to a new role to bring data science to a new part of the organization. You have been assigned as the data science lead to the marketing organization and are coming at a really interesting time – the annual marketing and advertising planning process. The organization gets together during this time to figure out how to effectively spend its limited budget to support sales in the marketplace across all our products and services. </a:t>
            </a:r>
          </a:p>
          <a:p>
            <a:pPr lvl="0" algn="just">
              <a:buClr>
                <a:schemeClr val="dk1"/>
              </a:buClr>
              <a:buSzPts val="1100"/>
            </a:pPr>
            <a:endParaRPr lang="en-US" sz="2000" dirty="0">
              <a:solidFill>
                <a:srgbClr val="FFFFFF"/>
              </a:solidFill>
              <a:latin typeface="Calibri"/>
              <a:ea typeface="Calibri"/>
              <a:cs typeface="Calibri"/>
              <a:sym typeface="Calibri"/>
            </a:endParaRPr>
          </a:p>
          <a:p>
            <a:pPr lvl="0" algn="just">
              <a:buClr>
                <a:schemeClr val="dk1"/>
              </a:buClr>
              <a:buSzPts val="1100"/>
            </a:pPr>
            <a:r>
              <a:rPr lang="en-US" sz="2000" dirty="0">
                <a:solidFill>
                  <a:srgbClr val="FFFFFF"/>
                </a:solidFill>
                <a:latin typeface="Calibri"/>
                <a:ea typeface="Calibri"/>
                <a:cs typeface="Calibri"/>
                <a:sym typeface="Calibri"/>
              </a:rPr>
              <a:t>Traditionally, the marketing department has used segmentation analysis and other marketing analytics to help, but there are opportunities to add some GIS analysis into the mix to create some unique insights. Your goal is to figure out a prioritized list of zip codes to target to drive/support sales by figuring out what attributes matter most. You must identify the key attributes such as demographic, market, and sales segments (each of our businesses) to target so the marketing teams can prioritize their limited spend to make the biggest impact and can make the right ad buys. You are given sales data by zip code by each of the verticals we support (e.g. furniture, clothing). You can use any piece of external data to create the model. </a:t>
            </a:r>
          </a:p>
        </p:txBody>
      </p:sp>
      <p:sp>
        <p:nvSpPr>
          <p:cNvPr id="137" name="Google Shape;137;p5"/>
          <p:cNvSpPr/>
          <p:nvPr/>
        </p:nvSpPr>
        <p:spPr>
          <a:xfrm>
            <a:off x="3956100" y="1448785"/>
            <a:ext cx="4279800" cy="520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2400" b="1" i="0" u="none" strike="noStrike" cap="none" dirty="0">
                <a:solidFill>
                  <a:schemeClr val="lt1"/>
                </a:solidFill>
                <a:latin typeface="Calibri"/>
                <a:ea typeface="Calibri"/>
                <a:cs typeface="Calibri"/>
                <a:sym typeface="Calibri"/>
              </a:rPr>
              <a:t>PROBLEM STATEMENT</a:t>
            </a: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sp>
        <p:nvSpPr>
          <p:cNvPr id="135" name="Google Shape;135;p5"/>
          <p:cNvSpPr txBox="1"/>
          <p:nvPr/>
        </p:nvSpPr>
        <p:spPr>
          <a:xfrm>
            <a:off x="1349829" y="3280770"/>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 name="Google Shape;137;p5">
            <a:extLst>
              <a:ext uri="{FF2B5EF4-FFF2-40B4-BE49-F238E27FC236}">
                <a16:creationId xmlns:a16="http://schemas.microsoft.com/office/drawing/2014/main" id="{BC92EB64-3F29-2644-8B18-90EC929E5F61}"/>
              </a:ext>
            </a:extLst>
          </p:cNvPr>
          <p:cNvSpPr/>
          <p:nvPr/>
        </p:nvSpPr>
        <p:spPr>
          <a:xfrm>
            <a:off x="2169086" y="2195804"/>
            <a:ext cx="7853827" cy="2466392"/>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2400" b="1" i="0" u="none" strike="noStrike" cap="none" dirty="0">
                <a:solidFill>
                  <a:schemeClr val="lt1"/>
                </a:solidFill>
                <a:latin typeface="Calibri"/>
                <a:ea typeface="Calibri"/>
                <a:cs typeface="Calibri"/>
                <a:sym typeface="Calibri"/>
                <a:hlinkClick r:id="rId4"/>
              </a:rPr>
              <a:t>Sandia National Labs Video</a:t>
            </a:r>
            <a:endParaRPr lang="en-US" sz="18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245162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sp>
        <p:nvSpPr>
          <p:cNvPr id="135" name="Google Shape;135;p5"/>
          <p:cNvSpPr txBox="1"/>
          <p:nvPr/>
        </p:nvSpPr>
        <p:spPr>
          <a:xfrm>
            <a:off x="1349829" y="3280770"/>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 name="Google Shape;137;p5"/>
          <p:cNvSpPr/>
          <p:nvPr/>
        </p:nvSpPr>
        <p:spPr>
          <a:xfrm>
            <a:off x="2169086" y="2047574"/>
            <a:ext cx="7853827" cy="2466392"/>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2400" b="1" i="0" u="none" strike="noStrike" cap="none" dirty="0">
                <a:solidFill>
                  <a:schemeClr val="lt1"/>
                </a:solidFill>
                <a:latin typeface="Calibri"/>
                <a:ea typeface="Calibri"/>
                <a:cs typeface="Calibri"/>
                <a:sym typeface="Calibri"/>
                <a:hlinkClick r:id="rId4"/>
              </a:rPr>
              <a:t>John Deere Video</a:t>
            </a:r>
            <a:endParaRPr sz="18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708674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sp>
        <p:nvSpPr>
          <p:cNvPr id="135" name="Google Shape;135;p5"/>
          <p:cNvSpPr txBox="1"/>
          <p:nvPr/>
        </p:nvSpPr>
        <p:spPr>
          <a:xfrm>
            <a:off x="1349829" y="3280770"/>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6" name="Google Shape;136;p5"/>
          <p:cNvSpPr txBox="1"/>
          <p:nvPr/>
        </p:nvSpPr>
        <p:spPr>
          <a:xfrm>
            <a:off x="416490" y="2382183"/>
            <a:ext cx="11359020" cy="4031833"/>
          </a:xfrm>
          <a:prstGeom prst="rect">
            <a:avLst/>
          </a:prstGeom>
          <a:noFill/>
          <a:ln>
            <a:noFill/>
          </a:ln>
        </p:spPr>
        <p:txBody>
          <a:bodyPr spcFirstLastPara="1" wrap="square" lIns="91425" tIns="45700" rIns="91425" bIns="45700" anchor="t" anchorCtr="0">
            <a:spAutoFit/>
          </a:bodyPr>
          <a:lstStyle/>
          <a:p>
            <a:pPr marL="342900" lvl="0" indent="-342900" algn="just">
              <a:spcBef>
                <a:spcPts val="1200"/>
              </a:spcBef>
              <a:buClr>
                <a:schemeClr val="bg1"/>
              </a:buClr>
              <a:buSzPct val="100000"/>
              <a:buFont typeface="Wingdings" panose="05000000000000000000" pitchFamily="2" charset="2"/>
              <a:buChar char="n"/>
            </a:pPr>
            <a:r>
              <a:rPr lang="en-US" sz="2400" dirty="0">
                <a:solidFill>
                  <a:srgbClr val="FFFFFF"/>
                </a:solidFill>
                <a:latin typeface="Calibri"/>
                <a:ea typeface="Calibri"/>
                <a:cs typeface="Calibri"/>
                <a:sym typeface="Calibri"/>
              </a:rPr>
              <a:t>You should provide the rationale and key attributes that influence sales, helping them prioritize where or who to target first and why. </a:t>
            </a:r>
          </a:p>
          <a:p>
            <a:pPr marL="342900" lvl="0" indent="-342900" algn="just">
              <a:spcBef>
                <a:spcPts val="1200"/>
              </a:spcBef>
              <a:buClr>
                <a:schemeClr val="bg1"/>
              </a:buClr>
              <a:buSzPct val="100000"/>
              <a:buFont typeface="Wingdings" panose="05000000000000000000" pitchFamily="2" charset="2"/>
              <a:buChar char="n"/>
            </a:pPr>
            <a:r>
              <a:rPr lang="en-US" sz="2400" dirty="0">
                <a:solidFill>
                  <a:srgbClr val="FFFFFF"/>
                </a:solidFill>
                <a:latin typeface="Calibri"/>
                <a:ea typeface="Calibri"/>
                <a:cs typeface="Calibri"/>
                <a:sym typeface="Calibri"/>
              </a:rPr>
              <a:t>Please keep a portion of this year’s data separate to validate your model because your data science colleagues don’t want to sacrifice quality output. They will want to hear what you did and how it preserved the integrity of your analysis. </a:t>
            </a:r>
          </a:p>
          <a:p>
            <a:pPr marL="342900" lvl="0" indent="-342900" algn="just">
              <a:spcBef>
                <a:spcPts val="1200"/>
              </a:spcBef>
              <a:buClr>
                <a:schemeClr val="bg1"/>
              </a:buClr>
              <a:buSzPct val="100000"/>
              <a:buFont typeface="Wingdings" panose="05000000000000000000" pitchFamily="2" charset="2"/>
              <a:buChar char="n"/>
            </a:pPr>
            <a:r>
              <a:rPr lang="en-US" sz="2400" dirty="0">
                <a:solidFill>
                  <a:srgbClr val="FFFFFF"/>
                </a:solidFill>
                <a:latin typeface="Calibri"/>
                <a:ea typeface="Calibri"/>
                <a:cs typeface="Calibri"/>
                <a:sym typeface="Calibri"/>
              </a:rPr>
              <a:t>The marketing team is a very visual team so create some appealing data visualizations to get buy-in from your marketing peers (it also helps to know more about marketing and advertising process). </a:t>
            </a:r>
          </a:p>
          <a:p>
            <a:pPr marL="342900" lvl="0" indent="-342900" algn="just">
              <a:spcBef>
                <a:spcPts val="1200"/>
              </a:spcBef>
              <a:buClr>
                <a:schemeClr val="bg1"/>
              </a:buClr>
              <a:buSzPct val="100000"/>
              <a:buFont typeface="Wingdings" panose="05000000000000000000" pitchFamily="2" charset="2"/>
              <a:buChar char="n"/>
            </a:pPr>
            <a:r>
              <a:rPr lang="en-US" sz="2400" dirty="0">
                <a:solidFill>
                  <a:srgbClr val="FFFFFF"/>
                </a:solidFill>
                <a:latin typeface="Calibri"/>
                <a:ea typeface="Calibri"/>
                <a:cs typeface="Calibri"/>
                <a:sym typeface="Calibri"/>
              </a:rPr>
              <a:t>Finally, a good pitch combines data, storytelling, and awareness of the business goals.</a:t>
            </a:r>
          </a:p>
        </p:txBody>
      </p:sp>
      <p:sp>
        <p:nvSpPr>
          <p:cNvPr id="5" name="Google Shape;137;p5">
            <a:extLst>
              <a:ext uri="{FF2B5EF4-FFF2-40B4-BE49-F238E27FC236}">
                <a16:creationId xmlns:a16="http://schemas.microsoft.com/office/drawing/2014/main" id="{78E371F9-5FEC-4AF3-AD40-E4A8AA783F03}"/>
              </a:ext>
            </a:extLst>
          </p:cNvPr>
          <p:cNvSpPr/>
          <p:nvPr/>
        </p:nvSpPr>
        <p:spPr>
          <a:xfrm>
            <a:off x="3956100" y="1448785"/>
            <a:ext cx="4279800" cy="520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lvl="0" algn="ctr">
              <a:buSzPts val="1800"/>
            </a:pPr>
            <a:r>
              <a:rPr lang="en-US" sz="2400" b="1" dirty="0">
                <a:solidFill>
                  <a:schemeClr val="bg1"/>
                </a:solidFill>
                <a:latin typeface="Calibri" panose="020F0502020204030204" pitchFamily="34" charset="0"/>
              </a:rPr>
              <a:t>Helpful Hints</a:t>
            </a:r>
          </a:p>
        </p:txBody>
      </p:sp>
    </p:spTree>
    <p:extLst>
      <p:ext uri="{BB962C8B-B14F-4D97-AF65-F5344CB8AC3E}">
        <p14:creationId xmlns:p14="http://schemas.microsoft.com/office/powerpoint/2010/main" val="362198366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TotalTime>
  <Words>1146</Words>
  <Application>Microsoft Macintosh PowerPoint</Application>
  <PresentationFormat>Widescreen</PresentationFormat>
  <Paragraphs>103</Paragraphs>
  <Slides>16</Slides>
  <Notes>16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Century Gothic</vt:lpstr>
      <vt:lpstr>Calibri</vt:lpstr>
      <vt:lpstr>Arial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Hyo Sup</dc:creator>
  <cp:lastModifiedBy>Ranjan, Divij</cp:lastModifiedBy>
  <cp:revision>16</cp:revision>
  <dcterms:created xsi:type="dcterms:W3CDTF">2020-02-03T05:43:04Z</dcterms:created>
  <dcterms:modified xsi:type="dcterms:W3CDTF">2020-02-14T23:35:37Z</dcterms:modified>
</cp:coreProperties>
</file>