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sldIdLst>
    <p:sldId id="256" r:id="rId2"/>
    <p:sldId id="263" r:id="rId3"/>
    <p:sldId id="266" r:id="rId4"/>
    <p:sldId id="262" r:id="rId5"/>
    <p:sldId id="259" r:id="rId6"/>
    <p:sldId id="258" r:id="rId7"/>
    <p:sldId id="261" r:id="rId8"/>
    <p:sldId id="267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8"/>
    <p:restoredTop sz="94699"/>
  </p:normalViewPr>
  <p:slideViewPr>
    <p:cSldViewPr snapToGrid="0" snapToObjects="1">
      <p:cViewPr varScale="1">
        <p:scale>
          <a:sx n="96" d="100"/>
          <a:sy n="96" d="100"/>
        </p:scale>
        <p:origin x="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4E70B-BACB-4841-A393-2252F8CE5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497" y="467165"/>
            <a:ext cx="5275542" cy="159023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3294B"/>
                </a:solidFill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 Tell Your Illinois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682274-0B3C-9C49-A1C9-7489824F0A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8497" y="2379198"/>
            <a:ext cx="5275542" cy="116410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329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105CEC4-9508-8748-8559-433A8462F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93230" y="623263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712F1E-1AF8-C94C-A892-CFE22A85C2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FE308F-B049-5F47-860C-E1838F141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7" y="6263110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2A5C5-5BBB-1140-ACAD-6F361CEEE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769" y="365125"/>
            <a:ext cx="715049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9C6BA8-B07D-DC4F-8C83-01587D3C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1690688"/>
            <a:ext cx="7150491" cy="435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2A5C5-5BBB-1140-ACAD-6F361CEEE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769" y="365125"/>
            <a:ext cx="85725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9C6BA8-B07D-DC4F-8C83-01587D3C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1690689"/>
            <a:ext cx="8572500" cy="2759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79E5586-BD45-CA4A-8932-D4A6F0277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8869" y="6234430"/>
            <a:ext cx="2057400" cy="365125"/>
          </a:xfrm>
        </p:spPr>
        <p:txBody>
          <a:bodyPr/>
          <a:lstStyle/>
          <a:p>
            <a:fld id="{2C712F1E-1AF8-C94C-A892-CFE22A85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F1D223-A1D3-EF4F-AFE2-F8A5A74F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D4D1B3-816E-DE4A-A292-75E0304E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98769A-5C7D-CB41-B8B5-68447AD83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2F1E-1AF8-C94C-A892-CFE22A85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13294B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nrippner/zip-code-tabulation-areas-zcta" TargetMode="External"/><Relationship Id="rId4" Type="http://schemas.openxmlformats.org/officeDocument/2006/relationships/hyperlink" Target="https://www.irs.gov/statistics/soi-tax-stats-individual-income-tax-statistics-2012-zip-code-data-soi" TargetMode="External"/><Relationship Id="rId5" Type="http://schemas.openxmlformats.org/officeDocument/2006/relationships/hyperlink" Target="https://www.kaggle.com/danofer/zipcodes-county-fips-crosswalk" TargetMode="External"/><Relationship Id="rId6" Type="http://schemas.openxmlformats.org/officeDocument/2006/relationships/hyperlink" Target="https://taxfoundation.org/state-and-local-sales-taxes-midyear-2012/" TargetMode="External"/><Relationship Id="rId7" Type="http://schemas.openxmlformats.org/officeDocument/2006/relationships/hyperlink" Target="https://numeracy.co/public/2lZ9jKZoehr" TargetMode="External"/><Relationship Id="rId8" Type="http://schemas.openxmlformats.org/officeDocument/2006/relationships/hyperlink" Target="https://www.bls.gov/lau/#cntya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world/lukewhyte/us-population-by-zip-code-2010-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278354-690D-984F-B02D-A701F78DC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801" y="467166"/>
            <a:ext cx="5704251" cy="1136348"/>
          </a:xfrm>
        </p:spPr>
        <p:txBody>
          <a:bodyPr>
            <a:normAutofit/>
          </a:bodyPr>
          <a:lstStyle/>
          <a:p>
            <a:r>
              <a:rPr lang="en-US" dirty="0"/>
              <a:t>2020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AF1779-7AA0-3D41-AC04-89DC75F7D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367" y="3497737"/>
            <a:ext cx="4948877" cy="1225395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Group Members: </a:t>
            </a:r>
          </a:p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Min Li , </a:t>
            </a:r>
            <a:r>
              <a:rPr lang="en-US" sz="1600" b="1" dirty="0" err="1" smtClean="0">
                <a:latin typeface="Times New Roman" charset="0"/>
                <a:ea typeface="Times New Roman" charset="0"/>
                <a:cs typeface="Times New Roman" charset="0"/>
              </a:rPr>
              <a:t>Yuxuan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Zhang	</a:t>
            </a:r>
          </a:p>
          <a:p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Yutong</a:t>
            </a:r>
            <a:r>
              <a:rPr lang="en-US" sz="1600" b="1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smtClean="0">
                <a:latin typeface="Times New Roman" charset="0"/>
                <a:ea typeface="Times New Roman" charset="0"/>
                <a:cs typeface="Times New Roman" charset="0"/>
              </a:rPr>
              <a:t>Wang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1" y="1815548"/>
            <a:ext cx="64670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13294B"/>
                </a:solidFill>
                <a:latin typeface="Georgia" panose="02040502050405020303" pitchFamily="18" charset="0"/>
                <a:ea typeface="+mj-ea"/>
                <a:cs typeface="+mj-cs"/>
              </a:rPr>
              <a:t>GIS Data Analysis in Marketing</a:t>
            </a:r>
          </a:p>
        </p:txBody>
      </p:sp>
    </p:spTree>
    <p:extLst>
      <p:ext uri="{BB962C8B-B14F-4D97-AF65-F5344CB8AC3E}">
        <p14:creationId xmlns:p14="http://schemas.microsoft.com/office/powerpoint/2010/main" val="3203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D98F8-E2F6-3A47-876B-4F21939F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82" y="1736035"/>
            <a:ext cx="5938249" cy="2128011"/>
          </a:xfrm>
        </p:spPr>
        <p:txBody>
          <a:bodyPr>
            <a:noAutofit/>
          </a:bodyPr>
          <a:lstStyle/>
          <a:p>
            <a:r>
              <a:rPr lang="en-US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759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4" y="195942"/>
            <a:ext cx="9005466" cy="6487886"/>
          </a:xfrm>
        </p:spPr>
      </p:pic>
    </p:spTree>
    <p:extLst>
      <p:ext uri="{BB962C8B-B14F-4D97-AF65-F5344CB8AC3E}">
        <p14:creationId xmlns:p14="http://schemas.microsoft.com/office/powerpoint/2010/main" val="7272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9132043" cy="6253389"/>
          </a:xfrm>
        </p:spPr>
      </p:pic>
    </p:spTree>
    <p:extLst>
      <p:ext uri="{BB962C8B-B14F-4D97-AF65-F5344CB8AC3E}">
        <p14:creationId xmlns:p14="http://schemas.microsoft.com/office/powerpoint/2010/main" val="19917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8" y="889552"/>
            <a:ext cx="8016461" cy="5153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18" y="410817"/>
            <a:ext cx="509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Dominant Industries Type in </a:t>
            </a:r>
            <a:r>
              <a:rPr lang="en-US" smtClean="0"/>
              <a:t>Each Area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8125" y="5562126"/>
            <a:ext cx="7029331" cy="153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448: Clothing and Clothing Accessories Stores</a:t>
            </a:r>
          </a:p>
          <a:p>
            <a:r>
              <a:rPr lang="en-US" dirty="0" smtClean="0"/>
              <a:t>447: Gasoline Stations</a:t>
            </a:r>
          </a:p>
          <a:p>
            <a:r>
              <a:rPr lang="en-US" dirty="0" smtClean="0"/>
              <a:t>441: Motor Vehicle and Parts Dealers</a:t>
            </a:r>
          </a:p>
          <a:p>
            <a:r>
              <a:rPr lang="en-US" dirty="0" smtClean="0"/>
              <a:t>445: Food and Beverage 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BFCEFF-5351-C14E-8ED8-830FAC39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57359E-8B72-6441-A77A-383B366C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Unemployment rate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Population Density</a:t>
            </a:r>
          </a:p>
          <a:p>
            <a:r>
              <a:rPr lang="en-US" dirty="0" smtClean="0"/>
              <a:t>Average Income</a:t>
            </a:r>
          </a:p>
          <a:p>
            <a:r>
              <a:rPr lang="en-US" dirty="0" smtClean="0"/>
              <a:t>Median age </a:t>
            </a:r>
          </a:p>
          <a:p>
            <a:r>
              <a:rPr lang="en-US" dirty="0" smtClean="0"/>
              <a:t>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7133A-4BCC-0D4B-8CAE-B78230E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dirty="0" err="1" smtClean="0"/>
              <a:t>XGBoost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80057"/>
              </p:ext>
            </p:extLst>
          </p:nvPr>
        </p:nvGraphicFramePr>
        <p:xfrm>
          <a:off x="839288" y="2833914"/>
          <a:ext cx="6379029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3"/>
                <a:gridCol w="2126343"/>
                <a:gridCol w="2126343"/>
              </a:tblGrid>
              <a:tr h="11646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Mean Score 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Training Error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Testing Error</a:t>
                      </a:r>
                      <a:endParaRPr lang="en-US" sz="2800" dirty="0"/>
                    </a:p>
                  </a:txBody>
                  <a:tcPr/>
                </a:tc>
              </a:tr>
              <a:tr h="63870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14.6840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0.6589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0.7791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8D96B-F04C-EE4F-A720-694721F7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Factors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5" y="1391478"/>
            <a:ext cx="7499532" cy="4909930"/>
          </a:xfrm>
        </p:spPr>
      </p:pic>
    </p:spTree>
    <p:extLst>
      <p:ext uri="{BB962C8B-B14F-4D97-AF65-F5344CB8AC3E}">
        <p14:creationId xmlns:p14="http://schemas.microsoft.com/office/powerpoint/2010/main" val="23123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0"/>
            <a:ext cx="7150491" cy="1325563"/>
          </a:xfrm>
        </p:spPr>
        <p:txBody>
          <a:bodyPr/>
          <a:lstStyle/>
          <a:p>
            <a:r>
              <a:rPr lang="en-US" dirty="0" smtClean="0"/>
              <a:t>Predicted Zip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1027906"/>
            <a:ext cx="7912577" cy="5551715"/>
          </a:xfrm>
        </p:spPr>
      </p:pic>
    </p:spTree>
    <p:extLst>
      <p:ext uri="{BB962C8B-B14F-4D97-AF65-F5344CB8AC3E}">
        <p14:creationId xmlns:p14="http://schemas.microsoft.com/office/powerpoint/2010/main" val="20528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12" y="1538288"/>
            <a:ext cx="7150491" cy="435959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Zip Code Tabulation Areas-ZCTA (</a:t>
            </a:r>
            <a:r>
              <a:rPr lang="en-US" dirty="0">
                <a:hlinkClick r:id="rId3"/>
              </a:rPr>
              <a:t>https://data.world/nrippner/zip-code-tabulation-areas-zcta</a:t>
            </a:r>
            <a:r>
              <a:rPr lang="en-US" dirty="0">
                <a:hlinkClick r:id="rId2"/>
              </a:rPr>
              <a:t>)</a:t>
            </a:r>
          </a:p>
          <a:p>
            <a:r>
              <a:rPr lang="en-US" dirty="0">
                <a:hlinkClick r:id="rId2"/>
              </a:rPr>
              <a:t>U.S. Population by zip code, 2012</a:t>
            </a:r>
            <a:r>
              <a:rPr lang="en-US" dirty="0"/>
              <a:t>(</a:t>
            </a:r>
            <a:r>
              <a:rPr lang="en-US" u="sng" dirty="0">
                <a:hlinkClick r:id="rId2"/>
              </a:rPr>
              <a:t>https://data.world/lukewhyte/us-population-by-zip-code-2010-2016</a:t>
            </a:r>
            <a:r>
              <a:rPr lang="en-US" dirty="0"/>
              <a:t> )</a:t>
            </a:r>
          </a:p>
          <a:p>
            <a:r>
              <a:rPr lang="en-US" dirty="0">
                <a:hlinkClick r:id="rId4"/>
              </a:rPr>
              <a:t>Individual Income Tax Statistics - 2012 ZIP Code Data (SOI)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https://www.irs.gov/statistics/soi-tax-stats-individual-income-tax-statistics-2012-zip-code-data-soi</a:t>
            </a:r>
            <a:r>
              <a:rPr lang="en-US" dirty="0"/>
              <a:t>)</a:t>
            </a:r>
          </a:p>
          <a:p>
            <a:r>
              <a:rPr lang="en-US" dirty="0"/>
              <a:t> ZIP Code and FIPS (</a:t>
            </a:r>
            <a:r>
              <a:rPr lang="en-US" dirty="0">
                <a:hlinkClick r:id="rId5"/>
              </a:rPr>
              <a:t>https://www.kaggle.com/danofer/zipcodes-county-fips-crosswalk</a:t>
            </a:r>
            <a:r>
              <a:rPr lang="en-US" dirty="0"/>
              <a:t>)</a:t>
            </a:r>
          </a:p>
          <a:p>
            <a:r>
              <a:rPr lang="en-US" dirty="0"/>
              <a:t>State Sales Tax 2012 (</a:t>
            </a:r>
            <a:r>
              <a:rPr lang="en-US" dirty="0">
                <a:hlinkClick r:id="rId6"/>
              </a:rPr>
              <a:t>https://taxfoundation.org/state-and-local-sales-taxes-midyear-2012/</a:t>
            </a:r>
            <a:r>
              <a:rPr lang="en-US" dirty="0"/>
              <a:t>)</a:t>
            </a:r>
          </a:p>
          <a:p>
            <a:r>
              <a:rPr lang="en-US" dirty="0"/>
              <a:t>Median Age 2014 (</a:t>
            </a:r>
            <a:r>
              <a:rPr lang="en-US" dirty="0">
                <a:hlinkClick r:id="rId7"/>
              </a:rPr>
              <a:t>https://numeracy.co/public/2lZ9jKZoehr</a:t>
            </a:r>
            <a:r>
              <a:rPr lang="en-US" dirty="0"/>
              <a:t>)</a:t>
            </a:r>
          </a:p>
          <a:p>
            <a:r>
              <a:rPr lang="en-US" dirty="0"/>
              <a:t>Local Area Unemployment Statistics 2012 (</a:t>
            </a:r>
            <a:r>
              <a:rPr lang="en-US" dirty="0">
                <a:hlinkClick r:id="rId8"/>
              </a:rPr>
              <a:t>https://www.bls.gov/lau/#cntyaa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ellinger_grayscale_2019" id="{796834AD-BAEE-FD48-92E2-B81F72B6AD9A}" vid="{677D03F4-7AC2-AF41-BCB2-4D380A28A5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355</TotalTime>
  <Words>100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Custom Design</vt:lpstr>
      <vt:lpstr>2020 Datathon</vt:lpstr>
      <vt:lpstr>PowerPoint Presentation</vt:lpstr>
      <vt:lpstr>PowerPoint Presentation</vt:lpstr>
      <vt:lpstr>PowerPoint Presentation</vt:lpstr>
      <vt:lpstr>Data Collection</vt:lpstr>
      <vt:lpstr>Model: XGBoost</vt:lpstr>
      <vt:lpstr>Importance Factors</vt:lpstr>
      <vt:lpstr>Predicted Zip Code</vt:lpstr>
      <vt:lpstr>Appendix</vt:lpstr>
      <vt:lpstr>Thank you 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Datathon</dc:title>
  <dc:creator>Wang Yutong</dc:creator>
  <cp:lastModifiedBy> </cp:lastModifiedBy>
  <cp:revision>14</cp:revision>
  <dcterms:created xsi:type="dcterms:W3CDTF">2020-02-16T06:34:50Z</dcterms:created>
  <dcterms:modified xsi:type="dcterms:W3CDTF">2020-03-10T18:43:15Z</dcterms:modified>
</cp:coreProperties>
</file>