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5"/>
    <a:srgbClr val="FF99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0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7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BC1B732-B34A-4ADF-A36C-F2D589A36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開ループ系の設計仕様</a:t>
            </a:r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速</a:t>
            </a:r>
            <a:r>
              <a:rPr kumimoji="1" lang="ja-JP" altLang="en-US" dirty="0"/>
              <a:t>応性と減衰性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F5575F53-FDED-43C4-9900-9329457A7995}"/>
              </a:ext>
            </a:extLst>
          </p:cNvPr>
          <p:cNvGrpSpPr/>
          <p:nvPr/>
        </p:nvGrpSpPr>
        <p:grpSpPr>
          <a:xfrm>
            <a:off x="846351" y="1510159"/>
            <a:ext cx="9533702" cy="5240511"/>
            <a:chOff x="846351" y="1510159"/>
            <a:chExt cx="9533702" cy="5240511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0123A441-151E-4FB0-82C6-97EF1C594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5689" y="1603313"/>
              <a:ext cx="0" cy="2348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3978635E-9DD3-4A3E-8AE7-598E95306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5689" y="2812335"/>
              <a:ext cx="33012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CE87AE9-2078-47EA-8B64-83397757D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5689" y="4343747"/>
              <a:ext cx="0" cy="2406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4EFB9011-85C5-42A8-AF39-9B673DEAC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5689" y="5923964"/>
              <a:ext cx="35343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E1942B98-F063-4C3F-8ED7-5F3BC7E33A94}"/>
                </a:ext>
              </a:extLst>
            </p:cNvPr>
            <p:cNvSpPr/>
            <p:nvPr/>
          </p:nvSpPr>
          <p:spPr>
            <a:xfrm>
              <a:off x="7226689" y="2553572"/>
              <a:ext cx="2008094" cy="1219200"/>
            </a:xfrm>
            <a:custGeom>
              <a:avLst/>
              <a:gdLst>
                <a:gd name="connsiteX0" fmla="*/ 0 w 2008094"/>
                <a:gd name="connsiteY0" fmla="*/ 0 h 1219200"/>
                <a:gd name="connsiteX1" fmla="*/ 1308847 w 2008094"/>
                <a:gd name="connsiteY1" fmla="*/ 609600 h 1219200"/>
                <a:gd name="connsiteX2" fmla="*/ 2008094 w 2008094"/>
                <a:gd name="connsiteY2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8094" h="1219200">
                  <a:moveTo>
                    <a:pt x="0" y="0"/>
                  </a:moveTo>
                  <a:cubicBezTo>
                    <a:pt x="487082" y="203200"/>
                    <a:pt x="974165" y="406400"/>
                    <a:pt x="1308847" y="609600"/>
                  </a:cubicBezTo>
                  <a:cubicBezTo>
                    <a:pt x="1643529" y="812800"/>
                    <a:pt x="1825811" y="1016000"/>
                    <a:pt x="2008094" y="121920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CDB2257A-1EA1-41A1-9CAC-27EE76CB2A0A}"/>
                </a:ext>
              </a:extLst>
            </p:cNvPr>
            <p:cNvSpPr/>
            <p:nvPr/>
          </p:nvSpPr>
          <p:spPr>
            <a:xfrm>
              <a:off x="7500791" y="4935486"/>
              <a:ext cx="2879262" cy="1815184"/>
            </a:xfrm>
            <a:custGeom>
              <a:avLst/>
              <a:gdLst>
                <a:gd name="connsiteX0" fmla="*/ 0 w 3101789"/>
                <a:gd name="connsiteY0" fmla="*/ 1166 h 1955472"/>
                <a:gd name="connsiteX1" fmla="*/ 824753 w 3101789"/>
                <a:gd name="connsiteY1" fmla="*/ 252178 h 1955472"/>
                <a:gd name="connsiteX2" fmla="*/ 1846730 w 3101789"/>
                <a:gd name="connsiteY2" fmla="*/ 1561025 h 1955472"/>
                <a:gd name="connsiteX3" fmla="*/ 3101789 w 3101789"/>
                <a:gd name="connsiteY3" fmla="*/ 1955472 h 195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1789" h="1955472">
                  <a:moveTo>
                    <a:pt x="0" y="1166"/>
                  </a:moveTo>
                  <a:cubicBezTo>
                    <a:pt x="258482" y="-3316"/>
                    <a:pt x="516965" y="-7798"/>
                    <a:pt x="824753" y="252178"/>
                  </a:cubicBezTo>
                  <a:cubicBezTo>
                    <a:pt x="1132541" y="512154"/>
                    <a:pt x="1467224" y="1277143"/>
                    <a:pt x="1846730" y="1561025"/>
                  </a:cubicBezTo>
                  <a:cubicBezTo>
                    <a:pt x="2226236" y="1844907"/>
                    <a:pt x="2664012" y="1900189"/>
                    <a:pt x="3101789" y="195547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97BC342-A40C-4217-88EE-9371E07BEB8B}"/>
                </a:ext>
              </a:extLst>
            </p:cNvPr>
            <p:cNvSpPr/>
            <p:nvPr/>
          </p:nvSpPr>
          <p:spPr>
            <a:xfrm>
              <a:off x="7746642" y="2732466"/>
              <a:ext cx="180000" cy="18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C9C902F-B34C-4B0E-871C-65136BD65D6C}"/>
                </a:ext>
              </a:extLst>
            </p:cNvPr>
            <p:cNvSpPr/>
            <p:nvPr/>
          </p:nvSpPr>
          <p:spPr>
            <a:xfrm>
              <a:off x="8726132" y="3289672"/>
              <a:ext cx="180000" cy="18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7CDF92A8-7C11-4C87-BADB-7710A00FF4DE}"/>
                </a:ext>
              </a:extLst>
            </p:cNvPr>
            <p:cNvCxnSpPr>
              <a:cxnSpLocks/>
            </p:cNvCxnSpPr>
            <p:nvPr/>
          </p:nvCxnSpPr>
          <p:spPr>
            <a:xfrm>
              <a:off x="8816132" y="1772687"/>
              <a:ext cx="0" cy="4898115"/>
            </a:xfrm>
            <a:prstGeom prst="line">
              <a:avLst/>
            </a:prstGeom>
            <a:ln w="19050">
              <a:solidFill>
                <a:schemeClr val="accent6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EE9324E6-B084-4F34-94DE-2E3563921E6E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42" y="1772687"/>
              <a:ext cx="0" cy="48981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D5B15755-69FD-4ADC-9CED-BCE5F1E541C4}"/>
                </a:ext>
              </a:extLst>
            </p:cNvPr>
            <p:cNvSpPr/>
            <p:nvPr/>
          </p:nvSpPr>
          <p:spPr>
            <a:xfrm>
              <a:off x="8721062" y="5850869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7FD288BF-EA3F-4156-9A9D-235B14B36E45}"/>
                    </a:ext>
                  </a:extLst>
                </p:cNvPr>
                <p:cNvSpPr txBox="1"/>
                <p:nvPr/>
              </p:nvSpPr>
              <p:spPr>
                <a:xfrm>
                  <a:off x="8843605" y="5580841"/>
                  <a:ext cx="448777" cy="30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𝒑𝒄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7FD288BF-EA3F-4156-9A9D-235B14B36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605" y="5580841"/>
                  <a:ext cx="448777" cy="301878"/>
                </a:xfrm>
                <a:prstGeom prst="rect">
                  <a:avLst/>
                </a:prstGeom>
                <a:blipFill>
                  <a:blip r:embed="rId2"/>
                  <a:stretch>
                    <a:fillRect l="-5479" r="-5479" b="-2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20AC494-5BAB-4A93-A7E4-316973D30451}"/>
                    </a:ext>
                  </a:extLst>
                </p:cNvPr>
                <p:cNvSpPr txBox="1"/>
                <p:nvPr/>
              </p:nvSpPr>
              <p:spPr>
                <a:xfrm>
                  <a:off x="7098671" y="2853579"/>
                  <a:ext cx="458395" cy="303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𝒈𝒄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20AC494-5BAB-4A93-A7E4-316973D30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71" y="2853579"/>
                  <a:ext cx="458395" cy="303288"/>
                </a:xfrm>
                <a:prstGeom prst="rect">
                  <a:avLst/>
                </a:prstGeom>
                <a:blipFill>
                  <a:blip r:embed="rId3"/>
                  <a:stretch>
                    <a:fillRect l="-5263" r="-5263" b="-2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AF9BFFB-369F-4F01-B594-E8CFD6D640CB}"/>
                </a:ext>
              </a:extLst>
            </p:cNvPr>
            <p:cNvGrpSpPr/>
            <p:nvPr/>
          </p:nvGrpSpPr>
          <p:grpSpPr>
            <a:xfrm>
              <a:off x="1372924" y="2258770"/>
              <a:ext cx="3520668" cy="3473010"/>
              <a:chOff x="7024104" y="3354856"/>
              <a:chExt cx="3520668" cy="3473010"/>
            </a:xfrm>
          </p:grpSpPr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82EFB551-A8EE-4D7E-980A-94B82E4CE5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74329" y="3496574"/>
                <a:ext cx="1" cy="33312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B958561D-7A7E-42C8-967E-4552AD0BD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104" y="5220414"/>
                <a:ext cx="32541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7F1EB5E-0330-449A-AF02-04C46757A9A1}"/>
                  </a:ext>
                </a:extLst>
              </p:cNvPr>
              <p:cNvSpPr/>
              <p:nvPr/>
            </p:nvSpPr>
            <p:spPr>
              <a:xfrm>
                <a:off x="7669718" y="43299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DE684696-A379-477B-9A5C-C69908BBF60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2111" y="5316402"/>
                    <a:ext cx="3526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𝑹𝒆</m:t>
                          </m:r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DE684696-A379-477B-9A5C-C69908BBF6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2111" y="5316402"/>
                    <a:ext cx="35266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793" r="-1379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EB8AC835-9FEA-4437-AD8F-1595B4E4BCFB}"/>
                      </a:ext>
                    </a:extLst>
                  </p:cNvPr>
                  <p:cNvSpPr txBox="1"/>
                  <p:nvPr/>
                </p:nvSpPr>
                <p:spPr>
                  <a:xfrm>
                    <a:off x="8082868" y="3354856"/>
                    <a:ext cx="3815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𝑰𝒎</m:t>
                          </m:r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EB8AC835-9FEA-4437-AD8F-1595B4E4BC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2868" y="3354856"/>
                    <a:ext cx="38151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903" r="-1451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860C6B07-006E-4347-833A-0915F50F1580}"/>
                  </a:ext>
                </a:extLst>
              </p:cNvPr>
              <p:cNvSpPr/>
              <p:nvPr/>
            </p:nvSpPr>
            <p:spPr>
              <a:xfrm>
                <a:off x="8056410" y="5109882"/>
                <a:ext cx="1087590" cy="1470212"/>
              </a:xfrm>
              <a:custGeom>
                <a:avLst/>
                <a:gdLst>
                  <a:gd name="connsiteX0" fmla="*/ 495919 w 1087590"/>
                  <a:gd name="connsiteY0" fmla="*/ 107577 h 1470212"/>
                  <a:gd name="connsiteX1" fmla="*/ 226978 w 1087590"/>
                  <a:gd name="connsiteY1" fmla="*/ 0 h 1470212"/>
                  <a:gd name="connsiteX2" fmla="*/ 65614 w 1087590"/>
                  <a:gd name="connsiteY2" fmla="*/ 107577 h 1470212"/>
                  <a:gd name="connsiteX3" fmla="*/ 11825 w 1087590"/>
                  <a:gd name="connsiteY3" fmla="*/ 484094 h 1470212"/>
                  <a:gd name="connsiteX4" fmla="*/ 280766 w 1087590"/>
                  <a:gd name="connsiteY4" fmla="*/ 1004047 h 1470212"/>
                  <a:gd name="connsiteX5" fmla="*/ 1087590 w 1087590"/>
                  <a:gd name="connsiteY5" fmla="*/ 1470212 h 147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590" h="1470212">
                    <a:moveTo>
                      <a:pt x="495919" y="107577"/>
                    </a:moveTo>
                    <a:cubicBezTo>
                      <a:pt x="397307" y="53788"/>
                      <a:pt x="298695" y="0"/>
                      <a:pt x="226978" y="0"/>
                    </a:cubicBezTo>
                    <a:cubicBezTo>
                      <a:pt x="155261" y="0"/>
                      <a:pt x="101473" y="26895"/>
                      <a:pt x="65614" y="107577"/>
                    </a:cubicBezTo>
                    <a:cubicBezTo>
                      <a:pt x="29755" y="188259"/>
                      <a:pt x="-24034" y="334682"/>
                      <a:pt x="11825" y="484094"/>
                    </a:cubicBezTo>
                    <a:cubicBezTo>
                      <a:pt x="47684" y="633506"/>
                      <a:pt x="101472" y="839694"/>
                      <a:pt x="280766" y="1004047"/>
                    </a:cubicBezTo>
                    <a:cubicBezTo>
                      <a:pt x="460060" y="1168400"/>
                      <a:pt x="773825" y="1319306"/>
                      <a:pt x="1087590" y="1470212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7CF8793C-8FF1-48D7-A4FD-3EBF52B0CD90}"/>
                  </a:ext>
                </a:extLst>
              </p:cNvPr>
              <p:cNvSpPr/>
              <p:nvPr/>
            </p:nvSpPr>
            <p:spPr>
              <a:xfrm>
                <a:off x="8220981" y="5997925"/>
                <a:ext cx="180000" cy="180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DCDEFC8-46C5-4765-8F6F-4467C9C94448}"/>
                  </a:ext>
                </a:extLst>
              </p:cNvPr>
              <p:cNvSpPr/>
              <p:nvPr/>
            </p:nvSpPr>
            <p:spPr>
              <a:xfrm>
                <a:off x="8033133" y="513640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C07D5B44-1B20-4AEA-83A2-DC48B5921363}"/>
                  </a:ext>
                </a:extLst>
              </p:cNvPr>
              <p:cNvSpPr/>
              <p:nvPr/>
            </p:nvSpPr>
            <p:spPr>
              <a:xfrm>
                <a:off x="7593064" y="5136402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9549DE3-995C-458F-94EF-1E156993A8CE}"/>
                </a:ext>
              </a:extLst>
            </p:cNvPr>
            <p:cNvSpPr txBox="1"/>
            <p:nvPr/>
          </p:nvSpPr>
          <p:spPr>
            <a:xfrm>
              <a:off x="5961275" y="1510159"/>
              <a:ext cx="88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ゲイン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AFE903E-1223-492F-B133-444230E666FA}"/>
                </a:ext>
              </a:extLst>
            </p:cNvPr>
            <p:cNvSpPr txBox="1"/>
            <p:nvPr/>
          </p:nvSpPr>
          <p:spPr>
            <a:xfrm>
              <a:off x="6116654" y="4274327"/>
              <a:ext cx="88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位相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3B744409-2364-4D41-8264-82663E61792E}"/>
                    </a:ext>
                  </a:extLst>
                </p:cNvPr>
                <p:cNvSpPr txBox="1"/>
                <p:nvPr/>
              </p:nvSpPr>
              <p:spPr>
                <a:xfrm>
                  <a:off x="6093820" y="2593032"/>
                  <a:ext cx="702646" cy="3693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𝒅𝑩</m:t>
                        </m:r>
                      </m:oMath>
                    </m:oMathPara>
                  </a14:m>
                  <a:endParaRPr kumimoji="1" lang="ja-JP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3B744409-2364-4D41-8264-82663E617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820" y="2593032"/>
                  <a:ext cx="702646" cy="3693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A66BC07E-83BB-4242-B772-C70ECB33FE8A}"/>
                    </a:ext>
                  </a:extLst>
                </p:cNvPr>
                <p:cNvSpPr txBox="1"/>
                <p:nvPr/>
              </p:nvSpPr>
              <p:spPr>
                <a:xfrm>
                  <a:off x="5637492" y="5698061"/>
                  <a:ext cx="702646" cy="3693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𝟏𝟖𝟎</m:t>
                        </m:r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𝒅𝒆𝒈</m:t>
                        </m:r>
                      </m:oMath>
                    </m:oMathPara>
                  </a14:m>
                  <a:endParaRPr kumimoji="1" lang="ja-JP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A66BC07E-83BB-4242-B772-C70ECB33F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492" y="5698061"/>
                  <a:ext cx="702646" cy="369316"/>
                </a:xfrm>
                <a:prstGeom prst="rect">
                  <a:avLst/>
                </a:prstGeom>
                <a:blipFill>
                  <a:blip r:embed="rId7"/>
                  <a:stretch>
                    <a:fillRect r="-80870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矢印: 左右 8">
              <a:extLst>
                <a:ext uri="{FF2B5EF4-FFF2-40B4-BE49-F238E27FC236}">
                  <a16:creationId xmlns:a16="http://schemas.microsoft.com/office/drawing/2014/main" id="{B714189B-0350-4953-A3B0-0DED5FD098E8}"/>
                </a:ext>
              </a:extLst>
            </p:cNvPr>
            <p:cNvSpPr/>
            <p:nvPr/>
          </p:nvSpPr>
          <p:spPr>
            <a:xfrm rot="5400000">
              <a:off x="7364309" y="5331161"/>
              <a:ext cx="941884" cy="22848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矢印: 左右 50">
              <a:extLst>
                <a:ext uri="{FF2B5EF4-FFF2-40B4-BE49-F238E27FC236}">
                  <a16:creationId xmlns:a16="http://schemas.microsoft.com/office/drawing/2014/main" id="{0A2264E1-D233-4621-8D08-E35E89DFF121}"/>
                </a:ext>
              </a:extLst>
            </p:cNvPr>
            <p:cNvSpPr/>
            <p:nvPr/>
          </p:nvSpPr>
          <p:spPr>
            <a:xfrm rot="5400000">
              <a:off x="8583077" y="2932474"/>
              <a:ext cx="455968" cy="22848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3FC47598-9EE1-405D-ADA0-491B45A51A7E}"/>
                    </a:ext>
                  </a:extLst>
                </p:cNvPr>
                <p:cNvSpPr txBox="1"/>
                <p:nvPr/>
              </p:nvSpPr>
              <p:spPr>
                <a:xfrm>
                  <a:off x="8945062" y="2877318"/>
                  <a:ext cx="4851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𝐺𝑀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3FC47598-9EE1-405D-ADA0-491B45A51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062" y="2877318"/>
                  <a:ext cx="48510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D6578D8-311B-42E5-ADD6-BBECB41B5A00}"/>
                    </a:ext>
                  </a:extLst>
                </p:cNvPr>
                <p:cNvSpPr txBox="1"/>
                <p:nvPr/>
              </p:nvSpPr>
              <p:spPr>
                <a:xfrm>
                  <a:off x="7252212" y="5280017"/>
                  <a:ext cx="4851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𝑃𝑀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D6578D8-311B-42E5-ADD6-BBECB41B5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2212" y="5280017"/>
                  <a:ext cx="48510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3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5048492E-D093-4040-A8EE-C9166066F565}"/>
                </a:ext>
              </a:extLst>
            </p:cNvPr>
            <p:cNvCxnSpPr>
              <a:cxnSpLocks/>
            </p:cNvCxnSpPr>
            <p:nvPr/>
          </p:nvCxnSpPr>
          <p:spPr>
            <a:xfrm>
              <a:off x="2461372" y="3571085"/>
              <a:ext cx="9850" cy="4819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BB0E55F-69A5-4679-8D64-E17F7D5E1ABC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H="1">
              <a:off x="2529615" y="4121373"/>
              <a:ext cx="371534" cy="13626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矢印: 左右 69">
              <a:extLst>
                <a:ext uri="{FF2B5EF4-FFF2-40B4-BE49-F238E27FC236}">
                  <a16:creationId xmlns:a16="http://schemas.microsoft.com/office/drawing/2014/main" id="{E686BBB8-403D-4A48-9C96-78544341AA1B}"/>
                </a:ext>
              </a:extLst>
            </p:cNvPr>
            <p:cNvSpPr/>
            <p:nvPr/>
          </p:nvSpPr>
          <p:spPr>
            <a:xfrm rot="10800000">
              <a:off x="2462570" y="3616695"/>
              <a:ext cx="455968" cy="22848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599027C0-AA1D-4C1C-A006-757335EBA7B5}"/>
                    </a:ext>
                  </a:extLst>
                </p:cNvPr>
                <p:cNvSpPr txBox="1"/>
                <p:nvPr/>
              </p:nvSpPr>
              <p:spPr>
                <a:xfrm>
                  <a:off x="3012052" y="3350666"/>
                  <a:ext cx="208390" cy="5671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oMath>
                    </m:oMathPara>
                  </a14:m>
                  <a:endParaRPr kumimoji="1" lang="ja-JP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599027C0-AA1D-4C1C-A006-757335EBA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052" y="3350666"/>
                  <a:ext cx="208390" cy="5671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E5D1CB6C-EAA6-40A9-9991-4A5F7F318968}"/>
                    </a:ext>
                  </a:extLst>
                </p:cNvPr>
                <p:cNvSpPr txBox="1"/>
                <p:nvPr/>
              </p:nvSpPr>
              <p:spPr>
                <a:xfrm>
                  <a:off x="3441069" y="2879868"/>
                  <a:ext cx="1808637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kumimoji="1" lang="ja-JP" altLang="en-US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ゲイン余裕</a:t>
                  </a:r>
                  <a:endParaRPr kumimoji="1" lang="en-US" altLang="ja-JP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𝑮𝑴</m:t>
                        </m:r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  <m:func>
                          <m:funcPr>
                            <m:ctrlP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</m:func>
                      </m:oMath>
                    </m:oMathPara>
                  </a14:m>
                  <a:endParaRPr kumimoji="1" lang="ja-JP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E5D1CB6C-EAA6-40A9-9991-4A5F7F318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69" y="2879868"/>
                  <a:ext cx="1808637" cy="553998"/>
                </a:xfrm>
                <a:prstGeom prst="rect">
                  <a:avLst/>
                </a:prstGeom>
                <a:blipFill>
                  <a:blip r:embed="rId11"/>
                  <a:stretch>
                    <a:fillRect l="-7744" t="-14286" r="-1010" b="-164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0933C26D-2D2B-4EDA-8363-45F4B8411532}"/>
                </a:ext>
              </a:extLst>
            </p:cNvPr>
            <p:cNvSpPr/>
            <p:nvPr/>
          </p:nvSpPr>
          <p:spPr>
            <a:xfrm rot="11328228">
              <a:off x="1785869" y="3344314"/>
              <a:ext cx="1811297" cy="190036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9A62BD1-5D0D-4915-B1BC-81EF6DC150FE}"/>
                </a:ext>
              </a:extLst>
            </p:cNvPr>
            <p:cNvSpPr/>
            <p:nvPr/>
          </p:nvSpPr>
          <p:spPr>
            <a:xfrm rot="251273">
              <a:off x="1711696" y="4135863"/>
              <a:ext cx="155869" cy="1073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二等辺三角形 72">
              <a:extLst>
                <a:ext uri="{FF2B5EF4-FFF2-40B4-BE49-F238E27FC236}">
                  <a16:creationId xmlns:a16="http://schemas.microsoft.com/office/drawing/2014/main" id="{A5B3386D-A3DC-47F6-BDED-2584776EBAB3}"/>
                </a:ext>
              </a:extLst>
            </p:cNvPr>
            <p:cNvSpPr/>
            <p:nvPr/>
          </p:nvSpPr>
          <p:spPr>
            <a:xfrm rot="6233140">
              <a:off x="2444608" y="5181047"/>
              <a:ext cx="155869" cy="1073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1783FBB7-4D0C-4D3E-AFB8-631A5ED36269}"/>
                    </a:ext>
                  </a:extLst>
                </p:cNvPr>
                <p:cNvSpPr txBox="1"/>
                <p:nvPr/>
              </p:nvSpPr>
              <p:spPr>
                <a:xfrm>
                  <a:off x="846351" y="4670018"/>
                  <a:ext cx="1022716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kumimoji="1" lang="ja-JP" altLang="en-US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位相余裕</a:t>
                  </a:r>
                  <a:endParaRPr kumimoji="1" lang="en-US" altLang="ja-JP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𝑷𝑴</m:t>
                        </m:r>
                      </m:oMath>
                    </m:oMathPara>
                  </a14:m>
                  <a:endParaRPr kumimoji="1" lang="ja-JP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1783FBB7-4D0C-4D3E-AFB8-631A5ED36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51" y="4670018"/>
                  <a:ext cx="1022716" cy="553998"/>
                </a:xfrm>
                <a:prstGeom prst="rect">
                  <a:avLst/>
                </a:prstGeom>
                <a:blipFill>
                  <a:blip r:embed="rId12"/>
                  <a:stretch>
                    <a:fillRect l="-14286" t="-14286" r="-8333" b="-32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743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定常偏差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D524A86-DB02-4E4D-B0D0-916FF25FA26F}"/>
              </a:ext>
            </a:extLst>
          </p:cNvPr>
          <p:cNvGrpSpPr/>
          <p:nvPr/>
        </p:nvGrpSpPr>
        <p:grpSpPr>
          <a:xfrm>
            <a:off x="838200" y="1846730"/>
            <a:ext cx="9395012" cy="5011270"/>
            <a:chOff x="838200" y="1846730"/>
            <a:chExt cx="9395012" cy="50112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6577EAB4-FC88-4896-9691-AD47803B2745}"/>
                    </a:ext>
                  </a:extLst>
                </p:cNvPr>
                <p:cNvSpPr txBox="1"/>
                <p:nvPr/>
              </p:nvSpPr>
              <p:spPr>
                <a:xfrm>
                  <a:off x="838200" y="1846730"/>
                  <a:ext cx="9395012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目標値 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kumimoji="1" lang="ja-JP" altLang="en-US" b="1" dirty="0"/>
                    <a:t> から偏差 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a14:m>
                  <a:r>
                    <a:rPr kumimoji="1" lang="ja-JP" altLang="en-US" b="1" dirty="0"/>
                    <a:t> への伝達関数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𝒆𝒓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kumimoji="1" lang="ja-JP" altLang="en-US" b="1" dirty="0"/>
                    <a:t> は，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r>
                    <a:rPr kumimoji="1" lang="ja-JP" altLang="en-US" b="1" dirty="0"/>
                    <a:t>なので，最終値の定理を用いると，ステップ目標値に対する定常偏差は，</a:t>
                  </a:r>
                  <a:endParaRPr kumimoji="1" lang="en-US" altLang="ja-JP" b="1" dirty="0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6577EAB4-FC88-4896-9691-AD47803B2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46730"/>
                  <a:ext cx="9395012" cy="1477328"/>
                </a:xfrm>
                <a:prstGeom prst="rect">
                  <a:avLst/>
                </a:prstGeom>
                <a:blipFill>
                  <a:blip r:embed="rId2"/>
                  <a:stretch>
                    <a:fillRect l="-584" t="-2479" b="-57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2C3E04A5-8FD7-4246-BD8A-ABEB7C4B657E}"/>
                    </a:ext>
                  </a:extLst>
                </p:cNvPr>
                <p:cNvSpPr txBox="1"/>
                <p:nvPr/>
              </p:nvSpPr>
              <p:spPr>
                <a:xfrm>
                  <a:off x="2556558" y="2300604"/>
                  <a:ext cx="1924373" cy="569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𝒆𝒓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2C3E04A5-8FD7-4246-BD8A-ABEB7C4B6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558" y="2300604"/>
                  <a:ext cx="1924373" cy="5695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50BFEDB-5C1E-4E7C-B518-4DAF0532C0C2}"/>
                    </a:ext>
                  </a:extLst>
                </p:cNvPr>
                <p:cNvSpPr txBox="1"/>
                <p:nvPr/>
              </p:nvSpPr>
              <p:spPr>
                <a:xfrm>
                  <a:off x="2556558" y="3533945"/>
                  <a:ext cx="2572820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b>
                              <m:sSub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𝒆𝒓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50BFEDB-5C1E-4E7C-B518-4DAF0532C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558" y="3533945"/>
                  <a:ext cx="2572820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3B7F8740-5590-424E-9CA9-78379DABA917}"/>
                    </a:ext>
                  </a:extLst>
                </p:cNvPr>
                <p:cNvSpPr txBox="1"/>
                <p:nvPr/>
              </p:nvSpPr>
              <p:spPr>
                <a:xfrm>
                  <a:off x="3518744" y="4262436"/>
                  <a:ext cx="1323246" cy="3604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𝒆𝒓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3B7F8740-5590-424E-9CA9-78379DABA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744" y="4262436"/>
                  <a:ext cx="1323246" cy="360483"/>
                </a:xfrm>
                <a:prstGeom prst="rect">
                  <a:avLst/>
                </a:prstGeom>
                <a:blipFill>
                  <a:blip r:embed="rId5"/>
                  <a:stretch>
                    <a:fillRect l="-922" b="-169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BDBA0A13-C778-4603-85D2-9B70C19CAADE}"/>
                    </a:ext>
                  </a:extLst>
                </p:cNvPr>
                <p:cNvSpPr txBox="1"/>
                <p:nvPr/>
              </p:nvSpPr>
              <p:spPr>
                <a:xfrm>
                  <a:off x="2940445" y="4832806"/>
                  <a:ext cx="1805046" cy="559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BDBA0A13-C778-4603-85D2-9B70C19CA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45" y="4832806"/>
                  <a:ext cx="1805046" cy="5596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B3B709C-9B83-4BA1-9DC1-37B3C7FC3E3C}"/>
                    </a:ext>
                  </a:extLst>
                </p:cNvPr>
                <p:cNvSpPr txBox="1"/>
                <p:nvPr/>
              </p:nvSpPr>
              <p:spPr>
                <a:xfrm>
                  <a:off x="1314896" y="5657671"/>
                  <a:ext cx="7628964" cy="12003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開ループ系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kumimoji="1" lang="ja-JP" altLang="en-US" b="1" dirty="0"/>
                    <a:t>の低周波のゲイン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kumimoji="1" lang="ja-JP" altLang="en-US" b="1" dirty="0"/>
                    <a:t>を大きく（直流ゲイン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1" lang="ja-JP" altLang="en-US" b="1" dirty="0"/>
                    <a:t>を大きく）すれば，定常偏差が小さくなる</a:t>
                  </a:r>
                  <a:endParaRPr kumimoji="1" lang="en-US" altLang="ja-JP" b="1" dirty="0"/>
                </a:p>
              </p:txBody>
            </p:sp>
          </mc:Choice>
          <mc:Fallback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B3B709C-9B83-4BA1-9DC1-37B3C7FC3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896" y="5657671"/>
                  <a:ext cx="7628964" cy="1200329"/>
                </a:xfrm>
                <a:prstGeom prst="rect">
                  <a:avLst/>
                </a:prstGeom>
                <a:blipFill>
                  <a:blip r:embed="rId7"/>
                  <a:stretch>
                    <a:fillRect l="-638" t="-2010" b="-6533"/>
                  </a:stretch>
                </a:blipFill>
                <a:ln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4FCF4D06-7FC3-45FE-A682-1C96C296A7D4}"/>
                </a:ext>
              </a:extLst>
            </p:cNvPr>
            <p:cNvSpPr txBox="1"/>
            <p:nvPr/>
          </p:nvSpPr>
          <p:spPr>
            <a:xfrm>
              <a:off x="838200" y="6073170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b="1" dirty="0"/>
                <a:t>⇒</a:t>
              </a:r>
              <a:endParaRPr kumimoji="1" lang="en-US" altLang="ja-JP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EF516B9-2D37-4C47-8206-96C83F39F1C4}"/>
                    </a:ext>
                  </a:extLst>
                </p:cNvPr>
                <p:cNvSpPr txBox="1"/>
                <p:nvPr/>
              </p:nvSpPr>
              <p:spPr>
                <a:xfrm>
                  <a:off x="3509383" y="6086866"/>
                  <a:ext cx="1236108" cy="3604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EF516B9-2D37-4C47-8206-96C83F39F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383" y="6086866"/>
                  <a:ext cx="1236108" cy="360483"/>
                </a:xfrm>
                <a:prstGeom prst="rect">
                  <a:avLst/>
                </a:prstGeom>
                <a:blipFill>
                  <a:blip r:embed="rId8"/>
                  <a:stretch>
                    <a:fillRect l="-1980" t="-1695" r="-990" b="-169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589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定常偏差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B6896D5-9B52-4C51-8514-67B42A734436}"/>
              </a:ext>
            </a:extLst>
          </p:cNvPr>
          <p:cNvGrpSpPr/>
          <p:nvPr/>
        </p:nvGrpSpPr>
        <p:grpSpPr>
          <a:xfrm>
            <a:off x="838199" y="1846730"/>
            <a:ext cx="10558501" cy="2538736"/>
            <a:chOff x="838199" y="1846730"/>
            <a:chExt cx="10558501" cy="253873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F4E01044-B3E6-47DC-B749-D05E0214F0F1}"/>
                </a:ext>
              </a:extLst>
            </p:cNvPr>
            <p:cNvSpPr/>
            <p:nvPr/>
          </p:nvSpPr>
          <p:spPr>
            <a:xfrm>
              <a:off x="838200" y="1846730"/>
              <a:ext cx="9784080" cy="3427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6577EAB4-FC88-4896-9691-AD47803B2745}"/>
                    </a:ext>
                  </a:extLst>
                </p:cNvPr>
                <p:cNvSpPr txBox="1"/>
                <p:nvPr/>
              </p:nvSpPr>
              <p:spPr>
                <a:xfrm>
                  <a:off x="838199" y="1846730"/>
                  <a:ext cx="1055850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𝚱</m:t>
                      </m:r>
                      <m:d>
                        <m:dPr>
                          <m:ctrlP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a14:m>
                  <a:r>
                    <a:rPr kumimoji="1" lang="ja-JP" altLang="en-US" b="1" dirty="0"/>
                    <a:t>に積分器が含まれていると，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a14:m>
                  <a:r>
                    <a:rPr kumimoji="1" lang="ja-JP" altLang="en-US" b="1" dirty="0"/>
                    <a:t>となり，</a:t>
                  </a:r>
                  <a:r>
                    <a:rPr lang="ja-JP" altLang="en-US" b="1" dirty="0"/>
                    <a:t>ステップ目標値に定常偏差なく追従する．</a:t>
                  </a:r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lang="ja-JP" altLang="en-US" b="1" dirty="0"/>
                    <a:t>これを，</a:t>
                  </a:r>
                  <a:r>
                    <a:rPr lang="en-US" altLang="ja-JP" b="1" dirty="0">
                      <a:solidFill>
                        <a:srgbClr val="002060"/>
                      </a:solidFill>
                    </a:rPr>
                    <a:t>1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型の制御系</a:t>
                  </a:r>
                  <a:r>
                    <a:rPr lang="ja-JP" altLang="en-US" b="1" dirty="0"/>
                    <a:t>という．</a:t>
                  </a:r>
                  <a:endParaRPr kumimoji="1" lang="en-US" altLang="ja-JP" b="1" dirty="0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6577EAB4-FC88-4896-9691-AD47803B2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1846730"/>
                  <a:ext cx="10558501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462" t="-3974" b="-99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6378F73-A98D-4194-AA25-548387A96514}"/>
                    </a:ext>
                  </a:extLst>
                </p:cNvPr>
                <p:cNvSpPr txBox="1"/>
                <p:nvPr/>
              </p:nvSpPr>
              <p:spPr>
                <a:xfrm>
                  <a:off x="1819832" y="2908138"/>
                  <a:ext cx="6445627" cy="147732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積分器の数が 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kumimoji="1" lang="en-US" altLang="ja-JP" b="1" dirty="0"/>
                    <a:t> </a:t>
                  </a:r>
                  <a:r>
                    <a:rPr kumimoji="1" lang="ja-JP" altLang="en-US" b="1" dirty="0"/>
                    <a:t>個のとき，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ja-JP" altLang="en-US" b="1" dirty="0">
                      <a:solidFill>
                        <a:srgbClr val="002060"/>
                      </a:solidFill>
                    </a:rPr>
                    <a:t> 型の制御系</a:t>
                  </a:r>
                  <a:r>
                    <a:rPr lang="ja-JP" altLang="en-US" b="1" dirty="0"/>
                    <a:t>という．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kumimoji="1" lang="ja-JP" altLang="en-US" b="1" dirty="0"/>
                    <a:t>目標値のラプラス変換　　のとき，</a:t>
                  </a:r>
                  <a:r>
                    <a:rPr lang="en-US" altLang="ja-JP" b="1" dirty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ja-JP" altLang="en-US" b="1" dirty="0">
                      <a:solidFill>
                        <a:schemeClr val="tx1"/>
                      </a:solidFill>
                    </a:rPr>
                    <a:t> 型の制御系であれば，</a:t>
                  </a:r>
                  <a:endParaRPr lang="en-US" altLang="ja-JP" b="1" dirty="0">
                    <a:solidFill>
                      <a:schemeClr val="tx1"/>
                    </a:solidFill>
                  </a:endParaRPr>
                </a:p>
                <a:p>
                  <a:endParaRPr kumimoji="1" lang="en-US" altLang="ja-JP" b="1" dirty="0"/>
                </a:p>
                <a:p>
                  <a:r>
                    <a:rPr kumimoji="1" lang="ja-JP" altLang="en-US" b="1" dirty="0"/>
                    <a:t>定常偏差が</a:t>
                  </a:r>
                  <a:r>
                    <a:rPr kumimoji="1" lang="en-US" altLang="ja-JP" b="1" dirty="0"/>
                    <a:t>0</a:t>
                  </a:r>
                  <a:r>
                    <a:rPr kumimoji="1" lang="ja-JP" altLang="en-US" b="1" dirty="0"/>
                    <a:t>になる．</a:t>
                  </a:r>
                  <a:endParaRPr kumimoji="1" lang="en-US" altLang="ja-JP" b="1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6378F73-A98D-4194-AA25-548387A96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832" y="2908138"/>
                  <a:ext cx="6445627" cy="1477328"/>
                </a:xfrm>
                <a:prstGeom prst="rect">
                  <a:avLst/>
                </a:prstGeom>
                <a:blipFill>
                  <a:blip r:embed="rId3"/>
                  <a:stretch>
                    <a:fillRect l="-755" t="-1639" r="-283" b="-53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4F189A1-B221-4006-99F4-887BD0A047A1}"/>
                    </a:ext>
                  </a:extLst>
                </p:cNvPr>
                <p:cNvSpPr txBox="1"/>
                <p:nvPr/>
              </p:nvSpPr>
              <p:spPr>
                <a:xfrm>
                  <a:off x="4056526" y="3321778"/>
                  <a:ext cx="784415" cy="6109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4F189A1-B221-4006-99F4-887BD0A047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526" y="3321778"/>
                  <a:ext cx="784415" cy="6109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722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開ループ系の設計仕様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577EAB4-FC88-4896-9691-AD47803B2745}"/>
                  </a:ext>
                </a:extLst>
              </p:cNvPr>
              <p:cNvSpPr txBox="1"/>
              <p:nvPr/>
            </p:nvSpPr>
            <p:spPr>
              <a:xfrm>
                <a:off x="838200" y="1971549"/>
                <a:ext cx="10558501" cy="2637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～制御系設計で</a:t>
                </a:r>
                <a:r>
                  <a:rPr kumimoji="1" lang="ja-JP" altLang="en-US" b="1" dirty="0">
                    <a:solidFill>
                      <a:schemeClr val="accent2"/>
                    </a:solidFill>
                  </a:rPr>
                  <a:t>要求する開ループ系の性能</a:t>
                </a:r>
                <a:r>
                  <a:rPr kumimoji="1" lang="ja-JP" altLang="en-US" b="1" dirty="0"/>
                  <a:t>～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r>
                  <a:rPr lang="ja-JP" altLang="en-US" b="1" dirty="0">
                    <a:solidFill>
                      <a:srgbClr val="002060"/>
                    </a:solidFill>
                  </a:rPr>
                  <a:t>安定性</a:t>
                </a:r>
                <a:r>
                  <a:rPr lang="ja-JP" altLang="en-US" b="1" dirty="0"/>
                  <a:t>　</a:t>
                </a:r>
                <a:r>
                  <a:rPr lang="en-US" altLang="ja-JP" b="1" dirty="0"/>
                  <a:t>…</a:t>
                </a:r>
                <a:r>
                  <a:rPr lang="ja-JP" altLang="en-US" b="1" dirty="0"/>
                  <a:t>ゲイン交差周波数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𝒈𝒄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ja-JP" b="1" dirty="0"/>
                  <a:t> </a:t>
                </a:r>
                <a:r>
                  <a:rPr lang="ja-JP" altLang="en-US" b="1" dirty="0"/>
                  <a:t>位相交差周波数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ja-JP" b="1" dirty="0"/>
                  <a:t> </a:t>
                </a:r>
                <a:r>
                  <a:rPr lang="ja-JP" altLang="en-US" b="1" dirty="0"/>
                  <a:t>維持する</a:t>
                </a:r>
                <a:endParaRPr lang="en-US" altLang="ja-JP" b="1" dirty="0"/>
              </a:p>
              <a:p>
                <a:endParaRPr lang="en-US" altLang="ja-JP" b="1" dirty="0"/>
              </a:p>
              <a:p>
                <a:r>
                  <a:rPr kumimoji="1" lang="ja-JP" altLang="en-US" b="1" dirty="0">
                    <a:solidFill>
                      <a:srgbClr val="002060"/>
                    </a:solidFill>
                  </a:rPr>
                  <a:t>速応性</a:t>
                </a:r>
                <a:r>
                  <a:rPr kumimoji="1" lang="ja-JP" altLang="en-US" b="1" dirty="0"/>
                  <a:t>　</a:t>
                </a:r>
                <a:r>
                  <a:rPr kumimoji="1" lang="en-US" altLang="ja-JP" b="1" dirty="0"/>
                  <a:t>…</a:t>
                </a:r>
                <a:r>
                  <a:rPr kumimoji="1" lang="ja-JP" altLang="en-US" b="1" dirty="0"/>
                  <a:t>ゲイン交差周波数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𝒈𝒄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 </a:t>
                </a:r>
                <a:r>
                  <a:rPr kumimoji="1" lang="ja-JP" altLang="en-US" b="1" dirty="0"/>
                  <a:t>をできるだけ大きくする</a:t>
                </a:r>
                <a:endParaRPr kumimoji="1" lang="en-US" altLang="ja-JP" b="1" dirty="0"/>
              </a:p>
              <a:p>
                <a:endParaRPr lang="en-US" altLang="ja-JP" b="1" dirty="0">
                  <a:solidFill>
                    <a:srgbClr val="002060"/>
                  </a:solidFill>
                </a:endParaRPr>
              </a:p>
              <a:p>
                <a:r>
                  <a:rPr lang="ja-JP" altLang="en-US" b="1" dirty="0">
                    <a:solidFill>
                      <a:srgbClr val="002060"/>
                    </a:solidFill>
                  </a:rPr>
                  <a:t>減衰性　</a:t>
                </a:r>
                <a:r>
                  <a:rPr lang="en-US" altLang="ja-JP" b="1" dirty="0"/>
                  <a:t>…</a:t>
                </a:r>
                <a:r>
                  <a:rPr lang="ja-JP" altLang="en-US" b="1" dirty="0"/>
                  <a:t>位相余裕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𝑷𝑴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を大きくする</a:t>
                </a:r>
                <a:endParaRPr lang="en-US" altLang="ja-JP" b="1" dirty="0"/>
              </a:p>
              <a:p>
                <a:endParaRPr kumimoji="1" lang="en-US" altLang="ja-JP" b="1" dirty="0">
                  <a:solidFill>
                    <a:srgbClr val="002060"/>
                  </a:solidFill>
                </a:endParaRPr>
              </a:p>
              <a:p>
                <a:r>
                  <a:rPr kumimoji="1" lang="ja-JP" altLang="en-US" b="1" dirty="0">
                    <a:solidFill>
                      <a:srgbClr val="002060"/>
                    </a:solidFill>
                  </a:rPr>
                  <a:t>定常偏差</a:t>
                </a:r>
                <a:r>
                  <a:rPr kumimoji="1" lang="en-US" altLang="ja-JP" b="1" dirty="0"/>
                  <a:t>…</a:t>
                </a:r>
                <a:r>
                  <a:rPr kumimoji="1" lang="ja-JP" altLang="en-US" b="1" dirty="0"/>
                  <a:t>低周波ゲインを大きくする（直流ゲイン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kumimoji="1" lang="ja-JP" altLang="en-US" b="1" dirty="0"/>
                  <a:t> にする）</a:t>
                </a:r>
                <a:endParaRPr kumimoji="1" lang="en-US" altLang="ja-JP" b="1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577EAB4-FC88-4896-9691-AD47803B2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1549"/>
                <a:ext cx="10558501" cy="2637902"/>
              </a:xfrm>
              <a:prstGeom prst="rect">
                <a:avLst/>
              </a:prstGeom>
              <a:blipFill>
                <a:blip r:embed="rId2"/>
                <a:stretch>
                  <a:fillRect l="-520" t="-1155" b="-25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8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開ループ系の設計仕様</a:t>
            </a:r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F18232C-8344-4C87-BBB0-6D4D8F9BDFE3}"/>
              </a:ext>
            </a:extLst>
          </p:cNvPr>
          <p:cNvGrpSpPr/>
          <p:nvPr/>
        </p:nvGrpSpPr>
        <p:grpSpPr>
          <a:xfrm>
            <a:off x="838200" y="1690688"/>
            <a:ext cx="9545009" cy="4567313"/>
            <a:chOff x="838200" y="1690688"/>
            <a:chExt cx="9545009" cy="4567313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2A85882B-48DE-4436-8B72-D770DA532DBA}"/>
                </a:ext>
              </a:extLst>
            </p:cNvPr>
            <p:cNvSpPr/>
            <p:nvPr/>
          </p:nvSpPr>
          <p:spPr>
            <a:xfrm>
              <a:off x="4482353" y="2796988"/>
              <a:ext cx="5737412" cy="28911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0FB1C55-D90C-4583-80D3-AECB0471FDE9}"/>
                    </a:ext>
                  </a:extLst>
                </p:cNvPr>
                <p:cNvSpPr txBox="1"/>
                <p:nvPr/>
              </p:nvSpPr>
              <p:spPr>
                <a:xfrm>
                  <a:off x="838200" y="1690688"/>
                  <a:ext cx="2370842" cy="586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𝒚𝒓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𝚱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0FB1C55-D90C-4583-80D3-AECB0471F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690688"/>
                  <a:ext cx="2370842" cy="5866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B53756D-F352-4750-AABB-A982ADD47CF8}"/>
                </a:ext>
              </a:extLst>
            </p:cNvPr>
            <p:cNvSpPr txBox="1"/>
            <p:nvPr/>
          </p:nvSpPr>
          <p:spPr>
            <a:xfrm>
              <a:off x="4179633" y="1690688"/>
              <a:ext cx="620357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閉ループ系の伝達関数（</a:t>
              </a:r>
              <a:r>
                <a:rPr kumimoji="1" lang="en-US" altLang="ja-JP" b="1" dirty="0"/>
                <a:t>r</a:t>
              </a:r>
              <a:r>
                <a:rPr kumimoji="1" lang="ja-JP" altLang="en-US" b="1" dirty="0"/>
                <a:t>→</a:t>
              </a:r>
              <a:r>
                <a:rPr kumimoji="1" lang="en-US" altLang="ja-JP" b="1" dirty="0"/>
                <a:t>y</a:t>
              </a:r>
              <a:r>
                <a:rPr kumimoji="1" lang="ja-JP" altLang="en-US" b="1" dirty="0"/>
                <a:t>）</a:t>
              </a:r>
              <a:endParaRPr kumimoji="1" lang="en-US" altLang="ja-JP" b="1" dirty="0"/>
            </a:p>
            <a:p>
              <a:endParaRPr lang="en-US" altLang="ja-JP" b="1" dirty="0"/>
            </a:p>
            <a:p>
              <a:r>
                <a:rPr lang="ja-JP" altLang="en-US" b="1" dirty="0"/>
                <a:t>制御器や制御対象に対して</a:t>
              </a:r>
              <a:r>
                <a:rPr kumimoji="1" lang="ja-JP" altLang="en-US" b="1" dirty="0">
                  <a:solidFill>
                    <a:srgbClr val="7030A0"/>
                  </a:solidFill>
                </a:rPr>
                <a:t>非線形</a:t>
              </a:r>
              <a:endParaRPr kumimoji="1" lang="en-US" altLang="ja-JP" b="1" dirty="0">
                <a:solidFill>
                  <a:srgbClr val="7030A0"/>
                </a:solidFill>
              </a:endParaRPr>
            </a:p>
            <a:p>
              <a:endParaRPr kumimoji="1" lang="en-US" altLang="ja-JP" b="1" dirty="0"/>
            </a:p>
            <a:p>
              <a:r>
                <a:rPr lang="ja-JP" altLang="en-US" b="1" dirty="0"/>
                <a:t>⇒閉ループ系の特徴がどのように変わるかが分かりにくい</a:t>
              </a:r>
              <a:endParaRPr lang="en-US" altLang="ja-JP" b="1" dirty="0"/>
            </a:p>
            <a:p>
              <a:pPr algn="r"/>
              <a:r>
                <a:rPr kumimoji="1" lang="ja-JP" altLang="en-US" b="1" dirty="0"/>
                <a:t>（これが問題点）</a:t>
              </a:r>
              <a:endParaRPr kumimoji="1" lang="en-US" altLang="ja-JP" b="1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348BDEF-C98B-4267-B2C6-2036BBEA066C}"/>
                </a:ext>
              </a:extLst>
            </p:cNvPr>
            <p:cNvSpPr txBox="1"/>
            <p:nvPr/>
          </p:nvSpPr>
          <p:spPr>
            <a:xfrm>
              <a:off x="838200" y="3602950"/>
              <a:ext cx="620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＜解決＞</a:t>
              </a:r>
              <a:endParaRPr kumimoji="1" lang="en-US" altLang="ja-JP" b="1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ACE2854-88DD-47B4-986E-9137123A3513}"/>
                </a:ext>
              </a:extLst>
            </p:cNvPr>
            <p:cNvSpPr txBox="1"/>
            <p:nvPr/>
          </p:nvSpPr>
          <p:spPr>
            <a:xfrm>
              <a:off x="1163010" y="3978735"/>
              <a:ext cx="6203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閉ループ系のに基づく</a:t>
              </a:r>
              <a:r>
                <a:rPr kumimoji="1" lang="ja-JP" altLang="en-US" b="1" dirty="0">
                  <a:solidFill>
                    <a:srgbClr val="C00000"/>
                  </a:solidFill>
                </a:rPr>
                <a:t>ループ整形法</a:t>
              </a:r>
              <a:endParaRPr kumimoji="1" lang="en-US" altLang="ja-JP" b="1" dirty="0">
                <a:solidFill>
                  <a:srgbClr val="C00000"/>
                </a:solidFill>
              </a:endParaRPr>
            </a:p>
            <a:p>
              <a:r>
                <a:rPr kumimoji="1" lang="ja-JP" altLang="en-US" b="1" dirty="0"/>
                <a:t>　</a:t>
              </a:r>
              <a:endParaRPr kumimoji="1" lang="en-US" altLang="ja-JP" b="1" dirty="0"/>
            </a:p>
            <a:p>
              <a:r>
                <a:rPr lang="ja-JP" altLang="en-US" b="1" dirty="0"/>
                <a:t>　</a:t>
              </a:r>
              <a:r>
                <a:rPr kumimoji="1" lang="en-US" altLang="ja-JP" b="1" dirty="0"/>
                <a:t>…</a:t>
              </a:r>
              <a:endParaRPr kumimoji="1" lang="en-US" altLang="ja-JP" b="1" dirty="0">
                <a:solidFill>
                  <a:srgbClr val="C00000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735E537-58E7-43F0-8AD7-40E56D4F7C67}"/>
                </a:ext>
              </a:extLst>
            </p:cNvPr>
            <p:cNvSpPr txBox="1"/>
            <p:nvPr/>
          </p:nvSpPr>
          <p:spPr>
            <a:xfrm>
              <a:off x="1656069" y="4503675"/>
              <a:ext cx="6824544" cy="17543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閉ループ系の応答を望ましいものにするという目標は同じだが，閉ループ系ではなく，ループを切った開ループ系</a:t>
              </a:r>
              <a:endParaRPr kumimoji="1" lang="en-US" altLang="ja-JP" b="1" dirty="0"/>
            </a:p>
            <a:p>
              <a:endParaRPr lang="en-US" altLang="ja-JP" b="1" dirty="0">
                <a:solidFill>
                  <a:srgbClr val="C00000"/>
                </a:solidFill>
              </a:endParaRPr>
            </a:p>
            <a:p>
              <a:endParaRPr kumimoji="1" lang="en-US" altLang="ja-JP" b="1" dirty="0">
                <a:solidFill>
                  <a:srgbClr val="C00000"/>
                </a:solidFill>
              </a:endParaRPr>
            </a:p>
            <a:p>
              <a:endParaRPr lang="en-US" altLang="ja-JP" b="1" dirty="0">
                <a:solidFill>
                  <a:srgbClr val="C00000"/>
                </a:solidFill>
              </a:endParaRPr>
            </a:p>
            <a:p>
              <a:r>
                <a:rPr kumimoji="1" lang="ja-JP" altLang="en-US" b="1" dirty="0"/>
                <a:t>の特性だけをみて制御器を設計する</a:t>
              </a:r>
              <a:endParaRPr kumimoji="1" lang="en-US" altLang="ja-JP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23582CE-30B3-45F5-8E9A-423CF94D9E86}"/>
                    </a:ext>
                  </a:extLst>
                </p:cNvPr>
                <p:cNvSpPr txBox="1"/>
                <p:nvPr/>
              </p:nvSpPr>
              <p:spPr>
                <a:xfrm>
                  <a:off x="3882920" y="5357276"/>
                  <a:ext cx="237084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𝚱</m:t>
                        </m:r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23582CE-30B3-45F5-8E9A-423CF94D9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920" y="5357276"/>
                  <a:ext cx="2370842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03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開ループ系の設計仕様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5BC8113-035F-48B1-A836-827403EC82C6}"/>
              </a:ext>
            </a:extLst>
          </p:cNvPr>
          <p:cNvGrpSpPr/>
          <p:nvPr/>
        </p:nvGrpSpPr>
        <p:grpSpPr>
          <a:xfrm>
            <a:off x="838200" y="1690688"/>
            <a:ext cx="10295966" cy="4122955"/>
            <a:chOff x="838200" y="1690688"/>
            <a:chExt cx="10295966" cy="4122955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2C89BD7B-9404-4E5F-A7C2-AAD1FF4DF2BA}"/>
                </a:ext>
              </a:extLst>
            </p:cNvPr>
            <p:cNvSpPr/>
            <p:nvPr/>
          </p:nvSpPr>
          <p:spPr>
            <a:xfrm>
              <a:off x="1326776" y="3191320"/>
              <a:ext cx="7315199" cy="646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3D7ECDF-F6C8-42F1-B821-D7DBF8B6DA0A}"/>
                </a:ext>
              </a:extLst>
            </p:cNvPr>
            <p:cNvGrpSpPr/>
            <p:nvPr/>
          </p:nvGrpSpPr>
          <p:grpSpPr>
            <a:xfrm>
              <a:off x="838200" y="1690688"/>
              <a:ext cx="10295966" cy="4122955"/>
              <a:chOff x="838199" y="1690688"/>
              <a:chExt cx="10295966" cy="41229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7B53756D-F352-4750-AABB-A982ADD47CF8}"/>
                      </a:ext>
                    </a:extLst>
                  </p:cNvPr>
                  <p:cNvSpPr txBox="1"/>
                  <p:nvPr/>
                </p:nvSpPr>
                <p:spPr>
                  <a:xfrm>
                    <a:off x="838199" y="1690688"/>
                    <a:ext cx="10295966" cy="3970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b="1" dirty="0"/>
                      <a:t>開ループ系伝達関数に対して設計仕様を与えて，それを満足する制御器を求める</a:t>
                    </a:r>
                    <a:r>
                      <a:rPr lang="en-US" altLang="ja-JP" b="1" dirty="0"/>
                      <a:t>...</a:t>
                    </a:r>
                  </a:p>
                  <a:p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endParaRPr kumimoji="1" lang="en-US" altLang="ja-JP" b="1" dirty="0"/>
                  </a:p>
                  <a:p>
                    <a:r>
                      <a:rPr lang="ja-JP" altLang="en-US" b="1" dirty="0"/>
                      <a:t>は線形なので</a:t>
                    </a:r>
                    <a:r>
                      <a:rPr lang="en-US" altLang="ja-JP" b="1" dirty="0"/>
                      <a:t>...</a:t>
                    </a:r>
                  </a:p>
                  <a:p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endParaRPr kumimoji="1" lang="en-US" altLang="ja-JP" b="1" dirty="0"/>
                  </a:p>
                  <a:p>
                    <a:r>
                      <a:rPr lang="ja-JP" altLang="en-US" b="1" dirty="0"/>
                      <a:t>などを比較的容易に調べることができる．</a:t>
                    </a:r>
                    <a:endParaRPr lang="en-US" altLang="ja-JP" b="1" dirty="0"/>
                  </a:p>
                  <a:p>
                    <a:endParaRPr kumimoji="1" lang="en-US" altLang="ja-JP" b="1" dirty="0"/>
                  </a:p>
                  <a:p>
                    <a:r>
                      <a:rPr lang="ja-JP" altLang="en-US" b="1" dirty="0"/>
                      <a:t>しかも，</a:t>
                    </a:r>
                    <a:endParaRPr lang="en-US" altLang="ja-JP" b="1" dirty="0"/>
                  </a:p>
                  <a:p>
                    <a:r>
                      <a:rPr lang="ja-JP" altLang="en-US" b="1" dirty="0">
                        <a:solidFill>
                          <a:srgbClr val="C00000"/>
                        </a:solidFill>
                      </a:rPr>
                      <a:t>ループ整形では，開ループ系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ja-JP" altLang="en-US" b="1" dirty="0">
                        <a:solidFill>
                          <a:srgbClr val="C00000"/>
                        </a:solidFill>
                      </a:rPr>
                      <a:t>の周波数応答が分かれば，設計できる</a:t>
                    </a:r>
                    <a:r>
                      <a:rPr lang="ja-JP" altLang="en-US" b="1" dirty="0"/>
                      <a:t>．</a:t>
                    </a:r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lang="ja-JP" altLang="en-US" b="1" dirty="0"/>
                      <a:t>⇒</a:t>
                    </a:r>
                    <a:endParaRPr lang="en-US" altLang="ja-JP" b="1" dirty="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7B53756D-F352-4750-AABB-A982ADD47C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1690688"/>
                    <a:ext cx="10295966" cy="39703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33" t="-767" b="-138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29E56DF8-D870-4429-BFFE-34DBFEE498A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776" y="5167312"/>
                    <a:ext cx="6096000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 dirty="0"/>
                      <a:t>制御対象のモデルが分からなくても実際に実験によって，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ja-JP" altLang="en-US" b="1" dirty="0"/>
                      <a:t>の周波数応答を取得することで，設計できる</a:t>
                    </a:r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29E56DF8-D870-4429-BFFE-34DBFEE498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776" y="5167312"/>
                    <a:ext cx="609600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00" t="-5660" r="-130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470B51B4-DC6D-46E3-99C6-B9EE96044757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776" y="3191320"/>
                    <a:ext cx="7566212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 dirty="0"/>
                      <a:t>・どのように</a:t>
                    </a:r>
                    <a14:m>
                      <m:oMath xmlns:m="http://schemas.openxmlformats.org/officeDocument/2006/math"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𝚱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ja-JP" altLang="en-US" b="1" dirty="0"/>
                      <a:t>を変更すれば設計仕様を満足するものになるか</a:t>
                    </a:r>
                    <a:endParaRPr lang="en-US" altLang="ja-JP" b="1" dirty="0"/>
                  </a:p>
                  <a:p>
                    <a:r>
                      <a:rPr lang="ja-JP" altLang="en-US" b="1" dirty="0"/>
                      <a:t>・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ja-JP" altLang="en-US" b="1" dirty="0"/>
                      <a:t>に不確かさがある場合にどの程度不確かさの影響が出てくるか</a:t>
                    </a:r>
                  </a:p>
                </p:txBody>
              </p:sp>
            </mc:Choice>
            <mc:Fallback xmlns="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470B51B4-DC6D-46E3-99C6-B9EE960447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776" y="3191320"/>
                    <a:ext cx="7566212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25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C18ADCE0-B9B0-4028-85BE-2FD6706115AA}"/>
                      </a:ext>
                    </a:extLst>
                  </p:cNvPr>
                  <p:cNvSpPr txBox="1"/>
                  <p:nvPr/>
                </p:nvSpPr>
                <p:spPr>
                  <a:xfrm>
                    <a:off x="2277035" y="2256338"/>
                    <a:ext cx="21515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</m:d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𝚱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C18ADCE0-B9B0-4028-85BE-2FD670611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7035" y="2256338"/>
                    <a:ext cx="215153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4249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開ループ系の設計仕様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A3E0C12-916F-4E78-AAEC-B8E6FE403C13}"/>
              </a:ext>
            </a:extLst>
          </p:cNvPr>
          <p:cNvGrpSpPr/>
          <p:nvPr/>
        </p:nvGrpSpPr>
        <p:grpSpPr>
          <a:xfrm>
            <a:off x="838199" y="1690688"/>
            <a:ext cx="10726272" cy="4475297"/>
            <a:chOff x="838199" y="1690688"/>
            <a:chExt cx="10726272" cy="4475297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76E2FB3-B7F4-493C-92A1-50F221C5F03E}"/>
                </a:ext>
              </a:extLst>
            </p:cNvPr>
            <p:cNvSpPr/>
            <p:nvPr/>
          </p:nvSpPr>
          <p:spPr>
            <a:xfrm>
              <a:off x="1326775" y="3048000"/>
              <a:ext cx="1237131" cy="311796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B53756D-F352-4750-AABB-A982ADD47CF8}"/>
                </a:ext>
              </a:extLst>
            </p:cNvPr>
            <p:cNvSpPr txBox="1"/>
            <p:nvPr/>
          </p:nvSpPr>
          <p:spPr>
            <a:xfrm>
              <a:off x="838199" y="1690688"/>
              <a:ext cx="10726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開ループ系に注目して，制御系を設計するためには，開ループ系に対する設計仕様を与える必要がある．</a:t>
              </a:r>
              <a:endParaRPr lang="en-US" altLang="ja-JP" b="1" dirty="0"/>
            </a:p>
            <a:p>
              <a:endParaRPr lang="en-US" altLang="ja-JP" b="1" dirty="0"/>
            </a:p>
            <a:p>
              <a:endParaRPr lang="en-US" altLang="ja-JP" b="1" dirty="0"/>
            </a:p>
            <a:p>
              <a:r>
                <a:rPr lang="en-US" altLang="ja-JP" b="1" dirty="0"/>
                <a:t>			</a:t>
              </a:r>
              <a:r>
                <a:rPr lang="ja-JP" altLang="en-US" b="1" dirty="0"/>
                <a:t>閉ループ系の設計仕様</a:t>
              </a:r>
              <a:r>
                <a:rPr lang="en-US" altLang="ja-JP" b="1" dirty="0"/>
                <a:t>				</a:t>
              </a:r>
              <a:r>
                <a:rPr lang="ja-JP" altLang="en-US" b="1" dirty="0"/>
                <a:t>開ループ系の設計仕様</a:t>
              </a:r>
              <a:endParaRPr lang="en-US" altLang="ja-JP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6A324A6-1E0A-47B0-A202-7A4C9A5D5749}"/>
                </a:ext>
              </a:extLst>
            </p:cNvPr>
            <p:cNvSpPr txBox="1"/>
            <p:nvPr/>
          </p:nvSpPr>
          <p:spPr>
            <a:xfrm>
              <a:off x="1199026" y="3231777"/>
              <a:ext cx="145676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・安定性</a:t>
              </a:r>
              <a:endParaRPr lang="en-US" altLang="ja-JP" b="1" dirty="0"/>
            </a:p>
            <a:p>
              <a:endParaRPr lang="en-US" altLang="ja-JP" b="1" dirty="0"/>
            </a:p>
            <a:p>
              <a:endParaRPr lang="en-US" altLang="ja-JP" b="1" dirty="0"/>
            </a:p>
            <a:p>
              <a:r>
                <a:rPr lang="ja-JP" altLang="en-US" b="1" dirty="0"/>
                <a:t>・速応性</a:t>
              </a:r>
              <a:endParaRPr lang="en-US" altLang="ja-JP" b="1" dirty="0"/>
            </a:p>
            <a:p>
              <a:endParaRPr lang="en-US" altLang="ja-JP" b="1" dirty="0"/>
            </a:p>
            <a:p>
              <a:endParaRPr lang="en-US" altLang="ja-JP" b="1" dirty="0"/>
            </a:p>
            <a:p>
              <a:r>
                <a:rPr lang="ja-JP" altLang="en-US" b="1" dirty="0"/>
                <a:t>・減衰性</a:t>
              </a:r>
              <a:endParaRPr lang="en-US" altLang="ja-JP" b="1" dirty="0"/>
            </a:p>
            <a:p>
              <a:endParaRPr lang="en-US" altLang="ja-JP" b="1" dirty="0"/>
            </a:p>
            <a:p>
              <a:endParaRPr lang="en-US" altLang="ja-JP" b="1" dirty="0"/>
            </a:p>
            <a:p>
              <a:r>
                <a:rPr lang="ja-JP" altLang="en-US" b="1" dirty="0"/>
                <a:t>・定常偏差</a:t>
              </a:r>
              <a:endParaRPr lang="en-US" altLang="ja-JP" b="1" dirty="0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0D623C65-583A-46E1-BCF5-381C30F87328}"/>
                </a:ext>
              </a:extLst>
            </p:cNvPr>
            <p:cNvCxnSpPr/>
            <p:nvPr/>
          </p:nvCxnSpPr>
          <p:spPr>
            <a:xfrm>
              <a:off x="2673721" y="3227295"/>
              <a:ext cx="0" cy="281491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A0DA74E-AECC-4CF2-8839-E39EEB3318BE}"/>
                    </a:ext>
                  </a:extLst>
                </p:cNvPr>
                <p:cNvSpPr txBox="1"/>
                <p:nvPr/>
              </p:nvSpPr>
              <p:spPr>
                <a:xfrm>
                  <a:off x="3337113" y="3227295"/>
                  <a:ext cx="3581403" cy="293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閉ループ系が内部安定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𝒚𝒓</m:t>
                          </m:r>
                        </m:sub>
                      </m:sSub>
                    </m:oMath>
                  </a14:m>
                  <a:r>
                    <a:rPr lang="ja-JP" altLang="en-US" b="1" dirty="0"/>
                    <a:t>のバンド幅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𝒃𝒘</m:t>
                          </m:r>
                        </m:sub>
                      </m:sSub>
                    </m:oMath>
                  </a14:m>
                  <a:r>
                    <a:rPr lang="ja-JP" altLang="en-US" b="1" dirty="0"/>
                    <a:t>が大きい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𝒚𝒓</m:t>
                          </m:r>
                        </m:sub>
                      </m:sSub>
                    </m:oMath>
                  </a14:m>
                  <a:r>
                    <a:rPr lang="ja-JP" altLang="en-US" b="1" dirty="0"/>
                    <a:t>のピークゲイン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a14:m>
                  <a:r>
                    <a:rPr lang="ja-JP" altLang="en-US" b="1" dirty="0"/>
                    <a:t>が大きい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𝒚𝒓</m:t>
                          </m:r>
                        </m:sub>
                      </m:sSub>
                    </m:oMath>
                  </a14:m>
                  <a:r>
                    <a:rPr lang="ja-JP" altLang="en-US" b="1" dirty="0"/>
                    <a:t>の低周波域のゲインが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𝒅𝑩</m:t>
                      </m:r>
                    </m:oMath>
                  </a14:m>
                  <a:endParaRPr lang="en-US" altLang="ja-JP" b="1" dirty="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A0DA74E-AECC-4CF2-8839-E39EEB331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113" y="3227295"/>
                  <a:ext cx="3581403" cy="293869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037" b="-16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C9CBE2B7-07B7-4FD0-BB78-D3943539DDB5}"/>
                </a:ext>
              </a:extLst>
            </p:cNvPr>
            <p:cNvSpPr/>
            <p:nvPr/>
          </p:nvSpPr>
          <p:spPr>
            <a:xfrm>
              <a:off x="7064186" y="4336230"/>
              <a:ext cx="1201271" cy="6849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FC5565E-5DB6-474D-B704-2DDEEE92C092}"/>
                </a:ext>
              </a:extLst>
            </p:cNvPr>
            <p:cNvSpPr/>
            <p:nvPr/>
          </p:nvSpPr>
          <p:spPr>
            <a:xfrm>
              <a:off x="9013800" y="3508709"/>
              <a:ext cx="2340000" cy="23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0" b="1" dirty="0"/>
                <a:t>?</a:t>
              </a:r>
              <a:endParaRPr kumimoji="1" lang="ja-JP" altLang="en-US" b="1" dirty="0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7178B729-C1BD-45B8-8DCB-FEDF447D2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4412" y="3048001"/>
              <a:ext cx="8879547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163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安定性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B1160BE-A7EC-46AF-BC70-244CDADD9966}"/>
              </a:ext>
            </a:extLst>
          </p:cNvPr>
          <p:cNvGrpSpPr/>
          <p:nvPr/>
        </p:nvGrpSpPr>
        <p:grpSpPr>
          <a:xfrm>
            <a:off x="838200" y="1690688"/>
            <a:ext cx="10515600" cy="3228977"/>
            <a:chOff x="838200" y="1690688"/>
            <a:chExt cx="10515600" cy="3228977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6FEEE9A-6064-4BDF-96B4-F567C0C7BAAD}"/>
                </a:ext>
              </a:extLst>
            </p:cNvPr>
            <p:cNvSpPr txBox="1"/>
            <p:nvPr/>
          </p:nvSpPr>
          <p:spPr>
            <a:xfrm>
              <a:off x="838200" y="1690688"/>
              <a:ext cx="1051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開ループ系での安定性の判別　⇒　</a:t>
              </a:r>
              <a:r>
                <a:rPr kumimoji="1" lang="ja-JP" altLang="en-US" b="1" dirty="0">
                  <a:solidFill>
                    <a:srgbClr val="C00000"/>
                  </a:solidFill>
                </a:rPr>
                <a:t>ナイキストの安定判別法</a:t>
              </a:r>
              <a:endParaRPr kumimoji="1" lang="en-US" altLang="ja-JP" b="1" dirty="0">
                <a:solidFill>
                  <a:srgbClr val="C00000"/>
                </a:solidFill>
              </a:endParaRPr>
            </a:p>
            <a:p>
              <a:endParaRPr lang="en-US" altLang="ja-JP" b="1" dirty="0"/>
            </a:p>
            <a:p>
              <a:r>
                <a:rPr kumimoji="1" lang="ja-JP" altLang="en-US" b="1" dirty="0"/>
                <a:t>ナイキストの判別法により次のことがいえる</a:t>
              </a:r>
              <a:endParaRPr kumimoji="1" lang="en-US" altLang="ja-JP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FBC9408-B647-42C2-B90B-33A648581748}"/>
                    </a:ext>
                  </a:extLst>
                </p:cNvPr>
                <p:cNvSpPr txBox="1"/>
                <p:nvPr/>
              </p:nvSpPr>
              <p:spPr>
                <a:xfrm>
                  <a:off x="1241611" y="2614018"/>
                  <a:ext cx="5446059" cy="1200329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𝚱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が安定であるとき，</a:t>
                  </a:r>
                  <a:endParaRPr lang="en-US" altLang="ja-JP" b="1" dirty="0"/>
                </a:p>
                <a:p>
                  <a:r>
                    <a:rPr lang="ja-JP" altLang="en-US" b="1" dirty="0"/>
                    <a:t>開ループ系</a:t>
                  </a:r>
                  <a14:m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kumimoji="1" lang="ja-JP" altLang="en-US" b="1" dirty="0"/>
                    <a:t>の周波数特性において，</a:t>
                  </a:r>
                  <a:endParaRPr kumimoji="1"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kumimoji="1" lang="ja-JP" altLang="en-US" b="1" dirty="0"/>
                    <a:t>であれば，閉ループ系は内部安定である．</a:t>
                  </a:r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FBC9408-B647-42C2-B90B-33A648581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611" y="2614018"/>
                  <a:ext cx="5446059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008" t="-3046" b="-71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D479D9D-0B67-4CE4-A4E4-8D7ABF5A224F}"/>
                </a:ext>
              </a:extLst>
            </p:cNvPr>
            <p:cNvSpPr/>
            <p:nvPr/>
          </p:nvSpPr>
          <p:spPr>
            <a:xfrm>
              <a:off x="1276980" y="3195320"/>
              <a:ext cx="5053334" cy="2946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59F1FAB-2ED7-429F-937C-62810FAA24A3}"/>
                    </a:ext>
                  </a:extLst>
                </p:cNvPr>
                <p:cNvSpPr txBox="1"/>
                <p:nvPr/>
              </p:nvSpPr>
              <p:spPr>
                <a:xfrm>
                  <a:off x="1096008" y="3154890"/>
                  <a:ext cx="5415279" cy="3956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ja-JP" altLang="en-US" b="1" dirty="0">
                      <a:solidFill>
                        <a:schemeClr val="tx1"/>
                      </a:solidFill>
                    </a:rPr>
                    <a:t>「位相交差周波数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𝒑𝒄</m:t>
                          </m:r>
                        </m:sub>
                      </m:sSub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ja-JP" b="1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ゲイン交差周波数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𝒈𝒄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 」</a:t>
                  </a:r>
                  <a:endParaRPr kumimoji="1" lang="en-US" altLang="ja-JP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59F1FAB-2ED7-429F-937C-62810FAA2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008" y="3154890"/>
                  <a:ext cx="5415279" cy="395621"/>
                </a:xfrm>
                <a:prstGeom prst="rect">
                  <a:avLst/>
                </a:prstGeom>
                <a:blipFill>
                  <a:blip r:embed="rId3"/>
                  <a:stretch>
                    <a:fillRect l="-338" t="-7813" r="-225" b="-203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63519956-56DB-499D-BA35-0615AE9BA445}"/>
                    </a:ext>
                  </a:extLst>
                </p:cNvPr>
                <p:cNvSpPr txBox="1"/>
                <p:nvPr/>
              </p:nvSpPr>
              <p:spPr>
                <a:xfrm>
                  <a:off x="2444214" y="3945167"/>
                  <a:ext cx="3040851" cy="974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b="1" dirty="0">
                      <a:solidFill>
                        <a:srgbClr val="002060"/>
                      </a:solidFill>
                    </a:rPr>
                    <a:t>位相交差周波数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𝒑𝒄</m:t>
                          </m:r>
                        </m:sub>
                      </m:sSub>
                    </m:oMath>
                  </a14:m>
                  <a:endParaRPr kumimoji="1" lang="en-US" altLang="ja-JP" b="1" dirty="0">
                    <a:solidFill>
                      <a:srgbClr val="002060"/>
                    </a:solidFill>
                  </a:endParaRPr>
                </a:p>
                <a:p>
                  <a:endParaRPr kumimoji="1" lang="en-US" altLang="ja-JP" b="1" dirty="0">
                    <a:solidFill>
                      <a:srgbClr val="002060"/>
                    </a:solidFill>
                  </a:endParaRPr>
                </a:p>
                <a:p>
                  <a:r>
                    <a:rPr kumimoji="1" lang="ja-JP" altLang="en-US" b="1" dirty="0">
                      <a:solidFill>
                        <a:srgbClr val="002060"/>
                      </a:solidFill>
                    </a:rPr>
                    <a:t>ゲイン交差周波数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𝒈𝒄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rgbClr val="002060"/>
                      </a:solidFill>
                    </a:rPr>
                    <a:t> </a:t>
                  </a:r>
                  <a:endParaRPr kumimoji="1" lang="en-US" altLang="ja-JP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63519956-56DB-499D-BA35-0615AE9BA4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14" y="3945167"/>
                  <a:ext cx="3040851" cy="974498"/>
                </a:xfrm>
                <a:prstGeom prst="rect">
                  <a:avLst/>
                </a:prstGeom>
                <a:blipFill>
                  <a:blip r:embed="rId4"/>
                  <a:stretch>
                    <a:fillRect l="-1804" t="-2500" b="-68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226C41-5EC7-4A9E-A7E3-E7C9F2BDBA4A}"/>
                    </a:ext>
                  </a:extLst>
                </p:cNvPr>
                <p:cNvSpPr txBox="1"/>
                <p:nvPr/>
              </p:nvSpPr>
              <p:spPr>
                <a:xfrm>
                  <a:off x="4990861" y="3970751"/>
                  <a:ext cx="6362939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b="1" dirty="0">
                      <a:solidFill>
                        <a:schemeClr val="tx1"/>
                      </a:solidFill>
                    </a:rPr>
                    <a:t>…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𝒅𝒆𝒈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𝒓𝒂𝒅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 となるときの周波数</a:t>
                  </a:r>
                  <a:endParaRPr kumimoji="1" lang="en-US" altLang="ja-JP" b="1" dirty="0">
                    <a:solidFill>
                      <a:schemeClr val="tx1"/>
                    </a:solidFill>
                  </a:endParaRPr>
                </a:p>
                <a:p>
                  <a:endParaRPr kumimoji="1" lang="en-US" altLang="ja-JP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ja-JP" b="1" dirty="0"/>
                    <a:t>…</a:t>
                  </a:r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𝒅𝑩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 となるときの周波数</a:t>
                  </a:r>
                  <a:endParaRPr kumimoji="1" lang="en-US" altLang="ja-JP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226C41-5EC7-4A9E-A7E3-E7C9F2BDB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861" y="3970751"/>
                  <a:ext cx="6362939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862" t="-3289" b="-92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33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安定性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AE5ED17-60C4-4FA4-B719-5A6852E78406}"/>
              </a:ext>
            </a:extLst>
          </p:cNvPr>
          <p:cNvGrpSpPr/>
          <p:nvPr/>
        </p:nvGrpSpPr>
        <p:grpSpPr>
          <a:xfrm>
            <a:off x="838200" y="1690688"/>
            <a:ext cx="10650071" cy="4156747"/>
            <a:chOff x="838200" y="1690688"/>
            <a:chExt cx="10650071" cy="4156747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DA052CD-1759-4B1A-B4E9-8AF470CB713F}"/>
                </a:ext>
              </a:extLst>
            </p:cNvPr>
            <p:cNvSpPr/>
            <p:nvPr/>
          </p:nvSpPr>
          <p:spPr>
            <a:xfrm>
              <a:off x="838200" y="2743200"/>
              <a:ext cx="8234082" cy="21791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78079EAF-5D89-478F-B33A-F7FF5018DD12}"/>
                </a:ext>
              </a:extLst>
            </p:cNvPr>
            <p:cNvGrpSpPr/>
            <p:nvPr/>
          </p:nvGrpSpPr>
          <p:grpSpPr>
            <a:xfrm>
              <a:off x="838200" y="1690688"/>
              <a:ext cx="10650071" cy="4156747"/>
              <a:chOff x="838200" y="1690688"/>
              <a:chExt cx="10650071" cy="41567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テキスト ボックス 2">
                    <a:extLst>
                      <a:ext uri="{FF2B5EF4-FFF2-40B4-BE49-F238E27FC236}">
                        <a16:creationId xmlns:a16="http://schemas.microsoft.com/office/drawing/2014/main" id="{66FEEE9A-6064-4BDF-96B4-F567C0C7BAAD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1690688"/>
                    <a:ext cx="10515600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b="1" dirty="0">
                        <a:solidFill>
                          <a:srgbClr val="C00000"/>
                        </a:solidFill>
                      </a:rPr>
                      <a:t>ナイキストの安定判別法</a:t>
                    </a:r>
                    <a:endParaRPr kumimoji="1" lang="en-US" altLang="ja-JP" b="1" dirty="0">
                      <a:solidFill>
                        <a:srgbClr val="C00000"/>
                      </a:solidFill>
                    </a:endParaRPr>
                  </a:p>
                  <a:p>
                    <a:endParaRPr lang="en-US" altLang="ja-JP" b="1" dirty="0"/>
                  </a:p>
                  <a:p>
                    <a:r>
                      <a:rPr kumimoji="1" lang="ja-JP" altLang="en-US" b="1" dirty="0"/>
                      <a:t>　　開ループ系</a:t>
                    </a:r>
                    <a14:m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a14:m>
                    <a:r>
                      <a:rPr kumimoji="1" lang="ja-JP" altLang="en-US" b="1" dirty="0"/>
                      <a:t>のゲインや位相の情報から閉ループ系の安定性を図的に調べる方法</a:t>
                    </a:r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lang="ja-JP" altLang="en-US" b="1" dirty="0"/>
                      <a:t>＜</a:t>
                    </a:r>
                    <a:r>
                      <a:rPr lang="en-US" altLang="ja-JP" b="1" dirty="0"/>
                      <a:t>How?</a:t>
                    </a:r>
                    <a:r>
                      <a:rPr lang="ja-JP" altLang="en-US" b="1" dirty="0"/>
                      <a:t>＞</a:t>
                    </a:r>
                    <a:endParaRPr kumimoji="1" lang="en-US" altLang="ja-JP" b="1" dirty="0"/>
                  </a:p>
                </p:txBody>
              </p:sp>
            </mc:Choice>
            <mc:Fallback xmlns="">
              <p:sp>
                <p:nvSpPr>
                  <p:cNvPr id="3" name="テキスト ボックス 2">
                    <a:extLst>
                      <a:ext uri="{FF2B5EF4-FFF2-40B4-BE49-F238E27FC236}">
                        <a16:creationId xmlns:a16="http://schemas.microsoft.com/office/drawing/2014/main" id="{66FEEE9A-6064-4BDF-96B4-F567C0C7BA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690688"/>
                    <a:ext cx="10515600" cy="147732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22" t="-2058" b="-53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9AAF7C8-C020-41D5-A168-F4B4CFA4F5CD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" y="3168016"/>
                    <a:ext cx="10134600" cy="175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b="1" dirty="0"/>
                      <a:t>周波数</a:t>
                    </a:r>
                    <a14:m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oMath>
                    </a14:m>
                    <a:r>
                      <a:rPr kumimoji="1" lang="ja-JP" altLang="en-US" b="1" dirty="0"/>
                      <a:t>を</a:t>
                    </a:r>
                    <a14:m>
                      <m:oMath xmlns:m="http://schemas.openxmlformats.org/officeDocument/2006/math">
                        <m:r>
                          <a:rPr kumimoji="1" lang="en-US" altLang="ja-JP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1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a14:m>
                    <a:r>
                      <a:rPr lang="ja-JP" altLang="en-US" b="1" dirty="0"/>
                      <a:t>から</a:t>
                    </a:r>
                    <a14:m>
                      <m:oMath xmlns:m="http://schemas.openxmlformats.org/officeDocument/2006/math">
                        <m:r>
                          <a:rPr lang="en-US" altLang="ja-JP" b="1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a14:m>
                    <a:r>
                      <a:rPr kumimoji="1" lang="ja-JP" altLang="en-US" b="1" dirty="0"/>
                      <a:t>に変化させたときの</a:t>
                    </a:r>
                    <a14:m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kumimoji="1" lang="ja-JP" altLang="en-US" b="1" dirty="0"/>
                      <a:t>の軌跡（</a:t>
                    </a:r>
                    <a:r>
                      <a:rPr kumimoji="1" lang="ja-JP" altLang="en-US" b="1" dirty="0">
                        <a:solidFill>
                          <a:srgbClr val="C00000"/>
                        </a:solidFill>
                      </a:rPr>
                      <a:t>ナイキスト線図</a:t>
                    </a:r>
                    <a:r>
                      <a:rPr kumimoji="1" lang="ja-JP" altLang="en-US" b="1" dirty="0"/>
                      <a:t>）</a:t>
                    </a:r>
                    <a:endParaRPr kumimoji="1" lang="en-US" altLang="ja-JP" b="1" dirty="0"/>
                  </a:p>
                  <a:p>
                    <a:r>
                      <a:rPr kumimoji="1" lang="ja-JP" altLang="en-US" b="1" dirty="0"/>
                      <a:t>を複素平面上にプロットする</a:t>
                    </a:r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kumimoji="1" lang="ja-JP" altLang="en-US" b="1" dirty="0"/>
                      <a:t>実軸と交わる時のゲインの値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a14:m>
                    <a:r>
                      <a:rPr kumimoji="1" lang="ja-JP" altLang="en-US" b="1" dirty="0"/>
                      <a:t>が</a:t>
                    </a:r>
                    <a:r>
                      <a:rPr kumimoji="1" lang="en-US" altLang="ja-JP" b="1" dirty="0"/>
                      <a:t>1</a:t>
                    </a:r>
                    <a:r>
                      <a:rPr kumimoji="1" lang="ja-JP" altLang="en-US" b="1" dirty="0"/>
                      <a:t>未満，すなわち</a:t>
                    </a:r>
                    <a:endParaRPr kumimoji="1" lang="en-US" altLang="ja-JP" b="1" dirty="0"/>
                  </a:p>
                  <a:p>
                    <a:r>
                      <a:rPr lang="en-US" altLang="ja-JP" b="1" dirty="0"/>
                      <a:t>	</a:t>
                    </a:r>
                    <a14:m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kumimoji="1"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kumimoji="1"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kumimoji="1" lang="ja-JP" altLang="en-US" b="1" dirty="0">
                        <a:solidFill>
                          <a:srgbClr val="C00000"/>
                        </a:solidFill>
                      </a:rPr>
                      <a:t>の点の右側</a:t>
                    </a:r>
                    <a:r>
                      <a:rPr kumimoji="1" lang="ja-JP" altLang="en-US" b="1" dirty="0"/>
                      <a:t>にナイキスト線図がある　⇒　</a:t>
                    </a:r>
                    <a:r>
                      <a:rPr kumimoji="1" lang="ja-JP" altLang="en-US" b="1" dirty="0">
                        <a:solidFill>
                          <a:srgbClr val="C00000"/>
                        </a:solidFill>
                      </a:rPr>
                      <a:t>安定</a:t>
                    </a:r>
                    <a:endParaRPr kumimoji="1" lang="en-US" altLang="ja-JP" b="1" dirty="0">
                      <a:solidFill>
                        <a:srgbClr val="C00000"/>
                      </a:solidFill>
                    </a:endParaRPr>
                  </a:p>
                  <a:p>
                    <a:r>
                      <a:rPr lang="en-US" altLang="ja-JP" b="1" dirty="0"/>
                      <a:t>				</a:t>
                    </a:r>
                    <a:r>
                      <a:rPr lang="ja-JP" altLang="en-US" b="1" dirty="0"/>
                      <a:t>　　  そうでない　⇒　不安定</a:t>
                    </a:r>
                    <a:endParaRPr kumimoji="1" lang="en-US" altLang="ja-JP" b="1" dirty="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9AAF7C8-C020-41D5-A168-F4B4CFA4F5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3168016"/>
                    <a:ext cx="10134600" cy="1754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81" t="-2091" b="-487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F459D4-C5DD-4DA6-A802-5C0BCBC8E045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5167312"/>
                    <a:ext cx="10650071" cy="680123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b="1" dirty="0">
                        <a:solidFill>
                          <a:srgbClr val="C00000"/>
                        </a:solidFill>
                      </a:rPr>
                      <a:t>ナイキスト線図</a:t>
                    </a:r>
                    <a:endParaRPr kumimoji="1" lang="en-US" altLang="ja-JP" b="1" dirty="0">
                      <a:solidFill>
                        <a:srgbClr val="C00000"/>
                      </a:solidFill>
                    </a:endParaRPr>
                  </a:p>
                  <a:p>
                    <a:r>
                      <a:rPr lang="ja-JP" altLang="en-US" b="1" dirty="0"/>
                      <a:t>　</a:t>
                    </a:r>
                    <a14:m>
                      <m:oMath xmlns:m="http://schemas.openxmlformats.org/officeDocument/2006/math">
                        <m:r>
                          <a:rPr lang="ja-JP" altLang="en-US" b="1" i="1" dirty="0" smtClean="0"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kumimoji="1" lang="ja-JP" altLang="en-US" b="1" dirty="0"/>
                      <a:t>を複素平面上に</a:t>
                    </a:r>
                    <a:r>
                      <a:rPr lang="ja-JP" altLang="en-US" b="1" dirty="0"/>
                      <a:t>周波数</a:t>
                    </a:r>
                    <a14:m>
                      <m:oMath xmlns:m="http://schemas.openxmlformats.org/officeDocument/2006/math"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𝝎</m:t>
                        </m:r>
                      </m:oMath>
                    </a14:m>
                    <a:r>
                      <a:rPr lang="ja-JP" altLang="en-US" b="1" dirty="0"/>
                      <a:t>を</a:t>
                    </a:r>
                    <a14:m>
                      <m:oMath xmlns:m="http://schemas.openxmlformats.org/officeDocument/2006/math">
                        <m:r>
                          <a:rPr lang="en-US" altLang="ja-JP" b="1" i="1" dirty="0">
                            <a:latin typeface="Cambria Math" panose="02040503050406030204" pitchFamily="18" charset="0"/>
                          </a:rPr>
                          <m:t>−∞</m:t>
                        </m:r>
                      </m:oMath>
                    </a14:m>
                    <a:r>
                      <a:rPr lang="ja-JP" altLang="en-US" b="1" dirty="0"/>
                      <a:t>から</a:t>
                    </a:r>
                    <a14:m>
                      <m:oMath xmlns:m="http://schemas.openxmlformats.org/officeDocument/2006/math">
                        <m:r>
                          <a:rPr lang="en-US" altLang="ja-JP" b="1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a14:m>
                    <a:r>
                      <a:rPr lang="ja-JP" altLang="en-US" b="1" dirty="0"/>
                      <a:t>に変化させたときの軌跡を描いたもの</a:t>
                    </a:r>
                    <a:endParaRPr kumimoji="1" lang="en-US" altLang="ja-JP" b="1" dirty="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F459D4-C5DD-4DA6-A802-5C0BCBC8E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5167312"/>
                    <a:ext cx="10650071" cy="68012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5" t="-5405" r="-172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63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安定性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A820EC9-D445-4589-9349-12CE7ED99C69}"/>
              </a:ext>
            </a:extLst>
          </p:cNvPr>
          <p:cNvGrpSpPr/>
          <p:nvPr/>
        </p:nvGrpSpPr>
        <p:grpSpPr>
          <a:xfrm>
            <a:off x="612954" y="1690688"/>
            <a:ext cx="10966091" cy="5255153"/>
            <a:chOff x="-421319" y="1572713"/>
            <a:chExt cx="10966091" cy="5255153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B1BD0BA-1B10-4529-B194-B13B9117BB85}"/>
                </a:ext>
              </a:extLst>
            </p:cNvPr>
            <p:cNvGrpSpPr/>
            <p:nvPr/>
          </p:nvGrpSpPr>
          <p:grpSpPr>
            <a:xfrm>
              <a:off x="838200" y="1637645"/>
              <a:ext cx="9706572" cy="5190221"/>
              <a:chOff x="838200" y="1637645"/>
              <a:chExt cx="9706572" cy="5190221"/>
            </a:xfrm>
          </p:grpSpPr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0123A441-151E-4FB0-82C6-97EF1C5943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649506"/>
                <a:ext cx="0" cy="2348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3978635E-9DD3-4A3E-8AE7-598E95306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2858527"/>
                <a:ext cx="478715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DCE87AE9-2078-47EA-8B64-83397757D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4389940"/>
                <a:ext cx="0" cy="2406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4EFB9011-85C5-42A8-AF39-9B673DEACB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5970156"/>
                <a:ext cx="478715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E1942B98-F063-4C3F-8ED7-5F3BC7E33A94}"/>
                  </a:ext>
                </a:extLst>
              </p:cNvPr>
              <p:cNvSpPr/>
              <p:nvPr/>
            </p:nvSpPr>
            <p:spPr>
              <a:xfrm>
                <a:off x="1219200" y="2599765"/>
                <a:ext cx="2008094" cy="1219200"/>
              </a:xfrm>
              <a:custGeom>
                <a:avLst/>
                <a:gdLst>
                  <a:gd name="connsiteX0" fmla="*/ 0 w 2008094"/>
                  <a:gd name="connsiteY0" fmla="*/ 0 h 1219200"/>
                  <a:gd name="connsiteX1" fmla="*/ 1308847 w 2008094"/>
                  <a:gd name="connsiteY1" fmla="*/ 609600 h 1219200"/>
                  <a:gd name="connsiteX2" fmla="*/ 2008094 w 2008094"/>
                  <a:gd name="connsiteY2" fmla="*/ 121920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8094" h="1219200">
                    <a:moveTo>
                      <a:pt x="0" y="0"/>
                    </a:moveTo>
                    <a:cubicBezTo>
                      <a:pt x="487082" y="203200"/>
                      <a:pt x="974165" y="406400"/>
                      <a:pt x="1308847" y="609600"/>
                    </a:cubicBezTo>
                    <a:cubicBezTo>
                      <a:pt x="1643529" y="812800"/>
                      <a:pt x="1825811" y="1016000"/>
                      <a:pt x="2008094" y="121920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06C2E856-CCA2-4764-916B-19A3827314C8}"/>
                  </a:ext>
                </a:extLst>
              </p:cNvPr>
              <p:cNvSpPr/>
              <p:nvPr/>
            </p:nvSpPr>
            <p:spPr>
              <a:xfrm>
                <a:off x="1600199" y="2308413"/>
                <a:ext cx="2008094" cy="1219200"/>
              </a:xfrm>
              <a:custGeom>
                <a:avLst/>
                <a:gdLst>
                  <a:gd name="connsiteX0" fmla="*/ 0 w 2008094"/>
                  <a:gd name="connsiteY0" fmla="*/ 0 h 1219200"/>
                  <a:gd name="connsiteX1" fmla="*/ 1308847 w 2008094"/>
                  <a:gd name="connsiteY1" fmla="*/ 609600 h 1219200"/>
                  <a:gd name="connsiteX2" fmla="*/ 2008094 w 2008094"/>
                  <a:gd name="connsiteY2" fmla="*/ 121920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8094" h="1219200">
                    <a:moveTo>
                      <a:pt x="0" y="0"/>
                    </a:moveTo>
                    <a:cubicBezTo>
                      <a:pt x="487082" y="203200"/>
                      <a:pt x="974165" y="406400"/>
                      <a:pt x="1308847" y="609600"/>
                    </a:cubicBezTo>
                    <a:cubicBezTo>
                      <a:pt x="1643529" y="812800"/>
                      <a:pt x="1825811" y="1016000"/>
                      <a:pt x="2008094" y="1219200"/>
                    </a:cubicBezTo>
                  </a:path>
                </a:pathLst>
              </a:custGeom>
              <a:ln>
                <a:solidFill>
                  <a:srgbClr val="7030A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フリーフォーム: 図形 22">
                <a:extLst>
                  <a:ext uri="{FF2B5EF4-FFF2-40B4-BE49-F238E27FC236}">
                    <a16:creationId xmlns:a16="http://schemas.microsoft.com/office/drawing/2014/main" id="{09D89915-A076-4D91-B3BC-4DEA237EC1EA}"/>
                  </a:ext>
                </a:extLst>
              </p:cNvPr>
              <p:cNvSpPr/>
              <p:nvPr/>
            </p:nvSpPr>
            <p:spPr>
              <a:xfrm>
                <a:off x="2223247" y="2135656"/>
                <a:ext cx="2008094" cy="1219200"/>
              </a:xfrm>
              <a:custGeom>
                <a:avLst/>
                <a:gdLst>
                  <a:gd name="connsiteX0" fmla="*/ 0 w 2008094"/>
                  <a:gd name="connsiteY0" fmla="*/ 0 h 1219200"/>
                  <a:gd name="connsiteX1" fmla="*/ 1308847 w 2008094"/>
                  <a:gd name="connsiteY1" fmla="*/ 609600 h 1219200"/>
                  <a:gd name="connsiteX2" fmla="*/ 2008094 w 2008094"/>
                  <a:gd name="connsiteY2" fmla="*/ 121920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8094" h="1219200">
                    <a:moveTo>
                      <a:pt x="0" y="0"/>
                    </a:moveTo>
                    <a:cubicBezTo>
                      <a:pt x="487082" y="203200"/>
                      <a:pt x="974165" y="406400"/>
                      <a:pt x="1308847" y="609600"/>
                    </a:cubicBezTo>
                    <a:cubicBezTo>
                      <a:pt x="1643529" y="812800"/>
                      <a:pt x="1825811" y="1016000"/>
                      <a:pt x="2008094" y="1219200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CDB2257A-1EA1-41A1-9CAC-27EE76CB2A0A}"/>
                  </a:ext>
                </a:extLst>
              </p:cNvPr>
              <p:cNvSpPr/>
              <p:nvPr/>
            </p:nvSpPr>
            <p:spPr>
              <a:xfrm>
                <a:off x="1493302" y="4981679"/>
                <a:ext cx="2879262" cy="1815184"/>
              </a:xfrm>
              <a:custGeom>
                <a:avLst/>
                <a:gdLst>
                  <a:gd name="connsiteX0" fmla="*/ 0 w 3101789"/>
                  <a:gd name="connsiteY0" fmla="*/ 1166 h 1955472"/>
                  <a:gd name="connsiteX1" fmla="*/ 824753 w 3101789"/>
                  <a:gd name="connsiteY1" fmla="*/ 252178 h 1955472"/>
                  <a:gd name="connsiteX2" fmla="*/ 1846730 w 3101789"/>
                  <a:gd name="connsiteY2" fmla="*/ 1561025 h 1955472"/>
                  <a:gd name="connsiteX3" fmla="*/ 3101789 w 3101789"/>
                  <a:gd name="connsiteY3" fmla="*/ 1955472 h 1955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1789" h="1955472">
                    <a:moveTo>
                      <a:pt x="0" y="1166"/>
                    </a:moveTo>
                    <a:cubicBezTo>
                      <a:pt x="258482" y="-3316"/>
                      <a:pt x="516965" y="-7798"/>
                      <a:pt x="824753" y="252178"/>
                    </a:cubicBezTo>
                    <a:cubicBezTo>
                      <a:pt x="1132541" y="512154"/>
                      <a:pt x="1467224" y="1277143"/>
                      <a:pt x="1846730" y="1561025"/>
                    </a:cubicBezTo>
                    <a:cubicBezTo>
                      <a:pt x="2226236" y="1844907"/>
                      <a:pt x="2664012" y="1900189"/>
                      <a:pt x="3101789" y="195547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997BC342-A40C-4217-88EE-9371E07BEB8B}"/>
                  </a:ext>
                </a:extLst>
              </p:cNvPr>
              <p:cNvSpPr/>
              <p:nvPr/>
            </p:nvSpPr>
            <p:spPr>
              <a:xfrm>
                <a:off x="1739153" y="2778659"/>
                <a:ext cx="180000" cy="180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1C9C902F-B34C-4B0E-871C-65136BD65D6C}"/>
                  </a:ext>
                </a:extLst>
              </p:cNvPr>
              <p:cNvSpPr/>
              <p:nvPr/>
            </p:nvSpPr>
            <p:spPr>
              <a:xfrm>
                <a:off x="2718643" y="3335865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7CDF92A8-7C11-4C87-BADB-7710A00FF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8643" y="1818880"/>
                <a:ext cx="0" cy="4898115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ひし形 30">
                <a:extLst>
                  <a:ext uri="{FF2B5EF4-FFF2-40B4-BE49-F238E27FC236}">
                    <a16:creationId xmlns:a16="http://schemas.microsoft.com/office/drawing/2014/main" id="{4C9A4FD9-998A-4725-9C44-0F8B315A1088}"/>
                  </a:ext>
                </a:extLst>
              </p:cNvPr>
              <p:cNvSpPr/>
              <p:nvPr/>
            </p:nvSpPr>
            <p:spPr>
              <a:xfrm>
                <a:off x="2707886" y="2289788"/>
                <a:ext cx="180000" cy="180000"/>
              </a:xfrm>
              <a:prstGeom prst="diamond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ひし形 31">
                <a:extLst>
                  <a:ext uri="{FF2B5EF4-FFF2-40B4-BE49-F238E27FC236}">
                    <a16:creationId xmlns:a16="http://schemas.microsoft.com/office/drawing/2014/main" id="{F37FE4EA-0425-442C-B2B1-96402D7A5512}"/>
                  </a:ext>
                </a:extLst>
              </p:cNvPr>
              <p:cNvSpPr/>
              <p:nvPr/>
            </p:nvSpPr>
            <p:spPr>
              <a:xfrm>
                <a:off x="3637618" y="2778659"/>
                <a:ext cx="180000" cy="180000"/>
              </a:xfrm>
              <a:prstGeom prst="diamond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788B8561-A078-48A5-A129-6373EBE51756}"/>
                  </a:ext>
                </a:extLst>
              </p:cNvPr>
              <p:cNvSpPr/>
              <p:nvPr/>
            </p:nvSpPr>
            <p:spPr>
              <a:xfrm>
                <a:off x="2723990" y="2760484"/>
                <a:ext cx="180000" cy="180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EE9324E6-B084-4F34-94DE-2E3563921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9153" y="1818880"/>
                <a:ext cx="0" cy="48981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D27FF197-BECE-4B2F-8368-3C2B0BD66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618" y="1818880"/>
                <a:ext cx="0" cy="48981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D5B15755-69FD-4ADC-9CED-BCE5F1E541C4}"/>
                  </a:ext>
                </a:extLst>
              </p:cNvPr>
              <p:cNvSpPr/>
              <p:nvPr/>
            </p:nvSpPr>
            <p:spPr>
              <a:xfrm>
                <a:off x="2713573" y="5897062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7FD288BF-EA3F-4156-9A9D-235B14B36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6116" y="5627034"/>
                    <a:ext cx="448777" cy="3018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𝒑𝒄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 xmlns="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7FD288BF-EA3F-4156-9A9D-235B14B36E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116" y="5627034"/>
                    <a:ext cx="448777" cy="30187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405" r="-5405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20AC494-5BAB-4A93-A7E4-316973D30451}"/>
                      </a:ext>
                    </a:extLst>
                  </p:cNvPr>
                  <p:cNvSpPr txBox="1"/>
                  <p:nvPr/>
                </p:nvSpPr>
                <p:spPr>
                  <a:xfrm>
                    <a:off x="1091182" y="2899772"/>
                    <a:ext cx="458395" cy="303288"/>
                  </a:xfrm>
                  <a:prstGeom prst="rect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𝒈𝒄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20AC494-5BAB-4A93-A7E4-316973D304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182" y="2899772"/>
                    <a:ext cx="458395" cy="3032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896" r="-3896" b="-19608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BBE1D893-94F6-4C96-9A7E-473CBEFB52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5064" y="4094672"/>
                    <a:ext cx="458395" cy="303288"/>
                  </a:xfrm>
                  <a:prstGeom prst="rect">
                    <a:avLst/>
                  </a:prstGeom>
                  <a:noFill/>
                  <a:ln>
                    <a:solidFill>
                      <a:srgbClr val="7030A0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𝒈𝒄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BBE1D893-94F6-4C96-9A7E-473CBEFB52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5064" y="4094672"/>
                    <a:ext cx="458395" cy="3032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96" r="-5195" b="-19608"/>
                    </a:stretch>
                  </a:blipFill>
                  <a:ln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A7EF9061-1F26-4BC8-B039-867BFF42B02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9222" y="2309907"/>
                    <a:ext cx="458395" cy="303288"/>
                  </a:xfrm>
                  <a:prstGeom prst="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𝒈𝒄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A7EF9061-1F26-4BC8-B039-867BFF42B0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222" y="2309907"/>
                    <a:ext cx="458395" cy="30328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896" r="-3896" b="-17308"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EC4B8453-1744-462A-AA83-536A0A8E617D}"/>
                  </a:ext>
                </a:extLst>
              </p:cNvPr>
              <p:cNvGrpSpPr/>
              <p:nvPr/>
            </p:nvGrpSpPr>
            <p:grpSpPr>
              <a:xfrm>
                <a:off x="6616305" y="1637645"/>
                <a:ext cx="3693319" cy="1347528"/>
                <a:chOff x="6355976" y="1662643"/>
                <a:chExt cx="3693319" cy="13475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テキスト ボックス 40">
                      <a:extLst>
                        <a:ext uri="{FF2B5EF4-FFF2-40B4-BE49-F238E27FC236}">
                          <a16:creationId xmlns:a16="http://schemas.microsoft.com/office/drawing/2014/main" id="{08FFF3CD-EA56-47E5-8C17-92583960D3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55976" y="1662643"/>
                      <a:ext cx="3231654" cy="303288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C00000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𝒈𝒄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𝒑𝒄</m:t>
                              </m:r>
                            </m:sub>
                          </m:sSub>
                        </m:oMath>
                      </a14:m>
                      <a:r>
                        <a:rPr kumimoji="1" lang="en-US" altLang="ja-JP" b="1" dirty="0"/>
                        <a:t>	</a:t>
                      </a:r>
                      <a:r>
                        <a:rPr kumimoji="1" lang="ja-JP" altLang="en-US" b="1" dirty="0"/>
                        <a:t>⇒</a:t>
                      </a:r>
                      <a:r>
                        <a:rPr kumimoji="1" lang="en-US" altLang="ja-JP" b="1" dirty="0"/>
                        <a:t>	</a:t>
                      </a:r>
                      <a:r>
                        <a:rPr kumimoji="1" lang="ja-JP" altLang="en-US" b="1" dirty="0"/>
                        <a:t>安定</a:t>
                      </a:r>
                    </a:p>
                  </p:txBody>
                </p:sp>
              </mc:Choice>
              <mc:Fallback xmlns="">
                <p:sp>
                  <p:nvSpPr>
                    <p:cNvPr id="41" name="テキスト ボックス 40">
                      <a:extLst>
                        <a:ext uri="{FF2B5EF4-FFF2-40B4-BE49-F238E27FC236}">
                          <a16:creationId xmlns:a16="http://schemas.microsoft.com/office/drawing/2014/main" id="{08FFF3CD-EA56-47E5-8C17-92583960D3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5976" y="1662643"/>
                      <a:ext cx="3231654" cy="3032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692" t="-21569" r="-3571" b="-37255"/>
                      </a:stretch>
                    </a:blipFill>
                    <a:ln>
                      <a:solidFill>
                        <a:srgbClr val="C0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テキスト ボックス 41">
                      <a:extLst>
                        <a:ext uri="{FF2B5EF4-FFF2-40B4-BE49-F238E27FC236}">
                          <a16:creationId xmlns:a16="http://schemas.microsoft.com/office/drawing/2014/main" id="{842D512F-86EC-4A3A-BABD-98AACF7AE2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55976" y="2184268"/>
                      <a:ext cx="3693319" cy="303288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7030A0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𝒈𝒄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𝒑𝒄</m:t>
                              </m:r>
                            </m:sub>
                          </m:sSub>
                        </m:oMath>
                      </a14:m>
                      <a:r>
                        <a:rPr kumimoji="1" lang="en-US" altLang="ja-JP" b="1" dirty="0"/>
                        <a:t>	</a:t>
                      </a:r>
                      <a:r>
                        <a:rPr kumimoji="1" lang="ja-JP" altLang="en-US" b="1" dirty="0"/>
                        <a:t>⇒</a:t>
                      </a:r>
                      <a:r>
                        <a:rPr kumimoji="1" lang="en-US" altLang="ja-JP" b="1" dirty="0"/>
                        <a:t>	</a:t>
                      </a:r>
                      <a:r>
                        <a:rPr kumimoji="1" lang="ja-JP" altLang="en-US" b="1" dirty="0"/>
                        <a:t>安定限界</a:t>
                      </a:r>
                    </a:p>
                  </p:txBody>
                </p:sp>
              </mc:Choice>
              <mc:Fallback xmlns="">
                <p:sp>
                  <p:nvSpPr>
                    <p:cNvPr id="42" name="テキスト ボックス 41">
                      <a:extLst>
                        <a:ext uri="{FF2B5EF4-FFF2-40B4-BE49-F238E27FC236}">
                          <a16:creationId xmlns:a16="http://schemas.microsoft.com/office/drawing/2014/main" id="{842D512F-86EC-4A3A-BABD-98AACF7AE2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5976" y="2184268"/>
                      <a:ext cx="3693319" cy="3032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480" t="-21154" r="-3125" b="-36538"/>
                      </a:stretch>
                    </a:blipFill>
                    <a:ln>
                      <a:solidFill>
                        <a:srgbClr val="7030A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テキスト ボックス 42">
                      <a:extLst>
                        <a:ext uri="{FF2B5EF4-FFF2-40B4-BE49-F238E27FC236}">
                          <a16:creationId xmlns:a16="http://schemas.microsoft.com/office/drawing/2014/main" id="{B158F512-E111-4CA2-8390-19F83E8BA2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55976" y="2706883"/>
                      <a:ext cx="3462486" cy="303288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B0F0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𝒈𝒄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𝒑𝒄</m:t>
                              </m:r>
                            </m:sub>
                          </m:sSub>
                        </m:oMath>
                      </a14:m>
                      <a:r>
                        <a:rPr kumimoji="1" lang="en-US" altLang="ja-JP" b="1" dirty="0"/>
                        <a:t>	</a:t>
                      </a:r>
                      <a:r>
                        <a:rPr kumimoji="1" lang="ja-JP" altLang="en-US" b="1" dirty="0"/>
                        <a:t>⇒</a:t>
                      </a:r>
                      <a:r>
                        <a:rPr kumimoji="1" lang="en-US" altLang="ja-JP" b="1" dirty="0"/>
                        <a:t>	</a:t>
                      </a:r>
                      <a:r>
                        <a:rPr kumimoji="1" lang="ja-JP" altLang="en-US" b="1" dirty="0"/>
                        <a:t>不安定</a:t>
                      </a:r>
                    </a:p>
                  </p:txBody>
                </p:sp>
              </mc:Choice>
              <mc:Fallback xmlns="">
                <p:sp>
                  <p:nvSpPr>
                    <p:cNvPr id="43" name="テキスト ボックス 42">
                      <a:extLst>
                        <a:ext uri="{FF2B5EF4-FFF2-40B4-BE49-F238E27FC236}">
                          <a16:creationId xmlns:a16="http://schemas.microsoft.com/office/drawing/2014/main" id="{B158F512-E111-4CA2-8390-19F83E8BA2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5976" y="2706883"/>
                      <a:ext cx="3462486" cy="30328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79" t="-21154" r="-3333" b="-34615"/>
                      </a:stretch>
                    </a:blipFill>
                    <a:ln>
                      <a:solidFill>
                        <a:srgbClr val="00B0F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82EFB551-A8EE-4D7E-980A-94B82E4CE5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74329" y="3496574"/>
                <a:ext cx="1" cy="33312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B958561D-7A7E-42C8-967E-4552AD0BD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104" y="5220414"/>
                <a:ext cx="32541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7F1EB5E-0330-449A-AF02-04C46757A9A1}"/>
                  </a:ext>
                </a:extLst>
              </p:cNvPr>
              <p:cNvSpPr/>
              <p:nvPr/>
            </p:nvSpPr>
            <p:spPr>
              <a:xfrm>
                <a:off x="7669718" y="43299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DE684696-A379-477B-9A5C-C69908BBF60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2111" y="5316402"/>
                    <a:ext cx="3526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𝑹𝒆</m:t>
                          </m:r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DE684696-A379-477B-9A5C-C69908BBF6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2111" y="5316402"/>
                    <a:ext cx="35266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793" r="-1379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EB8AC835-9FEA-4437-AD8F-1595B4E4BCFB}"/>
                      </a:ext>
                    </a:extLst>
                  </p:cNvPr>
                  <p:cNvSpPr txBox="1"/>
                  <p:nvPr/>
                </p:nvSpPr>
                <p:spPr>
                  <a:xfrm>
                    <a:off x="8082868" y="3354856"/>
                    <a:ext cx="3815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𝑰𝒎</m:t>
                          </m:r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 xmlns=""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EB8AC835-9FEA-4437-AD8F-1595B4E4BC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2868" y="3354856"/>
                    <a:ext cx="38151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698" r="-1269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4F55CC25-B663-44BC-A9D6-5ED46FEA2F01}"/>
                  </a:ext>
                </a:extLst>
              </p:cNvPr>
              <p:cNvSpPr/>
              <p:nvPr/>
            </p:nvSpPr>
            <p:spPr>
              <a:xfrm>
                <a:off x="7028329" y="4623776"/>
                <a:ext cx="1559859" cy="862624"/>
              </a:xfrm>
              <a:custGeom>
                <a:avLst/>
                <a:gdLst>
                  <a:gd name="connsiteX0" fmla="*/ 1559859 w 1559859"/>
                  <a:gd name="connsiteY0" fmla="*/ 593683 h 862624"/>
                  <a:gd name="connsiteX1" fmla="*/ 1093695 w 1559859"/>
                  <a:gd name="connsiteY1" fmla="*/ 127518 h 862624"/>
                  <a:gd name="connsiteX2" fmla="*/ 717177 w 1559859"/>
                  <a:gd name="connsiteY2" fmla="*/ 55800 h 862624"/>
                  <a:gd name="connsiteX3" fmla="*/ 0 w 1559859"/>
                  <a:gd name="connsiteY3" fmla="*/ 862624 h 862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9859" h="862624">
                    <a:moveTo>
                      <a:pt x="1559859" y="593683"/>
                    </a:moveTo>
                    <a:cubicBezTo>
                      <a:pt x="1397000" y="405424"/>
                      <a:pt x="1234142" y="217165"/>
                      <a:pt x="1093695" y="127518"/>
                    </a:cubicBezTo>
                    <a:cubicBezTo>
                      <a:pt x="953248" y="37871"/>
                      <a:pt x="899459" y="-66718"/>
                      <a:pt x="717177" y="55800"/>
                    </a:cubicBezTo>
                    <a:cubicBezTo>
                      <a:pt x="534894" y="178318"/>
                      <a:pt x="267447" y="520471"/>
                      <a:pt x="0" y="862624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B8CEEAFA-3968-41D2-8D7C-196C15F28ECE}"/>
                  </a:ext>
                </a:extLst>
              </p:cNvPr>
              <p:cNvSpPr/>
              <p:nvPr/>
            </p:nvSpPr>
            <p:spPr>
              <a:xfrm>
                <a:off x="7542815" y="4984290"/>
                <a:ext cx="1045373" cy="1613734"/>
              </a:xfrm>
              <a:custGeom>
                <a:avLst/>
                <a:gdLst>
                  <a:gd name="connsiteX0" fmla="*/ 1045373 w 1045373"/>
                  <a:gd name="connsiteY0" fmla="*/ 251098 h 1613734"/>
                  <a:gd name="connsiteX1" fmla="*/ 561279 w 1045373"/>
                  <a:gd name="connsiteY1" fmla="*/ 86 h 1613734"/>
                  <a:gd name="connsiteX2" fmla="*/ 130973 w 1045373"/>
                  <a:gd name="connsiteY2" fmla="*/ 233169 h 1613734"/>
                  <a:gd name="connsiteX3" fmla="*/ 5467 w 1045373"/>
                  <a:gd name="connsiteY3" fmla="*/ 968275 h 1613734"/>
                  <a:gd name="connsiteX4" fmla="*/ 274409 w 1045373"/>
                  <a:gd name="connsiteY4" fmla="*/ 1613734 h 161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5373" h="1613734">
                    <a:moveTo>
                      <a:pt x="1045373" y="251098"/>
                    </a:moveTo>
                    <a:cubicBezTo>
                      <a:pt x="879526" y="127086"/>
                      <a:pt x="713679" y="3074"/>
                      <a:pt x="561279" y="86"/>
                    </a:cubicBezTo>
                    <a:cubicBezTo>
                      <a:pt x="408879" y="-2902"/>
                      <a:pt x="223608" y="71804"/>
                      <a:pt x="130973" y="233169"/>
                    </a:cubicBezTo>
                    <a:cubicBezTo>
                      <a:pt x="38338" y="394534"/>
                      <a:pt x="-18439" y="738181"/>
                      <a:pt x="5467" y="968275"/>
                    </a:cubicBezTo>
                    <a:cubicBezTo>
                      <a:pt x="29373" y="1198369"/>
                      <a:pt x="151891" y="1406051"/>
                      <a:pt x="274409" y="1613734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860C6B07-006E-4347-833A-0915F50F1580}"/>
                  </a:ext>
                </a:extLst>
              </p:cNvPr>
              <p:cNvSpPr/>
              <p:nvPr/>
            </p:nvSpPr>
            <p:spPr>
              <a:xfrm>
                <a:off x="8056410" y="5109882"/>
                <a:ext cx="1087590" cy="1470212"/>
              </a:xfrm>
              <a:custGeom>
                <a:avLst/>
                <a:gdLst>
                  <a:gd name="connsiteX0" fmla="*/ 495919 w 1087590"/>
                  <a:gd name="connsiteY0" fmla="*/ 107577 h 1470212"/>
                  <a:gd name="connsiteX1" fmla="*/ 226978 w 1087590"/>
                  <a:gd name="connsiteY1" fmla="*/ 0 h 1470212"/>
                  <a:gd name="connsiteX2" fmla="*/ 65614 w 1087590"/>
                  <a:gd name="connsiteY2" fmla="*/ 107577 h 1470212"/>
                  <a:gd name="connsiteX3" fmla="*/ 11825 w 1087590"/>
                  <a:gd name="connsiteY3" fmla="*/ 484094 h 1470212"/>
                  <a:gd name="connsiteX4" fmla="*/ 280766 w 1087590"/>
                  <a:gd name="connsiteY4" fmla="*/ 1004047 h 1470212"/>
                  <a:gd name="connsiteX5" fmla="*/ 1087590 w 1087590"/>
                  <a:gd name="connsiteY5" fmla="*/ 1470212 h 147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590" h="1470212">
                    <a:moveTo>
                      <a:pt x="495919" y="107577"/>
                    </a:moveTo>
                    <a:cubicBezTo>
                      <a:pt x="397307" y="53788"/>
                      <a:pt x="298695" y="0"/>
                      <a:pt x="226978" y="0"/>
                    </a:cubicBezTo>
                    <a:cubicBezTo>
                      <a:pt x="155261" y="0"/>
                      <a:pt x="101473" y="26895"/>
                      <a:pt x="65614" y="107577"/>
                    </a:cubicBezTo>
                    <a:cubicBezTo>
                      <a:pt x="29755" y="188259"/>
                      <a:pt x="-24034" y="334682"/>
                      <a:pt x="11825" y="484094"/>
                    </a:cubicBezTo>
                    <a:cubicBezTo>
                      <a:pt x="47684" y="633506"/>
                      <a:pt x="101472" y="839694"/>
                      <a:pt x="280766" y="1004047"/>
                    </a:cubicBezTo>
                    <a:cubicBezTo>
                      <a:pt x="460060" y="1168400"/>
                      <a:pt x="773825" y="1319306"/>
                      <a:pt x="1087590" y="1470212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7CF8793C-8FF1-48D7-A4FD-3EBF52B0CD90}"/>
                  </a:ext>
                </a:extLst>
              </p:cNvPr>
              <p:cNvSpPr/>
              <p:nvPr/>
            </p:nvSpPr>
            <p:spPr>
              <a:xfrm>
                <a:off x="8220981" y="5997925"/>
                <a:ext cx="180000" cy="180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DCDEFC8-46C5-4765-8F6F-4467C9C94448}"/>
                  </a:ext>
                </a:extLst>
              </p:cNvPr>
              <p:cNvSpPr/>
              <p:nvPr/>
            </p:nvSpPr>
            <p:spPr>
              <a:xfrm>
                <a:off x="8033133" y="513640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C07D5B44-1B20-4AEA-83A2-DC48B5921363}"/>
                  </a:ext>
                </a:extLst>
              </p:cNvPr>
              <p:cNvSpPr/>
              <p:nvPr/>
            </p:nvSpPr>
            <p:spPr>
              <a:xfrm>
                <a:off x="7593064" y="5136402"/>
                <a:ext cx="180000" cy="180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ひし形 63">
                <a:extLst>
                  <a:ext uri="{FF2B5EF4-FFF2-40B4-BE49-F238E27FC236}">
                    <a16:creationId xmlns:a16="http://schemas.microsoft.com/office/drawing/2014/main" id="{EA0FA5D2-E62B-43A9-AD31-D281C5A4A02E}"/>
                  </a:ext>
                </a:extLst>
              </p:cNvPr>
              <p:cNvSpPr/>
              <p:nvPr/>
            </p:nvSpPr>
            <p:spPr>
              <a:xfrm>
                <a:off x="7813415" y="4538305"/>
                <a:ext cx="180000" cy="180000"/>
              </a:xfrm>
              <a:prstGeom prst="diamond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ひし形 64">
                <a:extLst>
                  <a:ext uri="{FF2B5EF4-FFF2-40B4-BE49-F238E27FC236}">
                    <a16:creationId xmlns:a16="http://schemas.microsoft.com/office/drawing/2014/main" id="{6C7B21EA-A100-4E9E-B8B2-32D7F652AD49}"/>
                  </a:ext>
                </a:extLst>
              </p:cNvPr>
              <p:cNvSpPr/>
              <p:nvPr/>
            </p:nvSpPr>
            <p:spPr>
              <a:xfrm>
                <a:off x="7141868" y="5136402"/>
                <a:ext cx="180000" cy="180000"/>
              </a:xfrm>
              <a:prstGeom prst="diamond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2C501878-19FB-4F27-B4A6-393A7FA3B802}"/>
                </a:ext>
              </a:extLst>
            </p:cNvPr>
            <p:cNvGrpSpPr/>
            <p:nvPr/>
          </p:nvGrpSpPr>
          <p:grpSpPr>
            <a:xfrm>
              <a:off x="-421319" y="1572713"/>
              <a:ext cx="1363576" cy="4557218"/>
              <a:chOff x="-421319" y="1572713"/>
              <a:chExt cx="1363576" cy="4557218"/>
            </a:xfrm>
          </p:grpSpPr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C628E43-886B-4EC0-9352-3CBC919DDC50}"/>
                  </a:ext>
                </a:extLst>
              </p:cNvPr>
              <p:cNvSpPr txBox="1"/>
              <p:nvPr/>
            </p:nvSpPr>
            <p:spPr>
              <a:xfrm>
                <a:off x="-97536" y="1572713"/>
                <a:ext cx="884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ゲイン</a:t>
                </a: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4C1584D-4410-4E47-9C81-06C3B91A2F08}"/>
                  </a:ext>
                </a:extLst>
              </p:cNvPr>
              <p:cNvSpPr txBox="1"/>
              <p:nvPr/>
            </p:nvSpPr>
            <p:spPr>
              <a:xfrm>
                <a:off x="57843" y="4336881"/>
                <a:ext cx="884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位相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E53C32F2-3CE7-4418-959F-89256D4EABCD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9" y="2655586"/>
                    <a:ext cx="702646" cy="3693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𝒅𝑩</m:t>
                          </m:r>
                        </m:oMath>
                      </m:oMathPara>
                    </a14:m>
                    <a:endParaRPr kumimoji="1" lang="ja-JP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E53C32F2-3CE7-4418-959F-89256D4EAB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9" y="2655586"/>
                    <a:ext cx="702646" cy="36931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テキスト ボックス 67">
                    <a:extLst>
                      <a:ext uri="{FF2B5EF4-FFF2-40B4-BE49-F238E27FC236}">
                        <a16:creationId xmlns:a16="http://schemas.microsoft.com/office/drawing/2014/main" id="{961FABD7-2C47-4C93-8569-C0E7827031E7}"/>
                      </a:ext>
                    </a:extLst>
                  </p:cNvPr>
                  <p:cNvSpPr txBox="1"/>
                  <p:nvPr/>
                </p:nvSpPr>
                <p:spPr>
                  <a:xfrm>
                    <a:off x="-421319" y="5760615"/>
                    <a:ext cx="702646" cy="3693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𝟏𝟖𝟎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𝒅𝒆𝒈</m:t>
                          </m:r>
                        </m:oMath>
                      </m:oMathPara>
                    </a14:m>
                    <a:endParaRPr kumimoji="1" lang="ja-JP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" name="テキスト ボックス 67">
                    <a:extLst>
                      <a:ext uri="{FF2B5EF4-FFF2-40B4-BE49-F238E27FC236}">
                        <a16:creationId xmlns:a16="http://schemas.microsoft.com/office/drawing/2014/main" id="{961FABD7-2C47-4C93-8569-C0E7827031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21319" y="5760615"/>
                    <a:ext cx="702646" cy="36931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80870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892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速</a:t>
            </a:r>
            <a:r>
              <a:rPr kumimoji="1" lang="ja-JP" altLang="en-US" dirty="0"/>
              <a:t>応性と減衰性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48535DC-C2C7-46E2-8C63-54DB36157D95}"/>
              </a:ext>
            </a:extLst>
          </p:cNvPr>
          <p:cNvGrpSpPr/>
          <p:nvPr/>
        </p:nvGrpSpPr>
        <p:grpSpPr>
          <a:xfrm>
            <a:off x="838200" y="1846729"/>
            <a:ext cx="10134600" cy="3920561"/>
            <a:chOff x="838200" y="1846729"/>
            <a:chExt cx="10134600" cy="3920561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85D9696F-21E4-4918-9465-700710238E8A}"/>
                </a:ext>
              </a:extLst>
            </p:cNvPr>
            <p:cNvSpPr/>
            <p:nvPr/>
          </p:nvSpPr>
          <p:spPr>
            <a:xfrm>
              <a:off x="3703320" y="4853963"/>
              <a:ext cx="2910840" cy="9133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A4FDA562-DDF6-4CC3-AEA7-4479E2701878}"/>
                    </a:ext>
                  </a:extLst>
                </p:cNvPr>
                <p:cNvSpPr txBox="1"/>
                <p:nvPr/>
              </p:nvSpPr>
              <p:spPr>
                <a:xfrm>
                  <a:off x="838200" y="1846729"/>
                  <a:ext cx="8641976" cy="1503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開ループ系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kumimoji="1" lang="ja-JP" altLang="en-US" b="1" dirty="0"/>
                    <a:t>のゲイン交差周波数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𝒈𝒄</m:t>
                          </m:r>
                        </m:sub>
                      </m:sSub>
                    </m:oMath>
                  </a14:m>
                  <a:r>
                    <a:rPr kumimoji="1" lang="ja-JP" altLang="en-US" b="1" dirty="0"/>
                    <a:t>を大きくすれば，速応性が良くなる．</a:t>
                  </a:r>
                  <a:endParaRPr kumimoji="1" lang="en-US" altLang="ja-JP" b="1" dirty="0"/>
                </a:p>
                <a:p>
                  <a:r>
                    <a:rPr lang="ja-JP" altLang="en-US" b="1" dirty="0"/>
                    <a:t>また，位相余裕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𝑷𝑴</m:t>
                      </m:r>
                    </m:oMath>
                  </a14:m>
                  <a:r>
                    <a:rPr kumimoji="1" lang="ja-JP" altLang="en-US" b="1" dirty="0"/>
                    <a:t>を大きくすれば，減衰性が改善する．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lang="ja-JP" altLang="en-US" b="1" dirty="0">
                      <a:solidFill>
                        <a:srgbClr val="002060"/>
                      </a:solidFill>
                    </a:rPr>
                    <a:t>位相余裕 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𝑷𝑴</m:t>
                      </m:r>
                    </m:oMath>
                  </a14:m>
                  <a:endParaRPr kumimoji="1" lang="en-US" altLang="ja-JP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A4FDA562-DDF6-4CC3-AEA7-4479E2701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46729"/>
                  <a:ext cx="8641976" cy="1503617"/>
                </a:xfrm>
                <a:prstGeom prst="rect">
                  <a:avLst/>
                </a:prstGeom>
                <a:blipFill>
                  <a:blip r:embed="rId2"/>
                  <a:stretch>
                    <a:fillRect l="-635" t="-2024" b="-5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A420F290-7950-4B69-8409-A41DA2B6C08F}"/>
                    </a:ext>
                  </a:extLst>
                </p:cNvPr>
                <p:cNvSpPr txBox="1"/>
                <p:nvPr/>
              </p:nvSpPr>
              <p:spPr>
                <a:xfrm>
                  <a:off x="1506071" y="3350346"/>
                  <a:ext cx="9466729" cy="1503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ゲイン交差周波数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𝒈𝒄</m:t>
                          </m:r>
                        </m:sub>
                      </m:sSub>
                    </m:oMath>
                  </a14:m>
                  <a:r>
                    <a:rPr kumimoji="1" lang="ja-JP" altLang="en-US" b="1" dirty="0"/>
                    <a:t>における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kumimoji="1" lang="ja-JP" altLang="en-US" b="1" dirty="0"/>
                    <a:t>の位相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𝒈𝒄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ja-JP" altLang="en-US" b="1" dirty="0"/>
                    <a:t>が</a:t>
                  </a:r>
                  <a14:m>
                    <m:oMath xmlns:m="http://schemas.openxmlformats.org/officeDocument/2006/math">
                      <m:r>
                        <a:rPr kumimoji="1" lang="en-US" altLang="ja-JP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dirty="0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kumimoji="1" lang="en-US" altLang="ja-JP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1" i="1" dirty="0" smtClean="0">
                          <a:latin typeface="Cambria Math" panose="02040503050406030204" pitchFamily="18" charset="0"/>
                        </a:rPr>
                        <m:t>𝒅𝒆𝒈</m:t>
                      </m:r>
                    </m:oMath>
                  </a14:m>
                  <a:r>
                    <a:rPr kumimoji="1" lang="ja-JP" altLang="en-US" b="1" dirty="0"/>
                    <a:t>からどれだけ進んでいるかを表す．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A420F290-7950-4B69-8409-A41DA2B6C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071" y="3350346"/>
                  <a:ext cx="9466729" cy="1503617"/>
                </a:xfrm>
                <a:prstGeom prst="rect">
                  <a:avLst/>
                </a:prstGeom>
                <a:blipFill>
                  <a:blip r:embed="rId3"/>
                  <a:stretch>
                    <a:fillRect l="-515" t="-20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矢印: 下 6">
              <a:extLst>
                <a:ext uri="{FF2B5EF4-FFF2-40B4-BE49-F238E27FC236}">
                  <a16:creationId xmlns:a16="http://schemas.microsoft.com/office/drawing/2014/main" id="{45F8539C-DBC3-42C0-9FDF-E8111CAC052D}"/>
                </a:ext>
              </a:extLst>
            </p:cNvPr>
            <p:cNvSpPr/>
            <p:nvPr/>
          </p:nvSpPr>
          <p:spPr>
            <a:xfrm>
              <a:off x="4621305" y="4263673"/>
              <a:ext cx="1075765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61A2068C-9EBB-4EC0-A623-8E7124312AEB}"/>
                </a:ext>
              </a:extLst>
            </p:cNvPr>
            <p:cNvGrpSpPr/>
            <p:nvPr/>
          </p:nvGrpSpPr>
          <p:grpSpPr>
            <a:xfrm>
              <a:off x="3570192" y="4853963"/>
              <a:ext cx="3177989" cy="868793"/>
              <a:chOff x="4650440" y="4887068"/>
              <a:chExt cx="3177989" cy="8687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8464FD6E-A098-4228-A7DD-9F60E1AB5FB8}"/>
                      </a:ext>
                    </a:extLst>
                  </p:cNvPr>
                  <p:cNvSpPr txBox="1"/>
                  <p:nvPr/>
                </p:nvSpPr>
                <p:spPr>
                  <a:xfrm>
                    <a:off x="5213275" y="5340491"/>
                    <a:ext cx="2133600" cy="4153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𝟏𝟖𝟎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+∠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𝒈𝒄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en-US" altLang="ja-JP" b="1" dirty="0"/>
                  </a:p>
                </p:txBody>
              </p:sp>
            </mc:Choice>
            <mc:Fallback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8464FD6E-A098-4228-A7DD-9F60E1AB5F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275" y="5340491"/>
                    <a:ext cx="2133600" cy="4153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229A03D9-863D-4543-BD15-F25377D6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4650440" y="4887068"/>
                    <a:ext cx="3177989" cy="4153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𝑷𝑴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=∠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𝒈𝒄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𝟏𝟖𝟎</m:t>
                              </m:r>
                            </m:e>
                          </m:d>
                        </m:oMath>
                      </m:oMathPara>
                    </a14:m>
                    <a:endParaRPr kumimoji="1" lang="en-US" altLang="ja-JP" b="1" dirty="0"/>
                  </a:p>
                </p:txBody>
              </p:sp>
            </mc:Choice>
            <mc:Fallback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229A03D9-863D-4543-BD15-F25377D603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0440" y="4887068"/>
                    <a:ext cx="3177989" cy="4153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1680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速</a:t>
            </a:r>
            <a:r>
              <a:rPr kumimoji="1" lang="ja-JP" altLang="en-US" dirty="0"/>
              <a:t>応性と減衰性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8379E46-4C76-4930-88CC-98D5D86E55BA}"/>
              </a:ext>
            </a:extLst>
          </p:cNvPr>
          <p:cNvGrpSpPr/>
          <p:nvPr/>
        </p:nvGrpSpPr>
        <p:grpSpPr>
          <a:xfrm>
            <a:off x="838199" y="1846729"/>
            <a:ext cx="10143565" cy="4736475"/>
            <a:chOff x="838199" y="1846729"/>
            <a:chExt cx="10143565" cy="4736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A4FDA562-DDF6-4CC3-AEA7-4479E2701878}"/>
                    </a:ext>
                  </a:extLst>
                </p:cNvPr>
                <p:cNvSpPr txBox="1"/>
                <p:nvPr/>
              </p:nvSpPr>
              <p:spPr>
                <a:xfrm>
                  <a:off x="838200" y="1846729"/>
                  <a:ext cx="86419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>
                      <a:solidFill>
                        <a:srgbClr val="002060"/>
                      </a:solidFill>
                    </a:rPr>
                    <a:t>位相余裕 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𝑷𝑴</m:t>
                      </m:r>
                    </m:oMath>
                  </a14:m>
                  <a:endParaRPr kumimoji="1" lang="en-US" altLang="ja-JP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A4FDA562-DDF6-4CC3-AEA7-4479E2701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46729"/>
                  <a:ext cx="864197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35" t="-9836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420F290-7950-4B69-8409-A41DA2B6C08F}"/>
                </a:ext>
              </a:extLst>
            </p:cNvPr>
            <p:cNvSpPr txBox="1"/>
            <p:nvPr/>
          </p:nvSpPr>
          <p:spPr>
            <a:xfrm>
              <a:off x="1515034" y="2920446"/>
              <a:ext cx="946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⇒ </a:t>
              </a:r>
              <a:r>
                <a:rPr lang="ja-JP" altLang="en-US" b="1" dirty="0">
                  <a:solidFill>
                    <a:srgbClr val="002060"/>
                  </a:solidFill>
                </a:rPr>
                <a:t>位相余裕が大きいほど制御対象のパラメータが変動しても不安定になりにくくなる</a:t>
              </a:r>
              <a:endParaRPr lang="en-US" altLang="ja-JP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117002B-50C1-46D1-8A54-03E265ABC979}"/>
                    </a:ext>
                  </a:extLst>
                </p:cNvPr>
                <p:cNvSpPr txBox="1"/>
                <p:nvPr/>
              </p:nvSpPr>
              <p:spPr>
                <a:xfrm>
                  <a:off x="1515035" y="2368461"/>
                  <a:ext cx="9466729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𝒈𝒄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ja-JP" altLang="en-US" b="1" dirty="0"/>
                    <a:t>が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の点からどれだけ離れているかを表す．</a:t>
                  </a:r>
                  <a:endParaRPr lang="en-US" altLang="ja-JP" b="1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117002B-50C1-46D1-8A54-03E265ABC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035" y="2368461"/>
                  <a:ext cx="9466729" cy="395621"/>
                </a:xfrm>
                <a:prstGeom prst="rect">
                  <a:avLst/>
                </a:prstGeom>
                <a:blipFill>
                  <a:blip r:embed="rId3"/>
                  <a:stretch>
                    <a:fillRect t="-7813" b="-203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051FA91-C711-43E3-94F6-893F4D91E524}"/>
                    </a:ext>
                  </a:extLst>
                </p:cNvPr>
                <p:cNvSpPr txBox="1"/>
                <p:nvPr/>
              </p:nvSpPr>
              <p:spPr>
                <a:xfrm>
                  <a:off x="838199" y="4044613"/>
                  <a:ext cx="86419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>
                      <a:solidFill>
                        <a:srgbClr val="002060"/>
                      </a:solidFill>
                    </a:rPr>
                    <a:t>ゲイン余裕 </a:t>
                  </a:r>
                  <a14:m>
                    <m:oMath xmlns:m="http://schemas.openxmlformats.org/officeDocument/2006/math">
                      <m:r>
                        <a:rPr kumimoji="1" lang="en-US" altLang="ja-JP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kumimoji="1"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a14:m>
                  <a:endParaRPr kumimoji="1" lang="en-US" altLang="ja-JP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051FA91-C711-43E3-94F6-893F4D91E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4044613"/>
                  <a:ext cx="864197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4"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21566B5B-EAA4-4D94-986F-284688D78EEF}"/>
                    </a:ext>
                  </a:extLst>
                </p:cNvPr>
                <p:cNvSpPr txBox="1"/>
                <p:nvPr/>
              </p:nvSpPr>
              <p:spPr>
                <a:xfrm>
                  <a:off x="1515033" y="5118330"/>
                  <a:ext cx="9466729" cy="4153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>
                      <a:solidFill>
                        <a:schemeClr val="tx1"/>
                      </a:solidFill>
                    </a:rPr>
                    <a:t>⇒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sSub>
                                <m:sSubPr>
                                  <m:ctrlPr>
                                    <a:rPr lang="en-US" altLang="ja-JP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𝒈𝒄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r>
                    <a:rPr lang="ja-JP" altLang="en-US" b="1" dirty="0">
                      <a:solidFill>
                        <a:srgbClr val="002060"/>
                      </a:solidFill>
                    </a:rPr>
                    <a:t>の値をあと何倍すると</a:t>
                  </a:r>
                  <a:r>
                    <a:rPr lang="en-US" altLang="ja-JP" b="1" dirty="0">
                      <a:solidFill>
                        <a:srgbClr val="002060"/>
                      </a:solidFill>
                    </a:rPr>
                    <a:t>1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になるかを表しており，原点に近づくほど</a:t>
                  </a:r>
                  <a14:m>
                    <m:oMath xmlns:m="http://schemas.openxmlformats.org/officeDocument/2006/math">
                      <m:r>
                        <a:rPr lang="en-US" altLang="ja-JP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altLang="ja-JP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a14:m>
                  <a:r>
                    <a:rPr lang="ja-JP" altLang="en-US" b="1" dirty="0">
                      <a:solidFill>
                        <a:srgbClr val="002060"/>
                      </a:solidFill>
                    </a:rPr>
                    <a:t>は大きい</a:t>
                  </a:r>
                  <a:endParaRPr lang="en-US" altLang="ja-JP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21566B5B-EAA4-4D94-986F-284688D78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033" y="5118330"/>
                  <a:ext cx="9466729" cy="415370"/>
                </a:xfrm>
                <a:prstGeom prst="rect">
                  <a:avLst/>
                </a:prstGeom>
                <a:blipFill>
                  <a:blip r:embed="rId5"/>
                  <a:stretch>
                    <a:fillRect l="-580" t="-2941" r="-580" b="-176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F4B1083B-6E6B-4E3B-916E-AA9718F3F04D}"/>
                    </a:ext>
                  </a:extLst>
                </p:cNvPr>
                <p:cNvSpPr txBox="1"/>
                <p:nvPr/>
              </p:nvSpPr>
              <p:spPr>
                <a:xfrm>
                  <a:off x="1515034" y="4566345"/>
                  <a:ext cx="9466729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𝒈𝒄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ja-JP" altLang="en-US" b="1" dirty="0"/>
                    <a:t>が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の点からどれだけ離れているかを表す．</a:t>
                  </a:r>
                  <a:endParaRPr lang="en-US" altLang="ja-JP" b="1" dirty="0"/>
                </a:p>
              </p:txBody>
            </p:sp>
          </mc:Choice>
          <mc:Fallback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F4B1083B-6E6B-4E3B-916E-AA9718F3F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034" y="4566345"/>
                  <a:ext cx="9466729" cy="395621"/>
                </a:xfrm>
                <a:prstGeom prst="rect">
                  <a:avLst/>
                </a:prstGeom>
                <a:blipFill>
                  <a:blip r:embed="rId6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E45747C-EFA3-45F3-AB5B-EE30C19AAC4E}"/>
                    </a:ext>
                  </a:extLst>
                </p:cNvPr>
                <p:cNvSpPr txBox="1"/>
                <p:nvPr/>
              </p:nvSpPr>
              <p:spPr>
                <a:xfrm>
                  <a:off x="1515033" y="5867944"/>
                  <a:ext cx="1739154" cy="7152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𝒑𝒄</m:t>
                                    </m:r>
                                  </m:sub>
                                </m:sSub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E45747C-EFA3-45F3-AB5B-EE30C19AA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033" y="5867944"/>
                  <a:ext cx="1739154" cy="7152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898A1478-5307-4EDC-AD36-5D46D151E279}"/>
                    </a:ext>
                  </a:extLst>
                </p:cNvPr>
                <p:cNvSpPr txBox="1"/>
                <p:nvPr/>
              </p:nvSpPr>
              <p:spPr>
                <a:xfrm>
                  <a:off x="4755776" y="6186978"/>
                  <a:ext cx="194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𝑮𝑴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  <m:func>
                          <m:func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</m:func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898A1478-5307-4EDC-AD36-5D46D151E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776" y="6186978"/>
                  <a:ext cx="194086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C3C5197-E254-4EE0-A2BF-0A1061482584}"/>
                </a:ext>
              </a:extLst>
            </p:cNvPr>
            <p:cNvSpPr txBox="1"/>
            <p:nvPr/>
          </p:nvSpPr>
          <p:spPr>
            <a:xfrm>
              <a:off x="3384175" y="6186978"/>
              <a:ext cx="12416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b="1" dirty="0"/>
                <a:t>とすると，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87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2738</TotalTime>
  <Words>1052</Words>
  <Application>Microsoft Office PowerPoint</Application>
  <PresentationFormat>ワイド画面</PresentationFormat>
  <Paragraphs>179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游ゴシック</vt:lpstr>
      <vt:lpstr>Arial</vt:lpstr>
      <vt:lpstr>Cambria Math</vt:lpstr>
      <vt:lpstr>Office テーマ</vt:lpstr>
      <vt:lpstr>開ループ系の設計仕様</vt:lpstr>
      <vt:lpstr>開ループ系の設計仕様</vt:lpstr>
      <vt:lpstr>開ループ系の設計仕様</vt:lpstr>
      <vt:lpstr>開ループ系の設計仕様</vt:lpstr>
      <vt:lpstr>安定性</vt:lpstr>
      <vt:lpstr>安定性</vt:lpstr>
      <vt:lpstr>安定性</vt:lpstr>
      <vt:lpstr>速応性と減衰性</vt:lpstr>
      <vt:lpstr>速応性と減衰性</vt:lpstr>
      <vt:lpstr>速応性と減衰性</vt:lpstr>
      <vt:lpstr>定常偏差</vt:lpstr>
      <vt:lpstr>定常偏差</vt:lpstr>
      <vt:lpstr>開ループ系の設計仕様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173</cp:revision>
  <dcterms:created xsi:type="dcterms:W3CDTF">2021-02-26T08:13:08Z</dcterms:created>
  <dcterms:modified xsi:type="dcterms:W3CDTF">2021-03-24T12:27:44Z</dcterms:modified>
</cp:coreProperties>
</file>