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 id="266" r:id="rId8"/>
    <p:sldId id="267"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BD5"/>
    <a:srgbClr val="FF9900"/>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p:scale>
          <a:sx n="33" d="100"/>
          <a:sy n="33" d="100"/>
        </p:scale>
        <p:origin x="552"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DD56D-B8E0-49DA-A32A-D0DD14BC701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507992B6-2FFB-4145-83F2-4E78C8D20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
        <p:nvSpPr>
          <p:cNvPr id="4" name="日付プレースホルダー 3">
            <a:extLst>
              <a:ext uri="{FF2B5EF4-FFF2-40B4-BE49-F238E27FC236}">
                <a16:creationId xmlns:a16="http://schemas.microsoft.com/office/drawing/2014/main" id="{4214E3E9-9404-4289-A8B3-1DFA2F6085C6}"/>
              </a:ext>
            </a:extLst>
          </p:cNvPr>
          <p:cNvSpPr>
            <a:spLocks noGrp="1"/>
          </p:cNvSpPr>
          <p:nvPr>
            <p:ph type="dt" sz="half" idx="10"/>
          </p:nvPr>
        </p:nvSpPr>
        <p:spPr/>
        <p:txBody>
          <a:bodyPr/>
          <a:lstStyle/>
          <a:p>
            <a:fld id="{900169D2-2249-45F1-89DA-CBD455408889}" type="datetimeFigureOut">
              <a:rPr kumimoji="1" lang="ja-JP" altLang="en-US" smtClean="0"/>
              <a:t>2021/4/5</a:t>
            </a:fld>
            <a:endParaRPr kumimoji="1" lang="ja-JP" altLang="en-US"/>
          </a:p>
        </p:txBody>
      </p:sp>
      <p:sp>
        <p:nvSpPr>
          <p:cNvPr id="5" name="フッター プレースホルダー 4">
            <a:extLst>
              <a:ext uri="{FF2B5EF4-FFF2-40B4-BE49-F238E27FC236}">
                <a16:creationId xmlns:a16="http://schemas.microsoft.com/office/drawing/2014/main" id="{DF9E0727-754D-4A6D-A643-1A2F0B802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832C32-FB06-4790-84FE-6A17958300AB}"/>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60909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C6EAAA-A423-464F-909D-0BB460077239}"/>
              </a:ext>
            </a:extLst>
          </p:cNvPr>
          <p:cNvSpPr>
            <a:spLocks noGrp="1"/>
          </p:cNvSpPr>
          <p:nvPr>
            <p:ph type="title"/>
          </p:nvPr>
        </p:nvSpPr>
        <p:spPr/>
        <p:txBody>
          <a:bodyPr/>
          <a:lstStyle/>
          <a:p>
            <a:r>
              <a:rPr kumimoji="1" lang="ja-JP" altLang="en-US"/>
              <a:t>マスター タイトルの書式設定</a:t>
            </a:r>
            <a:endParaRPr kumimoji="1" lang="ja-JP" altLang="en-US" dirty="0"/>
          </a:p>
        </p:txBody>
      </p:sp>
      <p:sp>
        <p:nvSpPr>
          <p:cNvPr id="3" name="コンテンツ プレースホルダー 2">
            <a:extLst>
              <a:ext uri="{FF2B5EF4-FFF2-40B4-BE49-F238E27FC236}">
                <a16:creationId xmlns:a16="http://schemas.microsoft.com/office/drawing/2014/main" id="{BDA81B91-52A6-4306-ACBF-A41B1D6EAEC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a:extLst>
              <a:ext uri="{FF2B5EF4-FFF2-40B4-BE49-F238E27FC236}">
                <a16:creationId xmlns:a16="http://schemas.microsoft.com/office/drawing/2014/main" id="{9409D521-2D85-4F37-8250-4C0FFAC3F6C0}"/>
              </a:ext>
            </a:extLst>
          </p:cNvPr>
          <p:cNvSpPr>
            <a:spLocks noGrp="1"/>
          </p:cNvSpPr>
          <p:nvPr>
            <p:ph type="dt" sz="half" idx="10"/>
          </p:nvPr>
        </p:nvSpPr>
        <p:spPr/>
        <p:txBody>
          <a:bodyPr/>
          <a:lstStyle/>
          <a:p>
            <a:fld id="{900169D2-2249-45F1-89DA-CBD455408889}" type="datetimeFigureOut">
              <a:rPr kumimoji="1" lang="ja-JP" altLang="en-US" smtClean="0"/>
              <a:t>2021/4/5</a:t>
            </a:fld>
            <a:endParaRPr kumimoji="1" lang="ja-JP" altLang="en-US"/>
          </a:p>
        </p:txBody>
      </p:sp>
      <p:sp>
        <p:nvSpPr>
          <p:cNvPr id="5" name="フッター プレースホルダー 4">
            <a:extLst>
              <a:ext uri="{FF2B5EF4-FFF2-40B4-BE49-F238E27FC236}">
                <a16:creationId xmlns:a16="http://schemas.microsoft.com/office/drawing/2014/main" id="{FE014D37-2ADB-45F4-AFBC-4C6CEE3299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11A502-D939-468A-A6D5-02356857A279}"/>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78021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3A20A6-3A71-4136-8482-D72870F22F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BB7D47-618E-41DB-B9F0-E7971C375F2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513E402-0981-49F2-859F-9D11DEE27A0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F39EAC3-282A-4D1E-B053-5BC7E464BB6D}"/>
              </a:ext>
            </a:extLst>
          </p:cNvPr>
          <p:cNvSpPr>
            <a:spLocks noGrp="1"/>
          </p:cNvSpPr>
          <p:nvPr>
            <p:ph type="dt" sz="half" idx="10"/>
          </p:nvPr>
        </p:nvSpPr>
        <p:spPr/>
        <p:txBody>
          <a:bodyPr/>
          <a:lstStyle/>
          <a:p>
            <a:fld id="{900169D2-2249-45F1-89DA-CBD455408889}" type="datetimeFigureOut">
              <a:rPr kumimoji="1" lang="ja-JP" altLang="en-US" smtClean="0"/>
              <a:t>2021/4/5</a:t>
            </a:fld>
            <a:endParaRPr kumimoji="1" lang="ja-JP" altLang="en-US"/>
          </a:p>
        </p:txBody>
      </p:sp>
      <p:sp>
        <p:nvSpPr>
          <p:cNvPr id="6" name="フッター プレースホルダー 5">
            <a:extLst>
              <a:ext uri="{FF2B5EF4-FFF2-40B4-BE49-F238E27FC236}">
                <a16:creationId xmlns:a16="http://schemas.microsoft.com/office/drawing/2014/main" id="{45AA2A9C-3D58-42C5-B8AD-395231C756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2D6AA5-0798-443A-8AEC-7AF322138A55}"/>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412378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BB4B7E-A2F6-4417-A029-AB351BDC6A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AD0F93-0E09-4003-B14B-7704501AD6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D74E083-5B42-4715-B62A-56F3D48E93E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F1DCA8-B775-4435-8072-4BF007523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31DCA4-6FDE-455D-9AE8-45053A28EF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4F9E0FB-D4C7-4759-BE50-2CA21A6176FE}"/>
              </a:ext>
            </a:extLst>
          </p:cNvPr>
          <p:cNvSpPr>
            <a:spLocks noGrp="1"/>
          </p:cNvSpPr>
          <p:nvPr>
            <p:ph type="dt" sz="half" idx="10"/>
          </p:nvPr>
        </p:nvSpPr>
        <p:spPr/>
        <p:txBody>
          <a:bodyPr/>
          <a:lstStyle/>
          <a:p>
            <a:fld id="{900169D2-2249-45F1-89DA-CBD455408889}" type="datetimeFigureOut">
              <a:rPr kumimoji="1" lang="ja-JP" altLang="en-US" smtClean="0"/>
              <a:t>2021/4/5</a:t>
            </a:fld>
            <a:endParaRPr kumimoji="1" lang="ja-JP" altLang="en-US"/>
          </a:p>
        </p:txBody>
      </p:sp>
      <p:sp>
        <p:nvSpPr>
          <p:cNvPr id="8" name="フッター プレースホルダー 7">
            <a:extLst>
              <a:ext uri="{FF2B5EF4-FFF2-40B4-BE49-F238E27FC236}">
                <a16:creationId xmlns:a16="http://schemas.microsoft.com/office/drawing/2014/main" id="{17160D44-453E-42E8-99EA-09471DE2D8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6DD3299-73D9-47C8-96CC-7465AFA60CC6}"/>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293059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EC08B-5E73-453C-B403-BA43B7920B5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A39F11C-5EB0-4741-BD63-BCB50771600C}"/>
              </a:ext>
            </a:extLst>
          </p:cNvPr>
          <p:cNvSpPr>
            <a:spLocks noGrp="1"/>
          </p:cNvSpPr>
          <p:nvPr>
            <p:ph type="dt" sz="half" idx="10"/>
          </p:nvPr>
        </p:nvSpPr>
        <p:spPr/>
        <p:txBody>
          <a:bodyPr/>
          <a:lstStyle/>
          <a:p>
            <a:fld id="{900169D2-2249-45F1-89DA-CBD455408889}" type="datetimeFigureOut">
              <a:rPr kumimoji="1" lang="ja-JP" altLang="en-US" smtClean="0"/>
              <a:t>2021/4/5</a:t>
            </a:fld>
            <a:endParaRPr kumimoji="1" lang="ja-JP" altLang="en-US"/>
          </a:p>
        </p:txBody>
      </p:sp>
      <p:sp>
        <p:nvSpPr>
          <p:cNvPr id="4" name="フッター プレースホルダー 3">
            <a:extLst>
              <a:ext uri="{FF2B5EF4-FFF2-40B4-BE49-F238E27FC236}">
                <a16:creationId xmlns:a16="http://schemas.microsoft.com/office/drawing/2014/main" id="{9D3FF515-F074-407D-AE77-ADB7CEAA9FC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00782C-425E-4B62-91A2-AB8B969D67F4}"/>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166701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CD95090-466C-4720-B100-95B19499F507}"/>
              </a:ext>
            </a:extLst>
          </p:cNvPr>
          <p:cNvSpPr>
            <a:spLocks noGrp="1"/>
          </p:cNvSpPr>
          <p:nvPr>
            <p:ph type="dt" sz="half" idx="10"/>
          </p:nvPr>
        </p:nvSpPr>
        <p:spPr/>
        <p:txBody>
          <a:bodyPr/>
          <a:lstStyle/>
          <a:p>
            <a:fld id="{900169D2-2249-45F1-89DA-CBD455408889}" type="datetimeFigureOut">
              <a:rPr kumimoji="1" lang="ja-JP" altLang="en-US" smtClean="0"/>
              <a:t>2021/4/5</a:t>
            </a:fld>
            <a:endParaRPr kumimoji="1" lang="ja-JP" altLang="en-US"/>
          </a:p>
        </p:txBody>
      </p:sp>
      <p:sp>
        <p:nvSpPr>
          <p:cNvPr id="3" name="フッター プレースホルダー 2">
            <a:extLst>
              <a:ext uri="{FF2B5EF4-FFF2-40B4-BE49-F238E27FC236}">
                <a16:creationId xmlns:a16="http://schemas.microsoft.com/office/drawing/2014/main" id="{3BF082E7-30C1-45E4-B643-E8C7B277F1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621C1E-665A-4CF9-B6EA-4631E401439D}"/>
              </a:ext>
            </a:extLst>
          </p:cNvPr>
          <p:cNvSpPr>
            <a:spLocks noGrp="1"/>
          </p:cNvSpPr>
          <p:nvPr>
            <p:ph type="sldNum" sz="quarter" idx="12"/>
          </p:nvPr>
        </p:nvSpPr>
        <p:spPr/>
        <p:txBody>
          <a:body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914041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A566C20-3580-4F47-9E2D-7FC239145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CC8317-403D-4600-8214-6F6C8F1366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9A95FC-52EA-4001-BC93-54EC96996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169D2-2249-45F1-89DA-CBD455408889}" type="datetimeFigureOut">
              <a:rPr kumimoji="1" lang="ja-JP" altLang="en-US" smtClean="0"/>
              <a:t>2021/4/5</a:t>
            </a:fld>
            <a:endParaRPr kumimoji="1" lang="ja-JP" altLang="en-US"/>
          </a:p>
        </p:txBody>
      </p:sp>
      <p:sp>
        <p:nvSpPr>
          <p:cNvPr id="5" name="フッター プレースホルダー 4">
            <a:extLst>
              <a:ext uri="{FF2B5EF4-FFF2-40B4-BE49-F238E27FC236}">
                <a16:creationId xmlns:a16="http://schemas.microsoft.com/office/drawing/2014/main" id="{A26E4F54-5714-4BED-B4AB-FC100679D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98F9B8F-CE26-4632-BD41-AA678E661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50775-AC72-45B3-A786-1CBB9841E4CF}" type="slidenum">
              <a:rPr kumimoji="1" lang="ja-JP" altLang="en-US" smtClean="0"/>
              <a:t>‹#›</a:t>
            </a:fld>
            <a:endParaRPr kumimoji="1" lang="ja-JP" altLang="en-US"/>
          </a:p>
        </p:txBody>
      </p:sp>
    </p:spTree>
    <p:extLst>
      <p:ext uri="{BB962C8B-B14F-4D97-AF65-F5344CB8AC3E}">
        <p14:creationId xmlns:p14="http://schemas.microsoft.com/office/powerpoint/2010/main" val="4091701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xStyles>
    <p:titleStyle>
      <a:lvl1pPr algn="l" defTabSz="914400" rtl="0" eaLnBrk="1" latinLnBrk="0" hangingPunct="1">
        <a:lnSpc>
          <a:spcPct val="90000"/>
        </a:lnSpc>
        <a:spcBef>
          <a:spcPct val="0"/>
        </a:spcBef>
        <a:buNone/>
        <a:defRPr kumimoji="1" sz="4400" b="1" kern="1200" baseline="0">
          <a:solidFill>
            <a:schemeClr val="tx2">
              <a:lumMod val="50000"/>
            </a:schemeClr>
          </a:solidFill>
          <a:latin typeface="メイリオ" panose="020B0604030504040204" pitchFamily="50" charset="-128"/>
          <a:ea typeface="游ゴシック" panose="020B0400000000000000"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1" kern="1200" baseline="0">
          <a:solidFill>
            <a:schemeClr val="tx2">
              <a:lumMod val="50000"/>
            </a:schemeClr>
          </a:solidFill>
          <a:latin typeface="メイリオ" panose="020B0604030504040204" pitchFamily="50" charset="-128"/>
          <a:ea typeface="游ゴシック" panose="020B04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10E77-E55B-4492-A042-1384295F2A6A}"/>
              </a:ext>
            </a:extLst>
          </p:cNvPr>
          <p:cNvSpPr>
            <a:spLocks noGrp="1"/>
          </p:cNvSpPr>
          <p:nvPr>
            <p:ph type="ctrTitle"/>
          </p:nvPr>
        </p:nvSpPr>
        <p:spPr/>
        <p:txBody>
          <a:bodyPr/>
          <a:lstStyle/>
          <a:p>
            <a:r>
              <a:rPr kumimoji="1" lang="ja-JP" altLang="en-US" dirty="0"/>
              <a:t>位相進み遅れ補償</a:t>
            </a:r>
          </a:p>
        </p:txBody>
      </p:sp>
      <p:sp>
        <p:nvSpPr>
          <p:cNvPr id="3" name="字幕 2">
            <a:extLst>
              <a:ext uri="{FF2B5EF4-FFF2-40B4-BE49-F238E27FC236}">
                <a16:creationId xmlns:a16="http://schemas.microsoft.com/office/drawing/2014/main" id="{0019091F-366E-42A1-B1D3-88307A75E67B}"/>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98223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268CA-5F2B-4EF9-91C2-A2E8997D990C}"/>
              </a:ext>
            </a:extLst>
          </p:cNvPr>
          <p:cNvSpPr>
            <a:spLocks noGrp="1"/>
          </p:cNvSpPr>
          <p:nvPr>
            <p:ph type="title"/>
          </p:nvPr>
        </p:nvSpPr>
        <p:spPr/>
        <p:txBody>
          <a:bodyPr/>
          <a:lstStyle/>
          <a:p>
            <a:r>
              <a:rPr kumimoji="1" lang="ja-JP" altLang="en-US" dirty="0"/>
              <a:t>位相進み遅れ補償</a:t>
            </a:r>
          </a:p>
        </p:txBody>
      </p:sp>
      <p:grpSp>
        <p:nvGrpSpPr>
          <p:cNvPr id="3" name="グループ化 2">
            <a:extLst>
              <a:ext uri="{FF2B5EF4-FFF2-40B4-BE49-F238E27FC236}">
                <a16:creationId xmlns:a16="http://schemas.microsoft.com/office/drawing/2014/main" id="{E5AB5091-2BD8-4F44-B0DB-71F9A96CD16B}"/>
              </a:ext>
            </a:extLst>
          </p:cNvPr>
          <p:cNvGrpSpPr/>
          <p:nvPr/>
        </p:nvGrpSpPr>
        <p:grpSpPr>
          <a:xfrm>
            <a:off x="838200" y="1898723"/>
            <a:ext cx="10515600" cy="3178768"/>
            <a:chOff x="838200" y="1898723"/>
            <a:chExt cx="10515600" cy="3178768"/>
          </a:xfrm>
        </p:grpSpPr>
        <p:sp>
          <p:nvSpPr>
            <p:cNvPr id="8" name="テキスト ボックス 7">
              <a:extLst>
                <a:ext uri="{FF2B5EF4-FFF2-40B4-BE49-F238E27FC236}">
                  <a16:creationId xmlns:a16="http://schemas.microsoft.com/office/drawing/2014/main" id="{7558DFF9-BE09-4113-9CF9-F6603D29EA89}"/>
                </a:ext>
              </a:extLst>
            </p:cNvPr>
            <p:cNvSpPr txBox="1"/>
            <p:nvPr/>
          </p:nvSpPr>
          <p:spPr>
            <a:xfrm>
              <a:off x="838200" y="1898723"/>
              <a:ext cx="10515600" cy="2031325"/>
            </a:xfrm>
            <a:prstGeom prst="rect">
              <a:avLst/>
            </a:prstGeom>
            <a:noFill/>
          </p:spPr>
          <p:txBody>
            <a:bodyPr wrap="square" rtlCol="0">
              <a:spAutoFit/>
            </a:bodyPr>
            <a:lstStyle/>
            <a:p>
              <a:r>
                <a:rPr kumimoji="1" lang="en-US" altLang="ja-JP" b="1" dirty="0"/>
                <a:t>PID</a:t>
              </a:r>
              <a:r>
                <a:rPr kumimoji="1" lang="ja-JP" altLang="en-US" b="1" dirty="0"/>
                <a:t>制御では</a:t>
              </a:r>
              <a:r>
                <a:rPr kumimoji="1" lang="en-US" altLang="ja-JP" b="1" dirty="0"/>
                <a:t>...</a:t>
              </a:r>
            </a:p>
            <a:p>
              <a:r>
                <a:rPr lang="en-US" altLang="ja-JP" b="1" dirty="0"/>
                <a:t>	[</a:t>
              </a:r>
              <a:r>
                <a:rPr lang="ja-JP" altLang="en-US" b="1" dirty="0"/>
                <a:t>比例，積分，微分</a:t>
              </a:r>
              <a:r>
                <a:rPr lang="en-US" altLang="ja-JP" b="1" dirty="0"/>
                <a:t>]</a:t>
              </a:r>
              <a:r>
                <a:rPr lang="ja-JP" altLang="en-US" b="1" dirty="0"/>
                <a:t>が並列接続だった</a:t>
              </a:r>
              <a:endParaRPr lang="en-US" altLang="ja-JP" b="1" dirty="0"/>
            </a:p>
            <a:p>
              <a:endParaRPr kumimoji="1" lang="en-US" altLang="ja-JP" b="1" dirty="0"/>
            </a:p>
            <a:p>
              <a:r>
                <a:rPr lang="ja-JP" altLang="en-US" b="1" dirty="0"/>
                <a:t>ここでは，</a:t>
              </a:r>
              <a:endParaRPr lang="en-US" altLang="ja-JP" b="1" dirty="0"/>
            </a:p>
            <a:p>
              <a:r>
                <a:rPr kumimoji="1" lang="en-US" altLang="ja-JP" b="1" dirty="0"/>
                <a:t>	[</a:t>
              </a:r>
              <a:r>
                <a:rPr kumimoji="1" lang="ja-JP" altLang="en-US" b="1" dirty="0"/>
                <a:t>ゲイン補償，位相遅れ補償，位相進み補償</a:t>
              </a:r>
              <a:r>
                <a:rPr kumimoji="1" lang="en-US" altLang="ja-JP" b="1" dirty="0"/>
                <a:t>]</a:t>
              </a:r>
              <a:r>
                <a:rPr kumimoji="1" lang="ja-JP" altLang="en-US" b="1" dirty="0"/>
                <a:t>を直列に接続したものを考える</a:t>
              </a:r>
              <a:endParaRPr kumimoji="1" lang="en-US" altLang="ja-JP" b="1" dirty="0"/>
            </a:p>
            <a:p>
              <a:endParaRPr lang="en-US" altLang="ja-JP" b="1" dirty="0"/>
            </a:p>
            <a:p>
              <a:endParaRPr kumimoji="1" lang="ja-JP" altLang="en-US" b="1" dirty="0"/>
            </a:p>
          </p:txBody>
        </p:sp>
        <p:sp>
          <p:nvSpPr>
            <p:cNvPr id="9" name="正方形/長方形 8">
              <a:extLst>
                <a:ext uri="{FF2B5EF4-FFF2-40B4-BE49-F238E27FC236}">
                  <a16:creationId xmlns:a16="http://schemas.microsoft.com/office/drawing/2014/main" id="{AE1D5FC6-6551-4491-B84F-26D3D7C3E4AD}"/>
                </a:ext>
              </a:extLst>
            </p:cNvPr>
            <p:cNvSpPr/>
            <p:nvPr/>
          </p:nvSpPr>
          <p:spPr>
            <a:xfrm>
              <a:off x="3050770" y="4338690"/>
              <a:ext cx="1512917" cy="7388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4D8069C-BCD3-4557-BFF7-557A714BF4E5}"/>
                </a:ext>
              </a:extLst>
            </p:cNvPr>
            <p:cNvSpPr txBox="1"/>
            <p:nvPr/>
          </p:nvSpPr>
          <p:spPr>
            <a:xfrm>
              <a:off x="3275214" y="4397909"/>
              <a:ext cx="1064030" cy="646331"/>
            </a:xfrm>
            <a:prstGeom prst="rect">
              <a:avLst/>
            </a:prstGeom>
            <a:noFill/>
          </p:spPr>
          <p:txBody>
            <a:bodyPr wrap="square" rtlCol="0">
              <a:spAutoFit/>
            </a:bodyPr>
            <a:lstStyle/>
            <a:p>
              <a:pPr algn="ctr"/>
              <a:r>
                <a:rPr kumimoji="1" lang="ja-JP" altLang="en-US" b="1" dirty="0"/>
                <a:t>ゲイン</a:t>
              </a:r>
              <a:endParaRPr kumimoji="1" lang="en-US" altLang="ja-JP" b="1" dirty="0"/>
            </a:p>
            <a:p>
              <a:pPr algn="ctr"/>
              <a:r>
                <a:rPr kumimoji="1" lang="ja-JP" altLang="en-US" b="1" dirty="0"/>
                <a:t>補償</a:t>
              </a:r>
            </a:p>
          </p:txBody>
        </p:sp>
        <p:sp>
          <p:nvSpPr>
            <p:cNvPr id="11" name="正方形/長方形 10">
              <a:extLst>
                <a:ext uri="{FF2B5EF4-FFF2-40B4-BE49-F238E27FC236}">
                  <a16:creationId xmlns:a16="http://schemas.microsoft.com/office/drawing/2014/main" id="{7B26AA63-B35F-4BD5-8481-27DCE373D585}"/>
                </a:ext>
              </a:extLst>
            </p:cNvPr>
            <p:cNvSpPr/>
            <p:nvPr/>
          </p:nvSpPr>
          <p:spPr>
            <a:xfrm>
              <a:off x="5181599" y="4338690"/>
              <a:ext cx="1512917" cy="7388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E72B3DC-C921-4E13-8B28-E635AF68C32C}"/>
                </a:ext>
              </a:extLst>
            </p:cNvPr>
            <p:cNvSpPr txBox="1"/>
            <p:nvPr/>
          </p:nvSpPr>
          <p:spPr>
            <a:xfrm>
              <a:off x="5406042" y="4397909"/>
              <a:ext cx="1144387" cy="646331"/>
            </a:xfrm>
            <a:prstGeom prst="rect">
              <a:avLst/>
            </a:prstGeom>
            <a:noFill/>
          </p:spPr>
          <p:txBody>
            <a:bodyPr wrap="square" rtlCol="0">
              <a:spAutoFit/>
            </a:bodyPr>
            <a:lstStyle/>
            <a:p>
              <a:pPr algn="ctr"/>
              <a:r>
                <a:rPr kumimoji="1" lang="ja-JP" altLang="en-US" b="1" dirty="0"/>
                <a:t>位相遅れ</a:t>
              </a:r>
              <a:endParaRPr kumimoji="1" lang="en-US" altLang="ja-JP" b="1" dirty="0"/>
            </a:p>
            <a:p>
              <a:pPr algn="ctr"/>
              <a:r>
                <a:rPr kumimoji="1" lang="ja-JP" altLang="en-US" b="1" dirty="0"/>
                <a:t>補償</a:t>
              </a:r>
            </a:p>
          </p:txBody>
        </p:sp>
        <p:sp>
          <p:nvSpPr>
            <p:cNvPr id="13" name="正方形/長方形 12">
              <a:extLst>
                <a:ext uri="{FF2B5EF4-FFF2-40B4-BE49-F238E27FC236}">
                  <a16:creationId xmlns:a16="http://schemas.microsoft.com/office/drawing/2014/main" id="{686111C8-3696-4ED2-BBE2-B15D922E9152}"/>
                </a:ext>
              </a:extLst>
            </p:cNvPr>
            <p:cNvSpPr/>
            <p:nvPr/>
          </p:nvSpPr>
          <p:spPr>
            <a:xfrm>
              <a:off x="7329057" y="4338690"/>
              <a:ext cx="1512917" cy="7388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FDB76CB2-56A6-41D0-A2D3-7571E9AA858F}"/>
                </a:ext>
              </a:extLst>
            </p:cNvPr>
            <p:cNvSpPr txBox="1"/>
            <p:nvPr/>
          </p:nvSpPr>
          <p:spPr>
            <a:xfrm>
              <a:off x="7513321" y="4431160"/>
              <a:ext cx="1144387" cy="646331"/>
            </a:xfrm>
            <a:prstGeom prst="rect">
              <a:avLst/>
            </a:prstGeom>
            <a:noFill/>
          </p:spPr>
          <p:txBody>
            <a:bodyPr wrap="square" rtlCol="0">
              <a:spAutoFit/>
            </a:bodyPr>
            <a:lstStyle/>
            <a:p>
              <a:pPr algn="ctr"/>
              <a:r>
                <a:rPr kumimoji="1" lang="ja-JP" altLang="en-US" b="1" dirty="0"/>
                <a:t>位相進み</a:t>
              </a:r>
              <a:endParaRPr kumimoji="1" lang="en-US" altLang="ja-JP" b="1" dirty="0"/>
            </a:p>
            <a:p>
              <a:pPr algn="ctr"/>
              <a:r>
                <a:rPr kumimoji="1" lang="ja-JP" altLang="en-US" b="1" dirty="0"/>
                <a:t>補償</a:t>
              </a:r>
            </a:p>
          </p:txBody>
        </p:sp>
        <p:cxnSp>
          <p:nvCxnSpPr>
            <p:cNvPr id="17" name="直線矢印コネクタ 16">
              <a:extLst>
                <a:ext uri="{FF2B5EF4-FFF2-40B4-BE49-F238E27FC236}">
                  <a16:creationId xmlns:a16="http://schemas.microsoft.com/office/drawing/2014/main" id="{3C3CAD88-EBB8-4153-BD95-BB96BEA738D4}"/>
                </a:ext>
              </a:extLst>
            </p:cNvPr>
            <p:cNvCxnSpPr>
              <a:cxnSpLocks/>
              <a:endCxn id="9" idx="1"/>
            </p:cNvCxnSpPr>
            <p:nvPr/>
          </p:nvCxnSpPr>
          <p:spPr>
            <a:xfrm>
              <a:off x="1995055" y="4708091"/>
              <a:ext cx="1055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7654A47F-FB46-4D90-8AA6-FDA226FF5DA7}"/>
                </a:ext>
              </a:extLst>
            </p:cNvPr>
            <p:cNvCxnSpPr>
              <a:cxnSpLocks/>
              <a:stCxn id="9" idx="3"/>
              <a:endCxn id="11" idx="1"/>
            </p:cNvCxnSpPr>
            <p:nvPr/>
          </p:nvCxnSpPr>
          <p:spPr>
            <a:xfrm>
              <a:off x="4563687" y="4708091"/>
              <a:ext cx="6179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12AD28DA-458A-40C3-A4AE-F34921E9A685}"/>
                </a:ext>
              </a:extLst>
            </p:cNvPr>
            <p:cNvCxnSpPr>
              <a:cxnSpLocks/>
              <a:stCxn id="11" idx="3"/>
              <a:endCxn id="13" idx="1"/>
            </p:cNvCxnSpPr>
            <p:nvPr/>
          </p:nvCxnSpPr>
          <p:spPr>
            <a:xfrm>
              <a:off x="6694516" y="4708091"/>
              <a:ext cx="6345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450A86D8-69C8-4C16-8E39-32F2B55714B3}"/>
                </a:ext>
              </a:extLst>
            </p:cNvPr>
            <p:cNvCxnSpPr>
              <a:cxnSpLocks/>
              <a:stCxn id="13" idx="3"/>
            </p:cNvCxnSpPr>
            <p:nvPr/>
          </p:nvCxnSpPr>
          <p:spPr>
            <a:xfrm>
              <a:off x="8841974" y="4708091"/>
              <a:ext cx="8506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A61CDF98-32F2-484B-8E92-7DA01B8B64EB}"/>
                    </a:ext>
                  </a:extLst>
                </p:cNvPr>
                <p:cNvSpPr txBox="1"/>
                <p:nvPr/>
              </p:nvSpPr>
              <p:spPr>
                <a:xfrm>
                  <a:off x="2240498" y="4299447"/>
                  <a:ext cx="1923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𝒆</m:t>
                        </m:r>
                      </m:oMath>
                    </m:oMathPara>
                  </a14:m>
                  <a:endParaRPr kumimoji="1" lang="ja-JP" altLang="en-US" b="1" dirty="0"/>
                </a:p>
              </p:txBody>
            </p:sp>
          </mc:Choice>
          <mc:Fallback>
            <p:sp>
              <p:nvSpPr>
                <p:cNvPr id="31" name="テキスト ボックス 30">
                  <a:extLst>
                    <a:ext uri="{FF2B5EF4-FFF2-40B4-BE49-F238E27FC236}">
                      <a16:creationId xmlns:a16="http://schemas.microsoft.com/office/drawing/2014/main" id="{A61CDF98-32F2-484B-8E92-7DA01B8B64EB}"/>
                    </a:ext>
                  </a:extLst>
                </p:cNvPr>
                <p:cNvSpPr txBox="1">
                  <a:spLocks noRot="1" noChangeAspect="1" noMove="1" noResize="1" noEditPoints="1" noAdjustHandles="1" noChangeArrowheads="1" noChangeShapeType="1" noTextEdit="1"/>
                </p:cNvSpPr>
                <p:nvPr/>
              </p:nvSpPr>
              <p:spPr>
                <a:xfrm>
                  <a:off x="2240498" y="4299447"/>
                  <a:ext cx="192360" cy="276999"/>
                </a:xfrm>
                <a:prstGeom prst="rect">
                  <a:avLst/>
                </a:prstGeom>
                <a:blipFill>
                  <a:blip r:embed="rId2"/>
                  <a:stretch>
                    <a:fillRect l="-16129" r="-1612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5FA29981-7F3E-4DD3-95EE-55B14F326AEB}"/>
                    </a:ext>
                  </a:extLst>
                </p:cNvPr>
                <p:cNvSpPr txBox="1"/>
                <p:nvPr/>
              </p:nvSpPr>
              <p:spPr>
                <a:xfrm>
                  <a:off x="9255639" y="4299447"/>
                  <a:ext cx="2148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𝒖</m:t>
                        </m:r>
                      </m:oMath>
                    </m:oMathPara>
                  </a14:m>
                  <a:endParaRPr kumimoji="1" lang="ja-JP" altLang="en-US" b="1" dirty="0"/>
                </a:p>
              </p:txBody>
            </p:sp>
          </mc:Choice>
          <mc:Fallback>
            <p:sp>
              <p:nvSpPr>
                <p:cNvPr id="32" name="テキスト ボックス 31">
                  <a:extLst>
                    <a:ext uri="{FF2B5EF4-FFF2-40B4-BE49-F238E27FC236}">
                      <a16:creationId xmlns:a16="http://schemas.microsoft.com/office/drawing/2014/main" id="{5FA29981-7F3E-4DD3-95EE-55B14F326AEB}"/>
                    </a:ext>
                  </a:extLst>
                </p:cNvPr>
                <p:cNvSpPr txBox="1">
                  <a:spLocks noRot="1" noChangeAspect="1" noMove="1" noResize="1" noEditPoints="1" noAdjustHandles="1" noChangeArrowheads="1" noChangeShapeType="1" noTextEdit="1"/>
                </p:cNvSpPr>
                <p:nvPr/>
              </p:nvSpPr>
              <p:spPr>
                <a:xfrm>
                  <a:off x="9255639" y="4299447"/>
                  <a:ext cx="214802" cy="276999"/>
                </a:xfrm>
                <a:prstGeom prst="rect">
                  <a:avLst/>
                </a:prstGeom>
                <a:blipFill>
                  <a:blip r:embed="rId3"/>
                  <a:stretch>
                    <a:fillRect l="-13889" r="-11111"/>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23020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268CA-5F2B-4EF9-91C2-A2E8997D990C}"/>
              </a:ext>
            </a:extLst>
          </p:cNvPr>
          <p:cNvSpPr>
            <a:spLocks noGrp="1"/>
          </p:cNvSpPr>
          <p:nvPr>
            <p:ph type="title"/>
          </p:nvPr>
        </p:nvSpPr>
        <p:spPr/>
        <p:txBody>
          <a:bodyPr/>
          <a:lstStyle/>
          <a:p>
            <a:r>
              <a:rPr kumimoji="1" lang="ja-JP" altLang="en-US" dirty="0"/>
              <a:t>位相進み遅れ補償</a:t>
            </a:r>
          </a:p>
        </p:txBody>
      </p:sp>
      <p:grpSp>
        <p:nvGrpSpPr>
          <p:cNvPr id="3" name="グループ化 2">
            <a:extLst>
              <a:ext uri="{FF2B5EF4-FFF2-40B4-BE49-F238E27FC236}">
                <a16:creationId xmlns:a16="http://schemas.microsoft.com/office/drawing/2014/main" id="{F296AB0F-13C3-417C-8AFA-956E8B4D842C}"/>
              </a:ext>
            </a:extLst>
          </p:cNvPr>
          <p:cNvGrpSpPr/>
          <p:nvPr/>
        </p:nvGrpSpPr>
        <p:grpSpPr>
          <a:xfrm>
            <a:off x="841292" y="1945616"/>
            <a:ext cx="10515600" cy="2031325"/>
            <a:chOff x="838200" y="1898723"/>
            <a:chExt cx="10515600" cy="2031325"/>
          </a:xfrm>
        </p:grpSpPr>
        <p:sp>
          <p:nvSpPr>
            <p:cNvPr id="8" name="テキスト ボックス 7">
              <a:extLst>
                <a:ext uri="{FF2B5EF4-FFF2-40B4-BE49-F238E27FC236}">
                  <a16:creationId xmlns:a16="http://schemas.microsoft.com/office/drawing/2014/main" id="{7558DFF9-BE09-4113-9CF9-F6603D29EA89}"/>
                </a:ext>
              </a:extLst>
            </p:cNvPr>
            <p:cNvSpPr txBox="1"/>
            <p:nvPr/>
          </p:nvSpPr>
          <p:spPr>
            <a:xfrm>
              <a:off x="838200" y="1898723"/>
              <a:ext cx="10515600" cy="2031325"/>
            </a:xfrm>
            <a:prstGeom prst="rect">
              <a:avLst/>
            </a:prstGeom>
            <a:noFill/>
          </p:spPr>
          <p:txBody>
            <a:bodyPr wrap="square" rtlCol="0">
              <a:spAutoFit/>
            </a:bodyPr>
            <a:lstStyle/>
            <a:p>
              <a:r>
                <a:rPr kumimoji="1" lang="ja-JP" altLang="en-US" b="1" dirty="0"/>
                <a:t>直列接続：ループ整形では設計の見通しがよくなる</a:t>
              </a:r>
              <a:endParaRPr kumimoji="1" lang="en-US" altLang="ja-JP" b="1" dirty="0"/>
            </a:p>
            <a:p>
              <a:endParaRPr lang="en-US" altLang="ja-JP" b="1" dirty="0"/>
            </a:p>
            <a:p>
              <a:r>
                <a:rPr kumimoji="1" lang="ja-JP" altLang="en-US" b="1" dirty="0"/>
                <a:t>なぜ？</a:t>
              </a:r>
              <a:endParaRPr kumimoji="1" lang="en-US" altLang="ja-JP" b="1" dirty="0"/>
            </a:p>
            <a:p>
              <a:r>
                <a:rPr kumimoji="1" lang="ja-JP" altLang="en-US" b="1" dirty="0"/>
                <a:t>　</a:t>
              </a:r>
              <a:r>
                <a:rPr kumimoji="1" lang="en-US" altLang="ja-JP" b="1" dirty="0"/>
                <a:t>-</a:t>
              </a:r>
            </a:p>
            <a:p>
              <a:endParaRPr lang="en-US" altLang="ja-JP" b="1" dirty="0"/>
            </a:p>
            <a:p>
              <a:endParaRPr kumimoji="1" lang="en-US" altLang="ja-JP" b="1" dirty="0"/>
            </a:p>
            <a:p>
              <a:r>
                <a:rPr lang="en-US" altLang="ja-JP" b="1" dirty="0"/>
                <a:t>								※</a:t>
              </a:r>
              <a:r>
                <a:rPr lang="ja-JP" altLang="en-US" b="1" dirty="0"/>
                <a:t>ゲイン補償</a:t>
              </a:r>
              <a:r>
                <a:rPr lang="en-US" altLang="ja-JP" b="1" dirty="0"/>
                <a:t>=P</a:t>
              </a:r>
              <a:r>
                <a:rPr lang="ja-JP" altLang="en-US" b="1" dirty="0"/>
                <a:t>制御</a:t>
              </a:r>
              <a:endParaRPr kumimoji="1" lang="ja-JP" altLang="en-US" b="1" dirty="0"/>
            </a:p>
          </p:txBody>
        </p:sp>
        <p:sp>
          <p:nvSpPr>
            <p:cNvPr id="18" name="テキスト ボックス 17">
              <a:extLst>
                <a:ext uri="{FF2B5EF4-FFF2-40B4-BE49-F238E27FC236}">
                  <a16:creationId xmlns:a16="http://schemas.microsoft.com/office/drawing/2014/main" id="{6247D9C8-800F-4ED8-9977-4163677AC062}"/>
                </a:ext>
              </a:extLst>
            </p:cNvPr>
            <p:cNvSpPr txBox="1"/>
            <p:nvPr/>
          </p:nvSpPr>
          <p:spPr>
            <a:xfrm>
              <a:off x="1292630" y="2795541"/>
              <a:ext cx="7103226" cy="646331"/>
            </a:xfrm>
            <a:prstGeom prst="rect">
              <a:avLst/>
            </a:prstGeom>
            <a:noFill/>
          </p:spPr>
          <p:txBody>
            <a:bodyPr wrap="square">
              <a:spAutoFit/>
            </a:bodyPr>
            <a:lstStyle/>
            <a:p>
              <a:r>
                <a:rPr lang="ja-JP" altLang="en-US" b="1" dirty="0"/>
                <a:t>直列接続したシステムのゲイン線図や位相線図がそれぞれの要素のゲイン線図や位相線図を足し合わせて表現できるから</a:t>
              </a:r>
              <a:endParaRPr lang="ja-JP" altLang="en-US" dirty="0"/>
            </a:p>
          </p:txBody>
        </p:sp>
      </p:grpSp>
    </p:spTree>
    <p:extLst>
      <p:ext uri="{BB962C8B-B14F-4D97-AF65-F5344CB8AC3E}">
        <p14:creationId xmlns:p14="http://schemas.microsoft.com/office/powerpoint/2010/main" val="344964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268CA-5F2B-4EF9-91C2-A2E8997D990C}"/>
              </a:ext>
            </a:extLst>
          </p:cNvPr>
          <p:cNvSpPr>
            <a:spLocks noGrp="1"/>
          </p:cNvSpPr>
          <p:nvPr>
            <p:ph type="title"/>
          </p:nvPr>
        </p:nvSpPr>
        <p:spPr/>
        <p:txBody>
          <a:bodyPr/>
          <a:lstStyle/>
          <a:p>
            <a:r>
              <a:rPr kumimoji="1" lang="ja-JP" altLang="en-US" dirty="0"/>
              <a:t>位相遅れ補償</a:t>
            </a:r>
          </a:p>
        </p:txBody>
      </p:sp>
      <p:grpSp>
        <p:nvGrpSpPr>
          <p:cNvPr id="6" name="グループ化 5">
            <a:extLst>
              <a:ext uri="{FF2B5EF4-FFF2-40B4-BE49-F238E27FC236}">
                <a16:creationId xmlns:a16="http://schemas.microsoft.com/office/drawing/2014/main" id="{2CBE4A01-B809-424E-86C3-619641FF8BE2}"/>
              </a:ext>
            </a:extLst>
          </p:cNvPr>
          <p:cNvGrpSpPr/>
          <p:nvPr/>
        </p:nvGrpSpPr>
        <p:grpSpPr>
          <a:xfrm>
            <a:off x="838199" y="1757189"/>
            <a:ext cx="12617805" cy="4389129"/>
            <a:chOff x="838199" y="1757189"/>
            <a:chExt cx="12617805" cy="4389129"/>
          </a:xfrm>
        </p:grpSpPr>
        <p:sp>
          <p:nvSpPr>
            <p:cNvPr id="26" name="正方形/長方形 25">
              <a:extLst>
                <a:ext uri="{FF2B5EF4-FFF2-40B4-BE49-F238E27FC236}">
                  <a16:creationId xmlns:a16="http://schemas.microsoft.com/office/drawing/2014/main" id="{DF4E3D93-3943-4B94-B681-B25450DAD217}"/>
                </a:ext>
              </a:extLst>
            </p:cNvPr>
            <p:cNvSpPr/>
            <p:nvPr/>
          </p:nvSpPr>
          <p:spPr>
            <a:xfrm>
              <a:off x="2064094" y="5015751"/>
              <a:ext cx="3890356" cy="76818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89387A5-5296-4460-87DD-4EF29C4D5556}"/>
                </a:ext>
              </a:extLst>
            </p:cNvPr>
            <p:cNvSpPr/>
            <p:nvPr/>
          </p:nvSpPr>
          <p:spPr>
            <a:xfrm>
              <a:off x="2239655" y="1757189"/>
              <a:ext cx="3616190" cy="7310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558DFF9-BE09-4113-9CF9-F6603D29EA89}"/>
                    </a:ext>
                  </a:extLst>
                </p:cNvPr>
                <p:cNvSpPr txBox="1"/>
                <p:nvPr/>
              </p:nvSpPr>
              <p:spPr>
                <a:xfrm>
                  <a:off x="838199" y="3136994"/>
                  <a:ext cx="10515600" cy="1754326"/>
                </a:xfrm>
                <a:prstGeom prst="rect">
                  <a:avLst/>
                </a:prstGeom>
                <a:noFill/>
              </p:spPr>
              <p:txBody>
                <a:bodyPr wrap="square" rtlCol="0">
                  <a:spAutoFit/>
                </a:bodyPr>
                <a:lstStyle/>
                <a:p>
                  <a:r>
                    <a:rPr kumimoji="1" lang="ja-JP" altLang="en-US" b="1" dirty="0"/>
                    <a:t>・低周波域のゲインを増大させることで，定常特性を改善</a:t>
                  </a:r>
                  <a:endParaRPr kumimoji="1" lang="en-US" altLang="ja-JP" b="1" dirty="0"/>
                </a:p>
                <a:p>
                  <a:r>
                    <a:rPr lang="ja-JP" altLang="en-US" b="1" dirty="0"/>
                    <a:t>　　</a:t>
                  </a:r>
                  <a:r>
                    <a:rPr lang="en-US" altLang="ja-JP" b="1" dirty="0"/>
                    <a:t>-</a:t>
                  </a:r>
                  <a:r>
                    <a:rPr lang="ja-JP" altLang="en-US" b="1" dirty="0"/>
                    <a:t> 低周波ゲインは</a:t>
                  </a:r>
                  <a14:m>
                    <m:oMath xmlns:m="http://schemas.openxmlformats.org/officeDocument/2006/math">
                      <m:r>
                        <a:rPr lang="en-US" altLang="ja-JP" b="1" i="1" smtClean="0">
                          <a:latin typeface="Cambria Math" panose="02040503050406030204" pitchFamily="18" charset="0"/>
                        </a:rPr>
                        <m:t>𝟐𝟎</m:t>
                      </m:r>
                      <m:func>
                        <m:funcPr>
                          <m:ctrlPr>
                            <a:rPr lang="en-US" altLang="ja-JP" b="1" i="1" smtClean="0">
                              <a:latin typeface="Cambria Math" panose="02040503050406030204" pitchFamily="18" charset="0"/>
                            </a:rPr>
                          </m:ctrlPr>
                        </m:funcPr>
                        <m:fName>
                          <m:sSub>
                            <m:sSubPr>
                              <m:ctrlPr>
                                <a:rPr lang="en-US" altLang="ja-JP" b="1" i="1" smtClean="0">
                                  <a:latin typeface="Cambria Math" panose="02040503050406030204" pitchFamily="18" charset="0"/>
                                </a:rPr>
                              </m:ctrlPr>
                            </m:sSubPr>
                            <m:e>
                              <m:r>
                                <m:rPr>
                                  <m:sty m:val="p"/>
                                </m:rPr>
                                <a:rPr lang="en-US" altLang="ja-JP" b="0" i="0" smtClean="0">
                                  <a:latin typeface="Cambria Math" panose="02040503050406030204" pitchFamily="18" charset="0"/>
                                </a:rPr>
                                <m:t>log</m:t>
                              </m:r>
                            </m:e>
                            <m:sub>
                              <m:r>
                                <a:rPr lang="en-US" altLang="ja-JP" b="1" i="1" smtClean="0">
                                  <a:latin typeface="Cambria Math" panose="02040503050406030204" pitchFamily="18" charset="0"/>
                                </a:rPr>
                                <m:t>𝟏𝟎</m:t>
                              </m:r>
                            </m:sub>
                          </m:sSub>
                        </m:fName>
                        <m:e>
                          <m:r>
                            <a:rPr lang="en-US" altLang="ja-JP" b="1" i="1" smtClean="0">
                              <a:latin typeface="Cambria Math" panose="02040503050406030204" pitchFamily="18" charset="0"/>
                            </a:rPr>
                            <m:t>𝜶</m:t>
                          </m:r>
                        </m:e>
                      </m:func>
                    </m:oMath>
                  </a14:m>
                  <a:r>
                    <a:rPr kumimoji="1" lang="ja-JP" altLang="en-US" b="1" dirty="0"/>
                    <a:t>だけ増大</a:t>
                  </a:r>
                  <a:endParaRPr kumimoji="1" lang="en-US" altLang="ja-JP" b="1" dirty="0"/>
                </a:p>
                <a:p>
                  <a:endParaRPr lang="en-US" altLang="ja-JP" b="1" dirty="0"/>
                </a:p>
                <a:p>
                  <a:r>
                    <a:rPr lang="en-US" altLang="ja-JP" b="1" dirty="0"/>
                    <a:t>	※	       </a:t>
                  </a:r>
                  <a:r>
                    <a:rPr lang="ja-JP" altLang="en-US" b="1" dirty="0"/>
                    <a:t>の帯域の位相が遅れる</a:t>
                  </a:r>
                  <a:r>
                    <a:rPr lang="en-US" altLang="ja-JP" b="1" dirty="0"/>
                    <a:t>	</a:t>
                  </a:r>
                  <a:r>
                    <a:rPr lang="ja-JP" altLang="en-US" b="1" dirty="0"/>
                    <a:t>　（←位相遅れ）</a:t>
                  </a:r>
                  <a:br>
                    <a:rPr lang="en-US" altLang="ja-JP" b="1" dirty="0"/>
                  </a:br>
                  <a:endParaRPr lang="en-US" altLang="ja-JP" b="1" dirty="0"/>
                </a:p>
                <a:p>
                  <a:r>
                    <a:rPr lang="ja-JP" altLang="en-US" b="1" dirty="0"/>
                    <a:t>具体的には，位相は周波数</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𝝎</m:t>
                          </m:r>
                        </m:e>
                        <m:sub>
                          <m:r>
                            <a:rPr lang="en-US" altLang="ja-JP" b="1" i="1" smtClean="0">
                              <a:latin typeface="Cambria Math" panose="02040503050406030204" pitchFamily="18" charset="0"/>
                            </a:rPr>
                            <m:t>𝒎</m:t>
                          </m:r>
                        </m:sub>
                      </m:sSub>
                    </m:oMath>
                  </a14:m>
                  <a:r>
                    <a:rPr lang="ja-JP" altLang="en-US" b="1" dirty="0"/>
                    <a:t>で最大</a:t>
                  </a:r>
                  <a14:m>
                    <m:oMath xmlns:m="http://schemas.openxmlformats.org/officeDocument/2006/math">
                      <m:sSub>
                        <m:sSubPr>
                          <m:ctrlPr>
                            <a:rPr lang="en-US" altLang="ja-JP" b="1" i="1" dirty="0" smtClean="0">
                              <a:latin typeface="Cambria Math" panose="02040503050406030204" pitchFamily="18" charset="0"/>
                            </a:rPr>
                          </m:ctrlPr>
                        </m:sSubPr>
                        <m:e>
                          <m:r>
                            <a:rPr lang="en-US" altLang="ja-JP" b="1" i="1" dirty="0" smtClean="0">
                              <a:latin typeface="Cambria Math" panose="02040503050406030204" pitchFamily="18" charset="0"/>
                            </a:rPr>
                            <m:t>𝝓</m:t>
                          </m:r>
                        </m:e>
                        <m:sub>
                          <m:r>
                            <a:rPr lang="en-US" altLang="ja-JP" b="1" i="1" dirty="0" smtClean="0">
                              <a:latin typeface="Cambria Math" panose="02040503050406030204" pitchFamily="18" charset="0"/>
                            </a:rPr>
                            <m:t>𝒎</m:t>
                          </m:r>
                        </m:sub>
                      </m:sSub>
                    </m:oMath>
                  </a14:m>
                  <a:r>
                    <a:rPr lang="ja-JP" altLang="en-US" b="1" dirty="0"/>
                    <a:t>遅れる</a:t>
                  </a:r>
                  <a:endParaRPr lang="en-US" altLang="ja-JP" b="1" dirty="0"/>
                </a:p>
              </p:txBody>
            </p:sp>
          </mc:Choice>
          <mc:Fallback>
            <p:sp>
              <p:nvSpPr>
                <p:cNvPr id="8" name="テキスト ボックス 7">
                  <a:extLst>
                    <a:ext uri="{FF2B5EF4-FFF2-40B4-BE49-F238E27FC236}">
                      <a16:creationId xmlns:a16="http://schemas.microsoft.com/office/drawing/2014/main" id="{7558DFF9-BE09-4113-9CF9-F6603D29EA89}"/>
                    </a:ext>
                  </a:extLst>
                </p:cNvPr>
                <p:cNvSpPr txBox="1">
                  <a:spLocks noRot="1" noChangeAspect="1" noMove="1" noResize="1" noEditPoints="1" noAdjustHandles="1" noChangeArrowheads="1" noChangeShapeType="1" noTextEdit="1"/>
                </p:cNvSpPr>
                <p:nvPr/>
              </p:nvSpPr>
              <p:spPr>
                <a:xfrm>
                  <a:off x="838199" y="3136994"/>
                  <a:ext cx="10515600" cy="1754326"/>
                </a:xfrm>
                <a:prstGeom prst="rect">
                  <a:avLst/>
                </a:prstGeom>
                <a:blipFill>
                  <a:blip r:embed="rId2"/>
                  <a:stretch>
                    <a:fillRect l="-464" t="-2091" b="-487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CBD2D51B-386D-4F01-B3F8-FDCD245762D4}"/>
                    </a:ext>
                  </a:extLst>
                </p:cNvPr>
                <p:cNvSpPr txBox="1"/>
                <p:nvPr/>
              </p:nvSpPr>
              <p:spPr>
                <a:xfrm>
                  <a:off x="2355570" y="1856000"/>
                  <a:ext cx="3381439" cy="565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𝑲</m:t>
                            </m:r>
                          </m:e>
                          <m:sub>
                            <m:r>
                              <a:rPr kumimoji="1" lang="en-US" altLang="ja-JP" b="1" i="1" smtClean="0">
                                <a:latin typeface="Cambria Math" panose="02040503050406030204" pitchFamily="18" charset="0"/>
                              </a:rPr>
                              <m:t>𝟏</m:t>
                            </m:r>
                          </m:sub>
                        </m:sSub>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𝜶</m:t>
                        </m:r>
                        <m:f>
                          <m:fPr>
                            <m:ctrlPr>
                              <a:rPr kumimoji="1" lang="en-US" altLang="ja-JP" b="1" i="1" smtClean="0">
                                <a:latin typeface="Cambria Math" panose="02040503050406030204" pitchFamily="18" charset="0"/>
                              </a:rPr>
                            </m:ctrlPr>
                          </m:fPr>
                          <m:num>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𝟏</m:t>
                                </m:r>
                              </m:sub>
                            </m:sSub>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m:t>
                            </m:r>
                          </m:num>
                          <m:den>
                            <m:r>
                              <a:rPr kumimoji="1" lang="en-US" altLang="ja-JP" b="1" i="1" smtClean="0">
                                <a:latin typeface="Cambria Math" panose="02040503050406030204" pitchFamily="18" charset="0"/>
                              </a:rPr>
                              <m:t>𝜶</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𝟏</m:t>
                                </m:r>
                              </m:sub>
                            </m:sSub>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m:t>
                            </m:r>
                          </m:den>
                        </m:f>
                        <m:r>
                          <a:rPr kumimoji="1" lang="en-US" altLang="ja-JP" b="1" i="1" smtClean="0">
                            <a:latin typeface="Cambria Math" panose="02040503050406030204" pitchFamily="18" charset="0"/>
                          </a:rPr>
                          <m:t>         (</m:t>
                        </m:r>
                        <m:r>
                          <a:rPr kumimoji="1" lang="en-US" altLang="ja-JP" b="1" i="1" smtClean="0">
                            <a:latin typeface="Cambria Math" panose="02040503050406030204" pitchFamily="18" charset="0"/>
                          </a:rPr>
                          <m:t>𝜶</m:t>
                        </m:r>
                        <m:r>
                          <a:rPr kumimoji="1" lang="en-US" altLang="ja-JP" b="1" i="1" smtClean="0">
                            <a:latin typeface="Cambria Math" panose="02040503050406030204" pitchFamily="18" charset="0"/>
                          </a:rPr>
                          <m:t>&gt;</m:t>
                        </m:r>
                        <m:r>
                          <a:rPr kumimoji="1" lang="en-US" altLang="ja-JP" b="1" i="1" smtClean="0">
                            <a:latin typeface="Cambria Math" panose="02040503050406030204" pitchFamily="18" charset="0"/>
                          </a:rPr>
                          <m:t>𝟏</m:t>
                        </m:r>
                        <m:r>
                          <a:rPr kumimoji="1" lang="en-US" altLang="ja-JP" b="1" i="1" smtClean="0">
                            <a:latin typeface="Cambria Math" panose="02040503050406030204" pitchFamily="18" charset="0"/>
                          </a:rPr>
                          <m:t>)</m:t>
                        </m:r>
                      </m:oMath>
                    </m:oMathPara>
                  </a14:m>
                  <a:endParaRPr kumimoji="1" lang="ja-JP" altLang="en-US" b="1" dirty="0"/>
                </a:p>
              </p:txBody>
            </p:sp>
          </mc:Choice>
          <mc:Fallback>
            <p:sp>
              <p:nvSpPr>
                <p:cNvPr id="3" name="テキスト ボックス 2">
                  <a:extLst>
                    <a:ext uri="{FF2B5EF4-FFF2-40B4-BE49-F238E27FC236}">
                      <a16:creationId xmlns:a16="http://schemas.microsoft.com/office/drawing/2014/main" id="{CBD2D51B-386D-4F01-B3F8-FDCD245762D4}"/>
                    </a:ext>
                  </a:extLst>
                </p:cNvPr>
                <p:cNvSpPr txBox="1">
                  <a:spLocks noRot="1" noChangeAspect="1" noMove="1" noResize="1" noEditPoints="1" noAdjustHandles="1" noChangeArrowheads="1" noChangeShapeType="1" noTextEdit="1"/>
                </p:cNvSpPr>
                <p:nvPr/>
              </p:nvSpPr>
              <p:spPr>
                <a:xfrm>
                  <a:off x="2355570" y="1856000"/>
                  <a:ext cx="3381439" cy="5657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9962242B-1C03-49C3-84E9-675C40C6FBAC}"/>
                    </a:ext>
                  </a:extLst>
                </p:cNvPr>
                <p:cNvSpPr txBox="1"/>
                <p:nvPr/>
              </p:nvSpPr>
              <p:spPr>
                <a:xfrm>
                  <a:off x="2194559" y="3809158"/>
                  <a:ext cx="972894" cy="565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b="1" i="1">
                                <a:latin typeface="Cambria Math" panose="02040503050406030204" pitchFamily="18" charset="0"/>
                              </a:rPr>
                            </m:ctrlPr>
                          </m:fPr>
                          <m:num>
                            <m:r>
                              <a:rPr lang="en-US" altLang="ja-JP" b="1" i="1">
                                <a:latin typeface="Cambria Math" panose="02040503050406030204" pitchFamily="18" charset="0"/>
                              </a:rPr>
                              <m:t>𝟏</m:t>
                            </m:r>
                          </m:num>
                          <m:den>
                            <m:r>
                              <a:rPr lang="en-US" altLang="ja-JP" b="1" i="1">
                                <a:latin typeface="Cambria Math" panose="02040503050406030204" pitchFamily="18" charset="0"/>
                              </a:rPr>
                              <m:t>𝜶</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𝑻</m:t>
                                </m:r>
                              </m:e>
                              <m:sub>
                                <m:r>
                                  <a:rPr lang="en-US" altLang="ja-JP" b="1" i="1">
                                    <a:latin typeface="Cambria Math" panose="02040503050406030204" pitchFamily="18" charset="0"/>
                                  </a:rPr>
                                  <m:t>𝟏</m:t>
                                </m:r>
                              </m:sub>
                            </m:sSub>
                          </m:den>
                        </m:f>
                        <m:r>
                          <a:rPr lang="en-US" altLang="ja-JP" b="1" i="1">
                            <a:latin typeface="Cambria Math" panose="02040503050406030204" pitchFamily="18" charset="0"/>
                          </a:rPr>
                          <m:t>~</m:t>
                        </m:r>
                        <m:f>
                          <m:fPr>
                            <m:ctrlPr>
                              <a:rPr lang="en-US" altLang="ja-JP" b="1" i="1">
                                <a:latin typeface="Cambria Math" panose="02040503050406030204" pitchFamily="18" charset="0"/>
                              </a:rPr>
                            </m:ctrlPr>
                          </m:fPr>
                          <m:num>
                            <m:r>
                              <a:rPr lang="en-US" altLang="ja-JP" b="1" i="1">
                                <a:latin typeface="Cambria Math" panose="02040503050406030204" pitchFamily="18" charset="0"/>
                              </a:rPr>
                              <m:t>𝟏</m:t>
                            </m:r>
                          </m:num>
                          <m:den>
                            <m:sSub>
                              <m:sSubPr>
                                <m:ctrlPr>
                                  <a:rPr lang="en-US" altLang="ja-JP" b="1" i="1">
                                    <a:latin typeface="Cambria Math" panose="02040503050406030204" pitchFamily="18" charset="0"/>
                                  </a:rPr>
                                </m:ctrlPr>
                              </m:sSubPr>
                              <m:e>
                                <m:r>
                                  <a:rPr lang="en-US" altLang="ja-JP" b="1" i="1">
                                    <a:latin typeface="Cambria Math" panose="02040503050406030204" pitchFamily="18" charset="0"/>
                                  </a:rPr>
                                  <m:t>𝑻</m:t>
                                </m:r>
                              </m:e>
                              <m:sub>
                                <m:r>
                                  <a:rPr lang="en-US" altLang="ja-JP" b="1" i="1">
                                    <a:latin typeface="Cambria Math" panose="02040503050406030204" pitchFamily="18" charset="0"/>
                                  </a:rPr>
                                  <m:t>𝟏</m:t>
                                </m:r>
                              </m:sub>
                            </m:sSub>
                          </m:den>
                        </m:f>
                      </m:oMath>
                    </m:oMathPara>
                  </a14:m>
                  <a:endParaRPr kumimoji="1" lang="ja-JP" altLang="en-US" b="1" dirty="0"/>
                </a:p>
              </p:txBody>
            </p:sp>
          </mc:Choice>
          <mc:Fallback>
            <p:sp>
              <p:nvSpPr>
                <p:cNvPr id="5" name="テキスト ボックス 4">
                  <a:extLst>
                    <a:ext uri="{FF2B5EF4-FFF2-40B4-BE49-F238E27FC236}">
                      <a16:creationId xmlns:a16="http://schemas.microsoft.com/office/drawing/2014/main" id="{9962242B-1C03-49C3-84E9-675C40C6FBAC}"/>
                    </a:ext>
                  </a:extLst>
                </p:cNvPr>
                <p:cNvSpPr txBox="1">
                  <a:spLocks noRot="1" noChangeAspect="1" noMove="1" noResize="1" noEditPoints="1" noAdjustHandles="1" noChangeArrowheads="1" noChangeShapeType="1" noTextEdit="1"/>
                </p:cNvSpPr>
                <p:nvPr/>
              </p:nvSpPr>
              <p:spPr>
                <a:xfrm>
                  <a:off x="2194559" y="3809158"/>
                  <a:ext cx="972894" cy="5657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C0619C8F-9751-44D7-8E1E-DC9E9A3A5FF1}"/>
                    </a:ext>
                  </a:extLst>
                </p:cNvPr>
                <p:cNvSpPr txBox="1"/>
                <p:nvPr/>
              </p:nvSpPr>
              <p:spPr>
                <a:xfrm>
                  <a:off x="2139905" y="5047054"/>
                  <a:ext cx="1278362" cy="5791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𝝎</m:t>
                            </m:r>
                          </m:e>
                          <m:sub>
                            <m:r>
                              <a:rPr lang="en-US" altLang="ja-JP" b="1" i="1" smtClean="0">
                                <a:latin typeface="Cambria Math" panose="02040503050406030204" pitchFamily="18" charset="0"/>
                              </a:rPr>
                              <m:t>𝒎</m:t>
                            </m:r>
                          </m:sub>
                        </m:sSub>
                        <m:r>
                          <a:rPr lang="en-US" altLang="ja-JP" b="1" i="1" smtClean="0">
                            <a:latin typeface="Cambria Math" panose="02040503050406030204" pitchFamily="18" charset="0"/>
                          </a:rPr>
                          <m:t>=</m:t>
                        </m:r>
                        <m:f>
                          <m:fPr>
                            <m:ctrlPr>
                              <a:rPr lang="en-US" altLang="ja-JP" b="1" i="1" smtClean="0">
                                <a:latin typeface="Cambria Math" panose="02040503050406030204" pitchFamily="18" charset="0"/>
                              </a:rPr>
                            </m:ctrlPr>
                          </m:fPr>
                          <m:num>
                            <m:r>
                              <a:rPr lang="en-US" altLang="ja-JP" b="1" i="1" smtClean="0">
                                <a:latin typeface="Cambria Math" panose="02040503050406030204" pitchFamily="18" charset="0"/>
                              </a:rPr>
                              <m:t>𝟏</m:t>
                            </m:r>
                          </m:num>
                          <m:den>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𝑻</m:t>
                                </m:r>
                              </m:e>
                              <m:sub>
                                <m:r>
                                  <a:rPr lang="en-US" altLang="ja-JP" b="1" i="1" smtClean="0">
                                    <a:latin typeface="Cambria Math" panose="02040503050406030204" pitchFamily="18" charset="0"/>
                                  </a:rPr>
                                  <m:t>𝟏</m:t>
                                </m:r>
                              </m:sub>
                            </m:sSub>
                            <m:rad>
                              <m:radPr>
                                <m:degHide m:val="on"/>
                                <m:ctrlPr>
                                  <a:rPr lang="en-US" altLang="ja-JP" b="1" i="1" smtClean="0">
                                    <a:latin typeface="Cambria Math" panose="02040503050406030204" pitchFamily="18" charset="0"/>
                                  </a:rPr>
                                </m:ctrlPr>
                              </m:radPr>
                              <m:deg/>
                              <m:e>
                                <m:r>
                                  <a:rPr lang="en-US" altLang="ja-JP" b="1" i="1" smtClean="0">
                                    <a:latin typeface="Cambria Math" panose="02040503050406030204" pitchFamily="18" charset="0"/>
                                  </a:rPr>
                                  <m:t>𝜶</m:t>
                                </m:r>
                              </m:e>
                            </m:rad>
                          </m:den>
                        </m:f>
                      </m:oMath>
                    </m:oMathPara>
                  </a14:m>
                  <a:endParaRPr kumimoji="1" lang="ja-JP" altLang="en-US" b="1" dirty="0"/>
                </a:p>
              </p:txBody>
            </p:sp>
          </mc:Choice>
          <mc:Fallback>
            <p:sp>
              <p:nvSpPr>
                <p:cNvPr id="23" name="テキスト ボックス 22">
                  <a:extLst>
                    <a:ext uri="{FF2B5EF4-FFF2-40B4-BE49-F238E27FC236}">
                      <a16:creationId xmlns:a16="http://schemas.microsoft.com/office/drawing/2014/main" id="{C0619C8F-9751-44D7-8E1E-DC9E9A3A5FF1}"/>
                    </a:ext>
                  </a:extLst>
                </p:cNvPr>
                <p:cNvSpPr txBox="1">
                  <a:spLocks noRot="1" noChangeAspect="1" noMove="1" noResize="1" noEditPoints="1" noAdjustHandles="1" noChangeArrowheads="1" noChangeShapeType="1" noTextEdit="1"/>
                </p:cNvSpPr>
                <p:nvPr/>
              </p:nvSpPr>
              <p:spPr>
                <a:xfrm>
                  <a:off x="2139905" y="5047054"/>
                  <a:ext cx="1278362" cy="57919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4F65842D-9B08-41BE-969D-B0E423250F94}"/>
                    </a:ext>
                  </a:extLst>
                </p:cNvPr>
                <p:cNvSpPr txBox="1"/>
                <p:nvPr/>
              </p:nvSpPr>
              <p:spPr>
                <a:xfrm>
                  <a:off x="3713476" y="5042154"/>
                  <a:ext cx="2042619" cy="6173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𝝓</m:t>
                            </m:r>
                          </m:e>
                          <m:sub>
                            <m:r>
                              <a:rPr lang="en-US" altLang="ja-JP" b="1" i="1" smtClean="0">
                                <a:latin typeface="Cambria Math" panose="02040503050406030204" pitchFamily="18" charset="0"/>
                              </a:rPr>
                              <m:t>𝒎</m:t>
                            </m:r>
                          </m:sub>
                        </m:sSub>
                        <m:r>
                          <a:rPr lang="en-US" altLang="ja-JP" b="1" i="1" smtClean="0">
                            <a:latin typeface="Cambria Math" panose="02040503050406030204" pitchFamily="18" charset="0"/>
                          </a:rPr>
                          <m:t>=</m:t>
                        </m:r>
                        <m:func>
                          <m:funcPr>
                            <m:ctrlPr>
                              <a:rPr lang="en-US" altLang="ja-JP" b="1" i="1" smtClean="0">
                                <a:latin typeface="Cambria Math" panose="02040503050406030204" pitchFamily="18" charset="0"/>
                              </a:rPr>
                            </m:ctrlPr>
                          </m:funcPr>
                          <m:fName>
                            <m:sSup>
                              <m:sSupPr>
                                <m:ctrlPr>
                                  <a:rPr lang="en-US" altLang="ja-JP" b="0" i="1" smtClean="0">
                                    <a:latin typeface="Cambria Math" panose="02040503050406030204" pitchFamily="18" charset="0"/>
                                  </a:rPr>
                                </m:ctrlPr>
                              </m:sSupPr>
                              <m:e>
                                <m:r>
                                  <m:rPr>
                                    <m:sty m:val="p"/>
                                  </m:rPr>
                                  <a:rPr lang="en-US" altLang="ja-JP" b="0" i="0" smtClean="0">
                                    <a:latin typeface="Cambria Math" panose="02040503050406030204" pitchFamily="18" charset="0"/>
                                  </a:rPr>
                                  <m:t>sin</m:t>
                                </m:r>
                              </m:e>
                              <m:sup>
                                <m:r>
                                  <a:rPr lang="en-US" altLang="ja-JP" b="0" i="0" smtClean="0">
                                    <a:latin typeface="Cambria Math" panose="02040503050406030204" pitchFamily="18" charset="0"/>
                                  </a:rPr>
                                  <m:t>−1</m:t>
                                </m:r>
                              </m:sup>
                            </m:sSup>
                          </m:fName>
                          <m:e>
                            <m:f>
                              <m:fPr>
                                <m:ctrlPr>
                                  <a:rPr lang="en-US" altLang="ja-JP" b="1" i="1" smtClean="0">
                                    <a:latin typeface="Cambria Math" panose="02040503050406030204" pitchFamily="18" charset="0"/>
                                  </a:rPr>
                                </m:ctrlPr>
                              </m:fPr>
                              <m:num>
                                <m:r>
                                  <a:rPr lang="en-US" altLang="ja-JP" b="1" i="1" smtClean="0">
                                    <a:latin typeface="Cambria Math" panose="02040503050406030204" pitchFamily="18" charset="0"/>
                                  </a:rPr>
                                  <m:t>𝟏</m:t>
                                </m:r>
                                <m:r>
                                  <a:rPr lang="en-US" altLang="ja-JP" b="1" i="1" smtClean="0">
                                    <a:latin typeface="Cambria Math" panose="02040503050406030204" pitchFamily="18" charset="0"/>
                                  </a:rPr>
                                  <m:t>−</m:t>
                                </m:r>
                                <m:r>
                                  <a:rPr lang="en-US" altLang="ja-JP" b="1" i="1" smtClean="0">
                                    <a:latin typeface="Cambria Math" panose="02040503050406030204" pitchFamily="18" charset="0"/>
                                  </a:rPr>
                                  <m:t>𝜶</m:t>
                                </m:r>
                              </m:num>
                              <m:den>
                                <m:r>
                                  <a:rPr lang="en-US" altLang="ja-JP" b="1" i="1" smtClean="0">
                                    <a:latin typeface="Cambria Math" panose="02040503050406030204" pitchFamily="18" charset="0"/>
                                  </a:rPr>
                                  <m:t>𝟏</m:t>
                                </m:r>
                                <m:r>
                                  <a:rPr lang="en-US" altLang="ja-JP" b="1" i="1" smtClean="0">
                                    <a:latin typeface="Cambria Math" panose="02040503050406030204" pitchFamily="18" charset="0"/>
                                  </a:rPr>
                                  <m:t>+</m:t>
                                </m:r>
                                <m:r>
                                  <a:rPr lang="en-US" altLang="ja-JP" b="1" i="1" smtClean="0">
                                    <a:latin typeface="Cambria Math" panose="02040503050406030204" pitchFamily="18" charset="0"/>
                                  </a:rPr>
                                  <m:t>𝜶</m:t>
                                </m:r>
                              </m:den>
                            </m:f>
                          </m:e>
                        </m:func>
                      </m:oMath>
                    </m:oMathPara>
                  </a14:m>
                  <a:endParaRPr lang="ja-JP" altLang="en-US" dirty="0"/>
                </a:p>
              </p:txBody>
            </p:sp>
          </mc:Choice>
          <mc:Fallback>
            <p:sp>
              <p:nvSpPr>
                <p:cNvPr id="25" name="テキスト ボックス 24">
                  <a:extLst>
                    <a:ext uri="{FF2B5EF4-FFF2-40B4-BE49-F238E27FC236}">
                      <a16:creationId xmlns:a16="http://schemas.microsoft.com/office/drawing/2014/main" id="{4F65842D-9B08-41BE-969D-B0E423250F94}"/>
                    </a:ext>
                  </a:extLst>
                </p:cNvPr>
                <p:cNvSpPr txBox="1">
                  <a:spLocks noRot="1" noChangeAspect="1" noMove="1" noResize="1" noEditPoints="1" noAdjustHandles="1" noChangeArrowheads="1" noChangeShapeType="1" noTextEdit="1"/>
                </p:cNvSpPr>
                <p:nvPr/>
              </p:nvSpPr>
              <p:spPr>
                <a:xfrm>
                  <a:off x="3713476" y="5042154"/>
                  <a:ext cx="2042619" cy="617348"/>
                </a:xfrm>
                <a:prstGeom prst="rect">
                  <a:avLst/>
                </a:prstGeom>
                <a:blipFill>
                  <a:blip r:embed="rId6"/>
                  <a:stretch>
                    <a:fillRect/>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F3F77132-1925-438C-A962-3FD98ED28650}"/>
                </a:ext>
              </a:extLst>
            </p:cNvPr>
            <p:cNvGrpSpPr/>
            <p:nvPr/>
          </p:nvGrpSpPr>
          <p:grpSpPr>
            <a:xfrm>
              <a:off x="7603832" y="1757189"/>
              <a:ext cx="5852172" cy="4389129"/>
              <a:chOff x="6095999" y="5042154"/>
              <a:chExt cx="5852172" cy="4389129"/>
            </a:xfrm>
          </p:grpSpPr>
          <p:grpSp>
            <p:nvGrpSpPr>
              <p:cNvPr id="22" name="グループ化 21">
                <a:extLst>
                  <a:ext uri="{FF2B5EF4-FFF2-40B4-BE49-F238E27FC236}">
                    <a16:creationId xmlns:a16="http://schemas.microsoft.com/office/drawing/2014/main" id="{90C920A4-E88B-4A0E-AD92-7A983DFF27D2}"/>
                  </a:ext>
                </a:extLst>
              </p:cNvPr>
              <p:cNvGrpSpPr/>
              <p:nvPr/>
            </p:nvGrpSpPr>
            <p:grpSpPr>
              <a:xfrm>
                <a:off x="6095999" y="5042154"/>
                <a:ext cx="5852172" cy="4389129"/>
                <a:chOff x="3208707" y="4441392"/>
                <a:chExt cx="5852172" cy="4389129"/>
              </a:xfrm>
            </p:grpSpPr>
            <p:pic>
              <p:nvPicPr>
                <p:cNvPr id="7" name="図 6" descr="グラフ&#10;&#10;自動的に生成された説明">
                  <a:extLst>
                    <a:ext uri="{FF2B5EF4-FFF2-40B4-BE49-F238E27FC236}">
                      <a16:creationId xmlns:a16="http://schemas.microsoft.com/office/drawing/2014/main" id="{E0A4699C-ED51-482E-A03F-47AFCCBBB0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8707" y="4441392"/>
                  <a:ext cx="5852172" cy="4389129"/>
                </a:xfrm>
                <a:prstGeom prst="rect">
                  <a:avLst/>
                </a:prstGeom>
              </p:spPr>
            </p:pic>
            <p:cxnSp>
              <p:nvCxnSpPr>
                <p:cNvPr id="10" name="直線コネクタ 9">
                  <a:extLst>
                    <a:ext uri="{FF2B5EF4-FFF2-40B4-BE49-F238E27FC236}">
                      <a16:creationId xmlns:a16="http://schemas.microsoft.com/office/drawing/2014/main" id="{E44899EE-5AEC-4534-B27A-0527B97635CF}"/>
                    </a:ext>
                  </a:extLst>
                </p:cNvPr>
                <p:cNvCxnSpPr>
                  <a:cxnSpLocks/>
                </p:cNvCxnSpPr>
                <p:nvPr/>
              </p:nvCxnSpPr>
              <p:spPr>
                <a:xfrm flipV="1">
                  <a:off x="5803669" y="4973320"/>
                  <a:ext cx="0" cy="337312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4" name="直線コネクタ 13">
                  <a:extLst>
                    <a:ext uri="{FF2B5EF4-FFF2-40B4-BE49-F238E27FC236}">
                      <a16:creationId xmlns:a16="http://schemas.microsoft.com/office/drawing/2014/main" id="{A95C3F74-DFFD-4EDE-BA16-D774DDD6FDA4}"/>
                    </a:ext>
                  </a:extLst>
                </p:cNvPr>
                <p:cNvCxnSpPr>
                  <a:cxnSpLocks/>
                </p:cNvCxnSpPr>
                <p:nvPr/>
              </p:nvCxnSpPr>
              <p:spPr>
                <a:xfrm flipV="1">
                  <a:off x="6621549" y="4973320"/>
                  <a:ext cx="0" cy="337312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B94B54D7-F164-4D05-A048-9C150EE9EB3B}"/>
                        </a:ext>
                      </a:extLst>
                    </p:cNvPr>
                    <p:cNvSpPr txBox="1"/>
                    <p:nvPr/>
                  </p:nvSpPr>
                  <p:spPr>
                    <a:xfrm>
                      <a:off x="4711239" y="5402563"/>
                      <a:ext cx="2847107" cy="658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𝟏</m:t>
                                </m:r>
                              </m:num>
                              <m:den>
                                <m:r>
                                  <a:rPr kumimoji="1" lang="en-US" altLang="ja-JP" b="1" i="1" smtClean="0">
                                    <a:latin typeface="Cambria Math" panose="02040503050406030204" pitchFamily="18" charset="0"/>
                                  </a:rPr>
                                  <m:t>𝜶</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𝟏</m:t>
                                    </m:r>
                                  </m:sub>
                                </m:sSub>
                              </m:den>
                            </m:f>
                            <m:r>
                              <a:rPr lang="ja-JP" altLang="en-US" b="1" i="1">
                                <a:latin typeface="Cambria Math" panose="02040503050406030204" pitchFamily="18" charset="0"/>
                              </a:rPr>
                              <m:t>　</m:t>
                            </m:r>
                            <m:r>
                              <a:rPr lang="ja-JP" altLang="en-US" b="1" i="1" smtClean="0">
                                <a:latin typeface="Cambria Math" panose="02040503050406030204" pitchFamily="18" charset="0"/>
                              </a:rPr>
                              <m:t>　</m:t>
                            </m:r>
                            <m:r>
                              <a:rPr lang="ja-JP" altLang="en-US" b="1" i="1">
                                <a:latin typeface="Cambria Math" panose="02040503050406030204" pitchFamily="18" charset="0"/>
                              </a:rPr>
                              <m:t>　</m:t>
                            </m:r>
                            <m:r>
                              <a:rPr lang="ja-JP" altLang="en-US" b="1" i="1" smtClean="0">
                                <a:latin typeface="Cambria Math" panose="02040503050406030204" pitchFamily="18" charset="0"/>
                              </a:rPr>
                              <m:t>　</m:t>
                            </m:r>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𝟏</m:t>
                                </m:r>
                              </m:num>
                              <m:den>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𝟏</m:t>
                                    </m:r>
                                  </m:sub>
                                </m:sSub>
                              </m:den>
                            </m:f>
                          </m:oMath>
                        </m:oMathPara>
                      </a14:m>
                      <a:endParaRPr lang="ja-JP" altLang="en-US" dirty="0"/>
                    </a:p>
                  </p:txBody>
                </p:sp>
              </mc:Choice>
              <mc:Fallback xmlns="">
                <p:sp>
                  <p:nvSpPr>
                    <p:cNvPr id="19" name="テキスト ボックス 18">
                      <a:extLst>
                        <a:ext uri="{FF2B5EF4-FFF2-40B4-BE49-F238E27FC236}">
                          <a16:creationId xmlns:a16="http://schemas.microsoft.com/office/drawing/2014/main" id="{B94B54D7-F164-4D05-A048-9C150EE9EB3B}"/>
                        </a:ext>
                      </a:extLst>
                    </p:cNvPr>
                    <p:cNvSpPr txBox="1">
                      <a:spLocks noRot="1" noChangeAspect="1" noMove="1" noResize="1" noEditPoints="1" noAdjustHandles="1" noChangeArrowheads="1" noChangeShapeType="1" noTextEdit="1"/>
                    </p:cNvSpPr>
                    <p:nvPr/>
                  </p:nvSpPr>
                  <p:spPr>
                    <a:xfrm>
                      <a:off x="4711239" y="5402563"/>
                      <a:ext cx="2847107" cy="658065"/>
                    </a:xfrm>
                    <a:prstGeom prst="rect">
                      <a:avLst/>
                    </a:prstGeom>
                    <a:blipFill>
                      <a:blip r:embed="rId8"/>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2C5CCF32-C0C0-4CB6-BB0A-BA7632B7071E}"/>
                      </a:ext>
                    </a:extLst>
                  </p:cNvPr>
                  <p:cNvSpPr txBox="1"/>
                  <p:nvPr/>
                </p:nvSpPr>
                <p:spPr>
                  <a:xfrm>
                    <a:off x="9650391" y="8478982"/>
                    <a:ext cx="4070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𝝓</m:t>
                              </m:r>
                            </m:e>
                            <m:sub>
                              <m:r>
                                <a:rPr kumimoji="1" lang="en-US" altLang="ja-JP" b="1" i="1" smtClean="0">
                                  <a:latin typeface="Cambria Math" panose="02040503050406030204" pitchFamily="18" charset="0"/>
                                </a:rPr>
                                <m:t>𝒎</m:t>
                              </m:r>
                            </m:sub>
                          </m:sSub>
                        </m:oMath>
                      </m:oMathPara>
                    </a14:m>
                    <a:endParaRPr kumimoji="1" lang="ja-JP" altLang="en-US" b="1" dirty="0"/>
                  </a:p>
                </p:txBody>
              </p:sp>
            </mc:Choice>
            <mc:Fallback xmlns="">
              <p:sp>
                <p:nvSpPr>
                  <p:cNvPr id="27" name="テキスト ボックス 26">
                    <a:extLst>
                      <a:ext uri="{FF2B5EF4-FFF2-40B4-BE49-F238E27FC236}">
                        <a16:creationId xmlns:a16="http://schemas.microsoft.com/office/drawing/2014/main" id="{2C5CCF32-C0C0-4CB6-BB0A-BA7632B7071E}"/>
                      </a:ext>
                    </a:extLst>
                  </p:cNvPr>
                  <p:cNvSpPr txBox="1">
                    <a:spLocks noRot="1" noChangeAspect="1" noMove="1" noResize="1" noEditPoints="1" noAdjustHandles="1" noChangeArrowheads="1" noChangeShapeType="1" noTextEdit="1"/>
                  </p:cNvSpPr>
                  <p:nvPr/>
                </p:nvSpPr>
                <p:spPr>
                  <a:xfrm>
                    <a:off x="9650391" y="8478982"/>
                    <a:ext cx="407099" cy="276999"/>
                  </a:xfrm>
                  <a:prstGeom prst="rect">
                    <a:avLst/>
                  </a:prstGeom>
                  <a:blipFill>
                    <a:blip r:embed="rId9"/>
                    <a:stretch>
                      <a:fillRect l="-17910" t="-2222" r="-2985" b="-35556"/>
                    </a:stretch>
                  </a:blipFill>
                </p:spPr>
                <p:txBody>
                  <a:bodyPr/>
                  <a:lstStyle/>
                  <a:p>
                    <a:r>
                      <a:rPr lang="ja-JP" altLang="en-US">
                        <a:noFill/>
                      </a:rPr>
                      <a:t> </a:t>
                    </a:r>
                  </a:p>
                </p:txBody>
              </p:sp>
            </mc:Fallback>
          </mc:AlternateContent>
        </p:grpSp>
      </p:grpSp>
    </p:spTree>
    <p:extLst>
      <p:ext uri="{BB962C8B-B14F-4D97-AF65-F5344CB8AC3E}">
        <p14:creationId xmlns:p14="http://schemas.microsoft.com/office/powerpoint/2010/main" val="2108024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268CA-5F2B-4EF9-91C2-A2E8997D990C}"/>
              </a:ext>
            </a:extLst>
          </p:cNvPr>
          <p:cNvSpPr>
            <a:spLocks noGrp="1"/>
          </p:cNvSpPr>
          <p:nvPr>
            <p:ph type="title"/>
          </p:nvPr>
        </p:nvSpPr>
        <p:spPr/>
        <p:txBody>
          <a:bodyPr/>
          <a:lstStyle/>
          <a:p>
            <a:r>
              <a:rPr kumimoji="1" lang="ja-JP" altLang="en-US" dirty="0"/>
              <a:t>位相遅れ補償</a:t>
            </a:r>
          </a:p>
        </p:txBody>
      </p:sp>
      <p:grpSp>
        <p:nvGrpSpPr>
          <p:cNvPr id="15" name="グループ化 14">
            <a:extLst>
              <a:ext uri="{FF2B5EF4-FFF2-40B4-BE49-F238E27FC236}">
                <a16:creationId xmlns:a16="http://schemas.microsoft.com/office/drawing/2014/main" id="{0E9BF92D-014F-4DB3-BA61-DB32462E65E5}"/>
              </a:ext>
            </a:extLst>
          </p:cNvPr>
          <p:cNvGrpSpPr/>
          <p:nvPr/>
        </p:nvGrpSpPr>
        <p:grpSpPr>
          <a:xfrm>
            <a:off x="838200" y="2274838"/>
            <a:ext cx="9757756" cy="2308324"/>
            <a:chOff x="1596044" y="2377440"/>
            <a:chExt cx="9757756" cy="2308324"/>
          </a:xfrm>
        </p:grpSpPr>
        <p:sp>
          <p:nvSpPr>
            <p:cNvPr id="9" name="テキスト ボックス 8">
              <a:extLst>
                <a:ext uri="{FF2B5EF4-FFF2-40B4-BE49-F238E27FC236}">
                  <a16:creationId xmlns:a16="http://schemas.microsoft.com/office/drawing/2014/main" id="{F8F9AAC9-F6A5-4571-AD73-ED8F9A20314C}"/>
                </a:ext>
              </a:extLst>
            </p:cNvPr>
            <p:cNvSpPr txBox="1"/>
            <p:nvPr/>
          </p:nvSpPr>
          <p:spPr>
            <a:xfrm>
              <a:off x="1596044" y="2377440"/>
              <a:ext cx="9757756" cy="2308324"/>
            </a:xfrm>
            <a:prstGeom prst="rect">
              <a:avLst/>
            </a:prstGeom>
            <a:noFill/>
          </p:spPr>
          <p:txBody>
            <a:bodyPr wrap="square" rtlCol="0">
              <a:spAutoFit/>
            </a:bodyPr>
            <a:lstStyle/>
            <a:p>
              <a:r>
                <a:rPr kumimoji="1" lang="ja-JP" altLang="en-US" b="1" dirty="0"/>
                <a:t>＜設計手順＞</a:t>
              </a:r>
              <a:endParaRPr kumimoji="1" lang="en-US" altLang="ja-JP" b="1" dirty="0"/>
            </a:p>
            <a:p>
              <a:endParaRPr kumimoji="1" lang="en-US" altLang="ja-JP" b="1" dirty="0"/>
            </a:p>
            <a:p>
              <a:r>
                <a:rPr kumimoji="1" lang="ja-JP" altLang="en-US" b="1" dirty="0"/>
                <a:t>　　①</a:t>
              </a:r>
              <a:endParaRPr kumimoji="1" lang="en-US" altLang="ja-JP" b="1" dirty="0"/>
            </a:p>
            <a:p>
              <a:endParaRPr lang="en-US" altLang="ja-JP" b="1" dirty="0"/>
            </a:p>
            <a:p>
              <a:r>
                <a:rPr lang="en-US" altLang="ja-JP" b="1" dirty="0"/>
                <a:t> </a:t>
              </a:r>
              <a:r>
                <a:rPr lang="ja-JP" altLang="en-US" b="1" dirty="0"/>
                <a:t>　　</a:t>
              </a:r>
              <a:endParaRPr lang="en-US" altLang="ja-JP" b="1" dirty="0"/>
            </a:p>
            <a:p>
              <a:r>
                <a:rPr kumimoji="1" lang="ja-JP" altLang="en-US" b="1" dirty="0"/>
                <a:t>　　②　</a:t>
              </a:r>
              <a:endParaRPr kumimoji="1" lang="en-US" altLang="ja-JP" b="1" dirty="0"/>
            </a:p>
            <a:p>
              <a:endParaRPr lang="en-US" altLang="ja-JP" b="1" dirty="0"/>
            </a:p>
            <a:p>
              <a:endParaRPr kumimoji="1" lang="ja-JP" altLang="en-US" b="1"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4898B12-5549-4969-A4B7-2C27B25307EA}"/>
                    </a:ext>
                  </a:extLst>
                </p:cNvPr>
                <p:cNvSpPr txBox="1"/>
                <p:nvPr/>
              </p:nvSpPr>
              <p:spPr>
                <a:xfrm>
                  <a:off x="2514603" y="2933357"/>
                  <a:ext cx="6093228" cy="646331"/>
                </a:xfrm>
                <a:prstGeom prst="rect">
                  <a:avLst/>
                </a:prstGeom>
                <a:noFill/>
              </p:spPr>
              <p:txBody>
                <a:bodyPr wrap="square">
                  <a:spAutoFit/>
                </a:bodyPr>
                <a:lstStyle/>
                <a:p>
                  <a:r>
                    <a:rPr kumimoji="1" lang="ja-JP" altLang="en-US" b="1" dirty="0"/>
                    <a:t>低周波ゲインが</a:t>
                  </a:r>
                  <a14:m>
                    <m:oMath xmlns:m="http://schemas.openxmlformats.org/officeDocument/2006/math">
                      <m:r>
                        <a:rPr kumimoji="1" lang="en-US" altLang="ja-JP" b="1" i="1" smtClean="0">
                          <a:latin typeface="Cambria Math" panose="02040503050406030204" pitchFamily="18" charset="0"/>
                        </a:rPr>
                        <m:t>𝟐𝟎</m:t>
                      </m:r>
                      <m:func>
                        <m:funcPr>
                          <m:ctrlPr>
                            <a:rPr kumimoji="1" lang="en-US" altLang="ja-JP" b="1" i="1" smtClean="0">
                              <a:latin typeface="Cambria Math" panose="02040503050406030204" pitchFamily="18" charset="0"/>
                            </a:rPr>
                          </m:ctrlPr>
                        </m:funcPr>
                        <m:fName>
                          <m:sSub>
                            <m:sSubPr>
                              <m:ctrlPr>
                                <a:rPr kumimoji="1" lang="en-US" altLang="ja-JP" b="1" i="1" smtClean="0">
                                  <a:latin typeface="Cambria Math" panose="02040503050406030204" pitchFamily="18" charset="0"/>
                                </a:rPr>
                              </m:ctrlPr>
                            </m:sSubPr>
                            <m:e>
                              <m:r>
                                <m:rPr>
                                  <m:sty m:val="p"/>
                                </m:rPr>
                                <a:rPr kumimoji="1" lang="en-US" altLang="ja-JP" b="0" i="0" smtClean="0">
                                  <a:latin typeface="Cambria Math" panose="02040503050406030204" pitchFamily="18" charset="0"/>
                                </a:rPr>
                                <m:t>log</m:t>
                              </m:r>
                            </m:e>
                            <m:sub>
                              <m:r>
                                <a:rPr kumimoji="1" lang="en-US" altLang="ja-JP" b="1" i="1" smtClean="0">
                                  <a:latin typeface="Cambria Math" panose="02040503050406030204" pitchFamily="18" charset="0"/>
                                </a:rPr>
                                <m:t>𝟏𝟎</m:t>
                              </m:r>
                            </m:sub>
                          </m:sSub>
                        </m:fName>
                        <m:e>
                          <m:r>
                            <a:rPr kumimoji="1" lang="en-US" altLang="ja-JP" b="1" i="1" smtClean="0">
                              <a:latin typeface="Cambria Math" panose="02040503050406030204" pitchFamily="18" charset="0"/>
                            </a:rPr>
                            <m:t>𝜶</m:t>
                          </m:r>
                        </m:e>
                      </m:func>
                    </m:oMath>
                  </a14:m>
                  <a:r>
                    <a:rPr kumimoji="1" lang="en-US" altLang="ja-JP" b="1" dirty="0"/>
                    <a:t> [dB]</a:t>
                  </a:r>
                  <a:r>
                    <a:rPr kumimoji="1" lang="ja-JP" altLang="en-US" b="1" dirty="0"/>
                    <a:t>上がることを考慮し，定常偏差に関する仕様を満たすように決定</a:t>
                  </a:r>
                  <a:endParaRPr lang="ja-JP" altLang="en-US" dirty="0"/>
                </a:p>
              </p:txBody>
            </p:sp>
          </mc:Choice>
          <mc:Fallback xmlns="">
            <p:sp>
              <p:nvSpPr>
                <p:cNvPr id="20" name="テキスト ボックス 19">
                  <a:extLst>
                    <a:ext uri="{FF2B5EF4-FFF2-40B4-BE49-F238E27FC236}">
                      <a16:creationId xmlns:a16="http://schemas.microsoft.com/office/drawing/2014/main" id="{14898B12-5549-4969-A4B7-2C27B25307EA}"/>
                    </a:ext>
                  </a:extLst>
                </p:cNvPr>
                <p:cNvSpPr txBox="1">
                  <a:spLocks noRot="1" noChangeAspect="1" noMove="1" noResize="1" noEditPoints="1" noAdjustHandles="1" noChangeArrowheads="1" noChangeShapeType="1" noTextEdit="1"/>
                </p:cNvSpPr>
                <p:nvPr/>
              </p:nvSpPr>
              <p:spPr>
                <a:xfrm>
                  <a:off x="2514603" y="2933357"/>
                  <a:ext cx="6093228" cy="646331"/>
                </a:xfrm>
                <a:prstGeom prst="rect">
                  <a:avLst/>
                </a:prstGeom>
                <a:blipFill>
                  <a:blip r:embed="rId2"/>
                  <a:stretch>
                    <a:fillRect l="-901" t="-4717" b="-13208"/>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F6E59391-FDC6-41E3-B6F3-EAEA035B952F}"/>
                </a:ext>
              </a:extLst>
            </p:cNvPr>
            <p:cNvSpPr txBox="1"/>
            <p:nvPr/>
          </p:nvSpPr>
          <p:spPr>
            <a:xfrm>
              <a:off x="2514602" y="3812439"/>
              <a:ext cx="6679273" cy="646331"/>
            </a:xfrm>
            <a:prstGeom prst="rect">
              <a:avLst/>
            </a:prstGeom>
            <a:noFill/>
          </p:spPr>
          <p:txBody>
            <a:bodyPr wrap="square">
              <a:spAutoFit/>
            </a:bodyPr>
            <a:lstStyle/>
            <a:p>
              <a:r>
                <a:rPr lang="ja-JP" altLang="en-US" b="1" dirty="0"/>
                <a:t>位相遅れにより安定性が劣化しないように，　　　   がゲイン</a:t>
              </a:r>
              <a:endParaRPr lang="en-US" altLang="ja-JP" b="1" dirty="0"/>
            </a:p>
            <a:p>
              <a:r>
                <a:rPr lang="ja-JP" altLang="en-US" b="1" dirty="0"/>
                <a:t>交差周波数の設計値の　　  より小さくなるように　　を選ぶ</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6E155D4-7BDB-43A4-95FA-BFD10B1E789D}"/>
                    </a:ext>
                  </a:extLst>
                </p:cNvPr>
                <p:cNvSpPr txBox="1"/>
                <p:nvPr/>
              </p:nvSpPr>
              <p:spPr>
                <a:xfrm>
                  <a:off x="7003521" y="3812439"/>
                  <a:ext cx="10579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𝝎</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𝟏</m:t>
                            </m:r>
                          </m:sub>
                        </m:sSub>
                      </m:oMath>
                    </m:oMathPara>
                  </a14:m>
                  <a:endParaRPr kumimoji="1" lang="ja-JP" altLang="en-US" b="1" dirty="0"/>
                </a:p>
              </p:txBody>
            </p:sp>
          </mc:Choice>
          <mc:Fallback xmlns="">
            <p:sp>
              <p:nvSpPr>
                <p:cNvPr id="12" name="テキスト ボックス 11">
                  <a:extLst>
                    <a:ext uri="{FF2B5EF4-FFF2-40B4-BE49-F238E27FC236}">
                      <a16:creationId xmlns:a16="http://schemas.microsoft.com/office/drawing/2014/main" id="{96E155D4-7BDB-43A4-95FA-BFD10B1E789D}"/>
                    </a:ext>
                  </a:extLst>
                </p:cNvPr>
                <p:cNvSpPr txBox="1">
                  <a:spLocks noRot="1" noChangeAspect="1" noMove="1" noResize="1" noEditPoints="1" noAdjustHandles="1" noChangeArrowheads="1" noChangeShapeType="1" noTextEdit="1"/>
                </p:cNvSpPr>
                <p:nvPr/>
              </p:nvSpPr>
              <p:spPr>
                <a:xfrm>
                  <a:off x="7003521" y="3812439"/>
                  <a:ext cx="1057917" cy="276999"/>
                </a:xfrm>
                <a:prstGeom prst="rect">
                  <a:avLst/>
                </a:prstGeom>
                <a:blipFill>
                  <a:blip r:embed="rId3"/>
                  <a:stretch>
                    <a:fillRect l="-2312" t="-2174" r="-2312"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AC3DAB0A-DC9A-43C6-99FB-13D23C509FDE}"/>
                    </a:ext>
                  </a:extLst>
                </p:cNvPr>
                <p:cNvSpPr txBox="1"/>
                <p:nvPr/>
              </p:nvSpPr>
              <p:spPr>
                <a:xfrm>
                  <a:off x="4778432" y="4089438"/>
                  <a:ext cx="80624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𝟏</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𝟏𝟎</m:t>
                        </m:r>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AC3DAB0A-DC9A-43C6-99FB-13D23C509FDE}"/>
                    </a:ext>
                  </a:extLst>
                </p:cNvPr>
                <p:cNvSpPr txBox="1">
                  <a:spLocks noRot="1" noChangeAspect="1" noMove="1" noResize="1" noEditPoints="1" noAdjustHandles="1" noChangeArrowheads="1" noChangeShapeType="1" noTextEdit="1"/>
                </p:cNvSpPr>
                <p:nvPr/>
              </p:nvSpPr>
              <p:spPr>
                <a:xfrm>
                  <a:off x="4778432" y="4089438"/>
                  <a:ext cx="806246" cy="369332"/>
                </a:xfrm>
                <a:prstGeom prst="rect">
                  <a:avLst/>
                </a:prstGeom>
                <a:blipFill>
                  <a:blip r:embed="rId4"/>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F506FDF3-DCAB-4BB9-BC5F-FD4A5C1D1CF1}"/>
                    </a:ext>
                  </a:extLst>
                </p:cNvPr>
                <p:cNvSpPr txBox="1"/>
                <p:nvPr/>
              </p:nvSpPr>
              <p:spPr>
                <a:xfrm>
                  <a:off x="7848508" y="4156769"/>
                  <a:ext cx="3205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𝟏</m:t>
                            </m:r>
                          </m:sub>
                        </m:sSub>
                      </m:oMath>
                    </m:oMathPara>
                  </a14:m>
                  <a:endParaRPr kumimoji="1" lang="ja-JP" altLang="en-US" b="1" dirty="0"/>
                </a:p>
              </p:txBody>
            </p:sp>
          </mc:Choice>
          <mc:Fallback xmlns="">
            <p:sp>
              <p:nvSpPr>
                <p:cNvPr id="29" name="テキスト ボックス 28">
                  <a:extLst>
                    <a:ext uri="{FF2B5EF4-FFF2-40B4-BE49-F238E27FC236}">
                      <a16:creationId xmlns:a16="http://schemas.microsoft.com/office/drawing/2014/main" id="{F506FDF3-DCAB-4BB9-BC5F-FD4A5C1D1CF1}"/>
                    </a:ext>
                  </a:extLst>
                </p:cNvPr>
                <p:cNvSpPr txBox="1">
                  <a:spLocks noRot="1" noChangeAspect="1" noMove="1" noResize="1" noEditPoints="1" noAdjustHandles="1" noChangeArrowheads="1" noChangeShapeType="1" noTextEdit="1"/>
                </p:cNvSpPr>
                <p:nvPr/>
              </p:nvSpPr>
              <p:spPr>
                <a:xfrm>
                  <a:off x="7848508" y="4156769"/>
                  <a:ext cx="320536" cy="276999"/>
                </a:xfrm>
                <a:prstGeom prst="rect">
                  <a:avLst/>
                </a:prstGeom>
                <a:blipFill>
                  <a:blip r:embed="rId5"/>
                  <a:stretch>
                    <a:fillRect l="-15094" r="-5660" b="-17778"/>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3364103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268CA-5F2B-4EF9-91C2-A2E8997D990C}"/>
              </a:ext>
            </a:extLst>
          </p:cNvPr>
          <p:cNvSpPr>
            <a:spLocks noGrp="1"/>
          </p:cNvSpPr>
          <p:nvPr>
            <p:ph type="title"/>
          </p:nvPr>
        </p:nvSpPr>
        <p:spPr/>
        <p:txBody>
          <a:bodyPr/>
          <a:lstStyle/>
          <a:p>
            <a:r>
              <a:rPr kumimoji="1" lang="ja-JP" altLang="en-US" dirty="0"/>
              <a:t>位相進み補償</a:t>
            </a:r>
          </a:p>
        </p:txBody>
      </p:sp>
      <p:grpSp>
        <p:nvGrpSpPr>
          <p:cNvPr id="15" name="グループ化 14">
            <a:extLst>
              <a:ext uri="{FF2B5EF4-FFF2-40B4-BE49-F238E27FC236}">
                <a16:creationId xmlns:a16="http://schemas.microsoft.com/office/drawing/2014/main" id="{C33B08D0-FC5F-49EA-AC30-E2C7EAD48734}"/>
              </a:ext>
            </a:extLst>
          </p:cNvPr>
          <p:cNvGrpSpPr/>
          <p:nvPr/>
        </p:nvGrpSpPr>
        <p:grpSpPr>
          <a:xfrm>
            <a:off x="838200" y="1692479"/>
            <a:ext cx="12040232" cy="4389129"/>
            <a:chOff x="838200" y="1692479"/>
            <a:chExt cx="12040232" cy="4389129"/>
          </a:xfrm>
        </p:grpSpPr>
        <p:sp>
          <p:nvSpPr>
            <p:cNvPr id="26" name="正方形/長方形 25">
              <a:extLst>
                <a:ext uri="{FF2B5EF4-FFF2-40B4-BE49-F238E27FC236}">
                  <a16:creationId xmlns:a16="http://schemas.microsoft.com/office/drawing/2014/main" id="{DF4E3D93-3943-4B94-B681-B25450DAD217}"/>
                </a:ext>
              </a:extLst>
            </p:cNvPr>
            <p:cNvSpPr/>
            <p:nvPr/>
          </p:nvSpPr>
          <p:spPr>
            <a:xfrm>
              <a:off x="2064095" y="5017542"/>
              <a:ext cx="3890356" cy="76818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89387A5-5296-4460-87DD-4EF29C4D5556}"/>
                </a:ext>
              </a:extLst>
            </p:cNvPr>
            <p:cNvSpPr/>
            <p:nvPr/>
          </p:nvSpPr>
          <p:spPr>
            <a:xfrm>
              <a:off x="2239656" y="1758980"/>
              <a:ext cx="3616190" cy="7310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558DFF9-BE09-4113-9CF9-F6603D29EA89}"/>
                    </a:ext>
                  </a:extLst>
                </p:cNvPr>
                <p:cNvSpPr txBox="1"/>
                <p:nvPr/>
              </p:nvSpPr>
              <p:spPr>
                <a:xfrm>
                  <a:off x="838200" y="3138785"/>
                  <a:ext cx="10515600" cy="1754326"/>
                </a:xfrm>
                <a:prstGeom prst="rect">
                  <a:avLst/>
                </a:prstGeom>
                <a:noFill/>
              </p:spPr>
              <p:txBody>
                <a:bodyPr wrap="square" rtlCol="0">
                  <a:spAutoFit/>
                </a:bodyPr>
                <a:lstStyle/>
                <a:p>
                  <a:r>
                    <a:rPr lang="ja-JP" altLang="en-US" b="1" dirty="0"/>
                    <a:t>・位相が進むので，位相余裕を大きくし，減衰性が改善</a:t>
                  </a:r>
                  <a:endParaRPr lang="en-US" altLang="ja-JP" b="1" dirty="0"/>
                </a:p>
                <a:p>
                  <a:endParaRPr lang="en-US" altLang="ja-JP" b="1" dirty="0"/>
                </a:p>
                <a:p>
                  <a:r>
                    <a:rPr lang="ja-JP" altLang="en-US" b="1" dirty="0"/>
                    <a:t>・高周波のゲインが上がるので，速応性がよくなる</a:t>
                  </a:r>
                  <a:endParaRPr lang="en-US" altLang="ja-JP" b="1" dirty="0"/>
                </a:p>
                <a:p>
                  <a:endParaRPr lang="en-US" altLang="ja-JP" b="1" dirty="0"/>
                </a:p>
                <a:p>
                  <a:endParaRPr lang="en-US" altLang="ja-JP" b="1" dirty="0"/>
                </a:p>
                <a:p>
                  <a:r>
                    <a:rPr lang="ja-JP" altLang="en-US" b="1" dirty="0"/>
                    <a:t>具体的には，位相は周波数</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𝝎</m:t>
                          </m:r>
                        </m:e>
                        <m:sub>
                          <m:r>
                            <a:rPr lang="en-US" altLang="ja-JP" b="1" i="1" smtClean="0">
                              <a:latin typeface="Cambria Math" panose="02040503050406030204" pitchFamily="18" charset="0"/>
                            </a:rPr>
                            <m:t>𝒎</m:t>
                          </m:r>
                        </m:sub>
                      </m:sSub>
                    </m:oMath>
                  </a14:m>
                  <a:r>
                    <a:rPr lang="ja-JP" altLang="en-US" b="1" dirty="0"/>
                    <a:t>で最大</a:t>
                  </a:r>
                  <a14:m>
                    <m:oMath xmlns:m="http://schemas.openxmlformats.org/officeDocument/2006/math">
                      <m:sSub>
                        <m:sSubPr>
                          <m:ctrlPr>
                            <a:rPr lang="en-US" altLang="ja-JP" b="1" i="1" dirty="0" smtClean="0">
                              <a:latin typeface="Cambria Math" panose="02040503050406030204" pitchFamily="18" charset="0"/>
                            </a:rPr>
                          </m:ctrlPr>
                        </m:sSubPr>
                        <m:e>
                          <m:r>
                            <a:rPr lang="en-US" altLang="ja-JP" b="1" i="1" dirty="0" smtClean="0">
                              <a:latin typeface="Cambria Math" panose="02040503050406030204" pitchFamily="18" charset="0"/>
                            </a:rPr>
                            <m:t>𝝓</m:t>
                          </m:r>
                        </m:e>
                        <m:sub>
                          <m:r>
                            <a:rPr lang="en-US" altLang="ja-JP" b="1" i="1" dirty="0" smtClean="0">
                              <a:latin typeface="Cambria Math" panose="02040503050406030204" pitchFamily="18" charset="0"/>
                            </a:rPr>
                            <m:t>𝒎</m:t>
                          </m:r>
                        </m:sub>
                      </m:sSub>
                    </m:oMath>
                  </a14:m>
                  <a:r>
                    <a:rPr lang="ja-JP" altLang="en-US" b="1" dirty="0"/>
                    <a:t>進む</a:t>
                  </a:r>
                  <a:endParaRPr lang="en-US" altLang="ja-JP" b="1" dirty="0"/>
                </a:p>
              </p:txBody>
            </p:sp>
          </mc:Choice>
          <mc:Fallback>
            <p:sp>
              <p:nvSpPr>
                <p:cNvPr id="8" name="テキスト ボックス 7">
                  <a:extLst>
                    <a:ext uri="{FF2B5EF4-FFF2-40B4-BE49-F238E27FC236}">
                      <a16:creationId xmlns:a16="http://schemas.microsoft.com/office/drawing/2014/main" id="{7558DFF9-BE09-4113-9CF9-F6603D29EA89}"/>
                    </a:ext>
                  </a:extLst>
                </p:cNvPr>
                <p:cNvSpPr txBox="1">
                  <a:spLocks noRot="1" noChangeAspect="1" noMove="1" noResize="1" noEditPoints="1" noAdjustHandles="1" noChangeArrowheads="1" noChangeShapeType="1" noTextEdit="1"/>
                </p:cNvSpPr>
                <p:nvPr/>
              </p:nvSpPr>
              <p:spPr>
                <a:xfrm>
                  <a:off x="838200" y="3138785"/>
                  <a:ext cx="10515600" cy="1754326"/>
                </a:xfrm>
                <a:prstGeom prst="rect">
                  <a:avLst/>
                </a:prstGeom>
                <a:blipFill>
                  <a:blip r:embed="rId2"/>
                  <a:stretch>
                    <a:fillRect l="-522" t="-2083" b="-45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CBD2D51B-386D-4F01-B3F8-FDCD245762D4}"/>
                    </a:ext>
                  </a:extLst>
                </p:cNvPr>
                <p:cNvSpPr txBox="1"/>
                <p:nvPr/>
              </p:nvSpPr>
              <p:spPr>
                <a:xfrm>
                  <a:off x="2355571" y="1857791"/>
                  <a:ext cx="3190682" cy="5673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𝑲</m:t>
                            </m:r>
                          </m:e>
                          <m:sub>
                            <m:r>
                              <a:rPr kumimoji="1" lang="en-US" altLang="ja-JP" b="1" i="1" smtClean="0">
                                <a:latin typeface="Cambria Math" panose="02040503050406030204" pitchFamily="18" charset="0"/>
                              </a:rPr>
                              <m:t>𝟐</m:t>
                            </m:r>
                          </m:sub>
                        </m:sSub>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r>
                          <a:rPr kumimoji="1" lang="en-US" altLang="ja-JP" b="1" i="1" smtClean="0">
                            <a:latin typeface="Cambria Math" panose="02040503050406030204" pitchFamily="18" charset="0"/>
                          </a:rPr>
                          <m:t>=</m:t>
                        </m:r>
                        <m:f>
                          <m:fPr>
                            <m:ctrlPr>
                              <a:rPr kumimoji="1" lang="en-US" altLang="ja-JP" b="1" i="1" smtClean="0">
                                <a:latin typeface="Cambria Math" panose="02040503050406030204" pitchFamily="18" charset="0"/>
                              </a:rPr>
                            </m:ctrlPr>
                          </m:fPr>
                          <m:num>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𝟐</m:t>
                                </m:r>
                              </m:sub>
                            </m:sSub>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m:t>
                            </m:r>
                          </m:num>
                          <m:den>
                            <m:r>
                              <a:rPr kumimoji="1" lang="en-US" altLang="ja-JP" b="1" i="1" smtClean="0">
                                <a:latin typeface="Cambria Math" panose="02040503050406030204" pitchFamily="18" charset="0"/>
                              </a:rPr>
                              <m:t>𝜷</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𝟐</m:t>
                                </m:r>
                              </m:sub>
                            </m:sSub>
                            <m:r>
                              <a:rPr kumimoji="1" lang="en-US" altLang="ja-JP" b="1" i="1" smtClean="0">
                                <a:latin typeface="Cambria Math" panose="02040503050406030204" pitchFamily="18" charset="0"/>
                              </a:rPr>
                              <m:t>𝒔</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m:t>
                            </m:r>
                          </m:den>
                        </m:f>
                        <m:r>
                          <a:rPr kumimoji="1" lang="en-US" altLang="ja-JP" b="1" i="1" smtClean="0">
                            <a:latin typeface="Cambria Math" panose="02040503050406030204" pitchFamily="18" charset="0"/>
                          </a:rPr>
                          <m:t>         (</m:t>
                        </m:r>
                        <m:r>
                          <a:rPr kumimoji="1" lang="en-US" altLang="ja-JP" b="1" i="1" smtClean="0">
                            <a:latin typeface="Cambria Math" panose="02040503050406030204" pitchFamily="18" charset="0"/>
                          </a:rPr>
                          <m:t>𝜷</m:t>
                        </m:r>
                        <m:r>
                          <a:rPr kumimoji="1" lang="en-US" altLang="ja-JP" b="1" i="1" smtClean="0">
                            <a:latin typeface="Cambria Math" panose="02040503050406030204" pitchFamily="18" charset="0"/>
                          </a:rPr>
                          <m:t>&lt;</m:t>
                        </m:r>
                        <m:r>
                          <a:rPr kumimoji="1" lang="en-US" altLang="ja-JP" b="1" i="1" smtClean="0">
                            <a:latin typeface="Cambria Math" panose="02040503050406030204" pitchFamily="18" charset="0"/>
                          </a:rPr>
                          <m:t>𝟏</m:t>
                        </m:r>
                        <m:r>
                          <a:rPr kumimoji="1" lang="en-US" altLang="ja-JP" b="1" i="1" smtClean="0">
                            <a:latin typeface="Cambria Math" panose="02040503050406030204" pitchFamily="18" charset="0"/>
                          </a:rPr>
                          <m:t>)</m:t>
                        </m:r>
                      </m:oMath>
                    </m:oMathPara>
                  </a14:m>
                  <a:endParaRPr kumimoji="1" lang="ja-JP" altLang="en-US" b="1" dirty="0"/>
                </a:p>
              </p:txBody>
            </p:sp>
          </mc:Choice>
          <mc:Fallback>
            <p:sp>
              <p:nvSpPr>
                <p:cNvPr id="3" name="テキスト ボックス 2">
                  <a:extLst>
                    <a:ext uri="{FF2B5EF4-FFF2-40B4-BE49-F238E27FC236}">
                      <a16:creationId xmlns:a16="http://schemas.microsoft.com/office/drawing/2014/main" id="{CBD2D51B-386D-4F01-B3F8-FDCD245762D4}"/>
                    </a:ext>
                  </a:extLst>
                </p:cNvPr>
                <p:cNvSpPr txBox="1">
                  <a:spLocks noRot="1" noChangeAspect="1" noMove="1" noResize="1" noEditPoints="1" noAdjustHandles="1" noChangeArrowheads="1" noChangeShapeType="1" noTextEdit="1"/>
                </p:cNvSpPr>
                <p:nvPr/>
              </p:nvSpPr>
              <p:spPr>
                <a:xfrm>
                  <a:off x="2355571" y="1857791"/>
                  <a:ext cx="3190682" cy="56733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C0619C8F-9751-44D7-8E1E-DC9E9A3A5FF1}"/>
                    </a:ext>
                  </a:extLst>
                </p:cNvPr>
                <p:cNvSpPr txBox="1"/>
                <p:nvPr/>
              </p:nvSpPr>
              <p:spPr>
                <a:xfrm>
                  <a:off x="2139906" y="5048845"/>
                  <a:ext cx="1299843" cy="6367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𝝎</m:t>
                            </m:r>
                          </m:e>
                          <m:sub>
                            <m:r>
                              <a:rPr lang="en-US" altLang="ja-JP" b="1" i="1" smtClean="0">
                                <a:latin typeface="Cambria Math" panose="02040503050406030204" pitchFamily="18" charset="0"/>
                              </a:rPr>
                              <m:t>𝒎</m:t>
                            </m:r>
                          </m:sub>
                        </m:sSub>
                        <m:r>
                          <a:rPr lang="en-US" altLang="ja-JP" b="1" i="1" smtClean="0">
                            <a:latin typeface="Cambria Math" panose="02040503050406030204" pitchFamily="18" charset="0"/>
                          </a:rPr>
                          <m:t>=</m:t>
                        </m:r>
                        <m:f>
                          <m:fPr>
                            <m:ctrlPr>
                              <a:rPr lang="en-US" altLang="ja-JP" b="1" i="1" smtClean="0">
                                <a:latin typeface="Cambria Math" panose="02040503050406030204" pitchFamily="18" charset="0"/>
                              </a:rPr>
                            </m:ctrlPr>
                          </m:fPr>
                          <m:num>
                            <m:r>
                              <a:rPr lang="en-US" altLang="ja-JP" b="1" i="1" smtClean="0">
                                <a:latin typeface="Cambria Math" panose="02040503050406030204" pitchFamily="18" charset="0"/>
                              </a:rPr>
                              <m:t>𝟏</m:t>
                            </m:r>
                          </m:num>
                          <m:den>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𝑻</m:t>
                                </m:r>
                              </m:e>
                              <m:sub>
                                <m:r>
                                  <a:rPr lang="en-US" altLang="ja-JP" b="1" i="1" smtClean="0">
                                    <a:latin typeface="Cambria Math" panose="02040503050406030204" pitchFamily="18" charset="0"/>
                                  </a:rPr>
                                  <m:t>𝟐</m:t>
                                </m:r>
                              </m:sub>
                            </m:sSub>
                            <m:rad>
                              <m:radPr>
                                <m:degHide m:val="on"/>
                                <m:ctrlPr>
                                  <a:rPr lang="en-US" altLang="ja-JP" b="1" i="1" smtClean="0">
                                    <a:latin typeface="Cambria Math" panose="02040503050406030204" pitchFamily="18" charset="0"/>
                                  </a:rPr>
                                </m:ctrlPr>
                              </m:radPr>
                              <m:deg/>
                              <m:e>
                                <m:r>
                                  <a:rPr lang="en-US" altLang="ja-JP" b="1" i="1" smtClean="0">
                                    <a:latin typeface="Cambria Math" panose="02040503050406030204" pitchFamily="18" charset="0"/>
                                  </a:rPr>
                                  <m:t>𝜷</m:t>
                                </m:r>
                              </m:e>
                            </m:rad>
                          </m:den>
                        </m:f>
                      </m:oMath>
                    </m:oMathPara>
                  </a14:m>
                  <a:endParaRPr kumimoji="1" lang="ja-JP" altLang="en-US" b="1" dirty="0"/>
                </a:p>
              </p:txBody>
            </p:sp>
          </mc:Choice>
          <mc:Fallback>
            <p:sp>
              <p:nvSpPr>
                <p:cNvPr id="23" name="テキスト ボックス 22">
                  <a:extLst>
                    <a:ext uri="{FF2B5EF4-FFF2-40B4-BE49-F238E27FC236}">
                      <a16:creationId xmlns:a16="http://schemas.microsoft.com/office/drawing/2014/main" id="{C0619C8F-9751-44D7-8E1E-DC9E9A3A5FF1}"/>
                    </a:ext>
                  </a:extLst>
                </p:cNvPr>
                <p:cNvSpPr txBox="1">
                  <a:spLocks noRot="1" noChangeAspect="1" noMove="1" noResize="1" noEditPoints="1" noAdjustHandles="1" noChangeArrowheads="1" noChangeShapeType="1" noTextEdit="1"/>
                </p:cNvSpPr>
                <p:nvPr/>
              </p:nvSpPr>
              <p:spPr>
                <a:xfrm>
                  <a:off x="2139906" y="5048845"/>
                  <a:ext cx="1299843" cy="63671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4F65842D-9B08-41BE-969D-B0E423250F94}"/>
                    </a:ext>
                  </a:extLst>
                </p:cNvPr>
                <p:cNvSpPr txBox="1"/>
                <p:nvPr/>
              </p:nvSpPr>
              <p:spPr>
                <a:xfrm>
                  <a:off x="3713477" y="5043945"/>
                  <a:ext cx="2042619" cy="6652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𝝓</m:t>
                            </m:r>
                          </m:e>
                          <m:sub>
                            <m:r>
                              <a:rPr lang="en-US" altLang="ja-JP" b="1" i="1" smtClean="0">
                                <a:latin typeface="Cambria Math" panose="02040503050406030204" pitchFamily="18" charset="0"/>
                              </a:rPr>
                              <m:t>𝒎</m:t>
                            </m:r>
                          </m:sub>
                        </m:sSub>
                        <m:r>
                          <a:rPr lang="en-US" altLang="ja-JP" b="1" i="1" smtClean="0">
                            <a:latin typeface="Cambria Math" panose="02040503050406030204" pitchFamily="18" charset="0"/>
                          </a:rPr>
                          <m:t>=</m:t>
                        </m:r>
                        <m:func>
                          <m:funcPr>
                            <m:ctrlPr>
                              <a:rPr lang="en-US" altLang="ja-JP" b="1" i="1" smtClean="0">
                                <a:latin typeface="Cambria Math" panose="02040503050406030204" pitchFamily="18" charset="0"/>
                              </a:rPr>
                            </m:ctrlPr>
                          </m:funcPr>
                          <m:fName>
                            <m:sSup>
                              <m:sSupPr>
                                <m:ctrlPr>
                                  <a:rPr lang="en-US" altLang="ja-JP" b="0" i="1" smtClean="0">
                                    <a:latin typeface="Cambria Math" panose="02040503050406030204" pitchFamily="18" charset="0"/>
                                  </a:rPr>
                                </m:ctrlPr>
                              </m:sSupPr>
                              <m:e>
                                <m:r>
                                  <m:rPr>
                                    <m:sty m:val="p"/>
                                  </m:rPr>
                                  <a:rPr lang="en-US" altLang="ja-JP" b="0" i="0" smtClean="0">
                                    <a:latin typeface="Cambria Math" panose="02040503050406030204" pitchFamily="18" charset="0"/>
                                  </a:rPr>
                                  <m:t>sin</m:t>
                                </m:r>
                              </m:e>
                              <m:sup>
                                <m:r>
                                  <a:rPr lang="en-US" altLang="ja-JP" b="0" i="0" smtClean="0">
                                    <a:latin typeface="Cambria Math" panose="02040503050406030204" pitchFamily="18" charset="0"/>
                                  </a:rPr>
                                  <m:t>−</m:t>
                                </m:r>
                                <m:r>
                                  <a:rPr lang="en-US" altLang="ja-JP" b="0" i="0" smtClean="0">
                                    <a:latin typeface="Cambria Math" panose="02040503050406030204" pitchFamily="18" charset="0"/>
                                  </a:rPr>
                                  <m:t>1</m:t>
                                </m:r>
                              </m:sup>
                            </m:sSup>
                          </m:fName>
                          <m:e>
                            <m:f>
                              <m:fPr>
                                <m:ctrlPr>
                                  <a:rPr lang="en-US" altLang="ja-JP" b="1" i="1" smtClean="0">
                                    <a:latin typeface="Cambria Math" panose="02040503050406030204" pitchFamily="18" charset="0"/>
                                  </a:rPr>
                                </m:ctrlPr>
                              </m:fPr>
                              <m:num>
                                <m:r>
                                  <a:rPr lang="en-US" altLang="ja-JP" b="1" i="1" smtClean="0">
                                    <a:latin typeface="Cambria Math" panose="02040503050406030204" pitchFamily="18" charset="0"/>
                                  </a:rPr>
                                  <m:t>𝟏</m:t>
                                </m:r>
                                <m:r>
                                  <a:rPr lang="en-US" altLang="ja-JP" b="1" i="1" smtClean="0">
                                    <a:latin typeface="Cambria Math" panose="02040503050406030204" pitchFamily="18" charset="0"/>
                                  </a:rPr>
                                  <m:t>−</m:t>
                                </m:r>
                                <m:r>
                                  <a:rPr lang="en-US" altLang="ja-JP" b="1" i="1" smtClean="0">
                                    <a:latin typeface="Cambria Math" panose="02040503050406030204" pitchFamily="18" charset="0"/>
                                  </a:rPr>
                                  <m:t>𝜷</m:t>
                                </m:r>
                              </m:num>
                              <m:den>
                                <m:r>
                                  <a:rPr lang="en-US" altLang="ja-JP" b="1" i="1" smtClean="0">
                                    <a:latin typeface="Cambria Math" panose="02040503050406030204" pitchFamily="18" charset="0"/>
                                  </a:rPr>
                                  <m:t>𝟏</m:t>
                                </m:r>
                                <m:r>
                                  <a:rPr lang="en-US" altLang="ja-JP" b="1" i="1" smtClean="0">
                                    <a:latin typeface="Cambria Math" panose="02040503050406030204" pitchFamily="18" charset="0"/>
                                  </a:rPr>
                                  <m:t>+</m:t>
                                </m:r>
                                <m:r>
                                  <a:rPr lang="en-US" altLang="ja-JP" b="1" i="1" smtClean="0">
                                    <a:latin typeface="Cambria Math" panose="02040503050406030204" pitchFamily="18" charset="0"/>
                                  </a:rPr>
                                  <m:t>𝜷</m:t>
                                </m:r>
                              </m:den>
                            </m:f>
                          </m:e>
                        </m:func>
                      </m:oMath>
                    </m:oMathPara>
                  </a14:m>
                  <a:endParaRPr lang="ja-JP" altLang="en-US" dirty="0"/>
                </a:p>
              </p:txBody>
            </p:sp>
          </mc:Choice>
          <mc:Fallback>
            <p:sp>
              <p:nvSpPr>
                <p:cNvPr id="25" name="テキスト ボックス 24">
                  <a:extLst>
                    <a:ext uri="{FF2B5EF4-FFF2-40B4-BE49-F238E27FC236}">
                      <a16:creationId xmlns:a16="http://schemas.microsoft.com/office/drawing/2014/main" id="{4F65842D-9B08-41BE-969D-B0E423250F94}"/>
                    </a:ext>
                  </a:extLst>
                </p:cNvPr>
                <p:cNvSpPr txBox="1">
                  <a:spLocks noRot="1" noChangeAspect="1" noMove="1" noResize="1" noEditPoints="1" noAdjustHandles="1" noChangeArrowheads="1" noChangeShapeType="1" noTextEdit="1"/>
                </p:cNvSpPr>
                <p:nvPr/>
              </p:nvSpPr>
              <p:spPr>
                <a:xfrm>
                  <a:off x="3713477" y="5043945"/>
                  <a:ext cx="2042619" cy="665247"/>
                </a:xfrm>
                <a:prstGeom prst="rect">
                  <a:avLst/>
                </a:prstGeom>
                <a:blipFill>
                  <a:blip r:embed="rId5"/>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9CA7F3C4-FE92-4754-972C-49374DB231F1}"/>
                </a:ext>
              </a:extLst>
            </p:cNvPr>
            <p:cNvGrpSpPr/>
            <p:nvPr/>
          </p:nvGrpSpPr>
          <p:grpSpPr>
            <a:xfrm>
              <a:off x="7026260" y="1692479"/>
              <a:ext cx="5852172" cy="4389129"/>
              <a:chOff x="6746338" y="219277"/>
              <a:chExt cx="5852172" cy="4389129"/>
            </a:xfrm>
          </p:grpSpPr>
          <p:pic>
            <p:nvPicPr>
              <p:cNvPr id="9" name="図 8" descr="グラフ&#10;&#10;自動的に生成された説明">
                <a:extLst>
                  <a:ext uri="{FF2B5EF4-FFF2-40B4-BE49-F238E27FC236}">
                    <a16:creationId xmlns:a16="http://schemas.microsoft.com/office/drawing/2014/main" id="{B0BAC937-9596-44B5-971C-8686257465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6338" y="219277"/>
                <a:ext cx="5852172" cy="4389129"/>
              </a:xfrm>
              <a:prstGeom prst="rect">
                <a:avLst/>
              </a:prstGeom>
            </p:spPr>
          </p:pic>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E2BA583A-DFDA-4C93-ACEC-291B2E0F23CA}"/>
                      </a:ext>
                    </a:extLst>
                  </p:cNvPr>
                  <p:cNvSpPr txBox="1"/>
                  <p:nvPr/>
                </p:nvSpPr>
                <p:spPr>
                  <a:xfrm>
                    <a:off x="8381462" y="1381985"/>
                    <a:ext cx="2847107" cy="658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𝟏</m:t>
                              </m:r>
                            </m:num>
                            <m:den>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𝟐</m:t>
                                  </m:r>
                                </m:sub>
                              </m:sSub>
                            </m:den>
                          </m:f>
                          <m:r>
                            <a:rPr lang="ja-JP" altLang="en-US" b="1" i="1">
                              <a:latin typeface="Cambria Math" panose="02040503050406030204" pitchFamily="18" charset="0"/>
                            </a:rPr>
                            <m:t>　</m:t>
                          </m:r>
                          <m:r>
                            <a:rPr lang="ja-JP" altLang="en-US" b="1" i="1" smtClean="0">
                              <a:latin typeface="Cambria Math" panose="02040503050406030204" pitchFamily="18" charset="0"/>
                            </a:rPr>
                            <m:t>　</m:t>
                          </m:r>
                          <m:r>
                            <a:rPr lang="ja-JP" altLang="en-US" b="1" i="1">
                              <a:latin typeface="Cambria Math" panose="02040503050406030204" pitchFamily="18" charset="0"/>
                            </a:rPr>
                            <m:t>　</m:t>
                          </m:r>
                          <m:r>
                            <a:rPr lang="ja-JP" altLang="en-US" b="1" i="1" smtClean="0">
                              <a:latin typeface="Cambria Math" panose="02040503050406030204" pitchFamily="18" charset="0"/>
                            </a:rPr>
                            <m:t>　</m:t>
                          </m:r>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𝟏</m:t>
                              </m:r>
                            </m:num>
                            <m:den>
                              <m:sSub>
                                <m:sSubPr>
                                  <m:ctrlPr>
                                    <a:rPr kumimoji="1" lang="en-US" altLang="ja-JP" b="1" i="1" smtClean="0">
                                      <a:latin typeface="Cambria Math" panose="02040503050406030204" pitchFamily="18" charset="0"/>
                                    </a:rPr>
                                  </m:ctrlPr>
                                </m:sSubPr>
                                <m:e>
                                  <m:r>
                                    <a:rPr lang="en-US" altLang="ja-JP" b="1" i="1">
                                      <a:latin typeface="Cambria Math" panose="02040503050406030204" pitchFamily="18" charset="0"/>
                                    </a:rPr>
                                    <m:t>𝜷</m:t>
                                  </m:r>
                                  <m:r>
                                    <a:rPr kumimoji="1" lang="en-US" altLang="ja-JP" b="1" i="1" smtClean="0">
                                      <a:latin typeface="Cambria Math" panose="02040503050406030204" pitchFamily="18" charset="0"/>
                                    </a:rPr>
                                    <m:t>𝑻</m:t>
                                  </m:r>
                                </m:e>
                                <m:sub>
                                  <m:r>
                                    <a:rPr kumimoji="1" lang="en-US" altLang="ja-JP" b="1" i="1" smtClean="0">
                                      <a:latin typeface="Cambria Math" panose="02040503050406030204" pitchFamily="18" charset="0"/>
                                    </a:rPr>
                                    <m:t>𝟐</m:t>
                                  </m:r>
                                </m:sub>
                              </m:sSub>
                            </m:den>
                          </m:f>
                        </m:oMath>
                      </m:oMathPara>
                    </a14:m>
                    <a:endParaRPr lang="ja-JP" altLang="en-US" dirty="0"/>
                  </a:p>
                </p:txBody>
              </p:sp>
            </mc:Choice>
            <mc:Fallback>
              <p:sp>
                <p:nvSpPr>
                  <p:cNvPr id="20" name="テキスト ボックス 19">
                    <a:extLst>
                      <a:ext uri="{FF2B5EF4-FFF2-40B4-BE49-F238E27FC236}">
                        <a16:creationId xmlns:a16="http://schemas.microsoft.com/office/drawing/2014/main" id="{E2BA583A-DFDA-4C93-ACEC-291B2E0F23CA}"/>
                      </a:ext>
                    </a:extLst>
                  </p:cNvPr>
                  <p:cNvSpPr txBox="1">
                    <a:spLocks noRot="1" noChangeAspect="1" noMove="1" noResize="1" noEditPoints="1" noAdjustHandles="1" noChangeArrowheads="1" noChangeShapeType="1" noTextEdit="1"/>
                  </p:cNvSpPr>
                  <p:nvPr/>
                </p:nvSpPr>
                <p:spPr>
                  <a:xfrm>
                    <a:off x="8381462" y="1381985"/>
                    <a:ext cx="2847107" cy="658065"/>
                  </a:xfrm>
                  <a:prstGeom prst="rect">
                    <a:avLst/>
                  </a:prstGeom>
                  <a:blipFill>
                    <a:blip r:embed="rId7"/>
                    <a:stretch>
                      <a:fillRect/>
                    </a:stretch>
                  </a:blipFill>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7C6B5964-8F9D-4C3D-B49E-B24883393655}"/>
                  </a:ext>
                </a:extLst>
              </p:cNvPr>
              <p:cNvCxnSpPr>
                <a:cxnSpLocks/>
              </p:cNvCxnSpPr>
              <p:nvPr/>
            </p:nvCxnSpPr>
            <p:spPr>
              <a:xfrm flipV="1">
                <a:off x="9323421" y="744395"/>
                <a:ext cx="0" cy="337312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24" name="直線コネクタ 23">
                <a:extLst>
                  <a:ext uri="{FF2B5EF4-FFF2-40B4-BE49-F238E27FC236}">
                    <a16:creationId xmlns:a16="http://schemas.microsoft.com/office/drawing/2014/main" id="{CFC03484-20F1-44D7-9A02-523882BB1028}"/>
                  </a:ext>
                </a:extLst>
              </p:cNvPr>
              <p:cNvCxnSpPr>
                <a:cxnSpLocks/>
              </p:cNvCxnSpPr>
              <p:nvPr/>
            </p:nvCxnSpPr>
            <p:spPr>
              <a:xfrm flipV="1">
                <a:off x="10141301" y="744395"/>
                <a:ext cx="0" cy="337312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0E44DB76-6C90-4093-9A9D-BD699EB2E9AC}"/>
                      </a:ext>
                    </a:extLst>
                  </p:cNvPr>
                  <p:cNvSpPr txBox="1"/>
                  <p:nvPr/>
                </p:nvSpPr>
                <p:spPr>
                  <a:xfrm>
                    <a:off x="10213915" y="2640216"/>
                    <a:ext cx="4070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𝝓</m:t>
                              </m:r>
                            </m:e>
                            <m:sub>
                              <m:r>
                                <a:rPr kumimoji="1" lang="en-US" altLang="ja-JP" b="1" i="1" smtClean="0">
                                  <a:latin typeface="Cambria Math" panose="02040503050406030204" pitchFamily="18" charset="0"/>
                                </a:rPr>
                                <m:t>𝒎</m:t>
                              </m:r>
                            </m:sub>
                          </m:sSub>
                        </m:oMath>
                      </m:oMathPara>
                    </a14:m>
                    <a:endParaRPr kumimoji="1" lang="ja-JP" altLang="en-US" b="1" dirty="0"/>
                  </a:p>
                </p:txBody>
              </p:sp>
            </mc:Choice>
            <mc:Fallback>
              <p:sp>
                <p:nvSpPr>
                  <p:cNvPr id="29" name="テキスト ボックス 28">
                    <a:extLst>
                      <a:ext uri="{FF2B5EF4-FFF2-40B4-BE49-F238E27FC236}">
                        <a16:creationId xmlns:a16="http://schemas.microsoft.com/office/drawing/2014/main" id="{0E44DB76-6C90-4093-9A9D-BD699EB2E9AC}"/>
                      </a:ext>
                    </a:extLst>
                  </p:cNvPr>
                  <p:cNvSpPr txBox="1">
                    <a:spLocks noRot="1" noChangeAspect="1" noMove="1" noResize="1" noEditPoints="1" noAdjustHandles="1" noChangeArrowheads="1" noChangeShapeType="1" noTextEdit="1"/>
                  </p:cNvSpPr>
                  <p:nvPr/>
                </p:nvSpPr>
                <p:spPr>
                  <a:xfrm>
                    <a:off x="10213915" y="2640216"/>
                    <a:ext cx="407099" cy="276999"/>
                  </a:xfrm>
                  <a:prstGeom prst="rect">
                    <a:avLst/>
                  </a:prstGeom>
                  <a:blipFill>
                    <a:blip r:embed="rId8"/>
                    <a:stretch>
                      <a:fillRect l="-17910" t="-2222" r="-2985" b="-35556"/>
                    </a:stretch>
                  </a:blipFill>
                </p:spPr>
                <p:txBody>
                  <a:bodyPr/>
                  <a:lstStyle/>
                  <a:p>
                    <a:r>
                      <a:rPr lang="ja-JP" altLang="en-US">
                        <a:noFill/>
                      </a:rPr>
                      <a:t> </a:t>
                    </a:r>
                  </a:p>
                </p:txBody>
              </p:sp>
            </mc:Fallback>
          </mc:AlternateContent>
        </p:grpSp>
      </p:grpSp>
    </p:spTree>
    <p:extLst>
      <p:ext uri="{BB962C8B-B14F-4D97-AF65-F5344CB8AC3E}">
        <p14:creationId xmlns:p14="http://schemas.microsoft.com/office/powerpoint/2010/main" val="90014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268CA-5F2B-4EF9-91C2-A2E8997D990C}"/>
              </a:ext>
            </a:extLst>
          </p:cNvPr>
          <p:cNvSpPr>
            <a:spLocks noGrp="1"/>
          </p:cNvSpPr>
          <p:nvPr>
            <p:ph type="title"/>
          </p:nvPr>
        </p:nvSpPr>
        <p:spPr/>
        <p:txBody>
          <a:bodyPr/>
          <a:lstStyle/>
          <a:p>
            <a:r>
              <a:rPr kumimoji="1" lang="ja-JP" altLang="en-US" dirty="0"/>
              <a:t>位相進み補償</a:t>
            </a:r>
          </a:p>
        </p:txBody>
      </p:sp>
      <p:grpSp>
        <p:nvGrpSpPr>
          <p:cNvPr id="15" name="グループ化 14">
            <a:extLst>
              <a:ext uri="{FF2B5EF4-FFF2-40B4-BE49-F238E27FC236}">
                <a16:creationId xmlns:a16="http://schemas.microsoft.com/office/drawing/2014/main" id="{0E9BF92D-014F-4DB3-BA61-DB32462E65E5}"/>
              </a:ext>
            </a:extLst>
          </p:cNvPr>
          <p:cNvGrpSpPr/>
          <p:nvPr/>
        </p:nvGrpSpPr>
        <p:grpSpPr>
          <a:xfrm>
            <a:off x="838200" y="2136338"/>
            <a:ext cx="9757756" cy="2585323"/>
            <a:chOff x="1596044" y="2377440"/>
            <a:chExt cx="9757756" cy="2585323"/>
          </a:xfrm>
        </p:grpSpPr>
        <p:sp>
          <p:nvSpPr>
            <p:cNvPr id="9" name="テキスト ボックス 8">
              <a:extLst>
                <a:ext uri="{FF2B5EF4-FFF2-40B4-BE49-F238E27FC236}">
                  <a16:creationId xmlns:a16="http://schemas.microsoft.com/office/drawing/2014/main" id="{F8F9AAC9-F6A5-4571-AD73-ED8F9A20314C}"/>
                </a:ext>
              </a:extLst>
            </p:cNvPr>
            <p:cNvSpPr txBox="1"/>
            <p:nvPr/>
          </p:nvSpPr>
          <p:spPr>
            <a:xfrm>
              <a:off x="1596044" y="2377440"/>
              <a:ext cx="9757756" cy="2585323"/>
            </a:xfrm>
            <a:prstGeom prst="rect">
              <a:avLst/>
            </a:prstGeom>
            <a:noFill/>
          </p:spPr>
          <p:txBody>
            <a:bodyPr wrap="square" rtlCol="0">
              <a:spAutoFit/>
            </a:bodyPr>
            <a:lstStyle/>
            <a:p>
              <a:r>
                <a:rPr kumimoji="1" lang="ja-JP" altLang="en-US" b="1" dirty="0"/>
                <a:t>＜設計手順＞</a:t>
              </a:r>
              <a:endParaRPr kumimoji="1" lang="en-US" altLang="ja-JP" b="1" dirty="0"/>
            </a:p>
            <a:p>
              <a:endParaRPr kumimoji="1" lang="en-US" altLang="ja-JP" b="1" dirty="0"/>
            </a:p>
            <a:p>
              <a:r>
                <a:rPr kumimoji="1" lang="ja-JP" altLang="en-US" b="1" dirty="0"/>
                <a:t>　　①</a:t>
              </a:r>
              <a:endParaRPr kumimoji="1" lang="en-US" altLang="ja-JP" b="1" dirty="0"/>
            </a:p>
            <a:p>
              <a:endParaRPr lang="en-US" altLang="ja-JP" b="1" dirty="0"/>
            </a:p>
            <a:p>
              <a:r>
                <a:rPr lang="en-US" altLang="ja-JP" b="1" dirty="0"/>
                <a:t> </a:t>
              </a:r>
              <a:r>
                <a:rPr lang="ja-JP" altLang="en-US" b="1" dirty="0"/>
                <a:t>　　</a:t>
              </a:r>
              <a:endParaRPr lang="en-US" altLang="ja-JP" b="1" dirty="0"/>
            </a:p>
            <a:p>
              <a:r>
                <a:rPr kumimoji="1" lang="ja-JP" altLang="en-US" b="1" dirty="0"/>
                <a:t>　　</a:t>
              </a:r>
              <a:endParaRPr kumimoji="1" lang="en-US" altLang="ja-JP" b="1" dirty="0"/>
            </a:p>
            <a:p>
              <a:r>
                <a:rPr kumimoji="1" lang="ja-JP" altLang="en-US" b="1" dirty="0"/>
                <a:t>　　②　</a:t>
              </a:r>
              <a:endParaRPr kumimoji="1" lang="en-US" altLang="ja-JP" b="1" dirty="0"/>
            </a:p>
            <a:p>
              <a:endParaRPr lang="en-US" altLang="ja-JP" b="1" dirty="0"/>
            </a:p>
            <a:p>
              <a:endParaRPr kumimoji="1" lang="ja-JP" altLang="en-US" b="1" dirty="0"/>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14898B12-5549-4969-A4B7-2C27B25307EA}"/>
                    </a:ext>
                  </a:extLst>
                </p:cNvPr>
                <p:cNvSpPr txBox="1"/>
                <p:nvPr/>
              </p:nvSpPr>
              <p:spPr>
                <a:xfrm>
                  <a:off x="2514603" y="2933357"/>
                  <a:ext cx="6093228" cy="943848"/>
                </a:xfrm>
                <a:prstGeom prst="rect">
                  <a:avLst/>
                </a:prstGeom>
                <a:noFill/>
              </p:spPr>
              <p:txBody>
                <a:bodyPr wrap="square">
                  <a:spAutoFit/>
                </a:bodyPr>
                <a:lstStyle/>
                <a:p>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𝑲</m:t>
                          </m:r>
                        </m:e>
                        <m:sub>
                          <m:r>
                            <a:rPr lang="en-US" altLang="ja-JP" b="1" i="1" smtClean="0">
                              <a:latin typeface="Cambria Math" panose="02040503050406030204" pitchFamily="18" charset="0"/>
                            </a:rPr>
                            <m:t>𝟐</m:t>
                          </m:r>
                        </m:sub>
                      </m:sSub>
                    </m:oMath>
                  </a14:m>
                  <a:r>
                    <a:rPr lang="ja-JP" altLang="en-US" b="1" dirty="0"/>
                    <a:t>を結合するの前の開ループ系の位相余裕</a:t>
                  </a:r>
                  <a14:m>
                    <m:oMath xmlns:m="http://schemas.openxmlformats.org/officeDocument/2006/math">
                      <m:acc>
                        <m:accPr>
                          <m:chr m:val="̃"/>
                          <m:ctrlPr>
                            <a:rPr lang="en-US" altLang="ja-JP" b="1" i="1" smtClean="0">
                              <a:latin typeface="Cambria Math" panose="02040503050406030204" pitchFamily="18" charset="0"/>
                            </a:rPr>
                          </m:ctrlPr>
                        </m:accPr>
                        <m:e>
                          <m:r>
                            <a:rPr lang="en-US" altLang="ja-JP" b="1" i="1">
                              <a:latin typeface="Cambria Math" panose="02040503050406030204" pitchFamily="18" charset="0"/>
                            </a:rPr>
                            <m:t>𝑷𝑴</m:t>
                          </m:r>
                        </m:e>
                      </m:acc>
                    </m:oMath>
                  </a14:m>
                  <a:r>
                    <a:rPr lang="ja-JP" altLang="en-US" b="1" dirty="0"/>
                    <a:t>に対して，</a:t>
                  </a:r>
                  <a14:m>
                    <m:oMath xmlns:m="http://schemas.openxmlformats.org/officeDocument/2006/math">
                      <m:acc>
                        <m:accPr>
                          <m:chr m:val="̃"/>
                          <m:ctrlPr>
                            <a:rPr lang="en-US" altLang="ja-JP" b="1" i="1" smtClean="0">
                              <a:latin typeface="Cambria Math" panose="02040503050406030204" pitchFamily="18" charset="0"/>
                            </a:rPr>
                          </m:ctrlPr>
                        </m:accPr>
                        <m:e>
                          <m:r>
                            <a:rPr lang="en-US" altLang="ja-JP" b="1" i="1">
                              <a:latin typeface="Cambria Math" panose="02040503050406030204" pitchFamily="18" charset="0"/>
                            </a:rPr>
                            <m:t>𝝓</m:t>
                          </m:r>
                        </m:e>
                      </m:acc>
                      <m:r>
                        <a:rPr lang="en-US" altLang="ja-JP" b="1" i="1" smtClean="0">
                          <a:latin typeface="Cambria Math" panose="02040503050406030204" pitchFamily="18" charset="0"/>
                        </a:rPr>
                        <m:t>=</m:t>
                      </m:r>
                      <m:r>
                        <a:rPr lang="en-US" altLang="ja-JP" b="1" i="1" smtClean="0">
                          <a:latin typeface="Cambria Math" panose="02040503050406030204" pitchFamily="18" charset="0"/>
                        </a:rPr>
                        <m:t>𝑷𝑴</m:t>
                      </m:r>
                      <m:r>
                        <a:rPr lang="en-US" altLang="ja-JP" b="1" i="1" smtClean="0">
                          <a:latin typeface="Cambria Math" panose="02040503050406030204" pitchFamily="18" charset="0"/>
                        </a:rPr>
                        <m:t>−</m:t>
                      </m:r>
                      <m:acc>
                        <m:accPr>
                          <m:chr m:val="̃"/>
                          <m:ctrlPr>
                            <a:rPr lang="en-US" altLang="ja-JP" b="1" i="1">
                              <a:latin typeface="Cambria Math" panose="02040503050406030204" pitchFamily="18" charset="0"/>
                            </a:rPr>
                          </m:ctrlPr>
                        </m:accPr>
                        <m:e>
                          <m:r>
                            <a:rPr lang="en-US" altLang="ja-JP" b="1" i="1">
                              <a:latin typeface="Cambria Math" panose="02040503050406030204" pitchFamily="18" charset="0"/>
                            </a:rPr>
                            <m:t>𝑷𝑴</m:t>
                          </m:r>
                        </m:e>
                      </m:acc>
                    </m:oMath>
                  </a14:m>
                  <a:r>
                    <a:rPr lang="ja-JP" altLang="en-US" b="1" dirty="0"/>
                    <a:t>を計算する．そして，</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𝝓</m:t>
                          </m:r>
                        </m:e>
                        <m:sub>
                          <m:r>
                            <a:rPr lang="en-US" altLang="ja-JP" b="1" i="1" smtClean="0">
                              <a:latin typeface="Cambria Math" panose="02040503050406030204" pitchFamily="18" charset="0"/>
                            </a:rPr>
                            <m:t>𝒎</m:t>
                          </m:r>
                        </m:sub>
                      </m:sSub>
                      <m:r>
                        <a:rPr lang="en-US" altLang="ja-JP" b="1" i="1" smtClean="0">
                          <a:latin typeface="Cambria Math" panose="02040503050406030204" pitchFamily="18" charset="0"/>
                        </a:rPr>
                        <m:t>=</m:t>
                      </m:r>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𝝓</m:t>
                          </m:r>
                        </m:e>
                      </m:acc>
                    </m:oMath>
                  </a14:m>
                  <a:r>
                    <a:rPr lang="ja-JP" altLang="en-US" b="1" dirty="0"/>
                    <a:t>となるように</a:t>
                  </a:r>
                  <a14:m>
                    <m:oMath xmlns:m="http://schemas.openxmlformats.org/officeDocument/2006/math">
                      <m:r>
                        <a:rPr lang="en-US" altLang="ja-JP" b="1" i="1" smtClean="0">
                          <a:latin typeface="Cambria Math" panose="02040503050406030204" pitchFamily="18" charset="0"/>
                        </a:rPr>
                        <m:t>𝜷</m:t>
                      </m:r>
                    </m:oMath>
                  </a14:m>
                  <a:r>
                    <a:rPr lang="ja-JP" altLang="en-US" b="1" dirty="0"/>
                    <a:t>を決める．</a:t>
                  </a:r>
                </a:p>
              </p:txBody>
            </p:sp>
          </mc:Choice>
          <mc:Fallback>
            <p:sp>
              <p:nvSpPr>
                <p:cNvPr id="20" name="テキスト ボックス 19">
                  <a:extLst>
                    <a:ext uri="{FF2B5EF4-FFF2-40B4-BE49-F238E27FC236}">
                      <a16:creationId xmlns:a16="http://schemas.microsoft.com/office/drawing/2014/main" id="{14898B12-5549-4969-A4B7-2C27B25307EA}"/>
                    </a:ext>
                  </a:extLst>
                </p:cNvPr>
                <p:cNvSpPr txBox="1">
                  <a:spLocks noRot="1" noChangeAspect="1" noMove="1" noResize="1" noEditPoints="1" noAdjustHandles="1" noChangeArrowheads="1" noChangeShapeType="1" noTextEdit="1"/>
                </p:cNvSpPr>
                <p:nvPr/>
              </p:nvSpPr>
              <p:spPr>
                <a:xfrm>
                  <a:off x="2514603" y="2933357"/>
                  <a:ext cx="6093228" cy="943848"/>
                </a:xfrm>
                <a:prstGeom prst="rect">
                  <a:avLst/>
                </a:prstGeom>
                <a:blipFill>
                  <a:blip r:embed="rId2"/>
                  <a:stretch>
                    <a:fillRect l="-800" t="-3247" r="-900" b="-974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F6E59391-FDC6-41E3-B6F3-EAEA035B952F}"/>
                    </a:ext>
                  </a:extLst>
                </p:cNvPr>
                <p:cNvSpPr txBox="1"/>
                <p:nvPr/>
              </p:nvSpPr>
              <p:spPr>
                <a:xfrm>
                  <a:off x="2514603" y="4024306"/>
                  <a:ext cx="6679273" cy="646331"/>
                </a:xfrm>
                <a:prstGeom prst="rect">
                  <a:avLst/>
                </a:prstGeom>
                <a:noFill/>
              </p:spPr>
              <p:txBody>
                <a:bodyPr wrap="square">
                  <a:spAutoFit/>
                </a:bodyPr>
                <a:lstStyle/>
                <a:p>
                  <a:r>
                    <a:rPr lang="ja-JP" altLang="en-US" b="1" dirty="0"/>
                    <a:t>最終的にゲイン交差周波数に設定したい周波数が</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𝝎</m:t>
                          </m:r>
                        </m:e>
                        <m:sub>
                          <m:r>
                            <a:rPr lang="en-US" altLang="ja-JP" b="1" i="1" smtClean="0">
                              <a:latin typeface="Cambria Math" panose="02040503050406030204" pitchFamily="18" charset="0"/>
                            </a:rPr>
                            <m:t>𝒎</m:t>
                          </m:r>
                        </m:sub>
                      </m:sSub>
                    </m:oMath>
                  </a14:m>
                  <a:r>
                    <a:rPr lang="ja-JP" altLang="en-US" b="1" dirty="0"/>
                    <a:t>となるように</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𝑻</m:t>
                          </m:r>
                        </m:e>
                        <m:sub>
                          <m:r>
                            <a:rPr lang="en-US" altLang="ja-JP" b="1" i="1" smtClean="0">
                              <a:latin typeface="Cambria Math" panose="02040503050406030204" pitchFamily="18" charset="0"/>
                            </a:rPr>
                            <m:t>𝟐</m:t>
                          </m:r>
                        </m:sub>
                      </m:sSub>
                    </m:oMath>
                  </a14:m>
                  <a:r>
                    <a:rPr lang="ja-JP" altLang="en-US" b="1" dirty="0"/>
                    <a:t>を決める．</a:t>
                  </a:r>
                </a:p>
              </p:txBody>
            </p:sp>
          </mc:Choice>
          <mc:Fallback>
            <p:sp>
              <p:nvSpPr>
                <p:cNvPr id="21" name="テキスト ボックス 20">
                  <a:extLst>
                    <a:ext uri="{FF2B5EF4-FFF2-40B4-BE49-F238E27FC236}">
                      <a16:creationId xmlns:a16="http://schemas.microsoft.com/office/drawing/2014/main" id="{F6E59391-FDC6-41E3-B6F3-EAEA035B952F}"/>
                    </a:ext>
                  </a:extLst>
                </p:cNvPr>
                <p:cNvSpPr txBox="1">
                  <a:spLocks noRot="1" noChangeAspect="1" noMove="1" noResize="1" noEditPoints="1" noAdjustHandles="1" noChangeArrowheads="1" noChangeShapeType="1" noTextEdit="1"/>
                </p:cNvSpPr>
                <p:nvPr/>
              </p:nvSpPr>
              <p:spPr>
                <a:xfrm>
                  <a:off x="2514603" y="4024306"/>
                  <a:ext cx="6679273" cy="646331"/>
                </a:xfrm>
                <a:prstGeom prst="rect">
                  <a:avLst/>
                </a:prstGeom>
                <a:blipFill>
                  <a:blip r:embed="rId3"/>
                  <a:stretch>
                    <a:fillRect l="-730" t="-5660" b="-14151"/>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39505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268CA-5F2B-4EF9-91C2-A2E8997D990C}"/>
              </a:ext>
            </a:extLst>
          </p:cNvPr>
          <p:cNvSpPr>
            <a:spLocks noGrp="1"/>
          </p:cNvSpPr>
          <p:nvPr>
            <p:ph type="title"/>
          </p:nvPr>
        </p:nvSpPr>
        <p:spPr/>
        <p:txBody>
          <a:bodyPr/>
          <a:lstStyle/>
          <a:p>
            <a:r>
              <a:rPr kumimoji="1" lang="ja-JP" altLang="en-US" dirty="0"/>
              <a:t>スモールゲイン定理</a:t>
            </a:r>
          </a:p>
        </p:txBody>
      </p:sp>
      <p:grpSp>
        <p:nvGrpSpPr>
          <p:cNvPr id="6" name="グループ化 5">
            <a:extLst>
              <a:ext uri="{FF2B5EF4-FFF2-40B4-BE49-F238E27FC236}">
                <a16:creationId xmlns:a16="http://schemas.microsoft.com/office/drawing/2014/main" id="{A7850A63-A2B1-4620-A05B-A182752686DC}"/>
              </a:ext>
            </a:extLst>
          </p:cNvPr>
          <p:cNvGrpSpPr/>
          <p:nvPr/>
        </p:nvGrpSpPr>
        <p:grpSpPr>
          <a:xfrm>
            <a:off x="838200" y="1951672"/>
            <a:ext cx="10515600" cy="2938641"/>
            <a:chOff x="838200" y="1951672"/>
            <a:chExt cx="10515600" cy="2938641"/>
          </a:xfrm>
        </p:grpSpPr>
        <p:sp>
          <p:nvSpPr>
            <p:cNvPr id="5" name="正方形/長方形 4">
              <a:extLst>
                <a:ext uri="{FF2B5EF4-FFF2-40B4-BE49-F238E27FC236}">
                  <a16:creationId xmlns:a16="http://schemas.microsoft.com/office/drawing/2014/main" id="{02F445C0-392B-4DAD-AE8D-5D53583DD7CC}"/>
                </a:ext>
              </a:extLst>
            </p:cNvPr>
            <p:cNvSpPr/>
            <p:nvPr/>
          </p:nvSpPr>
          <p:spPr>
            <a:xfrm>
              <a:off x="838200" y="3659505"/>
              <a:ext cx="10515600" cy="42481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534D63C4-9770-465D-A3E6-E146E3D4B995}"/>
                    </a:ext>
                  </a:extLst>
                </p:cNvPr>
                <p:cNvSpPr txBox="1"/>
                <p:nvPr/>
              </p:nvSpPr>
              <p:spPr>
                <a:xfrm>
                  <a:off x="838200" y="1951672"/>
                  <a:ext cx="5455920" cy="1477328"/>
                </a:xfrm>
                <a:prstGeom prst="rect">
                  <a:avLst/>
                </a:prstGeom>
                <a:solidFill>
                  <a:schemeClr val="accent6">
                    <a:lumMod val="20000"/>
                    <a:lumOff val="80000"/>
                  </a:schemeClr>
                </a:solidFill>
              </p:spPr>
              <p:txBody>
                <a:bodyPr wrap="square" rtlCol="0">
                  <a:spAutoFit/>
                </a:bodyPr>
                <a:lstStyle/>
                <a:p>
                  <a:pPr algn="ctr"/>
                  <a:r>
                    <a:rPr kumimoji="1" lang="ja-JP" altLang="en-US" b="1" dirty="0"/>
                    <a:t>開ループ伝達関数</a:t>
                  </a:r>
                  <a14:m>
                    <m:oMath xmlns:m="http://schemas.openxmlformats.org/officeDocument/2006/math">
                      <m:r>
                        <a:rPr kumimoji="1" lang="en-US" altLang="ja-JP" b="1" i="1" smtClean="0">
                          <a:latin typeface="Cambria Math" panose="02040503050406030204" pitchFamily="18" charset="0"/>
                        </a:rPr>
                        <m:t>𝑯</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𝒔</m:t>
                          </m:r>
                        </m:e>
                      </m:d>
                    </m:oMath>
                  </a14:m>
                  <a:r>
                    <a:rPr kumimoji="1" lang="ja-JP" altLang="en-US" b="1" dirty="0"/>
                    <a:t>が安定な場合，</a:t>
                  </a:r>
                  <a:endParaRPr kumimoji="1" lang="en-US" altLang="ja-JP" b="1" dirty="0"/>
                </a:p>
                <a:p>
                  <a:pPr algn="ctr"/>
                  <a:endParaRPr lang="en-US" altLang="ja-JP" b="1" dirty="0"/>
                </a:p>
                <a:p>
                  <a:pPr algn="ct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𝑯</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𝒋</m:t>
                            </m:r>
                            <m:r>
                              <a:rPr kumimoji="1" lang="en-US" altLang="ja-JP" b="1" i="1" smtClean="0">
                                <a:latin typeface="Cambria Math" panose="02040503050406030204" pitchFamily="18" charset="0"/>
                              </a:rPr>
                              <m:t>𝝎</m:t>
                            </m:r>
                          </m:e>
                        </m:d>
                        <m:r>
                          <a:rPr kumimoji="1" lang="en-US" altLang="ja-JP" b="1" i="1" smtClean="0">
                            <a:latin typeface="Cambria Math" panose="02040503050406030204" pitchFamily="18" charset="0"/>
                          </a:rPr>
                          <m:t>&lt;</m:t>
                        </m:r>
                        <m:r>
                          <a:rPr kumimoji="1" lang="en-US" altLang="ja-JP" b="1" i="1" smtClean="0">
                            <a:latin typeface="Cambria Math" panose="02040503050406030204" pitchFamily="18" charset="0"/>
                          </a:rPr>
                          <m:t>𝟏</m:t>
                        </m:r>
                        <m:r>
                          <a:rPr kumimoji="1" lang="en-US" altLang="ja-JP" b="1" i="1" smtClean="0">
                            <a:latin typeface="Cambria Math" panose="02040503050406030204" pitchFamily="18" charset="0"/>
                          </a:rPr>
                          <m:t>,  ∀</m:t>
                        </m:r>
                        <m:r>
                          <a:rPr kumimoji="1" lang="en-US" altLang="ja-JP" b="1" i="1" smtClean="0">
                            <a:latin typeface="Cambria Math" panose="02040503050406030204" pitchFamily="18" charset="0"/>
                            <a:ea typeface="Cambria Math" panose="02040503050406030204" pitchFamily="18" charset="0"/>
                          </a:rPr>
                          <m:t>𝝎</m:t>
                        </m:r>
                      </m:oMath>
                    </m:oMathPara>
                  </a14:m>
                  <a:endParaRPr kumimoji="1" lang="en-US" altLang="ja-JP" b="1" dirty="0"/>
                </a:p>
                <a:p>
                  <a:pPr algn="ctr"/>
                  <a:endParaRPr kumimoji="1" lang="en-US" altLang="ja-JP" b="1" dirty="0"/>
                </a:p>
                <a:p>
                  <a:pPr algn="ctr"/>
                  <a:r>
                    <a:rPr lang="ja-JP" altLang="en-US" b="1" dirty="0"/>
                    <a:t>が成り立つとき，フィードバック系は安定となる．</a:t>
                  </a:r>
                  <a:endParaRPr kumimoji="1" lang="ja-JP" altLang="en-US" b="1" dirty="0"/>
                </a:p>
              </p:txBody>
            </p:sp>
          </mc:Choice>
          <mc:Fallback>
            <p:sp>
              <p:nvSpPr>
                <p:cNvPr id="4" name="テキスト ボックス 3">
                  <a:extLst>
                    <a:ext uri="{FF2B5EF4-FFF2-40B4-BE49-F238E27FC236}">
                      <a16:creationId xmlns:a16="http://schemas.microsoft.com/office/drawing/2014/main" id="{534D63C4-9770-465D-A3E6-E146E3D4B995}"/>
                    </a:ext>
                  </a:extLst>
                </p:cNvPr>
                <p:cNvSpPr txBox="1">
                  <a:spLocks noRot="1" noChangeAspect="1" noMove="1" noResize="1" noEditPoints="1" noAdjustHandles="1" noChangeArrowheads="1" noChangeShapeType="1" noTextEdit="1"/>
                </p:cNvSpPr>
                <p:nvPr/>
              </p:nvSpPr>
              <p:spPr>
                <a:xfrm>
                  <a:off x="838200" y="1951672"/>
                  <a:ext cx="5455920" cy="1477328"/>
                </a:xfrm>
                <a:prstGeom prst="rect">
                  <a:avLst/>
                </a:prstGeom>
                <a:blipFill>
                  <a:blip r:embed="rId2"/>
                  <a:stretch>
                    <a:fillRect l="-1006" t="-2058" r="-894" b="-535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C588CDF1-CC15-4D03-ACB2-662B9ECB74D6}"/>
                </a:ext>
              </a:extLst>
            </p:cNvPr>
            <p:cNvSpPr txBox="1"/>
            <p:nvPr/>
          </p:nvSpPr>
          <p:spPr>
            <a:xfrm>
              <a:off x="838200" y="3689984"/>
              <a:ext cx="10515600" cy="1200329"/>
            </a:xfrm>
            <a:prstGeom prst="rect">
              <a:avLst/>
            </a:prstGeom>
            <a:noFill/>
          </p:spPr>
          <p:txBody>
            <a:bodyPr wrap="square" rtlCol="0">
              <a:spAutoFit/>
            </a:bodyPr>
            <a:lstStyle/>
            <a:p>
              <a:r>
                <a:rPr kumimoji="1" lang="ja-JP" altLang="en-US" b="1" dirty="0"/>
                <a:t>開ループ伝達関数のベクトル軌跡が，複素平面上の単位円内に存在していれば，システムは必ず安定．</a:t>
              </a:r>
              <a:endParaRPr kumimoji="1" lang="en-US" altLang="ja-JP" b="1" dirty="0"/>
            </a:p>
            <a:p>
              <a:endParaRPr lang="en-US" altLang="ja-JP" b="1" dirty="0"/>
            </a:p>
            <a:p>
              <a:r>
                <a:rPr kumimoji="1" lang="ja-JP" altLang="en-US" b="1" dirty="0"/>
                <a:t>ただし，位相を考慮していないため，十分条件である．</a:t>
              </a:r>
              <a:endParaRPr kumimoji="1" lang="en-US" altLang="ja-JP" b="1" dirty="0"/>
            </a:p>
            <a:p>
              <a:r>
                <a:rPr lang="ja-JP" altLang="en-US" b="1" dirty="0"/>
                <a:t>⇒ スモールゲイン定理を満たしていなくても開ループ径が安定になることがある．</a:t>
              </a:r>
              <a:endParaRPr kumimoji="1" lang="ja-JP" altLang="en-US" b="1" dirty="0"/>
            </a:p>
          </p:txBody>
        </p:sp>
      </p:grpSp>
    </p:spTree>
    <p:extLst>
      <p:ext uri="{BB962C8B-B14F-4D97-AF65-F5344CB8AC3E}">
        <p14:creationId xmlns:p14="http://schemas.microsoft.com/office/powerpoint/2010/main" val="38946424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F8D2AD2B-1BA0-4810-BD31-14F0DB0E7CA7}" vid="{B59E7469-85B3-4F0E-9413-829AD3DE045B}"/>
    </a:ext>
  </a:extLst>
</a:theme>
</file>

<file path=docProps/app.xml><?xml version="1.0" encoding="utf-8"?>
<Properties xmlns="http://schemas.openxmlformats.org/officeDocument/2006/extended-properties" xmlns:vt="http://schemas.openxmlformats.org/officeDocument/2006/docPropsVTypes">
  <Template>まとめ1(背景_薄橙)</Template>
  <TotalTime>1991</TotalTime>
  <Words>489</Words>
  <Application>Microsoft Office PowerPoint</Application>
  <PresentationFormat>ワイド画面</PresentationFormat>
  <Paragraphs>81</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メイリオ</vt:lpstr>
      <vt:lpstr>游ゴシック</vt:lpstr>
      <vt:lpstr>Arial</vt:lpstr>
      <vt:lpstr>Cambria Math</vt:lpstr>
      <vt:lpstr>Office テーマ</vt:lpstr>
      <vt:lpstr>位相進み遅れ補償</vt:lpstr>
      <vt:lpstr>位相進み遅れ補償</vt:lpstr>
      <vt:lpstr>位相進み遅れ補償</vt:lpstr>
      <vt:lpstr>位相遅れ補償</vt:lpstr>
      <vt:lpstr>位相遅れ補償</vt:lpstr>
      <vt:lpstr>位相進み補償</vt:lpstr>
      <vt:lpstr>位相進み補償</vt:lpstr>
      <vt:lpstr>スモールゲイン定理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時間応答</dc:title>
  <dc:creator>清水 優椰</dc:creator>
  <cp:lastModifiedBy>清水 優椰</cp:lastModifiedBy>
  <cp:revision>107</cp:revision>
  <dcterms:created xsi:type="dcterms:W3CDTF">2021-02-26T08:13:08Z</dcterms:created>
  <dcterms:modified xsi:type="dcterms:W3CDTF">2021-04-05T04:24:44Z</dcterms:modified>
</cp:coreProperties>
</file>