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18BD5"/>
    <a:srgbClr val="FF9900"/>
    <a:srgbClr val="FFF2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421" autoAdjust="0"/>
    <p:restoredTop sz="95847" autoAdjust="0"/>
  </p:normalViewPr>
  <p:slideViewPr>
    <p:cSldViewPr snapToGrid="0">
      <p:cViewPr varScale="1">
        <p:scale>
          <a:sx n="44" d="100"/>
          <a:sy n="44" d="100"/>
        </p:scale>
        <p:origin x="82" y="9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CFDD56D-B8E0-49DA-A32A-D0DD14BC70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07992B6-2FFB-4145-83F2-4E78C8D201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214E3E9-9404-4289-A8B3-1DFA2F608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169D2-2249-45F1-89DA-CBD455408889}" type="datetimeFigureOut">
              <a:rPr kumimoji="1" lang="ja-JP" altLang="en-US" smtClean="0"/>
              <a:t>2021/4/10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F9E0727-754D-4A6D-A643-1A2F0B802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1832C32-FB06-4790-84FE-6A1795830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50775-AC72-45B3-A786-1CBB9841E4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9096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5C6EAAA-A423-464F-909D-0BB460077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DA81B91-52A6-4306-ACBF-A41B1D6EAE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409D521-2D85-4F37-8250-4C0FFAC3F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169D2-2249-45F1-89DA-CBD455408889}" type="datetimeFigureOut">
              <a:rPr kumimoji="1" lang="ja-JP" altLang="en-US" smtClean="0"/>
              <a:t>2021/4/10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E014D37-2ADB-45F4-AFBC-4C6CEE329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211A502-D939-468A-A6D5-02356857A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50775-AC72-45B3-A786-1CBB9841E4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0217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83A20A6-3A71-4136-8482-D72870F22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1BB7D47-618E-41DB-B9F0-E7971C375F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513E402-0981-49F2-859F-9D11DEE27A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F39EAC3-282A-4D1E-B053-5BC7E464B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169D2-2249-45F1-89DA-CBD455408889}" type="datetimeFigureOut">
              <a:rPr kumimoji="1" lang="ja-JP" altLang="en-US" smtClean="0"/>
              <a:t>2021/4/10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5AA2A9C-3D58-42C5-B8AD-395231C75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E2D6AA5-0798-443A-8AEC-7AF322138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50775-AC72-45B3-A786-1CBB9841E4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3785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2BB4B7E-A2F6-4417-A029-AB351BDC6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6AD0F93-0E09-4003-B14B-7704501AD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D74E083-5B42-4715-B62A-56F3D48E93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1F1DCA8-B775-4435-8072-4BF0075238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131DCA4-6FDE-455D-9AE8-45053A28EF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14F9E0FB-D4C7-4759-BE50-2CA21A617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169D2-2249-45F1-89DA-CBD455408889}" type="datetimeFigureOut">
              <a:rPr kumimoji="1" lang="ja-JP" altLang="en-US" smtClean="0"/>
              <a:t>2021/4/10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17160D44-453E-42E8-99EA-09471DE2D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36DD3299-73D9-47C8-96CC-7465AFA60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50775-AC72-45B3-A786-1CBB9841E4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0594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80EC08B-5E73-453C-B403-BA43B7920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A39F11C-5EB0-4741-BD63-BCB507716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169D2-2249-45F1-89DA-CBD455408889}" type="datetimeFigureOut">
              <a:rPr kumimoji="1" lang="ja-JP" altLang="en-US" smtClean="0"/>
              <a:t>2021/4/10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D3FF515-F074-407D-AE77-ADB7CEAA9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B00782C-425E-4B62-91A2-AB8B969D6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50775-AC72-45B3-A786-1CBB9841E4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7015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2CD95090-466C-4720-B100-95B19499F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169D2-2249-45F1-89DA-CBD455408889}" type="datetimeFigureOut">
              <a:rPr kumimoji="1" lang="ja-JP" altLang="en-US" smtClean="0"/>
              <a:t>2021/4/10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BF082E7-30C1-45E4-B643-E8C7B277F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F621C1E-665A-4CF9-B6EA-4631E4014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50775-AC72-45B3-A786-1CBB9841E4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4041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2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FA566C20-3580-4F47-9E2D-7FC239145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1CC8317-403D-4600-8214-6F6C8F136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09A95FC-52EA-4001-BC93-54EC96996F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0169D2-2249-45F1-89DA-CBD455408889}" type="datetimeFigureOut">
              <a:rPr kumimoji="1" lang="ja-JP" altLang="en-US" smtClean="0"/>
              <a:t>2021/4/10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26E4F54-5714-4BED-B4AB-FC100679D7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98F9B8F-CE26-4632-BD41-AA678E661F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550775-AC72-45B3-A786-1CBB9841E4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1701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b="1" kern="1200" baseline="0">
          <a:solidFill>
            <a:schemeClr val="tx2">
              <a:lumMod val="50000"/>
            </a:schemeClr>
          </a:solidFill>
          <a:latin typeface="メイリオ" panose="020B0604030504040204" pitchFamily="50" charset="-128"/>
          <a:ea typeface="游ゴシック" panose="020B0400000000000000" pitchFamily="50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b="1" kern="1200" baseline="0">
          <a:solidFill>
            <a:schemeClr val="tx2">
              <a:lumMod val="50000"/>
            </a:schemeClr>
          </a:solidFill>
          <a:latin typeface="メイリオ" panose="020B0604030504040204" pitchFamily="50" charset="-128"/>
          <a:ea typeface="游ゴシック" panose="020B0400000000000000" pitchFamily="50" charset="-128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b="1" kern="1200" baseline="0">
          <a:solidFill>
            <a:schemeClr val="tx2">
              <a:lumMod val="50000"/>
            </a:schemeClr>
          </a:solidFill>
          <a:latin typeface="メイリオ" panose="020B0604030504040204" pitchFamily="50" charset="-128"/>
          <a:ea typeface="游ゴシック" panose="020B0400000000000000" pitchFamily="50" charset="-128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b="1" kern="1200" baseline="0">
          <a:solidFill>
            <a:schemeClr val="tx2">
              <a:lumMod val="50000"/>
            </a:schemeClr>
          </a:solidFill>
          <a:latin typeface="メイリオ" panose="020B0604030504040204" pitchFamily="50" charset="-128"/>
          <a:ea typeface="游ゴシック" panose="020B0400000000000000" pitchFamily="50" charset="-128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b="1" kern="1200" baseline="0">
          <a:solidFill>
            <a:schemeClr val="tx2">
              <a:lumMod val="50000"/>
            </a:schemeClr>
          </a:solidFill>
          <a:latin typeface="メイリオ" panose="020B0604030504040204" pitchFamily="50" charset="-128"/>
          <a:ea typeface="游ゴシック" panose="020B0400000000000000" pitchFamily="50" charset="-128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b="1" kern="1200" baseline="0">
          <a:solidFill>
            <a:schemeClr val="tx2">
              <a:lumMod val="50000"/>
            </a:schemeClr>
          </a:solidFill>
          <a:latin typeface="メイリオ" panose="020B0604030504040204" pitchFamily="50" charset="-128"/>
          <a:ea typeface="游ゴシック" panose="020B0400000000000000" pitchFamily="50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.png"/><Relationship Id="rId11" Type="http://schemas.openxmlformats.org/officeDocument/2006/relationships/image" Target="../media/image21.png"/><Relationship Id="rId5" Type="http://schemas.openxmlformats.org/officeDocument/2006/relationships/image" Target="../media/image16.png"/><Relationship Id="rId10" Type="http://schemas.openxmlformats.org/officeDocument/2006/relationships/image" Target="../media/image20.png"/><Relationship Id="rId4" Type="http://schemas.openxmlformats.org/officeDocument/2006/relationships/image" Target="../media/image15.png"/><Relationship Id="rId9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1410E77-E55B-4492-A042-1384295F2A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/>
              <a:t>オブザーバを用いた出力フィードバック制御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019091F-366E-42A1-B1D3-88307A75E6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82239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78268CA-5F2B-4EF9-91C2-A2E8997D9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4000" dirty="0"/>
              <a:t>オブザーバを用いた出力フィードバック制御</a:t>
            </a:r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228A1813-258E-405E-B7EA-F3275FFFDFB5}"/>
              </a:ext>
            </a:extLst>
          </p:cNvPr>
          <p:cNvGrpSpPr/>
          <p:nvPr/>
        </p:nvGrpSpPr>
        <p:grpSpPr>
          <a:xfrm>
            <a:off x="838200" y="1898723"/>
            <a:ext cx="10515600" cy="4808864"/>
            <a:chOff x="838200" y="1898723"/>
            <a:chExt cx="10515600" cy="480886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テキスト ボックス 7">
                  <a:extLst>
                    <a:ext uri="{FF2B5EF4-FFF2-40B4-BE49-F238E27FC236}">
                      <a16:creationId xmlns:a16="http://schemas.microsoft.com/office/drawing/2014/main" id="{7558DFF9-BE09-4113-9CF9-F6603D29EA89}"/>
                    </a:ext>
                  </a:extLst>
                </p:cNvPr>
                <p:cNvSpPr txBox="1"/>
                <p:nvPr/>
              </p:nvSpPr>
              <p:spPr>
                <a:xfrm>
                  <a:off x="838200" y="1898723"/>
                  <a:ext cx="10515600" cy="286232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ja-JP" altLang="en-US" b="1" dirty="0">
                      <a:solidFill>
                        <a:srgbClr val="002060"/>
                      </a:solidFill>
                    </a:rPr>
                    <a:t>状態空間モデルをベースとする状態フィードバック制御</a:t>
                  </a:r>
                  <a:endParaRPr kumimoji="1" lang="en-US" altLang="ja-JP" b="1" dirty="0">
                    <a:solidFill>
                      <a:srgbClr val="002060"/>
                    </a:solidFill>
                  </a:endParaRPr>
                </a:p>
                <a:p>
                  <a:endParaRPr lang="en-US" altLang="ja-JP" b="1" dirty="0">
                    <a:solidFill>
                      <a:srgbClr val="002060"/>
                    </a:solidFill>
                  </a:endParaRPr>
                </a:p>
                <a:p>
                  <a:endParaRPr kumimoji="1" lang="en-US" altLang="ja-JP" b="1" dirty="0">
                    <a:solidFill>
                      <a:srgbClr val="002060"/>
                    </a:solidFill>
                  </a:endParaRPr>
                </a:p>
                <a:p>
                  <a:endParaRPr kumimoji="1" lang="en-US" altLang="ja-JP" b="1" dirty="0">
                    <a:solidFill>
                      <a:srgbClr val="002060"/>
                    </a:solidFill>
                  </a:endParaRPr>
                </a:p>
                <a:p>
                  <a:r>
                    <a:rPr lang="ja-JP" altLang="en-US" b="1" dirty="0">
                      <a:solidFill>
                        <a:srgbClr val="002060"/>
                      </a:solidFill>
                    </a:rPr>
                    <a:t>観測できない場合は？</a:t>
                  </a:r>
                  <a:r>
                    <a:rPr lang="en-US" altLang="ja-JP" b="1" dirty="0">
                      <a:solidFill>
                        <a:srgbClr val="002060"/>
                      </a:solidFill>
                    </a:rPr>
                    <a:t>...</a:t>
                  </a:r>
                </a:p>
                <a:p>
                  <a:endParaRPr kumimoji="1" lang="en-US" altLang="ja-JP" b="1" dirty="0">
                    <a:solidFill>
                      <a:srgbClr val="002060"/>
                    </a:solidFill>
                  </a:endParaRPr>
                </a:p>
                <a:p>
                  <a:endParaRPr lang="en-US" altLang="ja-JP" b="1" dirty="0"/>
                </a:p>
                <a:p>
                  <a:r>
                    <a:rPr kumimoji="1" lang="ja-JP" altLang="en-US" b="1" dirty="0"/>
                    <a:t>⇒</a:t>
                  </a:r>
                  <a:r>
                    <a:rPr lang="ja-JP" altLang="en-US" b="1" u="sng" dirty="0"/>
                    <a:t>オブザーバ</a:t>
                  </a:r>
                  <a:r>
                    <a:rPr lang="ja-JP" altLang="en-US" b="1" dirty="0"/>
                    <a:t>を利用</a:t>
                  </a:r>
                  <a:endParaRPr lang="en-US" altLang="ja-JP" b="1" dirty="0"/>
                </a:p>
                <a:p>
                  <a:r>
                    <a:rPr kumimoji="1" lang="ja-JP" altLang="en-US" b="1" dirty="0"/>
                    <a:t>　　　</a:t>
                  </a:r>
                  <a:r>
                    <a:rPr kumimoji="1" lang="ja-JP" altLang="en-US" b="1" dirty="0">
                      <a:solidFill>
                        <a:schemeClr val="accent5">
                          <a:lumMod val="50000"/>
                        </a:schemeClr>
                      </a:solidFill>
                    </a:rPr>
                    <a:t>↑既知の入力</a:t>
                  </a:r>
                  <a14:m>
                    <m:oMath xmlns:m="http://schemas.openxmlformats.org/officeDocument/2006/math">
                      <m:r>
                        <a:rPr kumimoji="1" lang="en-US" altLang="ja-JP" b="1" i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𝒖</m:t>
                      </m:r>
                    </m:oMath>
                  </a14:m>
                  <a:r>
                    <a:rPr kumimoji="1" lang="ja-JP" altLang="en-US" b="1" dirty="0">
                      <a:solidFill>
                        <a:schemeClr val="accent5">
                          <a:lumMod val="50000"/>
                        </a:schemeClr>
                      </a:solidFill>
                    </a:rPr>
                    <a:t>と出力</a:t>
                  </a:r>
                  <a14:m>
                    <m:oMath xmlns:m="http://schemas.openxmlformats.org/officeDocument/2006/math">
                      <m:r>
                        <a:rPr lang="en-US" altLang="ja-JP" b="1" i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</m:oMath>
                  </a14:m>
                  <a:r>
                    <a:rPr kumimoji="1" lang="ja-JP" altLang="en-US" b="1" dirty="0">
                      <a:solidFill>
                        <a:schemeClr val="accent5">
                          <a:lumMod val="50000"/>
                        </a:schemeClr>
                      </a:solidFill>
                    </a:rPr>
                    <a:t>を用いて内部状態を推定する動的システム</a:t>
                  </a:r>
                  <a:endParaRPr kumimoji="1" lang="en-US" altLang="ja-JP" b="1" dirty="0">
                    <a:solidFill>
                      <a:schemeClr val="accent5">
                        <a:lumMod val="50000"/>
                      </a:schemeClr>
                    </a:solidFill>
                  </a:endParaRPr>
                </a:p>
                <a:p>
                  <a:endParaRPr kumimoji="1" lang="en-US" altLang="ja-JP" b="1" dirty="0"/>
                </a:p>
              </p:txBody>
            </p:sp>
          </mc:Choice>
          <mc:Fallback xmlns="">
            <p:sp>
              <p:nvSpPr>
                <p:cNvPr id="8" name="テキスト ボックス 7">
                  <a:extLst>
                    <a:ext uri="{FF2B5EF4-FFF2-40B4-BE49-F238E27FC236}">
                      <a16:creationId xmlns:a16="http://schemas.microsoft.com/office/drawing/2014/main" id="{7558DFF9-BE09-4113-9CF9-F6603D29EA8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8200" y="1898723"/>
                  <a:ext cx="10515600" cy="2862322"/>
                </a:xfrm>
                <a:prstGeom prst="rect">
                  <a:avLst/>
                </a:prstGeom>
                <a:blipFill>
                  <a:blip r:embed="rId2"/>
                  <a:stretch>
                    <a:fillRect l="-522" t="-1064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テキスト ボックス 17">
              <a:extLst>
                <a:ext uri="{FF2B5EF4-FFF2-40B4-BE49-F238E27FC236}">
                  <a16:creationId xmlns:a16="http://schemas.microsoft.com/office/drawing/2014/main" id="{79979014-A7FE-4E0F-A2BD-25D9935551B9}"/>
                </a:ext>
              </a:extLst>
            </p:cNvPr>
            <p:cNvSpPr txBox="1"/>
            <p:nvPr/>
          </p:nvSpPr>
          <p:spPr>
            <a:xfrm>
              <a:off x="1111622" y="2251889"/>
              <a:ext cx="9260541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1" lang="ja-JP" altLang="en-US" b="1" dirty="0"/>
                <a:t>出力ではなく，制御対象の「状態」をフィードバックしており，すべての状態の要素が観測可能であることを前提としている．</a:t>
              </a:r>
              <a:endParaRPr kumimoji="1" lang="en-US" altLang="ja-JP" b="1" dirty="0"/>
            </a:p>
          </p:txBody>
        </p:sp>
        <p:sp>
          <p:nvSpPr>
            <p:cNvPr id="20" name="テキスト ボックス 19">
              <a:extLst>
                <a:ext uri="{FF2B5EF4-FFF2-40B4-BE49-F238E27FC236}">
                  <a16:creationId xmlns:a16="http://schemas.microsoft.com/office/drawing/2014/main" id="{22940C02-EC8F-4522-9B4D-713C9D42DB25}"/>
                </a:ext>
              </a:extLst>
            </p:cNvPr>
            <p:cNvSpPr txBox="1"/>
            <p:nvPr/>
          </p:nvSpPr>
          <p:spPr>
            <a:xfrm>
              <a:off x="1120585" y="3327657"/>
              <a:ext cx="926054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1" lang="ja-JP" altLang="en-US" b="1" dirty="0">
                  <a:solidFill>
                    <a:srgbClr val="C00000"/>
                  </a:solidFill>
                </a:rPr>
                <a:t>状態フィードバック制御できない</a:t>
              </a:r>
              <a:endParaRPr kumimoji="1" lang="en-US" altLang="ja-JP" b="1" dirty="0">
                <a:solidFill>
                  <a:srgbClr val="C00000"/>
                </a:solidFill>
              </a:endParaRPr>
            </a:p>
          </p:txBody>
        </p:sp>
        <p:grpSp>
          <p:nvGrpSpPr>
            <p:cNvPr id="53" name="グループ化 52">
              <a:extLst>
                <a:ext uri="{FF2B5EF4-FFF2-40B4-BE49-F238E27FC236}">
                  <a16:creationId xmlns:a16="http://schemas.microsoft.com/office/drawing/2014/main" id="{A34904A7-0BC4-4D80-A61D-AC4161A90875}"/>
                </a:ext>
              </a:extLst>
            </p:cNvPr>
            <p:cNvGrpSpPr/>
            <p:nvPr/>
          </p:nvGrpSpPr>
          <p:grpSpPr>
            <a:xfrm>
              <a:off x="3949540" y="4677329"/>
              <a:ext cx="3585095" cy="2030258"/>
              <a:chOff x="1497106" y="4714620"/>
              <a:chExt cx="3585095" cy="2030258"/>
            </a:xfrm>
          </p:grpSpPr>
          <p:sp>
            <p:nvSpPr>
              <p:cNvPr id="21" name="正方形/長方形 20">
                <a:extLst>
                  <a:ext uri="{FF2B5EF4-FFF2-40B4-BE49-F238E27FC236}">
                    <a16:creationId xmlns:a16="http://schemas.microsoft.com/office/drawing/2014/main" id="{EBC75524-C579-4F39-AD55-F019E7549A01}"/>
                  </a:ext>
                </a:extLst>
              </p:cNvPr>
              <p:cNvSpPr/>
              <p:nvPr/>
            </p:nvSpPr>
            <p:spPr>
              <a:xfrm>
                <a:off x="2505633" y="5646316"/>
                <a:ext cx="1568041" cy="34309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b="1" dirty="0">
                    <a:solidFill>
                      <a:schemeClr val="tx1"/>
                    </a:solidFill>
                  </a:rPr>
                  <a:t>オブザーバ</a:t>
                </a:r>
              </a:p>
            </p:txBody>
          </p:sp>
          <p:grpSp>
            <p:nvGrpSpPr>
              <p:cNvPr id="7" name="グループ化 6">
                <a:extLst>
                  <a:ext uri="{FF2B5EF4-FFF2-40B4-BE49-F238E27FC236}">
                    <a16:creationId xmlns:a16="http://schemas.microsoft.com/office/drawing/2014/main" id="{2194660D-FD3A-446A-AF35-9327A3119EFA}"/>
                  </a:ext>
                </a:extLst>
              </p:cNvPr>
              <p:cNvGrpSpPr/>
              <p:nvPr/>
            </p:nvGrpSpPr>
            <p:grpSpPr>
              <a:xfrm>
                <a:off x="2505633" y="4753806"/>
                <a:ext cx="1568041" cy="715908"/>
                <a:chOff x="3814480" y="4821192"/>
                <a:chExt cx="1568041" cy="715908"/>
              </a:xfrm>
            </p:grpSpPr>
            <p:sp>
              <p:nvSpPr>
                <p:cNvPr id="5" name="正方形/長方形 4">
                  <a:extLst>
                    <a:ext uri="{FF2B5EF4-FFF2-40B4-BE49-F238E27FC236}">
                      <a16:creationId xmlns:a16="http://schemas.microsoft.com/office/drawing/2014/main" id="{6F53DB4A-DF07-4591-9124-ABC6EF122010}"/>
                    </a:ext>
                  </a:extLst>
                </p:cNvPr>
                <p:cNvSpPr/>
                <p:nvPr/>
              </p:nvSpPr>
              <p:spPr>
                <a:xfrm>
                  <a:off x="3814480" y="4821192"/>
                  <a:ext cx="1568041" cy="71590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" name="テキスト ボックス 5">
                      <a:extLst>
                        <a:ext uri="{FF2B5EF4-FFF2-40B4-BE49-F238E27FC236}">
                          <a16:creationId xmlns:a16="http://schemas.microsoft.com/office/drawing/2014/main" id="{BE623D7E-B0E6-4A8A-89E9-DBC56D31332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971365" y="4865483"/>
                      <a:ext cx="1411156" cy="553998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left"/>
                          </m:oMathParaPr>
                          <m:oMath xmlns:m="http://schemas.openxmlformats.org/officeDocument/2006/math">
                            <m:acc>
                              <m:accPr>
                                <m:chr m:val="̇"/>
                                <m:ctrlPr>
                                  <a:rPr kumimoji="1" lang="en-US" altLang="ja-JP" b="1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ja-JP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acc>
                            <m:r>
                              <a:rPr kumimoji="1" lang="en-US" altLang="ja-JP" b="1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kumimoji="1" lang="en-US" altLang="ja-JP" b="1" i="1" smtClean="0">
                                <a:latin typeface="Cambria Math" panose="02040503050406030204" pitchFamily="18" charset="0"/>
                              </a:rPr>
                              <m:t>𝑨𝒙</m:t>
                            </m:r>
                            <m:r>
                              <a:rPr kumimoji="1" lang="en-US" altLang="ja-JP" b="1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kumimoji="1" lang="en-US" altLang="ja-JP" b="1" i="1" smtClean="0">
                                <a:latin typeface="Cambria Math" panose="02040503050406030204" pitchFamily="18" charset="0"/>
                              </a:rPr>
                              <m:t>𝑩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oMath>
                        </m:oMathPara>
                      </a14:m>
                      <a:endParaRPr kumimoji="1" lang="en-US" altLang="ja-JP" dirty="0"/>
                    </a:p>
                    <a:p>
                      <a:pPr/>
                      <a14:m>
                        <m:oMathPara xmlns:m="http://schemas.openxmlformats.org/officeDocument/2006/math">
                          <m:oMathParaPr>
                            <m:jc m:val="left"/>
                          </m:oMathParaPr>
                          <m:oMath xmlns:m="http://schemas.openxmlformats.org/officeDocument/2006/math">
                            <m:r>
                              <a:rPr kumimoji="1" lang="en-US" altLang="ja-JP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  <m:r>
                              <a:rPr kumimoji="1" lang="en-US" altLang="ja-JP" b="1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kumimoji="1" lang="en-US" altLang="ja-JP" b="1" i="1" smtClean="0">
                                <a:latin typeface="Cambria Math" panose="02040503050406030204" pitchFamily="18" charset="0"/>
                              </a:rPr>
                              <m:t>𝑪𝒙</m:t>
                            </m:r>
                          </m:oMath>
                        </m:oMathPara>
                      </a14:m>
                      <a:endParaRPr kumimoji="1" lang="en-US" altLang="ja-JP" b="1" dirty="0"/>
                    </a:p>
                  </p:txBody>
                </p:sp>
              </mc:Choice>
              <mc:Fallback xmlns="">
                <p:sp>
                  <p:nvSpPr>
                    <p:cNvPr id="6" name="テキスト ボックス 5">
                      <a:extLst>
                        <a:ext uri="{FF2B5EF4-FFF2-40B4-BE49-F238E27FC236}">
                          <a16:creationId xmlns:a16="http://schemas.microsoft.com/office/drawing/2014/main" id="{BE623D7E-B0E6-4A8A-89E9-DBC56D31332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971365" y="4865483"/>
                      <a:ext cx="1411156" cy="553998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6034" t="-2198" b="-1208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16" name="直線矢印コネクタ 15">
                <a:extLst>
                  <a:ext uri="{FF2B5EF4-FFF2-40B4-BE49-F238E27FC236}">
                    <a16:creationId xmlns:a16="http://schemas.microsoft.com/office/drawing/2014/main" id="{A99CD0E0-D55E-4E5B-8078-F70210AC4D43}"/>
                  </a:ext>
                </a:extLst>
              </p:cNvPr>
              <p:cNvCxnSpPr>
                <a:cxnSpLocks/>
                <a:endCxn id="5" idx="1"/>
              </p:cNvCxnSpPr>
              <p:nvPr/>
            </p:nvCxnSpPr>
            <p:spPr>
              <a:xfrm>
                <a:off x="1497106" y="5111760"/>
                <a:ext cx="1008527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コネクタ: カギ線 24">
                <a:extLst>
                  <a:ext uri="{FF2B5EF4-FFF2-40B4-BE49-F238E27FC236}">
                    <a16:creationId xmlns:a16="http://schemas.microsoft.com/office/drawing/2014/main" id="{13B6D9FD-B476-4D66-BA93-F1FC268FA7F3}"/>
                  </a:ext>
                </a:extLst>
              </p:cNvPr>
              <p:cNvCxnSpPr>
                <a:cxnSpLocks/>
                <a:stCxn id="48" idx="4"/>
                <a:endCxn id="21" idx="1"/>
              </p:cNvCxnSpPr>
              <p:nvPr/>
            </p:nvCxnSpPr>
            <p:spPr>
              <a:xfrm rot="16200000" flipH="1">
                <a:off x="1898673" y="5210901"/>
                <a:ext cx="637939" cy="575982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コネクタ: カギ線 28">
                <a:extLst>
                  <a:ext uri="{FF2B5EF4-FFF2-40B4-BE49-F238E27FC236}">
                    <a16:creationId xmlns:a16="http://schemas.microsoft.com/office/drawing/2014/main" id="{E39C9088-B415-4ECF-BD57-69941DB95AEB}"/>
                  </a:ext>
                </a:extLst>
              </p:cNvPr>
              <p:cNvCxnSpPr>
                <a:cxnSpLocks/>
                <a:stCxn id="49" idx="4"/>
                <a:endCxn id="21" idx="3"/>
              </p:cNvCxnSpPr>
              <p:nvPr/>
            </p:nvCxnSpPr>
            <p:spPr>
              <a:xfrm rot="5400000">
                <a:off x="3982060" y="5221982"/>
                <a:ext cx="687495" cy="504265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" name="直線矢印コネクタ 32">
                <a:extLst>
                  <a:ext uri="{FF2B5EF4-FFF2-40B4-BE49-F238E27FC236}">
                    <a16:creationId xmlns:a16="http://schemas.microsoft.com/office/drawing/2014/main" id="{B59DFBBA-2487-42BE-9C54-513B610EDF15}"/>
                  </a:ext>
                </a:extLst>
              </p:cNvPr>
              <p:cNvCxnSpPr>
                <a:cxnSpLocks/>
                <a:stCxn id="6" idx="3"/>
              </p:cNvCxnSpPr>
              <p:nvPr/>
            </p:nvCxnSpPr>
            <p:spPr>
              <a:xfrm>
                <a:off x="4073674" y="5075096"/>
                <a:ext cx="1008527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線矢印コネクタ 40">
                <a:extLst>
                  <a:ext uri="{FF2B5EF4-FFF2-40B4-BE49-F238E27FC236}">
                    <a16:creationId xmlns:a16="http://schemas.microsoft.com/office/drawing/2014/main" id="{B782FE8A-3E39-4B7B-B941-DF71820F50CD}"/>
                  </a:ext>
                </a:extLst>
              </p:cNvPr>
              <p:cNvCxnSpPr>
                <a:cxnSpLocks/>
                <a:stCxn id="21" idx="2"/>
              </p:cNvCxnSpPr>
              <p:nvPr/>
            </p:nvCxnSpPr>
            <p:spPr>
              <a:xfrm>
                <a:off x="3289654" y="5989408"/>
                <a:ext cx="0" cy="37717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テキスト ボックス 45">
                    <a:extLst>
                      <a:ext uri="{FF2B5EF4-FFF2-40B4-BE49-F238E27FC236}">
                        <a16:creationId xmlns:a16="http://schemas.microsoft.com/office/drawing/2014/main" id="{359A186C-0454-46EA-B11C-F6960261CB5F}"/>
                      </a:ext>
                    </a:extLst>
                  </p:cNvPr>
                  <p:cNvSpPr txBox="1"/>
                  <p:nvPr/>
                </p:nvSpPr>
                <p:spPr>
                  <a:xfrm>
                    <a:off x="1526451" y="4755547"/>
                    <a:ext cx="528918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oMath>
                      </m:oMathPara>
                    </a14:m>
                    <a:endParaRPr lang="ja-JP" alt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6" name="テキスト ボックス 45">
                    <a:extLst>
                      <a:ext uri="{FF2B5EF4-FFF2-40B4-BE49-F238E27FC236}">
                        <a16:creationId xmlns:a16="http://schemas.microsoft.com/office/drawing/2014/main" id="{359A186C-0454-46EA-B11C-F6960261CB5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26451" y="4755547"/>
                    <a:ext cx="528918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テキスト ボックス 46">
                    <a:extLst>
                      <a:ext uri="{FF2B5EF4-FFF2-40B4-BE49-F238E27FC236}">
                        <a16:creationId xmlns:a16="http://schemas.microsoft.com/office/drawing/2014/main" id="{DBF87C58-F1CB-41A3-B3C7-CA5C79BC367D}"/>
                      </a:ext>
                    </a:extLst>
                  </p:cNvPr>
                  <p:cNvSpPr txBox="1"/>
                  <p:nvPr/>
                </p:nvSpPr>
                <p:spPr>
                  <a:xfrm>
                    <a:off x="4218566" y="4714620"/>
                    <a:ext cx="528918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oMath>
                      </m:oMathPara>
                    </a14:m>
                    <a:endParaRPr lang="ja-JP" alt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7" name="テキスト ボックス 46">
                    <a:extLst>
                      <a:ext uri="{FF2B5EF4-FFF2-40B4-BE49-F238E27FC236}">
                        <a16:creationId xmlns:a16="http://schemas.microsoft.com/office/drawing/2014/main" id="{DBF87C58-F1CB-41A3-B3C7-CA5C79BC367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18566" y="4714620"/>
                    <a:ext cx="528918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8" name="楕円 47">
                <a:extLst>
                  <a:ext uri="{FF2B5EF4-FFF2-40B4-BE49-F238E27FC236}">
                    <a16:creationId xmlns:a16="http://schemas.microsoft.com/office/drawing/2014/main" id="{C6F286DB-CB17-4903-B601-0CEAFC7EC43D}"/>
                  </a:ext>
                </a:extLst>
              </p:cNvPr>
              <p:cNvSpPr/>
              <p:nvPr/>
            </p:nvSpPr>
            <p:spPr>
              <a:xfrm>
                <a:off x="1875651" y="5071923"/>
                <a:ext cx="108000" cy="108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9" name="楕円 48">
                <a:extLst>
                  <a:ext uri="{FF2B5EF4-FFF2-40B4-BE49-F238E27FC236}">
                    <a16:creationId xmlns:a16="http://schemas.microsoft.com/office/drawing/2014/main" id="{6D1A5A3B-812B-4C79-9616-D28A7974B29D}"/>
                  </a:ext>
                </a:extLst>
              </p:cNvPr>
              <p:cNvSpPr/>
              <p:nvPr/>
            </p:nvSpPr>
            <p:spPr>
              <a:xfrm>
                <a:off x="4523939" y="5022367"/>
                <a:ext cx="108000" cy="108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" name="テキスト ボックス 49">
                    <a:extLst>
                      <a:ext uri="{FF2B5EF4-FFF2-40B4-BE49-F238E27FC236}">
                        <a16:creationId xmlns:a16="http://schemas.microsoft.com/office/drawing/2014/main" id="{B6D90EAF-B667-4E61-BE35-9662F8245F29}"/>
                      </a:ext>
                    </a:extLst>
                  </p:cNvPr>
                  <p:cNvSpPr txBox="1"/>
                  <p:nvPr/>
                </p:nvSpPr>
                <p:spPr>
                  <a:xfrm>
                    <a:off x="2740667" y="6375546"/>
                    <a:ext cx="1097972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r>
                      <a:rPr kumimoji="1" lang="ja-JP" altLang="en-US" b="1" dirty="0">
                        <a:solidFill>
                          <a:schemeClr val="tx1"/>
                        </a:solidFill>
                      </a:rPr>
                      <a:t>推定値 </a:t>
                    </a:r>
                    <a14:m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kumimoji="1" lang="en-US" altLang="ja-JP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altLang="ja-JP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acc>
                      </m:oMath>
                    </a14:m>
                    <a:endParaRPr lang="ja-JP" alt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0" name="テキスト ボックス 49">
                    <a:extLst>
                      <a:ext uri="{FF2B5EF4-FFF2-40B4-BE49-F238E27FC236}">
                        <a16:creationId xmlns:a16="http://schemas.microsoft.com/office/drawing/2014/main" id="{B6D90EAF-B667-4E61-BE35-9662F8245F2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40667" y="6375546"/>
                    <a:ext cx="1097972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5000" t="-10000" r="-33333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2230205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78268CA-5F2B-4EF9-91C2-A2E8997D9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4000" dirty="0"/>
              <a:t>オブザーバを用いた出力フィードバック制御</a:t>
            </a:r>
          </a:p>
        </p:txBody>
      </p:sp>
      <p:grpSp>
        <p:nvGrpSpPr>
          <p:cNvPr id="22" name="グループ化 21">
            <a:extLst>
              <a:ext uri="{FF2B5EF4-FFF2-40B4-BE49-F238E27FC236}">
                <a16:creationId xmlns:a16="http://schemas.microsoft.com/office/drawing/2014/main" id="{422998FA-3EC4-44C3-B6DF-00D4AD8619AE}"/>
              </a:ext>
            </a:extLst>
          </p:cNvPr>
          <p:cNvGrpSpPr/>
          <p:nvPr/>
        </p:nvGrpSpPr>
        <p:grpSpPr>
          <a:xfrm>
            <a:off x="838200" y="1898723"/>
            <a:ext cx="10515600" cy="3693319"/>
            <a:chOff x="838200" y="1898723"/>
            <a:chExt cx="10515600" cy="3693319"/>
          </a:xfrm>
        </p:grpSpPr>
        <p:sp>
          <p:nvSpPr>
            <p:cNvPr id="21" name="正方形/長方形 20">
              <a:extLst>
                <a:ext uri="{FF2B5EF4-FFF2-40B4-BE49-F238E27FC236}">
                  <a16:creationId xmlns:a16="http://schemas.microsoft.com/office/drawing/2014/main" id="{F828F700-E387-4F4E-B564-09FF990CA859}"/>
                </a:ext>
              </a:extLst>
            </p:cNvPr>
            <p:cNvSpPr/>
            <p:nvPr/>
          </p:nvSpPr>
          <p:spPr>
            <a:xfrm>
              <a:off x="1335741" y="5199994"/>
              <a:ext cx="7422777" cy="30777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94C8F40F-6905-43CC-A09E-96736170E5DA}"/>
                </a:ext>
              </a:extLst>
            </p:cNvPr>
            <p:cNvSpPr/>
            <p:nvPr/>
          </p:nvSpPr>
          <p:spPr>
            <a:xfrm>
              <a:off x="2196353" y="2393576"/>
              <a:ext cx="4249271" cy="43927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テキスト ボックス 7">
              <a:extLst>
                <a:ext uri="{FF2B5EF4-FFF2-40B4-BE49-F238E27FC236}">
                  <a16:creationId xmlns:a16="http://schemas.microsoft.com/office/drawing/2014/main" id="{7558DFF9-BE09-4113-9CF9-F6603D29EA89}"/>
                </a:ext>
              </a:extLst>
            </p:cNvPr>
            <p:cNvSpPr txBox="1"/>
            <p:nvPr/>
          </p:nvSpPr>
          <p:spPr>
            <a:xfrm>
              <a:off x="838200" y="1898723"/>
              <a:ext cx="10515600" cy="36933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b="1" dirty="0">
                  <a:solidFill>
                    <a:srgbClr val="002060"/>
                  </a:solidFill>
                </a:rPr>
                <a:t>同一次元オブザーバ</a:t>
              </a:r>
              <a:r>
                <a:rPr kumimoji="1" lang="ja-JP" altLang="en-US" b="1" dirty="0"/>
                <a:t>：よく用いられるオブザーバの</a:t>
              </a:r>
              <a:r>
                <a:rPr kumimoji="1" lang="en-US" altLang="ja-JP" b="1" dirty="0"/>
                <a:t>1</a:t>
              </a:r>
              <a:r>
                <a:rPr kumimoji="1" lang="ja-JP" altLang="en-US" b="1" dirty="0"/>
                <a:t>つ</a:t>
              </a:r>
              <a:endParaRPr kumimoji="1" lang="en-US" altLang="ja-JP" b="1" dirty="0"/>
            </a:p>
            <a:p>
              <a:endParaRPr lang="en-US" altLang="ja-JP" b="1" dirty="0"/>
            </a:p>
            <a:p>
              <a:endParaRPr kumimoji="1" lang="en-US" altLang="ja-JP" b="1" dirty="0"/>
            </a:p>
            <a:p>
              <a:endParaRPr lang="en-US" altLang="ja-JP" b="1" dirty="0"/>
            </a:p>
            <a:p>
              <a:endParaRPr kumimoji="1" lang="en-US" altLang="ja-JP" b="1" dirty="0"/>
            </a:p>
            <a:p>
              <a:endParaRPr lang="en-US" altLang="ja-JP" b="1" dirty="0"/>
            </a:p>
            <a:p>
              <a:endParaRPr kumimoji="1" lang="en-US" altLang="ja-JP" b="1" dirty="0"/>
            </a:p>
            <a:p>
              <a:endParaRPr lang="en-US" altLang="ja-JP" b="1" dirty="0"/>
            </a:p>
            <a:p>
              <a:r>
                <a:rPr kumimoji="1" lang="ja-JP" altLang="en-US" b="1" dirty="0"/>
                <a:t>いま，推定誤差を　　　　　　　　　とすると</a:t>
              </a:r>
              <a:r>
                <a:rPr kumimoji="1" lang="en-US" altLang="ja-JP" b="1" dirty="0"/>
                <a:t>...</a:t>
              </a:r>
            </a:p>
            <a:p>
              <a:endParaRPr lang="en-US" altLang="ja-JP" b="1" dirty="0"/>
            </a:p>
            <a:p>
              <a:endParaRPr kumimoji="1" lang="en-US" altLang="ja-JP" b="1" dirty="0"/>
            </a:p>
            <a:p>
              <a:endParaRPr lang="en-US" altLang="ja-JP" b="1" dirty="0"/>
            </a:p>
            <a:p>
              <a:r>
                <a:rPr kumimoji="1" lang="ja-JP" altLang="en-US" b="1" dirty="0"/>
                <a:t>⇒　　　　　が安定であれば</a:t>
              </a:r>
              <a:r>
                <a:rPr lang="ja-JP" altLang="en-US" b="1" dirty="0"/>
                <a:t>　　　　　　　　  つまり　　　　　　　　　　　</a:t>
              </a:r>
              <a:endParaRPr kumimoji="1" lang="en-US" altLang="ja-JP" b="1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" name="テキスト ボックス 2">
                  <a:extLst>
                    <a:ext uri="{FF2B5EF4-FFF2-40B4-BE49-F238E27FC236}">
                      <a16:creationId xmlns:a16="http://schemas.microsoft.com/office/drawing/2014/main" id="{57B199BB-7195-40C5-836C-80D173DCE086}"/>
                    </a:ext>
                  </a:extLst>
                </p:cNvPr>
                <p:cNvSpPr txBox="1"/>
                <p:nvPr/>
              </p:nvSpPr>
              <p:spPr>
                <a:xfrm>
                  <a:off x="2250140" y="2476090"/>
                  <a:ext cx="4142351" cy="29860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kumimoji="1" lang="en-US" altLang="ja-JP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̂"/>
                                <m:ctrlPr>
                                  <a:rPr kumimoji="1" lang="en-US" altLang="ja-JP" b="1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ja-JP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acc>
                          </m:e>
                        </m:acc>
                        <m:d>
                          <m:d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  <m:acc>
                          <m:accPr>
                            <m:chr m:val="̂"/>
                            <m:ctrlPr>
                              <a:rPr kumimoji="1" lang="en-US" altLang="ja-JP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altLang="ja-JP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acc>
                        <m:d>
                          <m:d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  <m:t>𝑩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d>
                          <m:d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  <m:t>𝑳</m:t>
                        </m:r>
                        <m:d>
                          <m:dPr>
                            <m:begChr m:val="{"/>
                            <m:endChr m:val="}"/>
                            <m:ctrlPr>
                              <a:rPr kumimoji="1" lang="en-US" altLang="ja-JP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  <m:d>
                              <m:dPr>
                                <m:ctrlPr>
                                  <a:rPr kumimoji="1" lang="en-US" altLang="ja-JP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kumimoji="1" lang="en-US" altLang="ja-JP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kumimoji="1" lang="en-US" altLang="ja-JP" b="1" i="1" smtClean="0">
                                <a:latin typeface="Cambria Math" panose="02040503050406030204" pitchFamily="18" charset="0"/>
                              </a:rPr>
                              <m:t>𝑪</m:t>
                            </m:r>
                            <m:acc>
                              <m:accPr>
                                <m:chr m:val="̂"/>
                                <m:ctrlPr>
                                  <a:rPr kumimoji="1" lang="en-US" altLang="ja-JP" b="1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ja-JP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acc>
                            <m:d>
                              <m:dPr>
                                <m:ctrlPr>
                                  <a:rPr kumimoji="1" lang="en-US" altLang="ja-JP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kumimoji="1" lang="ja-JP" altLang="en-US" b="1" dirty="0"/>
                </a:p>
              </p:txBody>
            </p:sp>
          </mc:Choice>
          <mc:Fallback>
            <p:sp>
              <p:nvSpPr>
                <p:cNvPr id="3" name="テキスト ボックス 2">
                  <a:extLst>
                    <a:ext uri="{FF2B5EF4-FFF2-40B4-BE49-F238E27FC236}">
                      <a16:creationId xmlns:a16="http://schemas.microsoft.com/office/drawing/2014/main" id="{57B199BB-7195-40C5-836C-80D173DCE08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50140" y="2476090"/>
                  <a:ext cx="4142351" cy="298608"/>
                </a:xfrm>
                <a:prstGeom prst="rect">
                  <a:avLst/>
                </a:prstGeom>
                <a:blipFill>
                  <a:blip r:embed="rId2"/>
                  <a:stretch>
                    <a:fillRect l="-147" t="-14286" r="-1029" b="-2449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" name="直線コネクタ 5">
              <a:extLst>
                <a:ext uri="{FF2B5EF4-FFF2-40B4-BE49-F238E27FC236}">
                  <a16:creationId xmlns:a16="http://schemas.microsoft.com/office/drawing/2014/main" id="{8B289516-24DD-4BE1-BF78-6A5B5C228D65}"/>
                </a:ext>
              </a:extLst>
            </p:cNvPr>
            <p:cNvCxnSpPr/>
            <p:nvPr/>
          </p:nvCxnSpPr>
          <p:spPr>
            <a:xfrm>
              <a:off x="2994212" y="2774698"/>
              <a:ext cx="1479176" cy="0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コネクタ 8">
              <a:extLst>
                <a:ext uri="{FF2B5EF4-FFF2-40B4-BE49-F238E27FC236}">
                  <a16:creationId xmlns:a16="http://schemas.microsoft.com/office/drawing/2014/main" id="{1F750549-BD6F-4474-AEBA-B439F29698C4}"/>
                </a:ext>
              </a:extLst>
            </p:cNvPr>
            <p:cNvCxnSpPr/>
            <p:nvPr/>
          </p:nvCxnSpPr>
          <p:spPr>
            <a:xfrm>
              <a:off x="4545106" y="2774698"/>
              <a:ext cx="1800000" cy="0"/>
            </a:xfrm>
            <a:prstGeom prst="line">
              <a:avLst/>
            </a:prstGeom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85DC47CC-03B2-4A1B-9B5F-8BD9C77F2D08}"/>
                </a:ext>
              </a:extLst>
            </p:cNvPr>
            <p:cNvSpPr txBox="1"/>
            <p:nvPr/>
          </p:nvSpPr>
          <p:spPr>
            <a:xfrm>
              <a:off x="2985248" y="2857212"/>
              <a:ext cx="14881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400" b="1" dirty="0">
                  <a:solidFill>
                    <a:schemeClr val="accent2"/>
                  </a:solidFill>
                </a:rPr>
                <a:t>制御対象モデル</a:t>
              </a:r>
            </a:p>
          </p:txBody>
        </p:sp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6D6D1B2D-2B58-4863-A1B2-7D0CF246A0E3}"/>
                </a:ext>
              </a:extLst>
            </p:cNvPr>
            <p:cNvSpPr txBox="1"/>
            <p:nvPr/>
          </p:nvSpPr>
          <p:spPr>
            <a:xfrm>
              <a:off x="4652682" y="2857212"/>
              <a:ext cx="455406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400" b="1" dirty="0">
                  <a:solidFill>
                    <a:srgbClr val="7030A0"/>
                  </a:solidFill>
                </a:rPr>
                <a:t>観測された出力と推定した出力の差をフィードバック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A2DE2CCC-C8CB-4F52-921A-9AAA7668B94A}"/>
                    </a:ext>
                  </a:extLst>
                </p:cNvPr>
                <p:cNvSpPr txBox="1"/>
                <p:nvPr/>
              </p:nvSpPr>
              <p:spPr>
                <a:xfrm>
                  <a:off x="6562163" y="3369846"/>
                  <a:ext cx="2644588" cy="646331"/>
                </a:xfrm>
                <a:prstGeom prst="rect">
                  <a:avLst/>
                </a:prstGeom>
                <a:solidFill>
                  <a:schemeClr val="bg2"/>
                </a:solidFill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</m:oMath>
                  </a14:m>
                  <a:r>
                    <a:rPr lang="ja-JP" altLang="en-US" b="1" dirty="0"/>
                    <a:t>：推定値</a:t>
                  </a:r>
                  <a:endParaRPr lang="en-US" altLang="ja-JP" b="1" dirty="0"/>
                </a:p>
                <a:p>
                  <a14:m>
                    <m:oMath xmlns:m="http://schemas.openxmlformats.org/officeDocument/2006/math">
                      <m:r>
                        <a:rPr kumimoji="1" lang="en-US" altLang="ja-JP" b="1" i="1" smtClean="0">
                          <a:latin typeface="Cambria Math" panose="02040503050406030204" pitchFamily="18" charset="0"/>
                        </a:rPr>
                        <m:t>𝑳</m:t>
                      </m:r>
                    </m:oMath>
                  </a14:m>
                  <a:r>
                    <a:rPr lang="ja-JP" altLang="en-US" b="1" dirty="0"/>
                    <a:t>：オブザーバゲイン</a:t>
                  </a:r>
                  <a:endParaRPr lang="en-US" altLang="ja-JP" b="1" dirty="0"/>
                </a:p>
              </p:txBody>
            </p:sp>
          </mc:Choice>
          <mc:Fallback xmlns="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A2DE2CCC-C8CB-4F52-921A-9AAA7668B94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62163" y="3369846"/>
                  <a:ext cx="2644588" cy="646331"/>
                </a:xfrm>
                <a:prstGeom prst="rect">
                  <a:avLst/>
                </a:prstGeom>
                <a:blipFill>
                  <a:blip r:embed="rId3"/>
                  <a:stretch>
                    <a:fillRect t="-5660" b="-1415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58B1050E-F1B2-42F4-99E4-53F7FA2C9A3E}"/>
                    </a:ext>
                  </a:extLst>
                </p:cNvPr>
                <p:cNvSpPr txBox="1"/>
                <p:nvPr/>
              </p:nvSpPr>
              <p:spPr>
                <a:xfrm>
                  <a:off x="2832190" y="4123478"/>
                  <a:ext cx="189962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  <m:t>𝒆</m:t>
                        </m:r>
                        <m:d>
                          <m:d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d>
                          <m:d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̂"/>
                            <m:ctrlPr>
                              <a:rPr kumimoji="1" lang="en-US" altLang="ja-JP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altLang="ja-JP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acc>
                        <m:d>
                          <m:d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58B1050E-F1B2-42F4-99E4-53F7FA2C9A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32190" y="4123478"/>
                  <a:ext cx="1899623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965" t="-23913" r="-8682" b="-434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テキスト ボックス 13">
                  <a:extLst>
                    <a:ext uri="{FF2B5EF4-FFF2-40B4-BE49-F238E27FC236}">
                      <a16:creationId xmlns:a16="http://schemas.microsoft.com/office/drawing/2014/main" id="{C03755A2-CC5B-4E1D-AF7C-565B9BF0150C}"/>
                    </a:ext>
                  </a:extLst>
                </p:cNvPr>
                <p:cNvSpPr txBox="1"/>
                <p:nvPr/>
              </p:nvSpPr>
              <p:spPr>
                <a:xfrm>
                  <a:off x="1882378" y="4635202"/>
                  <a:ext cx="209038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kumimoji="1" lang="en-US" altLang="ja-JP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altLang="ja-JP" b="1" i="1" smtClean="0"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</m:acc>
                        <m:d>
                          <m:d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kumimoji="1" lang="en-US" altLang="ja-JP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1" i="1" smtClean="0">
                                <a:latin typeface="Cambria Math" panose="02040503050406030204" pitchFamily="18" charset="0"/>
                              </a:rPr>
                              <m:t>𝑨</m:t>
                            </m:r>
                            <m:r>
                              <a:rPr kumimoji="1" lang="en-US" altLang="ja-JP" b="1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kumimoji="1" lang="en-US" altLang="ja-JP" b="1" i="1" smtClean="0">
                                <a:latin typeface="Cambria Math" panose="02040503050406030204" pitchFamily="18" charset="0"/>
                              </a:rPr>
                              <m:t>𝑳𝑪</m:t>
                            </m:r>
                          </m:e>
                        </m:d>
                        <m: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  <m:t>𝒆</m:t>
                        </m:r>
                        <m:d>
                          <m:d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>
            <p:sp>
              <p:nvSpPr>
                <p:cNvPr id="14" name="テキスト ボックス 13">
                  <a:extLst>
                    <a:ext uri="{FF2B5EF4-FFF2-40B4-BE49-F238E27FC236}">
                      <a16:creationId xmlns:a16="http://schemas.microsoft.com/office/drawing/2014/main" id="{C03755A2-CC5B-4E1D-AF7C-565B9BF0150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82378" y="4635202"/>
                  <a:ext cx="2090380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875" t="-2174" b="-652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テキスト ボックス 16">
                  <a:extLst>
                    <a:ext uri="{FF2B5EF4-FFF2-40B4-BE49-F238E27FC236}">
                      <a16:creationId xmlns:a16="http://schemas.microsoft.com/office/drawing/2014/main" id="{910DF2A1-BC0D-4F42-B135-6321E771F534}"/>
                    </a:ext>
                  </a:extLst>
                </p:cNvPr>
                <p:cNvSpPr txBox="1"/>
                <p:nvPr/>
              </p:nvSpPr>
              <p:spPr>
                <a:xfrm>
                  <a:off x="1380112" y="5199994"/>
                  <a:ext cx="923365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  <m:t>𝑳𝑪</m:t>
                        </m:r>
                      </m:oMath>
                    </m:oMathPara>
                  </a14:m>
                  <a:endParaRPr lang="ja-JP" altLang="en-US" dirty="0"/>
                </a:p>
              </p:txBody>
            </p:sp>
          </mc:Choice>
          <mc:Fallback xmlns="">
            <p:sp>
              <p:nvSpPr>
                <p:cNvPr id="17" name="テキスト ボックス 16">
                  <a:extLst>
                    <a:ext uri="{FF2B5EF4-FFF2-40B4-BE49-F238E27FC236}">
                      <a16:creationId xmlns:a16="http://schemas.microsoft.com/office/drawing/2014/main" id="{910DF2A1-BC0D-4F42-B135-6321E771F53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80112" y="5199994"/>
                  <a:ext cx="923365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テキスト ボックス 18">
                  <a:extLst>
                    <a:ext uri="{FF2B5EF4-FFF2-40B4-BE49-F238E27FC236}">
                      <a16:creationId xmlns:a16="http://schemas.microsoft.com/office/drawing/2014/main" id="{5F06199D-D644-4106-ACD8-370C7B61BA27}"/>
                    </a:ext>
                  </a:extLst>
                </p:cNvPr>
                <p:cNvSpPr txBox="1"/>
                <p:nvPr/>
              </p:nvSpPr>
              <p:spPr>
                <a:xfrm>
                  <a:off x="3853922" y="5174300"/>
                  <a:ext cx="2090380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  <m:t>𝒆</m:t>
                        </m:r>
                        <m:d>
                          <m:d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  <m:t>  </m:t>
                        </m:r>
                        <m:d>
                          <m:dPr>
                            <m:ctrlPr>
                              <a:rPr kumimoji="1" lang="en-US" altLang="ja-JP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kumimoji="1" lang="en-US" altLang="ja-JP" b="1" i="1" smtClean="0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e>
                        </m:d>
                      </m:oMath>
                    </m:oMathPara>
                  </a14:m>
                  <a:endParaRPr lang="ja-JP" altLang="en-US" dirty="0"/>
                </a:p>
              </p:txBody>
            </p:sp>
          </mc:Choice>
          <mc:Fallback>
            <p:sp>
              <p:nvSpPr>
                <p:cNvPr id="19" name="テキスト ボックス 18">
                  <a:extLst>
                    <a:ext uri="{FF2B5EF4-FFF2-40B4-BE49-F238E27FC236}">
                      <a16:creationId xmlns:a16="http://schemas.microsoft.com/office/drawing/2014/main" id="{5F06199D-D644-4106-ACD8-370C7B61BA2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53922" y="5174300"/>
                  <a:ext cx="2090380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テキスト ボックス 19">
                  <a:extLst>
                    <a:ext uri="{FF2B5EF4-FFF2-40B4-BE49-F238E27FC236}">
                      <a16:creationId xmlns:a16="http://schemas.microsoft.com/office/drawing/2014/main" id="{D12B5871-2ACA-429E-A94F-A9F67EF5E331}"/>
                    </a:ext>
                  </a:extLst>
                </p:cNvPr>
                <p:cNvSpPr txBox="1"/>
                <p:nvPr/>
              </p:nvSpPr>
              <p:spPr>
                <a:xfrm>
                  <a:off x="6490449" y="5174300"/>
                  <a:ext cx="2404328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altLang="ja-JP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ja-JP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acc>
                        <m:d>
                          <m:d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b="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altLang="ja-JP" b="1" i="1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altLang="ja-JP" b="1" i="1">
                            <a:latin typeface="Cambria Math" panose="02040503050406030204" pitchFamily="18" charset="0"/>
                          </a:rPr>
                          <m:t>𝒙</m:t>
                        </m:r>
                        <m:d>
                          <m:d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b="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altLang="ja-JP" b="1" i="1" smtClean="0">
                            <a:latin typeface="Cambria Math" panose="02040503050406030204" pitchFamily="18" charset="0"/>
                          </a:rPr>
                          <m:t>   </m:t>
                        </m:r>
                        <m:d>
                          <m:dPr>
                            <m:ctrlPr>
                              <a:rPr lang="en-US" altLang="ja-JP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b="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ja-JP" b="1" i="1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e>
                        </m:d>
                      </m:oMath>
                    </m:oMathPara>
                  </a14:m>
                  <a:endParaRPr lang="ja-JP" altLang="en-US" dirty="0"/>
                </a:p>
              </p:txBody>
            </p:sp>
          </mc:Choice>
          <mc:Fallback>
            <p:sp>
              <p:nvSpPr>
                <p:cNvPr id="20" name="テキスト ボックス 19">
                  <a:extLst>
                    <a:ext uri="{FF2B5EF4-FFF2-40B4-BE49-F238E27FC236}">
                      <a16:creationId xmlns:a16="http://schemas.microsoft.com/office/drawing/2014/main" id="{D12B5871-2ACA-429E-A94F-A9F67EF5E33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90449" y="5174300"/>
                  <a:ext cx="2404328" cy="369332"/>
                </a:xfrm>
                <a:prstGeom prst="rect">
                  <a:avLst/>
                </a:prstGeom>
                <a:blipFill>
                  <a:blip r:embed="rId8"/>
                  <a:stretch>
                    <a:fillRect t="-666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030205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タイトル 1">
                <a:extLst>
                  <a:ext uri="{FF2B5EF4-FFF2-40B4-BE49-F238E27FC236}">
                    <a16:creationId xmlns:a16="http://schemas.microsoft.com/office/drawing/2014/main" id="{D78268CA-5F2B-4EF9-91C2-A2E8997D990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kumimoji="1" lang="ja-JP" altLang="en-US" sz="4000" dirty="0"/>
                  <a:t>オブザーバゲイン</a:t>
                </a:r>
                <a14:m>
                  <m:oMath xmlns:m="http://schemas.openxmlformats.org/officeDocument/2006/math">
                    <m:r>
                      <a:rPr kumimoji="1" lang="en-US" altLang="ja-JP" sz="4000" b="1" i="1" smtClean="0">
                        <a:latin typeface="Cambria Math" panose="02040503050406030204" pitchFamily="18" charset="0"/>
                      </a:rPr>
                      <m:t>𝑳</m:t>
                    </m:r>
                  </m:oMath>
                </a14:m>
                <a:r>
                  <a:rPr kumimoji="1" lang="ja-JP" altLang="en-US" sz="4000" dirty="0"/>
                  <a:t>の設計</a:t>
                </a:r>
              </a:p>
            </p:txBody>
          </p:sp>
        </mc:Choice>
        <mc:Fallback xmlns="">
          <p:sp>
            <p:nvSpPr>
              <p:cNvPr id="2" name="タイトル 1">
                <a:extLst>
                  <a:ext uri="{FF2B5EF4-FFF2-40B4-BE49-F238E27FC236}">
                    <a16:creationId xmlns:a16="http://schemas.microsoft.com/office/drawing/2014/main" id="{D78268CA-5F2B-4EF9-91C2-A2E8997D990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08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9F5FA90C-F2FF-4E93-B22F-F45086008BF3}"/>
              </a:ext>
            </a:extLst>
          </p:cNvPr>
          <p:cNvGrpSpPr/>
          <p:nvPr/>
        </p:nvGrpSpPr>
        <p:grpSpPr>
          <a:xfrm>
            <a:off x="838200" y="1898723"/>
            <a:ext cx="10515600" cy="5290745"/>
            <a:chOff x="838200" y="1898723"/>
            <a:chExt cx="10515600" cy="5290745"/>
          </a:xfrm>
        </p:grpSpPr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1A0BEA5F-20B3-43C5-A1AB-AEDBE9ACD931}"/>
                </a:ext>
              </a:extLst>
            </p:cNvPr>
            <p:cNvSpPr/>
            <p:nvPr/>
          </p:nvSpPr>
          <p:spPr>
            <a:xfrm>
              <a:off x="1228162" y="3641512"/>
              <a:ext cx="3827932" cy="719428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テキスト ボックス 7">
                  <a:extLst>
                    <a:ext uri="{FF2B5EF4-FFF2-40B4-BE49-F238E27FC236}">
                      <a16:creationId xmlns:a16="http://schemas.microsoft.com/office/drawing/2014/main" id="{7558DFF9-BE09-4113-9CF9-F6603D29EA89}"/>
                    </a:ext>
                  </a:extLst>
                </p:cNvPr>
                <p:cNvSpPr txBox="1"/>
                <p:nvPr/>
              </p:nvSpPr>
              <p:spPr>
                <a:xfrm>
                  <a:off x="838200" y="1898723"/>
                  <a:ext cx="10515600" cy="31393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ja-JP" altLang="en-US" b="1" dirty="0"/>
                    <a:t>状態フィードバックゲイン</a:t>
                  </a:r>
                  <a14:m>
                    <m:oMath xmlns:m="http://schemas.openxmlformats.org/officeDocument/2006/math">
                      <m:r>
                        <a:rPr kumimoji="1" lang="en-US" altLang="ja-JP" b="1" i="1" smtClean="0">
                          <a:latin typeface="Cambria Math" panose="02040503050406030204" pitchFamily="18" charset="0"/>
                        </a:rPr>
                        <m:t>𝑭</m:t>
                      </m:r>
                    </m:oMath>
                  </a14:m>
                  <a:r>
                    <a:rPr kumimoji="1" lang="ja-JP" altLang="en-US" b="1" dirty="0"/>
                    <a:t>の設計のときと同じように，</a:t>
                  </a:r>
                  <a:r>
                    <a:rPr kumimoji="1" lang="ja-JP" altLang="en-US" b="1" dirty="0">
                      <a:solidFill>
                        <a:srgbClr val="C00000"/>
                      </a:solidFill>
                    </a:rPr>
                    <a:t>極配置</a:t>
                  </a:r>
                  <a:r>
                    <a:rPr kumimoji="1" lang="ja-JP" altLang="en-US" b="1" dirty="0"/>
                    <a:t>で設計する．</a:t>
                  </a:r>
                  <a:endParaRPr kumimoji="1" lang="en-US" altLang="ja-JP" b="1" dirty="0"/>
                </a:p>
                <a:p>
                  <a:endParaRPr lang="en-US" altLang="ja-JP" b="1" dirty="0"/>
                </a:p>
                <a:p>
                  <a:endParaRPr lang="en-US" altLang="ja-JP" b="1" dirty="0"/>
                </a:p>
                <a:p>
                  <a:endParaRPr lang="en-US" altLang="ja-JP" b="1" dirty="0"/>
                </a:p>
                <a:p>
                  <a:endParaRPr lang="en-US" altLang="ja-JP" b="1" dirty="0"/>
                </a:p>
                <a:p>
                  <a:r>
                    <a:rPr lang="ja-JP" altLang="en-US" b="1" dirty="0"/>
                    <a:t>オブザーバによって推定した状態</a:t>
                  </a:r>
                  <a14:m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  <m:d>
                        <m:d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a14:m>
                  <a:r>
                    <a:rPr lang="ja-JP" altLang="en-US" b="1" dirty="0"/>
                    <a:t>を用いて状態フィードバック</a:t>
                  </a:r>
                  <a14:m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ja-JP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b="1" i="1" smtClean="0">
                          <a:latin typeface="Cambria Math" panose="02040503050406030204" pitchFamily="18" charset="0"/>
                        </a:rPr>
                        <m:t>𝑭</m:t>
                      </m:r>
                      <m:acc>
                        <m:accPr>
                          <m:chr m:val="̂"/>
                          <m:ctrlP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  <m:d>
                        <m:d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a14:m>
                  <a:r>
                    <a:rPr lang="ja-JP" altLang="en-US" b="1" dirty="0"/>
                    <a:t>を施すことができる．</a:t>
                  </a:r>
                  <a:endParaRPr lang="en-US" altLang="ja-JP" b="1" dirty="0"/>
                </a:p>
                <a:p>
                  <a:endParaRPr lang="en-US" altLang="ja-JP" b="1" dirty="0"/>
                </a:p>
                <a:p>
                  <a:r>
                    <a:rPr lang="ja-JP" altLang="en-US" b="1" dirty="0"/>
                    <a:t>⇒</a:t>
                  </a:r>
                  <a:endParaRPr lang="en-US" altLang="ja-JP" b="1" dirty="0"/>
                </a:p>
                <a:p>
                  <a:endParaRPr lang="en-US" altLang="ja-JP" b="1" dirty="0"/>
                </a:p>
                <a:p>
                  <a:r>
                    <a:rPr lang="ja-JP" altLang="en-US" b="1" dirty="0"/>
                    <a:t>が</a:t>
                  </a:r>
                  <a:r>
                    <a:rPr lang="ja-JP" altLang="en-US" b="1" dirty="0">
                      <a:solidFill>
                        <a:srgbClr val="002060"/>
                      </a:solidFill>
                    </a:rPr>
                    <a:t>制御器</a:t>
                  </a:r>
                  <a:r>
                    <a:rPr lang="ja-JP" altLang="en-US" b="1" dirty="0"/>
                    <a:t>となる．</a:t>
                  </a:r>
                  <a:endParaRPr lang="en-US" altLang="ja-JP" b="1" dirty="0"/>
                </a:p>
                <a:p>
                  <a:r>
                    <a:rPr lang="ja-JP" altLang="en-US" b="1" dirty="0"/>
                    <a:t>これにより，制御対象の出力</a:t>
                  </a:r>
                  <a14:m>
                    <m:oMath xmlns:m="http://schemas.openxmlformats.org/officeDocument/2006/math">
                      <m:r>
                        <a:rPr lang="en-US" altLang="ja-JP" b="1" i="1" smtClean="0">
                          <a:latin typeface="Cambria Math" panose="02040503050406030204" pitchFamily="18" charset="0"/>
                        </a:rPr>
                        <m:t>𝒚</m:t>
                      </m:r>
                      <m:d>
                        <m:d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a14:m>
                  <a:r>
                    <a:rPr lang="ja-JP" altLang="en-US" b="1" dirty="0"/>
                    <a:t>から制御入力</a:t>
                  </a:r>
                  <a14:m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a14:m>
                  <a:r>
                    <a:rPr lang="ja-JP" altLang="en-US" b="1" dirty="0"/>
                    <a:t>が計算できる．</a:t>
                  </a:r>
                  <a:endParaRPr lang="en-US" altLang="ja-JP" b="1" dirty="0"/>
                </a:p>
              </p:txBody>
            </p:sp>
          </mc:Choice>
          <mc:Fallback>
            <p:sp>
              <p:nvSpPr>
                <p:cNvPr id="8" name="テキスト ボックス 7">
                  <a:extLst>
                    <a:ext uri="{FF2B5EF4-FFF2-40B4-BE49-F238E27FC236}">
                      <a16:creationId xmlns:a16="http://schemas.microsoft.com/office/drawing/2014/main" id="{7558DFF9-BE09-4113-9CF9-F6603D29EA8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8200" y="1898723"/>
                  <a:ext cx="10515600" cy="3139321"/>
                </a:xfrm>
                <a:prstGeom prst="rect">
                  <a:avLst/>
                </a:prstGeom>
                <a:blipFill>
                  <a:blip r:embed="rId3"/>
                  <a:stretch>
                    <a:fillRect l="-522" t="-971" b="-213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テキスト ボックス 17">
                  <a:extLst>
                    <a:ext uri="{FF2B5EF4-FFF2-40B4-BE49-F238E27FC236}">
                      <a16:creationId xmlns:a16="http://schemas.microsoft.com/office/drawing/2014/main" id="{55B01313-5B7F-4F00-8229-36F0503FE9FA}"/>
                    </a:ext>
                  </a:extLst>
                </p:cNvPr>
                <p:cNvSpPr txBox="1"/>
                <p:nvPr/>
              </p:nvSpPr>
              <p:spPr>
                <a:xfrm>
                  <a:off x="1125071" y="2360388"/>
                  <a:ext cx="7723094" cy="646331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ja-JP" altLang="en-US" b="1" dirty="0"/>
                    <a:t>システムが可観測であれば，任意の位置に極を配置できる．</a:t>
                  </a:r>
                  <a:endParaRPr lang="en-US" altLang="ja-JP" b="1" dirty="0"/>
                </a:p>
                <a:p>
                  <a:r>
                    <a:rPr lang="ja-JP" altLang="en-US" b="1" dirty="0"/>
                    <a:t>⇒極を指定して，</a:t>
                  </a:r>
                  <a14:m>
                    <m:oMath xmlns:m="http://schemas.openxmlformats.org/officeDocument/2006/math">
                      <m:r>
                        <a:rPr kumimoji="1" lang="en-US" altLang="ja-JP" sz="1800" b="1" i="0" smtClean="0">
                          <a:latin typeface="Cambria Math" panose="02040503050406030204" pitchFamily="18" charset="0"/>
                        </a:rPr>
                        <m:t>𝐀</m:t>
                      </m:r>
                      <m:r>
                        <a:rPr kumimoji="1" lang="en-US" altLang="ja-JP" sz="1800" b="1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1800" b="1" i="1" smtClean="0">
                          <a:latin typeface="Cambria Math" panose="02040503050406030204" pitchFamily="18" charset="0"/>
                        </a:rPr>
                        <m:t>𝑳𝑪</m:t>
                      </m:r>
                    </m:oMath>
                  </a14:m>
                  <a:r>
                    <a:rPr lang="ja-JP" altLang="en-US" b="1" dirty="0"/>
                    <a:t> の固有値を指定した極になるように </a:t>
                  </a:r>
                  <a14:m>
                    <m:oMath xmlns:m="http://schemas.openxmlformats.org/officeDocument/2006/math">
                      <m:r>
                        <a:rPr lang="en-US" altLang="ja-JP" b="1" i="1">
                          <a:latin typeface="Cambria Math" panose="02040503050406030204" pitchFamily="18" charset="0"/>
                        </a:rPr>
                        <m:t>𝑳</m:t>
                      </m:r>
                    </m:oMath>
                  </a14:m>
                  <a:r>
                    <a:rPr lang="ja-JP" altLang="en-US" b="1" dirty="0"/>
                    <a:t> を決める．</a:t>
                  </a:r>
                  <a:endParaRPr lang="en-US" altLang="ja-JP" b="1" dirty="0"/>
                </a:p>
              </p:txBody>
            </p:sp>
          </mc:Choice>
          <mc:Fallback xmlns="">
            <p:sp>
              <p:nvSpPr>
                <p:cNvPr id="18" name="テキスト ボックス 17">
                  <a:extLst>
                    <a:ext uri="{FF2B5EF4-FFF2-40B4-BE49-F238E27FC236}">
                      <a16:creationId xmlns:a16="http://schemas.microsoft.com/office/drawing/2014/main" id="{55B01313-5B7F-4F00-8229-36F0503FE9F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5071" y="2360388"/>
                  <a:ext cx="7723094" cy="646331"/>
                </a:xfrm>
                <a:prstGeom prst="rect">
                  <a:avLst/>
                </a:prstGeom>
                <a:blipFill>
                  <a:blip r:embed="rId4"/>
                  <a:stretch>
                    <a:fillRect l="-711" t="-4717" r="-3633" b="-1415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テキスト ボックス 4">
                  <a:extLst>
                    <a:ext uri="{FF2B5EF4-FFF2-40B4-BE49-F238E27FC236}">
                      <a16:creationId xmlns:a16="http://schemas.microsoft.com/office/drawing/2014/main" id="{ADB46B3E-92C9-44B1-BA6F-8DA257264BD0}"/>
                    </a:ext>
                  </a:extLst>
                </p:cNvPr>
                <p:cNvSpPr txBox="1"/>
                <p:nvPr/>
              </p:nvSpPr>
              <p:spPr>
                <a:xfrm>
                  <a:off x="1228162" y="3641512"/>
                  <a:ext cx="3890745" cy="71942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kumimoji="1" lang="en-US" altLang="ja-JP" b="1" i="0" smtClean="0">
                            <a:latin typeface="Cambria Math" panose="02040503050406030204" pitchFamily="18" charset="0"/>
                          </a:rPr>
                          <m:t>𝚱</m:t>
                        </m:r>
                        <m: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  <m:t>:</m:t>
                        </m:r>
                        <m:d>
                          <m:dPr>
                            <m:begChr m:val="{"/>
                            <m:endChr m:val=""/>
                            <m:ctrlPr>
                              <a:rPr kumimoji="1" lang="en-US" altLang="ja-JP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kumimoji="1" lang="en-US" altLang="ja-JP" b="1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acc>
                                  <m:accPr>
                                    <m:chr m:val="̇"/>
                                    <m:ctrlPr>
                                      <a:rPr kumimoji="1" lang="en-US" altLang="ja-JP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kumimoji="1" lang="en-US" altLang="ja-JP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kumimoji="1" lang="en-US" altLang="ja-JP" b="1" i="1" smtClean="0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</m:acc>
                                  </m:e>
                                </m:acc>
                                <m:d>
                                  <m:dPr>
                                    <m:ctrlPr>
                                      <a:rPr kumimoji="1" lang="en-US" altLang="ja-JP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  <m:r>
                                  <a:rPr kumimoji="1" lang="en-US" altLang="ja-JP" b="1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kumimoji="1" lang="en-US" altLang="ja-JP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ja-JP" b="1" i="1" smtClean="0">
                                        <a:latin typeface="Cambria Math" panose="02040503050406030204" pitchFamily="18" charset="0"/>
                                      </a:rPr>
                                      <m:t>𝑨</m:t>
                                    </m:r>
                                    <m:r>
                                      <a:rPr kumimoji="1" lang="en-US" altLang="ja-JP" b="1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kumimoji="1" lang="en-US" altLang="ja-JP" b="1" i="1" smtClean="0">
                                        <a:latin typeface="Cambria Math" panose="02040503050406030204" pitchFamily="18" charset="0"/>
                                      </a:rPr>
                                      <m:t>𝑩𝑭</m:t>
                                    </m:r>
                                    <m:r>
                                      <a:rPr kumimoji="1" lang="en-US" altLang="ja-JP" b="1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kumimoji="1" lang="en-US" altLang="ja-JP" b="1" i="1" smtClean="0">
                                        <a:latin typeface="Cambria Math" panose="02040503050406030204" pitchFamily="18" charset="0"/>
                                      </a:rPr>
                                      <m:t>𝑳𝑪</m:t>
                                    </m:r>
                                  </m:e>
                                </m:d>
                                <m:acc>
                                  <m:accPr>
                                    <m:chr m:val="̂"/>
                                    <m:ctrlPr>
                                      <a:rPr kumimoji="1" lang="en-US" altLang="ja-JP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1" lang="en-US" altLang="ja-JP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acc>
                                <m:d>
                                  <m:dPr>
                                    <m:ctrlPr>
                                      <a:rPr kumimoji="1" lang="en-US" altLang="ja-JP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  <m:r>
                                  <a:rPr kumimoji="1" lang="en-US" altLang="ja-JP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kumimoji="1" lang="en-US" altLang="ja-JP" b="1" i="1" smtClean="0">
                                    <a:latin typeface="Cambria Math" panose="02040503050406030204" pitchFamily="18" charset="0"/>
                                  </a:rPr>
                                  <m:t>𝑳𝒚</m:t>
                                </m:r>
                                <m:d>
                                  <m:dPr>
                                    <m:ctrlPr>
                                      <a:rPr kumimoji="1" lang="en-US" altLang="ja-JP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e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  <m:d>
                                  <m:dPr>
                                    <m:ctrlPr>
                                      <a:rPr kumimoji="1" lang="en-US" altLang="ja-JP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  <m:r>
                                  <a:rPr kumimoji="1" lang="en-US" altLang="ja-JP" b="1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kumimoji="1" lang="en-US" altLang="ja-JP" b="1" i="1" smtClean="0">
                                    <a:latin typeface="Cambria Math" panose="02040503050406030204" pitchFamily="18" charset="0"/>
                                  </a:rPr>
                                  <m:t>𝑭</m:t>
                                </m:r>
                                <m:acc>
                                  <m:accPr>
                                    <m:chr m:val="̂"/>
                                    <m:ctrlPr>
                                      <a:rPr kumimoji="1" lang="en-US" altLang="ja-JP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1" lang="en-US" altLang="ja-JP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acc>
                                <m:d>
                                  <m:dPr>
                                    <m:ctrlPr>
                                      <a:rPr kumimoji="1" lang="en-US" altLang="ja-JP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                                          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kumimoji="1" lang="ja-JP" altLang="en-US" b="1" i="1" dirty="0"/>
                </a:p>
              </p:txBody>
            </p:sp>
          </mc:Choice>
          <mc:Fallback>
            <p:sp>
              <p:nvSpPr>
                <p:cNvPr id="5" name="テキスト ボックス 4">
                  <a:extLst>
                    <a:ext uri="{FF2B5EF4-FFF2-40B4-BE49-F238E27FC236}">
                      <a16:creationId xmlns:a16="http://schemas.microsoft.com/office/drawing/2014/main" id="{ADB46B3E-92C9-44B1-BA6F-8DA257264B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28162" y="3641512"/>
                  <a:ext cx="3890745" cy="719428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直線コネクタ 15">
              <a:extLst>
                <a:ext uri="{FF2B5EF4-FFF2-40B4-BE49-F238E27FC236}">
                  <a16:creationId xmlns:a16="http://schemas.microsoft.com/office/drawing/2014/main" id="{9D684BFC-1ED1-42B9-A047-E82E06336868}"/>
                </a:ext>
              </a:extLst>
            </p:cNvPr>
            <p:cNvCxnSpPr/>
            <p:nvPr/>
          </p:nvCxnSpPr>
          <p:spPr>
            <a:xfrm>
              <a:off x="932329" y="3596687"/>
              <a:ext cx="9879106" cy="0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2" name="テキスト ボックス 21">
              <a:extLst>
                <a:ext uri="{FF2B5EF4-FFF2-40B4-BE49-F238E27FC236}">
                  <a16:creationId xmlns:a16="http://schemas.microsoft.com/office/drawing/2014/main" id="{58168457-48AF-4F37-BBFA-5F616A6F9C3D}"/>
                </a:ext>
              </a:extLst>
            </p:cNvPr>
            <p:cNvSpPr txBox="1"/>
            <p:nvPr/>
          </p:nvSpPr>
          <p:spPr>
            <a:xfrm>
              <a:off x="6329082" y="3641512"/>
              <a:ext cx="448235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400" b="1" dirty="0">
                  <a:solidFill>
                    <a:schemeClr val="accent2"/>
                  </a:solidFill>
                </a:rPr>
                <a:t>分離定理が成り立つので，</a:t>
              </a:r>
              <a:endParaRPr kumimoji="1" lang="en-US" altLang="ja-JP" sz="1400" b="1" dirty="0">
                <a:solidFill>
                  <a:schemeClr val="accent2"/>
                </a:solidFill>
              </a:endParaRPr>
            </a:p>
            <a:p>
              <a:r>
                <a:rPr kumimoji="1" lang="ja-JP" altLang="en-US" sz="1400" b="1" dirty="0">
                  <a:solidFill>
                    <a:schemeClr val="accent2"/>
                  </a:solidFill>
                </a:rPr>
                <a:t>オブザーバと状態フィードバックを独立に設計できる</a:t>
              </a:r>
            </a:p>
          </p:txBody>
        </p:sp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1B4A5231-D219-4E7B-A5AB-561C61933AFF}"/>
                </a:ext>
              </a:extLst>
            </p:cNvPr>
            <p:cNvSpPr/>
            <p:nvPr/>
          </p:nvSpPr>
          <p:spPr>
            <a:xfrm>
              <a:off x="4630897" y="6148995"/>
              <a:ext cx="1568041" cy="3430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b="1" dirty="0">
                  <a:solidFill>
                    <a:schemeClr val="tx1"/>
                  </a:solidFill>
                </a:rPr>
                <a:t>オブザーバ</a:t>
              </a:r>
            </a:p>
          </p:txBody>
        </p:sp>
        <p:grpSp>
          <p:nvGrpSpPr>
            <p:cNvPr id="27" name="グループ化 26">
              <a:extLst>
                <a:ext uri="{FF2B5EF4-FFF2-40B4-BE49-F238E27FC236}">
                  <a16:creationId xmlns:a16="http://schemas.microsoft.com/office/drawing/2014/main" id="{04CAAC79-94AA-4A4A-9DA4-8C8936C63C85}"/>
                </a:ext>
              </a:extLst>
            </p:cNvPr>
            <p:cNvGrpSpPr/>
            <p:nvPr/>
          </p:nvGrpSpPr>
          <p:grpSpPr>
            <a:xfrm>
              <a:off x="4630897" y="5256485"/>
              <a:ext cx="1568041" cy="715908"/>
              <a:chOff x="3814480" y="4821192"/>
              <a:chExt cx="1568041" cy="715908"/>
            </a:xfrm>
          </p:grpSpPr>
          <p:sp>
            <p:nvSpPr>
              <p:cNvPr id="38" name="正方形/長方形 37">
                <a:extLst>
                  <a:ext uri="{FF2B5EF4-FFF2-40B4-BE49-F238E27FC236}">
                    <a16:creationId xmlns:a16="http://schemas.microsoft.com/office/drawing/2014/main" id="{49A20535-3CD0-48BB-8AD0-2E396C1B1C9D}"/>
                  </a:ext>
                </a:extLst>
              </p:cNvPr>
              <p:cNvSpPr/>
              <p:nvPr/>
            </p:nvSpPr>
            <p:spPr>
              <a:xfrm>
                <a:off x="3814480" y="4821192"/>
                <a:ext cx="1568041" cy="71590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テキスト ボックス 38">
                    <a:extLst>
                      <a:ext uri="{FF2B5EF4-FFF2-40B4-BE49-F238E27FC236}">
                        <a16:creationId xmlns:a16="http://schemas.microsoft.com/office/drawing/2014/main" id="{BB87CAE6-126F-4B0C-A1F6-6D6D56C46C01}"/>
                      </a:ext>
                    </a:extLst>
                  </p:cNvPr>
                  <p:cNvSpPr txBox="1"/>
                  <p:nvPr/>
                </p:nvSpPr>
                <p:spPr>
                  <a:xfrm>
                    <a:off x="3971365" y="4865483"/>
                    <a:ext cx="1411156" cy="55399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acc>
                            <m:accPr>
                              <m:chr m:val="̇"/>
                              <m:ctrlPr>
                                <a:rPr kumimoji="1" lang="en-US" altLang="ja-JP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acc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  <m:t>𝑨𝒙</m:t>
                          </m:r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oMath>
                      </m:oMathPara>
                    </a14:m>
                    <a:endParaRPr kumimoji="1" lang="en-US" altLang="ja-JP" dirty="0"/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  <m:t>𝑪𝒙</m:t>
                          </m:r>
                        </m:oMath>
                      </m:oMathPara>
                    </a14:m>
                    <a:endParaRPr kumimoji="1" lang="en-US" altLang="ja-JP" b="1" dirty="0"/>
                  </a:p>
                </p:txBody>
              </p:sp>
            </mc:Choice>
            <mc:Fallback xmlns="">
              <p:sp>
                <p:nvSpPr>
                  <p:cNvPr id="6" name="テキスト ボックス 5">
                    <a:extLst>
                      <a:ext uri="{FF2B5EF4-FFF2-40B4-BE49-F238E27FC236}">
                        <a16:creationId xmlns:a16="http://schemas.microsoft.com/office/drawing/2014/main" id="{BE623D7E-B0E6-4A8A-89E9-DBC56D31332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71365" y="4865483"/>
                    <a:ext cx="1411156" cy="553998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6034" t="-2198" b="-12088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30" name="コネクタ: カギ線 29">
              <a:extLst>
                <a:ext uri="{FF2B5EF4-FFF2-40B4-BE49-F238E27FC236}">
                  <a16:creationId xmlns:a16="http://schemas.microsoft.com/office/drawing/2014/main" id="{5162CFFE-E96B-496E-BEEA-E779E8F4E293}"/>
                </a:ext>
              </a:extLst>
            </p:cNvPr>
            <p:cNvCxnSpPr>
              <a:cxnSpLocks/>
              <a:stCxn id="36" idx="4"/>
              <a:endCxn id="26" idx="3"/>
            </p:cNvCxnSpPr>
            <p:nvPr/>
          </p:nvCxnSpPr>
          <p:spPr>
            <a:xfrm rot="5400000">
              <a:off x="6107324" y="5724661"/>
              <a:ext cx="687495" cy="504265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直線矢印コネクタ 30">
              <a:extLst>
                <a:ext uri="{FF2B5EF4-FFF2-40B4-BE49-F238E27FC236}">
                  <a16:creationId xmlns:a16="http://schemas.microsoft.com/office/drawing/2014/main" id="{3A054C33-CA33-4277-9734-A3FA51B642C8}"/>
                </a:ext>
              </a:extLst>
            </p:cNvPr>
            <p:cNvCxnSpPr>
              <a:cxnSpLocks/>
              <a:stCxn id="39" idx="3"/>
            </p:cNvCxnSpPr>
            <p:nvPr/>
          </p:nvCxnSpPr>
          <p:spPr>
            <a:xfrm>
              <a:off x="6198938" y="5577775"/>
              <a:ext cx="100852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テキスト ボックス 32">
                  <a:extLst>
                    <a:ext uri="{FF2B5EF4-FFF2-40B4-BE49-F238E27FC236}">
                      <a16:creationId xmlns:a16="http://schemas.microsoft.com/office/drawing/2014/main" id="{AC7496BE-2FB5-4410-B304-1A577FA68888}"/>
                    </a:ext>
                  </a:extLst>
                </p:cNvPr>
                <p:cNvSpPr txBox="1"/>
                <p:nvPr/>
              </p:nvSpPr>
              <p:spPr>
                <a:xfrm>
                  <a:off x="3651715" y="5258226"/>
                  <a:ext cx="528918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𝒖</m:t>
                        </m:r>
                      </m:oMath>
                    </m:oMathPara>
                  </a14:m>
                  <a:endParaRPr lang="ja-JP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3" name="テキスト ボックス 32">
                  <a:extLst>
                    <a:ext uri="{FF2B5EF4-FFF2-40B4-BE49-F238E27FC236}">
                      <a16:creationId xmlns:a16="http://schemas.microsoft.com/office/drawing/2014/main" id="{AC7496BE-2FB5-4410-B304-1A577FA6888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51715" y="5258226"/>
                  <a:ext cx="528918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テキスト ボックス 33">
                  <a:extLst>
                    <a:ext uri="{FF2B5EF4-FFF2-40B4-BE49-F238E27FC236}">
                      <a16:creationId xmlns:a16="http://schemas.microsoft.com/office/drawing/2014/main" id="{4AB60938-2B32-4682-B054-A9F90E5F2BB9}"/>
                    </a:ext>
                  </a:extLst>
                </p:cNvPr>
                <p:cNvSpPr txBox="1"/>
                <p:nvPr/>
              </p:nvSpPr>
              <p:spPr>
                <a:xfrm>
                  <a:off x="6343830" y="5217299"/>
                  <a:ext cx="528918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oMath>
                    </m:oMathPara>
                  </a14:m>
                  <a:endParaRPr lang="ja-JP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4" name="テキスト ボックス 33">
                  <a:extLst>
                    <a:ext uri="{FF2B5EF4-FFF2-40B4-BE49-F238E27FC236}">
                      <a16:creationId xmlns:a16="http://schemas.microsoft.com/office/drawing/2014/main" id="{4AB60938-2B32-4682-B054-A9F90E5F2B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43830" y="5217299"/>
                  <a:ext cx="528918" cy="369332"/>
                </a:xfrm>
                <a:prstGeom prst="rect">
                  <a:avLst/>
                </a:prstGeom>
                <a:blipFill>
                  <a:blip r:embed="rId8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6" name="楕円 35">
              <a:extLst>
                <a:ext uri="{FF2B5EF4-FFF2-40B4-BE49-F238E27FC236}">
                  <a16:creationId xmlns:a16="http://schemas.microsoft.com/office/drawing/2014/main" id="{24E28A02-1229-452F-925B-112F8CB3231D}"/>
                </a:ext>
              </a:extLst>
            </p:cNvPr>
            <p:cNvSpPr/>
            <p:nvPr/>
          </p:nvSpPr>
          <p:spPr>
            <a:xfrm>
              <a:off x="6649203" y="5525046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テキスト ボックス 36">
                  <a:extLst>
                    <a:ext uri="{FF2B5EF4-FFF2-40B4-BE49-F238E27FC236}">
                      <a16:creationId xmlns:a16="http://schemas.microsoft.com/office/drawing/2014/main" id="{1E2EEF74-F47C-4579-960B-20C54A634BAE}"/>
                    </a:ext>
                  </a:extLst>
                </p:cNvPr>
                <p:cNvSpPr txBox="1"/>
                <p:nvPr/>
              </p:nvSpPr>
              <p:spPr>
                <a:xfrm>
                  <a:off x="5485691" y="6583585"/>
                  <a:ext cx="252976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kumimoji="1" lang="en-US" altLang="ja-JP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altLang="ja-JP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acc>
                      </m:oMath>
                    </m:oMathPara>
                  </a14:m>
                  <a:endParaRPr lang="ja-JP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7" name="テキスト ボックス 36">
                  <a:extLst>
                    <a:ext uri="{FF2B5EF4-FFF2-40B4-BE49-F238E27FC236}">
                      <a16:creationId xmlns:a16="http://schemas.microsoft.com/office/drawing/2014/main" id="{1E2EEF74-F47C-4579-960B-20C54A634B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85691" y="6583585"/>
                  <a:ext cx="252976" cy="369332"/>
                </a:xfrm>
                <a:prstGeom prst="rect">
                  <a:avLst/>
                </a:prstGeom>
                <a:blipFill>
                  <a:blip r:embed="rId9"/>
                  <a:stretch>
                    <a:fillRect t="-6557" r="-14634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" name="正方形/長方形 24">
              <a:extLst>
                <a:ext uri="{FF2B5EF4-FFF2-40B4-BE49-F238E27FC236}">
                  <a16:creationId xmlns:a16="http://schemas.microsoft.com/office/drawing/2014/main" id="{155C906D-E113-4041-A739-26BCBF0B39A3}"/>
                </a:ext>
              </a:extLst>
            </p:cNvPr>
            <p:cNvSpPr/>
            <p:nvPr/>
          </p:nvSpPr>
          <p:spPr>
            <a:xfrm>
              <a:off x="3870960" y="6054096"/>
              <a:ext cx="3336505" cy="1135372"/>
            </a:xfrm>
            <a:prstGeom prst="rect">
              <a:avLst/>
            </a:prstGeom>
            <a:noFill/>
            <a:ln w="38100">
              <a:solidFill>
                <a:srgbClr val="00206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正方形/長方形 40">
                  <a:extLst>
                    <a:ext uri="{FF2B5EF4-FFF2-40B4-BE49-F238E27FC236}">
                      <a16:creationId xmlns:a16="http://schemas.microsoft.com/office/drawing/2014/main" id="{DE761AA4-DB28-4FB6-AC9D-834D2E2334CE}"/>
                    </a:ext>
                  </a:extLst>
                </p:cNvPr>
                <p:cNvSpPr/>
                <p:nvPr/>
              </p:nvSpPr>
              <p:spPr>
                <a:xfrm>
                  <a:off x="4331354" y="6716862"/>
                  <a:ext cx="451943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kumimoji="1" lang="en-US" altLang="ja-JP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𝑭</m:t>
                        </m:r>
                      </m:oMath>
                    </m:oMathPara>
                  </a14:m>
                  <a:endParaRPr kumimoji="1" lang="ja-JP" altLang="en-US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1" name="正方形/長方形 40">
                  <a:extLst>
                    <a:ext uri="{FF2B5EF4-FFF2-40B4-BE49-F238E27FC236}">
                      <a16:creationId xmlns:a16="http://schemas.microsoft.com/office/drawing/2014/main" id="{DE761AA4-DB28-4FB6-AC9D-834D2E2334C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31354" y="6716862"/>
                  <a:ext cx="451943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4" name="コネクタ: カギ線 43">
              <a:extLst>
                <a:ext uri="{FF2B5EF4-FFF2-40B4-BE49-F238E27FC236}">
                  <a16:creationId xmlns:a16="http://schemas.microsoft.com/office/drawing/2014/main" id="{B7313C1C-9DAE-4482-A5C1-08232710E573}"/>
                </a:ext>
              </a:extLst>
            </p:cNvPr>
            <p:cNvCxnSpPr>
              <a:cxnSpLocks/>
              <a:stCxn id="26" idx="2"/>
              <a:endCxn id="41" idx="3"/>
            </p:cNvCxnSpPr>
            <p:nvPr/>
          </p:nvCxnSpPr>
          <p:spPr>
            <a:xfrm rot="5400000">
              <a:off x="4894388" y="6380997"/>
              <a:ext cx="409441" cy="631621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コネクタ: カギ線 47">
              <a:extLst>
                <a:ext uri="{FF2B5EF4-FFF2-40B4-BE49-F238E27FC236}">
                  <a16:creationId xmlns:a16="http://schemas.microsoft.com/office/drawing/2014/main" id="{DD2ED680-2474-468D-8FB9-2356C123D5C1}"/>
                </a:ext>
              </a:extLst>
            </p:cNvPr>
            <p:cNvCxnSpPr>
              <a:cxnSpLocks/>
              <a:stCxn id="41" idx="1"/>
              <a:endCxn id="38" idx="1"/>
            </p:cNvCxnSpPr>
            <p:nvPr/>
          </p:nvCxnSpPr>
          <p:spPr>
            <a:xfrm rot="10800000" flipH="1">
              <a:off x="4331353" y="5614440"/>
              <a:ext cx="299543" cy="1287089"/>
            </a:xfrm>
            <a:prstGeom prst="bentConnector3">
              <a:avLst>
                <a:gd name="adj1" fmla="val -76316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直線矢印コネクタ 51">
              <a:extLst>
                <a:ext uri="{FF2B5EF4-FFF2-40B4-BE49-F238E27FC236}">
                  <a16:creationId xmlns:a16="http://schemas.microsoft.com/office/drawing/2014/main" id="{4E65B5F8-BBBB-4822-AD7A-DFA28CC7C202}"/>
                </a:ext>
              </a:extLst>
            </p:cNvPr>
            <p:cNvCxnSpPr>
              <a:cxnSpLocks/>
              <a:stCxn id="55" idx="6"/>
              <a:endCxn id="26" idx="1"/>
            </p:cNvCxnSpPr>
            <p:nvPr/>
          </p:nvCxnSpPr>
          <p:spPr>
            <a:xfrm>
              <a:off x="4159274" y="6320512"/>
              <a:ext cx="471623" cy="2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楕円 54">
              <a:extLst>
                <a:ext uri="{FF2B5EF4-FFF2-40B4-BE49-F238E27FC236}">
                  <a16:creationId xmlns:a16="http://schemas.microsoft.com/office/drawing/2014/main" id="{3E368900-852A-4D86-A132-D5E64A8E0279}"/>
                </a:ext>
              </a:extLst>
            </p:cNvPr>
            <p:cNvSpPr/>
            <p:nvPr/>
          </p:nvSpPr>
          <p:spPr>
            <a:xfrm>
              <a:off x="4051274" y="6266512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テキスト ボックス 56">
                  <a:extLst>
                    <a:ext uri="{FF2B5EF4-FFF2-40B4-BE49-F238E27FC236}">
                      <a16:creationId xmlns:a16="http://schemas.microsoft.com/office/drawing/2014/main" id="{1A673E5A-2A09-453F-ADAB-1BA0E1AA7321}"/>
                    </a:ext>
                  </a:extLst>
                </p:cNvPr>
                <p:cNvSpPr txBox="1"/>
                <p:nvPr/>
              </p:nvSpPr>
              <p:spPr>
                <a:xfrm>
                  <a:off x="6914150" y="6836103"/>
                  <a:ext cx="22602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1" i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𝚱</m:t>
                        </m:r>
                      </m:oMath>
                    </m:oMathPara>
                  </a14:m>
                  <a:endParaRPr kumimoji="1" lang="ja-JP" altLang="en-US" b="1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57" name="テキスト ボックス 56">
                  <a:extLst>
                    <a:ext uri="{FF2B5EF4-FFF2-40B4-BE49-F238E27FC236}">
                      <a16:creationId xmlns:a16="http://schemas.microsoft.com/office/drawing/2014/main" id="{1A673E5A-2A09-453F-ADAB-1BA0E1AA732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14150" y="6836103"/>
                  <a:ext cx="226024" cy="276999"/>
                </a:xfrm>
                <a:prstGeom prst="rect">
                  <a:avLst/>
                </a:prstGeom>
                <a:blipFill>
                  <a:blip r:embed="rId11"/>
                  <a:stretch>
                    <a:fillRect l="-21622" r="-21622" b="-652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615248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78268CA-5F2B-4EF9-91C2-A2E8997D9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4000" dirty="0"/>
              <a:t>外乱オブザーバ</a:t>
            </a:r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3AA34BFD-51D0-48F7-BC2D-27F1B1F6B857}"/>
              </a:ext>
            </a:extLst>
          </p:cNvPr>
          <p:cNvGrpSpPr/>
          <p:nvPr/>
        </p:nvGrpSpPr>
        <p:grpSpPr>
          <a:xfrm>
            <a:off x="838200" y="1690688"/>
            <a:ext cx="10515600" cy="7310527"/>
            <a:chOff x="838200" y="1898723"/>
            <a:chExt cx="10515600" cy="731052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テキスト ボックス 7">
                  <a:extLst>
                    <a:ext uri="{FF2B5EF4-FFF2-40B4-BE49-F238E27FC236}">
                      <a16:creationId xmlns:a16="http://schemas.microsoft.com/office/drawing/2014/main" id="{7558DFF9-BE09-4113-9CF9-F6603D29EA89}"/>
                    </a:ext>
                  </a:extLst>
                </p:cNvPr>
                <p:cNvSpPr txBox="1"/>
                <p:nvPr/>
              </p:nvSpPr>
              <p:spPr>
                <a:xfrm>
                  <a:off x="838200" y="1898723"/>
                  <a:ext cx="10515600" cy="731052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ja-JP" altLang="en-US" b="1" dirty="0"/>
                    <a:t>出力</a:t>
                  </a:r>
                  <a14:m>
                    <m:oMath xmlns:m="http://schemas.openxmlformats.org/officeDocument/2006/math">
                      <m:r>
                        <a:rPr kumimoji="1" lang="en-US" altLang="ja-JP" b="1" i="1" smtClean="0">
                          <a:latin typeface="Cambria Math" panose="02040503050406030204" pitchFamily="18" charset="0"/>
                        </a:rPr>
                        <m:t>𝒚</m:t>
                      </m:r>
                    </m:oMath>
                  </a14:m>
                  <a:r>
                    <a:rPr lang="ja-JP" altLang="en-US" b="1" dirty="0"/>
                    <a:t>に定値（もしくはゆっくり振動する）外乱が加わると，オブザーバで正しく推定できない．</a:t>
                  </a:r>
                  <a:endParaRPr lang="en-US" altLang="ja-JP" b="1" dirty="0"/>
                </a:p>
                <a:p>
                  <a:endParaRPr lang="en-US" altLang="ja-JP" b="1" dirty="0"/>
                </a:p>
                <a:p>
                  <a:r>
                    <a:rPr lang="ja-JP" altLang="en-US" b="1" dirty="0"/>
                    <a:t>どうやって解決？</a:t>
                  </a:r>
                  <a:r>
                    <a:rPr lang="en-US" altLang="ja-JP" b="1" dirty="0"/>
                    <a:t>...</a:t>
                  </a:r>
                </a:p>
                <a:p>
                  <a:r>
                    <a:rPr lang="ja-JP" altLang="en-US" b="1" dirty="0"/>
                    <a:t>⇒</a:t>
                  </a:r>
                  <a:r>
                    <a:rPr lang="ja-JP" altLang="en-US" b="1" u="sng" dirty="0">
                      <a:solidFill>
                        <a:srgbClr val="002060"/>
                      </a:solidFill>
                    </a:rPr>
                    <a:t>外乱オブザーバ</a:t>
                  </a:r>
                  <a:r>
                    <a:rPr lang="ja-JP" altLang="en-US" b="1" dirty="0"/>
                    <a:t>が知られている．</a:t>
                  </a:r>
                  <a:endParaRPr lang="en-US" altLang="ja-JP" b="1" dirty="0"/>
                </a:p>
                <a:p>
                  <a:r>
                    <a:rPr lang="ja-JP" altLang="en-US" b="1" dirty="0"/>
                    <a:t>　　　</a:t>
                  </a:r>
                  <a:r>
                    <a:rPr lang="ja-JP" altLang="en-US" b="1" dirty="0">
                      <a:solidFill>
                        <a:schemeClr val="accent1"/>
                      </a:solidFill>
                    </a:rPr>
                    <a:t>↑「状態だけでなく外乱も推定してしまおう」というもの</a:t>
                  </a:r>
                  <a:endParaRPr lang="en-US" altLang="ja-JP" b="1" dirty="0">
                    <a:solidFill>
                      <a:schemeClr val="accent1"/>
                    </a:solidFill>
                  </a:endParaRPr>
                </a:p>
                <a:p>
                  <a:endParaRPr lang="en-US" altLang="ja-JP" b="1" dirty="0"/>
                </a:p>
                <a:p>
                  <a:r>
                    <a:rPr lang="ja-JP" altLang="en-US" b="1" dirty="0"/>
                    <a:t>いま，出力</a:t>
                  </a:r>
                  <a14:m>
                    <m:oMath xmlns:m="http://schemas.openxmlformats.org/officeDocument/2006/math">
                      <m:r>
                        <a:rPr lang="en-US" altLang="ja-JP" b="1" i="1" smtClean="0">
                          <a:latin typeface="Cambria Math" panose="02040503050406030204" pitchFamily="18" charset="0"/>
                        </a:rPr>
                        <m:t>𝒚</m:t>
                      </m:r>
                    </m:oMath>
                  </a14:m>
                  <a:r>
                    <a:rPr lang="ja-JP" altLang="en-US" b="1" dirty="0"/>
                    <a:t>に外乱</a:t>
                  </a:r>
                  <a14:m>
                    <m:oMath xmlns:m="http://schemas.openxmlformats.org/officeDocument/2006/math">
                      <m:r>
                        <a:rPr lang="en-US" altLang="ja-JP" b="1" i="1" smtClean="0">
                          <a:latin typeface="Cambria Math" panose="02040503050406030204" pitchFamily="18" charset="0"/>
                        </a:rPr>
                        <m:t>𝒅</m:t>
                      </m:r>
                    </m:oMath>
                  </a14:m>
                  <a:r>
                    <a:rPr lang="ja-JP" altLang="en-US" b="1" dirty="0"/>
                    <a:t>が加わる場合を考える</a:t>
                  </a:r>
                  <a:endParaRPr lang="en-US" altLang="ja-JP" b="1" dirty="0"/>
                </a:p>
                <a:p>
                  <a:endParaRPr lang="en-US" altLang="ja-JP" b="1" dirty="0"/>
                </a:p>
                <a:p>
                  <a:endParaRPr lang="en-US" altLang="ja-JP" b="1" dirty="0"/>
                </a:p>
                <a:p>
                  <a:endParaRPr lang="en-US" altLang="ja-JP" b="1" dirty="0"/>
                </a:p>
                <a:p>
                  <a:r>
                    <a:rPr lang="ja-JP" altLang="en-US" b="1" dirty="0"/>
                    <a:t>定値の外乱の場合，</a:t>
                  </a:r>
                  <a14:m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</m:acc>
                      <m:d>
                        <m:dPr>
                          <m:ctrlP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  <m:r>
                        <a:rPr lang="en-US" altLang="ja-JP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a14:m>
                  <a:r>
                    <a:rPr lang="ja-JP" altLang="en-US" b="1" dirty="0"/>
                    <a:t>となるので，これを用いて</a:t>
                  </a:r>
                  <a:r>
                    <a:rPr lang="ja-JP" altLang="en-US" b="1" dirty="0">
                      <a:solidFill>
                        <a:srgbClr val="C00000"/>
                      </a:solidFill>
                    </a:rPr>
                    <a:t>状態を拡大</a:t>
                  </a:r>
                  <a:endParaRPr lang="en-US" altLang="ja-JP" b="1" dirty="0">
                    <a:solidFill>
                      <a:srgbClr val="C00000"/>
                    </a:solidFill>
                  </a:endParaRPr>
                </a:p>
                <a:p>
                  <a:endParaRPr lang="en-US" altLang="ja-JP" b="1" dirty="0"/>
                </a:p>
                <a:p>
                  <a:endParaRPr lang="en-US" altLang="ja-JP" b="1" dirty="0"/>
                </a:p>
                <a:p>
                  <a:endParaRPr lang="en-US" altLang="ja-JP" b="1" dirty="0"/>
                </a:p>
                <a:p>
                  <a:endParaRPr lang="en-US" altLang="ja-JP" b="1" dirty="0"/>
                </a:p>
                <a:p>
                  <a:endParaRPr lang="en-US" altLang="ja-JP" b="1" dirty="0"/>
                </a:p>
                <a:p>
                  <a:endParaRPr lang="en-US" altLang="ja-JP" b="1" dirty="0"/>
                </a:p>
                <a:p>
                  <a:endParaRPr lang="en-US" altLang="ja-JP" b="1" dirty="0"/>
                </a:p>
                <a:p>
                  <a:endParaRPr lang="en-US" altLang="ja-JP" b="1" dirty="0"/>
                </a:p>
                <a:p>
                  <a:r>
                    <a:rPr lang="ja-JP" altLang="en-US" b="1" dirty="0"/>
                    <a:t>この拡大系に対して，オブザーバを構築する</a:t>
                  </a:r>
                  <a:endParaRPr lang="en-US" altLang="ja-JP" b="1" dirty="0"/>
                </a:p>
                <a:p>
                  <a:endParaRPr lang="en-US" altLang="ja-JP" b="1" dirty="0"/>
                </a:p>
                <a:p>
                  <a:endParaRPr lang="en-US" altLang="ja-JP" b="1" dirty="0"/>
                </a:p>
                <a:p>
                  <a:r>
                    <a:rPr lang="ja-JP" altLang="en-US" b="1" dirty="0"/>
                    <a:t>オブザーバゲイン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  <m:t>𝒆</m:t>
                          </m:r>
                        </m:sub>
                      </m:sSub>
                    </m:oMath>
                  </a14:m>
                  <a:r>
                    <a:rPr lang="ja-JP" altLang="en-US" b="1" dirty="0"/>
                    <a:t>は通常のオブザーバと同じ</a:t>
                  </a:r>
                  <a:endParaRPr lang="en-US" altLang="ja-JP" b="1" dirty="0"/>
                </a:p>
                <a:p>
                  <a:endParaRPr lang="en-US" altLang="ja-JP" b="1" dirty="0"/>
                </a:p>
                <a:p>
                  <a:r>
                    <a:rPr lang="ja-JP" altLang="en-US" b="1" dirty="0"/>
                    <a:t>このオブザーバにより，状態</a:t>
                  </a:r>
                  <a14:m>
                    <m:oMath xmlns:m="http://schemas.openxmlformats.org/officeDocument/2006/math">
                      <m:r>
                        <a:rPr kumimoji="1" lang="en-US" altLang="ja-JP" b="1" i="1" smtClean="0">
                          <a:latin typeface="Cambria Math" panose="02040503050406030204" pitchFamily="18" charset="0"/>
                        </a:rPr>
                        <m:t>𝒙</m:t>
                      </m:r>
                    </m:oMath>
                  </a14:m>
                  <a:r>
                    <a:rPr lang="ja-JP" altLang="en-US" b="1" dirty="0"/>
                    <a:t>の推定と外乱</a:t>
                  </a:r>
                  <a14:m>
                    <m:oMath xmlns:m="http://schemas.openxmlformats.org/officeDocument/2006/math">
                      <m:r>
                        <a:rPr lang="en-US" altLang="ja-JP" b="1" i="1" smtClean="0">
                          <a:latin typeface="Cambria Math" panose="02040503050406030204" pitchFamily="18" charset="0"/>
                        </a:rPr>
                        <m:t>𝒅</m:t>
                      </m:r>
                    </m:oMath>
                  </a14:m>
                  <a:r>
                    <a:rPr lang="ja-JP" altLang="en-US" b="1" dirty="0"/>
                    <a:t>の推定が可能になる</a:t>
                  </a:r>
                  <a:endParaRPr lang="en-US" altLang="ja-JP" b="1" dirty="0"/>
                </a:p>
              </p:txBody>
            </p:sp>
          </mc:Choice>
          <mc:Fallback xmlns="">
            <p:sp>
              <p:nvSpPr>
                <p:cNvPr id="8" name="テキスト ボックス 7">
                  <a:extLst>
                    <a:ext uri="{FF2B5EF4-FFF2-40B4-BE49-F238E27FC236}">
                      <a16:creationId xmlns:a16="http://schemas.microsoft.com/office/drawing/2014/main" id="{7558DFF9-BE09-4113-9CF9-F6603D29EA8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8200" y="1898723"/>
                  <a:ext cx="10515600" cy="7310527"/>
                </a:xfrm>
                <a:prstGeom prst="rect">
                  <a:avLst/>
                </a:prstGeom>
                <a:blipFill>
                  <a:blip r:embed="rId2"/>
                  <a:stretch>
                    <a:fillRect l="-522" t="-41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" name="テキスト ボックス 2">
                  <a:extLst>
                    <a:ext uri="{FF2B5EF4-FFF2-40B4-BE49-F238E27FC236}">
                      <a16:creationId xmlns:a16="http://schemas.microsoft.com/office/drawing/2014/main" id="{B145F539-40E4-4DF6-82B7-FB0B2F766DF3}"/>
                    </a:ext>
                  </a:extLst>
                </p:cNvPr>
                <p:cNvSpPr txBox="1"/>
                <p:nvPr/>
              </p:nvSpPr>
              <p:spPr>
                <a:xfrm>
                  <a:off x="1554480" y="3937000"/>
                  <a:ext cx="2390526" cy="61786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"/>
                            <m:ctrlPr>
                              <a:rPr kumimoji="1" lang="en-US" altLang="ja-JP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kumimoji="1" lang="en-US" altLang="ja-JP" b="1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acc>
                                  <m:accPr>
                                    <m:chr m:val="̇"/>
                                    <m:ctrlPr>
                                      <a:rPr kumimoji="1" lang="en-US" altLang="ja-JP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1" lang="en-US" altLang="ja-JP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acc>
                                <m:d>
                                  <m:dPr>
                                    <m:ctrlPr>
                                      <a:rPr kumimoji="1" lang="en-US" altLang="ja-JP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  <m:r>
                                  <a:rPr kumimoji="1" lang="en-US" altLang="ja-JP" b="1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kumimoji="1" lang="en-US" altLang="ja-JP" b="1" i="1" smtClean="0">
                                    <a:latin typeface="Cambria Math" panose="02040503050406030204" pitchFamily="18" charset="0"/>
                                  </a:rPr>
                                  <m:t>𝑨𝒙</m:t>
                                </m:r>
                                <m:d>
                                  <m:dPr>
                                    <m:ctrlPr>
                                      <a:rPr kumimoji="1" lang="en-US" altLang="ja-JP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  <m:r>
                                  <a:rPr kumimoji="1" lang="en-US" altLang="ja-JP" b="1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kumimoji="1" lang="en-US" altLang="ja-JP" b="1" i="1" smtClean="0">
                                    <a:latin typeface="Cambria Math" panose="02040503050406030204" pitchFamily="18" charset="0"/>
                                  </a:rPr>
                                  <m:t>𝑩</m:t>
                                </m:r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  <m:d>
                                  <m:dPr>
                                    <m:ctrlPr>
                                      <a:rPr kumimoji="1" lang="en-US" altLang="ja-JP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e>
                              <m:e>
                                <m:r>
                                  <a:rPr kumimoji="1" lang="en-US" altLang="ja-JP" b="1" i="1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  <m:d>
                                  <m:dPr>
                                    <m:ctrlPr>
                                      <a:rPr kumimoji="1" lang="en-US" altLang="ja-JP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  <m:r>
                                  <a:rPr kumimoji="1" lang="en-US" altLang="ja-JP" b="1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kumimoji="1" lang="en-US" altLang="ja-JP" b="1" i="1" smtClean="0">
                                    <a:latin typeface="Cambria Math" panose="02040503050406030204" pitchFamily="18" charset="0"/>
                                  </a:rPr>
                                  <m:t>𝑪𝒙</m:t>
                                </m:r>
                                <m:d>
                                  <m:dPr>
                                    <m:ctrlPr>
                                      <a:rPr kumimoji="1" lang="en-US" altLang="ja-JP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  <m:r>
                                  <a:rPr kumimoji="1" lang="en-US" altLang="ja-JP" b="1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kumimoji="1" lang="en-US" altLang="ja-JP" b="1" i="1" smtClean="0">
                                    <a:latin typeface="Cambria Math" panose="02040503050406030204" pitchFamily="18" charset="0"/>
                                  </a:rPr>
                                  <m:t>𝒅</m:t>
                                </m:r>
                                <m:d>
                                  <m:dPr>
                                    <m:ctrlPr>
                                      <a:rPr kumimoji="1" lang="en-US" altLang="ja-JP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  <m:r>
                                  <a:rPr kumimoji="1" lang="en-US" altLang="ja-JP" b="1" i="1" smtClean="0">
                                    <a:latin typeface="Cambria Math" panose="02040503050406030204" pitchFamily="18" charset="0"/>
                                  </a:rPr>
                                  <m:t>   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kumimoji="1" lang="ja-JP" altLang="en-US" b="1" dirty="0"/>
                </a:p>
              </p:txBody>
            </p:sp>
          </mc:Choice>
          <mc:Fallback>
            <p:sp>
              <p:nvSpPr>
                <p:cNvPr id="3" name="テキスト ボックス 2">
                  <a:extLst>
                    <a:ext uri="{FF2B5EF4-FFF2-40B4-BE49-F238E27FC236}">
                      <a16:creationId xmlns:a16="http://schemas.microsoft.com/office/drawing/2014/main" id="{B145F539-40E4-4DF6-82B7-FB0B2F766DF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54480" y="3937000"/>
                  <a:ext cx="2390526" cy="61786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" name="テキスト ボックス 27">
                  <a:extLst>
                    <a:ext uri="{FF2B5EF4-FFF2-40B4-BE49-F238E27FC236}">
                      <a16:creationId xmlns:a16="http://schemas.microsoft.com/office/drawing/2014/main" id="{16674BF8-B81C-44DB-853A-0495AEEE2F7C}"/>
                    </a:ext>
                  </a:extLst>
                </p:cNvPr>
                <p:cNvSpPr txBox="1"/>
                <p:nvPr/>
              </p:nvSpPr>
              <p:spPr>
                <a:xfrm>
                  <a:off x="1554480" y="5085080"/>
                  <a:ext cx="3556871" cy="124854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"/>
                            <m:ctrlPr>
                              <a:rPr kumimoji="1" lang="en-US" altLang="ja-JP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kumimoji="1" lang="en-US" altLang="ja-JP" b="1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kumimoji="1" lang="en-US" altLang="ja-JP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eqArr>
                                      <m:eqArrPr>
                                        <m:ctrlPr>
                                          <a:rPr lang="en-US" altLang="ja-JP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acc>
                                          <m:accPr>
                                            <m:chr m:val="̇"/>
                                            <m:ctrlPr>
                                              <a:rPr lang="en-US" altLang="ja-JP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altLang="ja-JP" b="1" i="1">
                                                <a:latin typeface="Cambria Math" panose="02040503050406030204" pitchFamily="18" charset="0"/>
                                              </a:rPr>
                                              <m:t>𝒙</m:t>
                                            </m:r>
                                          </m:e>
                                        </m:acc>
                                        <m:d>
                                          <m:dPr>
                                            <m:ctrlPr>
                                              <a:rPr lang="en-US" altLang="ja-JP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ja-JP" b="0" i="1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e>
                                        </m:d>
                                      </m:e>
                                      <m:e>
                                        <m:acc>
                                          <m:accPr>
                                            <m:chr m:val="̇"/>
                                            <m:ctrlPr>
                                              <a:rPr lang="en-US" altLang="ja-JP" b="1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altLang="ja-JP" b="1" i="1" smtClean="0">
                                                <a:latin typeface="Cambria Math" panose="02040503050406030204" pitchFamily="18" charset="0"/>
                                              </a:rPr>
                                              <m:t>𝒅</m:t>
                                            </m:r>
                                          </m:e>
                                        </m:acc>
                                        <m:d>
                                          <m:dPr>
                                            <m:ctrlPr>
                                              <a:rPr kumimoji="1" lang="en-US" altLang="ja-JP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kumimoji="1" lang="en-US" altLang="ja-JP" b="0" i="1" smtClean="0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e>
                                        </m:d>
                                      </m:e>
                                    </m:eqArr>
                                  </m:e>
                                </m:d>
                                <m:r>
                                  <a:rPr kumimoji="1" lang="en-US" altLang="ja-JP" b="1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kumimoji="1" lang="en-US" altLang="ja-JP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kumimoji="1" lang="en-US" altLang="ja-JP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en-US" altLang="ja-JP" b="1" i="1">
                                              <a:latin typeface="Cambria Math" panose="02040503050406030204" pitchFamily="18" charset="0"/>
                                            </a:rPr>
                                            <m:t>𝑨</m:t>
                                          </m:r>
                                        </m:e>
                                        <m:e>
                                          <m:r>
                                            <a:rPr kumimoji="1" lang="en-US" altLang="ja-JP" b="1" i="1" smtClean="0">
                                              <a:latin typeface="Cambria Math" panose="02040503050406030204" pitchFamily="18" charset="0"/>
                                            </a:rPr>
                                            <m:t>𝟎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kumimoji="1" lang="en-US" altLang="ja-JP" b="1" i="1" smtClean="0">
                                              <a:latin typeface="Cambria Math" panose="02040503050406030204" pitchFamily="18" charset="0"/>
                                            </a:rPr>
                                            <m:t>𝟎</m:t>
                                          </m:r>
                                        </m:e>
                                        <m:e>
                                          <m:r>
                                            <a:rPr kumimoji="1" lang="en-US" altLang="ja-JP" b="1" i="1" smtClean="0">
                                              <a:latin typeface="Cambria Math" panose="02040503050406030204" pitchFamily="18" charset="0"/>
                                            </a:rPr>
                                            <m:t>𝟎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kumimoji="1" lang="en-US" altLang="ja-JP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eqArr>
                                      <m:eqArrPr>
                                        <m:ctrlPr>
                                          <a:rPr lang="en-US" altLang="ja-JP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a:rPr lang="en-US" altLang="ja-JP" b="1" i="1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ja-JP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ja-JP" i="1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e>
                                        </m:d>
                                      </m:e>
                                      <m:e>
                                        <m:r>
                                          <a:rPr lang="en-US" altLang="ja-JP" b="1" i="1" smtClean="0">
                                            <a:latin typeface="Cambria Math" panose="02040503050406030204" pitchFamily="18" charset="0"/>
                                          </a:rPr>
                                          <m:t>𝒅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ja-JP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ja-JP" i="1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e>
                                        </m:d>
                                      </m:e>
                                    </m:eqArr>
                                  </m:e>
                                </m:d>
                                <m:r>
                                  <a:rPr kumimoji="1" lang="en-US" altLang="ja-JP" b="1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kumimoji="1" lang="en-US" altLang="ja-JP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eqArr>
                                      <m:eqArrPr>
                                        <m:ctrlPr>
                                          <a:rPr lang="en-US" altLang="ja-JP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a:rPr lang="en-US" altLang="ja-JP" b="1" i="1">
                                            <a:latin typeface="Cambria Math" panose="02040503050406030204" pitchFamily="18" charset="0"/>
                                          </a:rPr>
                                          <m:t>𝑩</m:t>
                                        </m:r>
                                      </m:e>
                                      <m:e>
                                        <m:r>
                                          <a:rPr lang="en-US" altLang="ja-JP" b="1" i="1" smtClean="0">
                                            <a:latin typeface="Cambria Math" panose="02040503050406030204" pitchFamily="18" charset="0"/>
                                          </a:rPr>
                                          <m:t>𝟎</m:t>
                                        </m:r>
                                      </m:e>
                                    </m:eqArr>
                                  </m:e>
                                </m:d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  <m:d>
                                  <m:dPr>
                                    <m:ctrlPr>
                                      <a:rPr kumimoji="1" lang="en-US" altLang="ja-JP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e>
                              <m:e>
                                <m:r>
                                  <a:rPr kumimoji="1" lang="en-US" altLang="ja-JP" b="1" i="1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  <m:d>
                                  <m:dPr>
                                    <m:ctrlPr>
                                      <a:rPr kumimoji="1" lang="en-US" altLang="ja-JP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  <m:r>
                                  <a:rPr kumimoji="1" lang="en-US" altLang="ja-JP" b="1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kumimoji="1" lang="en-US" altLang="ja-JP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kumimoji="1" lang="en-US" altLang="ja-JP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kumimoji="1" lang="en-US" altLang="ja-JP" b="1" i="1" smtClean="0">
                                              <a:latin typeface="Cambria Math" panose="02040503050406030204" pitchFamily="18" charset="0"/>
                                            </a:rPr>
                                            <m:t>𝑪</m:t>
                                          </m:r>
                                        </m:e>
                                        <m:e>
                                          <m:r>
                                            <a:rPr kumimoji="1" lang="en-US" altLang="ja-JP" b="1" i="1" smtClean="0">
                                              <a:latin typeface="Cambria Math" panose="02040503050406030204" pitchFamily="18" charset="0"/>
                                            </a:rPr>
                                            <m:t>𝟏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kumimoji="1" lang="en-US" altLang="ja-JP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eqArr>
                                      <m:eqArrPr>
                                        <m:ctrlPr>
                                          <a:rPr lang="en-US" altLang="ja-JP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a:rPr lang="en-US" altLang="ja-JP" b="1" i="1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ja-JP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ja-JP" i="1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e>
                                        </m:d>
                                      </m:e>
                                      <m:e>
                                        <m:r>
                                          <a:rPr lang="en-US" altLang="ja-JP" b="1" i="1" smtClean="0">
                                            <a:latin typeface="Cambria Math" panose="02040503050406030204" pitchFamily="18" charset="0"/>
                                          </a:rPr>
                                          <m:t>𝒅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ja-JP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ja-JP" i="1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e>
                                        </m:d>
                                      </m:e>
                                    </m:eqArr>
                                  </m:e>
                                </m:d>
                                <m:r>
                                  <a:rPr kumimoji="1" lang="en-US" altLang="ja-JP" b="1" i="1" smtClean="0">
                                    <a:latin typeface="Cambria Math" panose="02040503050406030204" pitchFamily="18" charset="0"/>
                                  </a:rPr>
                                  <m:t>                    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kumimoji="1" lang="ja-JP" altLang="en-US" b="1" dirty="0"/>
                </a:p>
              </p:txBody>
            </p:sp>
          </mc:Choice>
          <mc:Fallback>
            <p:sp>
              <p:nvSpPr>
                <p:cNvPr id="28" name="テキスト ボックス 27">
                  <a:extLst>
                    <a:ext uri="{FF2B5EF4-FFF2-40B4-BE49-F238E27FC236}">
                      <a16:creationId xmlns:a16="http://schemas.microsoft.com/office/drawing/2014/main" id="{16674BF8-B81C-44DB-853A-0495AEEE2F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54480" y="5085080"/>
                  <a:ext cx="3556871" cy="124854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テキスト ボックス 28">
                  <a:extLst>
                    <a:ext uri="{FF2B5EF4-FFF2-40B4-BE49-F238E27FC236}">
                      <a16:creationId xmlns:a16="http://schemas.microsoft.com/office/drawing/2014/main" id="{9B973164-F58A-414F-9057-F379F70C2375}"/>
                    </a:ext>
                  </a:extLst>
                </p:cNvPr>
                <p:cNvSpPr txBox="1"/>
                <p:nvPr/>
              </p:nvSpPr>
              <p:spPr>
                <a:xfrm>
                  <a:off x="1554480" y="6374267"/>
                  <a:ext cx="6385560" cy="62741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kumimoji="1" lang="en-US" altLang="ja-JP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𝒆</m:t>
                            </m:r>
                          </m:sub>
                        </m:sSub>
                        <m:r>
                          <a:rPr kumimoji="1" lang="en-US" altLang="ja-JP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ja-JP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altLang="ja-JP" b="1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altLang="ja-JP" b="1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d>
                                  <m:dPr>
                                    <m:ctrlPr>
                                      <a:rPr lang="en-US" altLang="ja-JP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ja-JP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e>
                              <m:e>
                                <m:r>
                                  <a:rPr lang="en-US" altLang="ja-JP" b="1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𝒅</m:t>
                                </m:r>
                                <m:d>
                                  <m:dPr>
                                    <m:ctrlPr>
                                      <a:rPr lang="en-US" altLang="ja-JP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ja-JP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e>
                            </m:eqArr>
                          </m:e>
                        </m:d>
                        <m:r>
                          <a:rPr kumimoji="1" lang="en-US" altLang="ja-JP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,  </m:t>
                        </m:r>
                        <m:sSub>
                          <m:sSubPr>
                            <m:ctrlPr>
                              <a:rPr kumimoji="1" lang="en-US" altLang="ja-JP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b>
                            <m:r>
                              <a:rPr kumimoji="1" lang="en-US" altLang="ja-JP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𝒆</m:t>
                            </m:r>
                          </m:sub>
                        </m:sSub>
                        <m:r>
                          <a:rPr kumimoji="1" lang="en-US" altLang="ja-JP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ja-JP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ja-JP" b="1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altLang="ja-JP" b="1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𝑨</m:t>
                                  </m:r>
                                </m:e>
                                <m:e>
                                  <m:r>
                                    <a:rPr lang="en-US" altLang="ja-JP" b="1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b="1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e>
                                <m:e>
                                  <m:r>
                                    <a:rPr lang="en-US" altLang="ja-JP" b="1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e>
                              </m:mr>
                            </m:m>
                          </m:e>
                        </m:d>
                        <m:r>
                          <a:rPr lang="en-US" altLang="ja-JP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,  </m:t>
                        </m:r>
                        <m:sSub>
                          <m:sSubPr>
                            <m:ctrlPr>
                              <a:rPr lang="en-US" altLang="ja-JP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𝑩</m:t>
                            </m:r>
                          </m:e>
                          <m:sub>
                            <m:r>
                              <a:rPr lang="en-US" altLang="ja-JP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𝒆</m:t>
                            </m:r>
                          </m:sub>
                        </m:sSub>
                        <m:r>
                          <a:rPr lang="en-US" altLang="ja-JP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ja-JP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altLang="ja-JP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altLang="ja-JP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𝑩</m:t>
                                </m:r>
                              </m:e>
                              <m:e>
                                <m:r>
                                  <a:rPr lang="en-US" altLang="ja-JP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eqArr>
                          </m:e>
                        </m:d>
                        <m:r>
                          <a:rPr lang="en-US" altLang="ja-JP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,  </m:t>
                        </m:r>
                        <m:sSub>
                          <m:sSubPr>
                            <m:ctrlPr>
                              <a:rPr lang="en-US" altLang="ja-JP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en-US" altLang="ja-JP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𝒆</m:t>
                            </m:r>
                          </m:sub>
                        </m:sSub>
                        <m:r>
                          <a:rPr lang="en-US" altLang="ja-JP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ja-JP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ja-JP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ja-JP" b="1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𝑪</m:t>
                                  </m:r>
                                </m:e>
                                <m:e>
                                  <m:r>
                                    <a:rPr lang="en-US" altLang="ja-JP" b="1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ja-JP" altLang="en-US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29" name="テキスト ボックス 28">
                  <a:extLst>
                    <a:ext uri="{FF2B5EF4-FFF2-40B4-BE49-F238E27FC236}">
                      <a16:creationId xmlns:a16="http://schemas.microsoft.com/office/drawing/2014/main" id="{9B973164-F58A-414F-9057-F379F70C23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54480" y="6374267"/>
                  <a:ext cx="6385560" cy="627416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" name="テキスト ボックス 31">
                  <a:extLst>
                    <a:ext uri="{FF2B5EF4-FFF2-40B4-BE49-F238E27FC236}">
                      <a16:creationId xmlns:a16="http://schemas.microsoft.com/office/drawing/2014/main" id="{171F34EF-AD48-46FA-A2DD-D228D3E24505}"/>
                    </a:ext>
                  </a:extLst>
                </p:cNvPr>
                <p:cNvSpPr txBox="1"/>
                <p:nvPr/>
              </p:nvSpPr>
              <p:spPr>
                <a:xfrm>
                  <a:off x="1554480" y="7535164"/>
                  <a:ext cx="4998720" cy="390941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kumimoji="1" lang="en-US" altLang="ja-JP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̂"/>
                                <m:ctrlPr>
                                  <a:rPr kumimoji="1" lang="en-US" altLang="ja-JP" b="1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kumimoji="1" lang="en-US" altLang="ja-JP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kumimoji="1" lang="en-US" altLang="ja-JP" b="1" i="1" smtClean="0"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sub>
                                </m:sSub>
                              </m:e>
                            </m:acc>
                          </m:e>
                        </m:acc>
                        <m:d>
                          <m:d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kumimoji="1" lang="en-US" altLang="ja-JP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1" i="1" smtClean="0"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b>
                            <m:r>
                              <a:rPr kumimoji="1" lang="en-US" altLang="ja-JP" b="1" i="1" smtClean="0">
                                <a:latin typeface="Cambria Math" panose="02040503050406030204" pitchFamily="18" charset="0"/>
                              </a:rPr>
                              <m:t>𝒆</m:t>
                            </m:r>
                          </m:sub>
                        </m:sSub>
                        <m:acc>
                          <m:accPr>
                            <m:chr m:val="̂"/>
                            <m:ctrlPr>
                              <a:rPr kumimoji="1" lang="en-US" altLang="ja-JP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kumimoji="1" lang="en-US" altLang="ja-JP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kumimoji="1" lang="en-US" altLang="ja-JP" b="1" i="1" smtClean="0"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</m:sub>
                            </m:sSub>
                          </m:e>
                        </m:acc>
                        <m:d>
                          <m:d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kumimoji="1" lang="en-US" altLang="ja-JP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1" i="1" smtClean="0">
                                <a:latin typeface="Cambria Math" panose="02040503050406030204" pitchFamily="18" charset="0"/>
                              </a:rPr>
                              <m:t>𝑩</m:t>
                            </m:r>
                          </m:e>
                          <m:sub>
                            <m:r>
                              <a:rPr kumimoji="1" lang="en-US" altLang="ja-JP" b="1" i="1" smtClean="0">
                                <a:latin typeface="Cambria Math" panose="02040503050406030204" pitchFamily="18" charset="0"/>
                              </a:rPr>
                              <m:t>𝒆</m:t>
                            </m:r>
                          </m:sub>
                        </m:s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d>
                          <m:d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kumimoji="1" lang="en-US" altLang="ja-JP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1" i="1" smtClean="0">
                                <a:latin typeface="Cambria Math" panose="02040503050406030204" pitchFamily="18" charset="0"/>
                              </a:rPr>
                              <m:t>𝑳</m:t>
                            </m:r>
                          </m:e>
                          <m:sub>
                            <m:r>
                              <a:rPr kumimoji="1" lang="en-US" altLang="ja-JP" b="1" i="1" smtClean="0">
                                <a:latin typeface="Cambria Math" panose="02040503050406030204" pitchFamily="18" charset="0"/>
                              </a:rPr>
                              <m:t>𝒆</m:t>
                            </m:r>
                          </m:sub>
                        </m:sSub>
                        <m:d>
                          <m:dPr>
                            <m:begChr m:val="{"/>
                            <m:endChr m:val="}"/>
                            <m:ctrlPr>
                              <a:rPr kumimoji="1" lang="en-US" altLang="ja-JP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  <m:d>
                              <m:dPr>
                                <m:ctrlPr>
                                  <a:rPr kumimoji="1" lang="en-US" altLang="ja-JP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kumimoji="1" lang="en-US" altLang="ja-JP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kumimoji="1" lang="en-US" altLang="ja-JP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b="1" i="1" smtClean="0">
                                    <a:latin typeface="Cambria Math" panose="02040503050406030204" pitchFamily="18" charset="0"/>
                                  </a:rPr>
                                  <m:t>𝑪</m:t>
                                </m:r>
                              </m:e>
                              <m:sub>
                                <m:r>
                                  <a:rPr kumimoji="1" lang="en-US" altLang="ja-JP" b="1" i="1" smtClean="0"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</m:sub>
                            </m:sSub>
                            <m:acc>
                              <m:accPr>
                                <m:chr m:val="̂"/>
                                <m:ctrlPr>
                                  <a:rPr kumimoji="1" lang="en-US" altLang="ja-JP" b="1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kumimoji="1" lang="en-US" altLang="ja-JP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kumimoji="1" lang="en-US" altLang="ja-JP" b="1" i="1" smtClean="0"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sub>
                                </m:sSub>
                              </m:e>
                            </m:acc>
                            <m:d>
                              <m:dPr>
                                <m:ctrlPr>
                                  <a:rPr kumimoji="1" lang="en-US" altLang="ja-JP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ja-JP" altLang="en-US" dirty="0"/>
                </a:p>
              </p:txBody>
            </p:sp>
          </mc:Choice>
          <mc:Fallback>
            <p:sp>
              <p:nvSpPr>
                <p:cNvPr id="32" name="テキスト ボックス 31">
                  <a:extLst>
                    <a:ext uri="{FF2B5EF4-FFF2-40B4-BE49-F238E27FC236}">
                      <a16:creationId xmlns:a16="http://schemas.microsoft.com/office/drawing/2014/main" id="{171F34EF-AD48-46FA-A2DD-D228D3E2450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54480" y="7535164"/>
                  <a:ext cx="4998720" cy="390941"/>
                </a:xfrm>
                <a:prstGeom prst="rect">
                  <a:avLst/>
                </a:prstGeom>
                <a:blipFill>
                  <a:blip r:embed="rId6"/>
                  <a:stretch>
                    <a:fillRect t="-1563" r="-3049" b="-468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5250540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プレゼンテーション1" id="{F8D2AD2B-1BA0-4810-BD31-14F0DB0E7CA7}" vid="{B59E7469-85B3-4F0E-9413-829AD3DE045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まとめ1(背景_薄橙)</Template>
  <TotalTime>2131</TotalTime>
  <Words>485</Words>
  <Application>Microsoft Office PowerPoint</Application>
  <PresentationFormat>ワイド画面</PresentationFormat>
  <Paragraphs>98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0" baseType="lpstr">
      <vt:lpstr>メイリオ</vt:lpstr>
      <vt:lpstr>游ゴシック</vt:lpstr>
      <vt:lpstr>Arial</vt:lpstr>
      <vt:lpstr>Cambria Math</vt:lpstr>
      <vt:lpstr>Office テーマ</vt:lpstr>
      <vt:lpstr>オブザーバを用いた出力フィードバック制御</vt:lpstr>
      <vt:lpstr>オブザーバを用いた出力フィードバック制御</vt:lpstr>
      <vt:lpstr>オブザーバを用いた出力フィードバック制御</vt:lpstr>
      <vt:lpstr>オブザーバゲインLの設計</vt:lpstr>
      <vt:lpstr>外乱オブザーバ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時間応答</dc:title>
  <dc:creator>清水 優椰</dc:creator>
  <cp:lastModifiedBy>清水 優椰</cp:lastModifiedBy>
  <cp:revision>121</cp:revision>
  <dcterms:created xsi:type="dcterms:W3CDTF">2021-02-26T08:13:08Z</dcterms:created>
  <dcterms:modified xsi:type="dcterms:W3CDTF">2021-04-10T12:54:00Z</dcterms:modified>
</cp:coreProperties>
</file>