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5"/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5847" autoAdjust="0"/>
  </p:normalViewPr>
  <p:slideViewPr>
    <p:cSldViewPr snapToGrid="0">
      <p:cViewPr>
        <p:scale>
          <a:sx n="66" d="100"/>
          <a:sy n="66" d="100"/>
        </p:scale>
        <p:origin x="10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8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17.png"/><Relationship Id="rId5" Type="http://schemas.openxmlformats.org/officeDocument/2006/relationships/image" Target="../media/image31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ロバスト制御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ロバスト制御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0A579C-E417-4BBD-9C30-F4AEEF965DD4}"/>
              </a:ext>
            </a:extLst>
          </p:cNvPr>
          <p:cNvGrpSpPr/>
          <p:nvPr/>
        </p:nvGrpSpPr>
        <p:grpSpPr>
          <a:xfrm>
            <a:off x="838200" y="1898723"/>
            <a:ext cx="10515600" cy="4524315"/>
            <a:chOff x="838200" y="1898723"/>
            <a:chExt cx="10515600" cy="4524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/>
                <p:nvPr/>
              </p:nvSpPr>
              <p:spPr>
                <a:xfrm>
                  <a:off x="838200" y="1898723"/>
                  <a:ext cx="10515600" cy="4524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モデルには</a:t>
                  </a:r>
                  <a:r>
                    <a:rPr kumimoji="1" lang="ja-JP" altLang="en-US" b="1" u="sng" dirty="0">
                      <a:solidFill>
                        <a:srgbClr val="7030A0"/>
                      </a:solidFill>
                    </a:rPr>
                    <a:t>不確かさ</a:t>
                  </a:r>
                  <a:r>
                    <a:rPr kumimoji="1" lang="ja-JP" altLang="en-US" b="1" dirty="0"/>
                    <a:t>が避けられない</a:t>
                  </a:r>
                  <a:endParaRPr kumimoji="1" lang="en-US" altLang="ja-JP" b="1" dirty="0"/>
                </a:p>
                <a:p>
                  <a:r>
                    <a:rPr lang="en-US" altLang="ja-JP" b="1" dirty="0">
                      <a:solidFill>
                        <a:schemeClr val="accent1"/>
                      </a:solidFill>
                    </a:rPr>
                    <a:t>	</a:t>
                  </a:r>
                  <a:r>
                    <a:rPr lang="ja-JP" altLang="en-US" b="1" dirty="0">
                      <a:solidFill>
                        <a:schemeClr val="accent1"/>
                      </a:solidFill>
                    </a:rPr>
                    <a:t>　　　↑微小な時間，パラメータに含まれる誤差，非線形性，外乱など</a:t>
                  </a:r>
                  <a:endParaRPr kumimoji="1" lang="en-US" altLang="ja-JP" b="1" dirty="0">
                    <a:solidFill>
                      <a:schemeClr val="accent1"/>
                    </a:solidFill>
                  </a:endParaRPr>
                </a:p>
                <a:p>
                  <a:endParaRPr lang="en-US" altLang="ja-JP" b="1" dirty="0"/>
                </a:p>
                <a:p>
                  <a:r>
                    <a:rPr kumimoji="1" lang="ja-JP" altLang="en-US" b="1" dirty="0">
                      <a:solidFill>
                        <a:srgbClr val="002060"/>
                      </a:solidFill>
                    </a:rPr>
                    <a:t>ロバスト制御</a:t>
                  </a:r>
                  <a:r>
                    <a:rPr kumimoji="1" lang="en-US" altLang="ja-JP" b="1" dirty="0"/>
                    <a:t>…</a:t>
                  </a:r>
                  <a:r>
                    <a:rPr kumimoji="1" lang="ja-JP" altLang="en-US" b="1" dirty="0"/>
                    <a:t>モデルの不確かさを考慮した制御系設計の</a:t>
                  </a:r>
                  <a:r>
                    <a:rPr kumimoji="1" lang="en-US" altLang="ja-JP" b="1" dirty="0"/>
                    <a:t>1</a:t>
                  </a:r>
                  <a:r>
                    <a:rPr kumimoji="1" lang="ja-JP" altLang="en-US" b="1" dirty="0"/>
                    <a:t>つ．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ja-JP" altLang="en-US" b="1" dirty="0"/>
                    <a:t>制御対象の伝達関数モデル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ja-JP" altLang="en-US" b="1" dirty="0"/>
                    <a:t>を現実の制御対象と区別するために，ノミナルモデルと呼ぶ</a:t>
                  </a:r>
                  <a:endParaRPr kumimoji="1" lang="en-US" altLang="ja-JP" b="1" dirty="0"/>
                </a:p>
                <a:p>
                  <a:r>
                    <a:rPr kumimoji="1" lang="ja-JP" altLang="en-US" b="1" dirty="0"/>
                    <a:t>現実の制御対象（不確かさを含む）を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en-US" altLang="ja-JP" b="1" dirty="0"/>
                    <a:t>				</a:t>
                  </a:r>
                  <a:r>
                    <a:rPr kumimoji="1" lang="ja-JP" altLang="en-US" b="1" dirty="0"/>
                    <a:t>と表す</a:t>
                  </a:r>
                  <a:endParaRPr kumimoji="1" lang="en-US" altLang="ja-JP" b="1" dirty="0"/>
                </a:p>
                <a:p>
                  <a:endParaRPr kumimoji="1"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kumimoji="1" lang="en-US" altLang="ja-JP" b="1" dirty="0">
                      <a:solidFill>
                        <a:srgbClr val="002060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1" lang="ja-JP" altLang="en-US" b="1" dirty="0"/>
                    <a:t>：周波数ごとに</a:t>
                  </a:r>
                  <a:r>
                    <a:rPr kumimoji="1" lang="en-US" altLang="ja-JP" b="1" dirty="0"/>
                    <a:t>0~1</a:t>
                  </a:r>
                  <a:r>
                    <a:rPr kumimoji="1" lang="ja-JP" altLang="en-US" b="1" dirty="0"/>
                    <a:t>の間の値をとる</a:t>
                  </a:r>
                  <a:endParaRPr kumimoji="1" lang="en-US" altLang="ja-JP" b="1" dirty="0"/>
                </a:p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kumimoji="1" lang="en-US" altLang="ja-JP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𝚻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1" lang="ja-JP" altLang="en-US" b="1" dirty="0"/>
                    <a:t>：周波数ごと</a:t>
                  </a:r>
                  <a:r>
                    <a:rPr lang="ja-JP" altLang="en-US" b="1" dirty="0"/>
                    <a:t>の不確かさの大きさを決める　⇒　周波数重み関数と呼ばれる</a:t>
                  </a:r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kumimoji="1" lang="ja-JP" altLang="en-US" b="1" dirty="0"/>
                    <a:t>のとき</a:t>
                  </a:r>
                  <a:endParaRPr kumimoji="1" lang="en-US" altLang="ja-JP" b="1" dirty="0"/>
                </a:p>
                <a:p>
                  <a:r>
                    <a:rPr kumimoji="1" lang="en-US" altLang="ja-JP" b="1" dirty="0"/>
                    <a:t>			</a:t>
                  </a:r>
                  <a:r>
                    <a:rPr kumimoji="1" lang="ja-JP" altLang="en-US" b="1" dirty="0"/>
                    <a:t>（不確かさがなくなり，一致）</a:t>
                  </a:r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98723"/>
                  <a:ext cx="10515600" cy="4524315"/>
                </a:xfrm>
                <a:prstGeom prst="rect">
                  <a:avLst/>
                </a:prstGeom>
                <a:blipFill>
                  <a:blip r:embed="rId2"/>
                  <a:stretch>
                    <a:fillRect l="-522" t="-673" b="-1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D12FFB8-1852-48C8-87ED-6DFCEFC6C5A4}"/>
                    </a:ext>
                  </a:extLst>
                </p:cNvPr>
                <p:cNvSpPr txBox="1"/>
                <p:nvPr/>
              </p:nvSpPr>
              <p:spPr>
                <a:xfrm>
                  <a:off x="1479176" y="4098127"/>
                  <a:ext cx="3019866" cy="31265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D12FFB8-1852-48C8-87ED-6DFCEFC6C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176" y="4098127"/>
                  <a:ext cx="3019866" cy="312650"/>
                </a:xfrm>
                <a:prstGeom prst="rect">
                  <a:avLst/>
                </a:prstGeom>
                <a:blipFill>
                  <a:blip r:embed="rId3"/>
                  <a:stretch>
                    <a:fillRect l="-1212" t="-19231" b="-9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7177642-5ECB-4B72-8AE3-04D778409730}"/>
                </a:ext>
              </a:extLst>
            </p:cNvPr>
            <p:cNvCxnSpPr>
              <a:cxnSpLocks/>
            </p:cNvCxnSpPr>
            <p:nvPr/>
          </p:nvCxnSpPr>
          <p:spPr>
            <a:xfrm>
              <a:off x="2779059" y="4401813"/>
              <a:ext cx="111162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AAAE8AB-0EA7-41EF-8367-AE8917C63B1D}"/>
                </a:ext>
              </a:extLst>
            </p:cNvPr>
            <p:cNvSpPr txBox="1"/>
            <p:nvPr/>
          </p:nvSpPr>
          <p:spPr>
            <a:xfrm>
              <a:off x="2779059" y="4410777"/>
              <a:ext cx="1967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accent2"/>
                  </a:solidFill>
                </a:rPr>
                <a:t>（乗法的な）不確かさ</a:t>
              </a:r>
              <a:endParaRPr kumimoji="1" lang="ja-JP" altLang="en-US" sz="1400" b="1" dirty="0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38D6CED7-CC7D-4F81-A490-B4693F061346}"/>
                    </a:ext>
                  </a:extLst>
                </p:cNvPr>
                <p:cNvSpPr txBox="1"/>
                <p:nvPr/>
              </p:nvSpPr>
              <p:spPr>
                <a:xfrm>
                  <a:off x="2464437" y="6001730"/>
                  <a:ext cx="1298497" cy="2838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38D6CED7-CC7D-4F81-A490-B4693F061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7" y="6001730"/>
                  <a:ext cx="1298497" cy="283860"/>
                </a:xfrm>
                <a:prstGeom prst="rect">
                  <a:avLst/>
                </a:prstGeom>
                <a:blipFill>
                  <a:blip r:embed="rId4"/>
                  <a:stretch>
                    <a:fillRect l="-3286" t="-30435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020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u="sng" dirty="0"/>
              <a:t>ロバスト安定化問題</a:t>
            </a: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6A3C8207-D6E9-49C9-BEBF-44A61ED36823}"/>
              </a:ext>
            </a:extLst>
          </p:cNvPr>
          <p:cNvGrpSpPr/>
          <p:nvPr/>
        </p:nvGrpSpPr>
        <p:grpSpPr>
          <a:xfrm>
            <a:off x="838200" y="1314495"/>
            <a:ext cx="10582835" cy="7597412"/>
            <a:chOff x="838200" y="1314495"/>
            <a:chExt cx="10582835" cy="7597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/>
                <p:nvPr/>
              </p:nvSpPr>
              <p:spPr>
                <a:xfrm>
                  <a:off x="838200" y="1898723"/>
                  <a:ext cx="10515600" cy="2066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まず，安定なシステム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に対して，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kumimoji="1" lang="ja-JP" altLang="en-US" b="1" dirty="0"/>
                    <a:t>ノルムを次のように定義する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lang="ja-JP" altLang="en-US" b="1" dirty="0"/>
                    <a:t>このとき，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の集合は</a:t>
                  </a:r>
                  <a:r>
                    <a:rPr kumimoji="1" lang="en-US" altLang="ja-JP" b="1" dirty="0"/>
                    <a:t>...</a:t>
                  </a:r>
                  <a:r>
                    <a:rPr lang="en-US" altLang="ja-JP" b="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+∆</m:t>
                          </m:r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ja-JP" b="1">
                                  <a:latin typeface="Cambria Math" panose="02040503050406030204" pitchFamily="18" charset="0"/>
                                </a:rPr>
                                <m:t>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lang="ja-JP" altLang="en-US" b="1" dirty="0"/>
                    <a:t>と書ける．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98723"/>
                  <a:ext cx="10515600" cy="2066976"/>
                </a:xfrm>
                <a:prstGeom prst="rect">
                  <a:avLst/>
                </a:prstGeom>
                <a:blipFill>
                  <a:blip r:embed="rId2"/>
                  <a:stretch>
                    <a:fillRect l="-522" t="-1471" b="-32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F8F6C8AC-769A-4356-BA29-C610674D16B3}"/>
                    </a:ext>
                  </a:extLst>
                </p:cNvPr>
                <p:cNvSpPr txBox="1"/>
                <p:nvPr/>
              </p:nvSpPr>
              <p:spPr>
                <a:xfrm>
                  <a:off x="1313329" y="1314495"/>
                  <a:ext cx="10107706" cy="376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↑集合</a:t>
                  </a:r>
                  <a:r>
                    <a:rPr kumimoji="1" lang="en-US" altLang="ja-JP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ℙ</a:t>
                  </a:r>
                  <a:r>
                    <a:rPr kumimoji="1" lang="ja-JP" altLang="en-US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に</a:t>
                  </a:r>
                  <a:r>
                    <a:rPr lang="ja-JP" altLang="en-US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属するすべての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に対してフィードバック系の内部安定性を保証する制御器</a:t>
                  </a:r>
                  <a14:m>
                    <m:oMath xmlns:m="http://schemas.openxmlformats.org/officeDocument/2006/math">
                      <m:r>
                        <a:rPr kumimoji="1" lang="en-US" altLang="ja-JP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𝚱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を設計</a:t>
                  </a:r>
                  <a:endParaRPr kumimoji="1" lang="en-US" altLang="ja-JP" b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F8F6C8AC-769A-4356-BA29-C610674D1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329" y="1314495"/>
                  <a:ext cx="10107706" cy="376193"/>
                </a:xfrm>
                <a:prstGeom prst="rect">
                  <a:avLst/>
                </a:prstGeom>
                <a:blipFill>
                  <a:blip r:embed="rId3"/>
                  <a:stretch>
                    <a:fillRect l="-482" t="-14754" r="-241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C068CB29-94A8-4C5D-B7E1-57B3C83447D7}"/>
                    </a:ext>
                  </a:extLst>
                </p:cNvPr>
                <p:cNvSpPr txBox="1"/>
                <p:nvPr/>
              </p:nvSpPr>
              <p:spPr>
                <a:xfrm>
                  <a:off x="2675400" y="2281453"/>
                  <a:ext cx="2461187" cy="429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C068CB29-94A8-4C5D-B7E1-57B3C8344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400" y="2281453"/>
                  <a:ext cx="2461187" cy="429028"/>
                </a:xfrm>
                <a:prstGeom prst="rect">
                  <a:avLst/>
                </a:prstGeom>
                <a:blipFill>
                  <a:blip r:embed="rId4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9547F89-D07B-4A74-832C-20CB92DBEC58}"/>
                    </a:ext>
                  </a:extLst>
                </p:cNvPr>
                <p:cNvSpPr txBox="1"/>
                <p:nvPr/>
              </p:nvSpPr>
              <p:spPr>
                <a:xfrm>
                  <a:off x="2675401" y="3140590"/>
                  <a:ext cx="4198970" cy="31265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d>
                                  <m:d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ja-JP" b="1">
                                        <a:latin typeface="Cambria Math" panose="02040503050406030204" pitchFamily="18" charset="0"/>
                                      </a:rPr>
                                      <m:t>𝚻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9547F89-D07B-4A74-832C-20CB92DBE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401" y="3140590"/>
                  <a:ext cx="4198970" cy="312650"/>
                </a:xfrm>
                <a:prstGeom prst="rect">
                  <a:avLst/>
                </a:prstGeom>
                <a:blipFill>
                  <a:blip r:embed="rId5"/>
                  <a:stretch>
                    <a:fillRect l="-726" t="-19608" b="-274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127E5448-3520-4C6B-BC07-53B095D5DAC4}"/>
                </a:ext>
              </a:extLst>
            </p:cNvPr>
            <p:cNvGrpSpPr/>
            <p:nvPr/>
          </p:nvGrpSpPr>
          <p:grpSpPr>
            <a:xfrm>
              <a:off x="1584960" y="3747451"/>
              <a:ext cx="4939968" cy="1460115"/>
              <a:chOff x="1584960" y="3747451"/>
              <a:chExt cx="4939968" cy="1460115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F03EA7D3-D1FE-4B89-821F-3AECE731D075}"/>
                  </a:ext>
                </a:extLst>
              </p:cNvPr>
              <p:cNvGrpSpPr/>
              <p:nvPr/>
            </p:nvGrpSpPr>
            <p:grpSpPr>
              <a:xfrm>
                <a:off x="2581034" y="4614754"/>
                <a:ext cx="369332" cy="369332"/>
                <a:chOff x="3128682" y="4312024"/>
                <a:chExt cx="369332" cy="369332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641046A4-F182-48B4-BF7F-F0960090AF5F}"/>
                    </a:ext>
                  </a:extLst>
                </p:cNvPr>
                <p:cNvSpPr/>
                <p:nvPr/>
              </p:nvSpPr>
              <p:spPr>
                <a:xfrm>
                  <a:off x="3128682" y="4312024"/>
                  <a:ext cx="36933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1.</a:t>
                  </a:r>
                  <a:endParaRPr kumimoji="1" lang="ja-JP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045AC567-FCD3-4D7A-9637-D497CA730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𝚱</m:t>
                            </m:r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045AC567-FCD3-4D7A-9637-D497CA7303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FD1748DE-30B7-4DB4-AA0C-5D89047FB0CA}"/>
                  </a:ext>
                </a:extLst>
              </p:cNvPr>
              <p:cNvGrpSpPr/>
              <p:nvPr/>
            </p:nvGrpSpPr>
            <p:grpSpPr>
              <a:xfrm>
                <a:off x="3335043" y="4614754"/>
                <a:ext cx="369332" cy="369332"/>
                <a:chOff x="3128682" y="4312024"/>
                <a:chExt cx="369332" cy="369332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C4EEAF71-DA84-45B5-BE5E-5C89AB48F578}"/>
                    </a:ext>
                  </a:extLst>
                </p:cNvPr>
                <p:cNvSpPr/>
                <p:nvPr/>
              </p:nvSpPr>
              <p:spPr>
                <a:xfrm>
                  <a:off x="3128682" y="4312024"/>
                  <a:ext cx="36933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1.</a:t>
                  </a:r>
                  <a:endParaRPr kumimoji="1" lang="ja-JP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>
                      <a:extLst>
                        <a:ext uri="{FF2B5EF4-FFF2-40B4-BE49-F238E27FC236}">
                          <a16:creationId xmlns:a16="http://schemas.microsoft.com/office/drawing/2014/main" id="{EF91C68F-1964-448E-8A29-E6F15B118C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8" name="テキスト ボックス 17">
                      <a:extLst>
                        <a:ext uri="{FF2B5EF4-FFF2-40B4-BE49-F238E27FC236}">
                          <a16:creationId xmlns:a16="http://schemas.microsoft.com/office/drawing/2014/main" id="{EF91C68F-1964-448E-8A29-E6F15B118C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0C26C880-6DBB-4E8E-8B19-6C488567CB91}"/>
                  </a:ext>
                </a:extLst>
              </p:cNvPr>
              <p:cNvGrpSpPr/>
              <p:nvPr/>
            </p:nvGrpSpPr>
            <p:grpSpPr>
              <a:xfrm>
                <a:off x="4240462" y="4034007"/>
                <a:ext cx="369332" cy="369332"/>
                <a:chOff x="3128682" y="4312024"/>
                <a:chExt cx="369332" cy="369332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81A46F6C-1EA4-46BB-B3A4-EC9508CEF93D}"/>
                    </a:ext>
                  </a:extLst>
                </p:cNvPr>
                <p:cNvSpPr/>
                <p:nvPr/>
              </p:nvSpPr>
              <p:spPr>
                <a:xfrm>
                  <a:off x="3128682" y="4312024"/>
                  <a:ext cx="36933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1.</a:t>
                  </a:r>
                  <a:endParaRPr kumimoji="1" lang="ja-JP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246C3BD3-92A3-4132-9419-C47B197AA6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246C3BD3-92A3-4132-9419-C47B197AA6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2BFCBE34-F201-435D-9FA1-86B4A9A7C403}"/>
                  </a:ext>
                </a:extLst>
              </p:cNvPr>
              <p:cNvGrpSpPr/>
              <p:nvPr/>
            </p:nvGrpSpPr>
            <p:grpSpPr>
              <a:xfrm>
                <a:off x="4858822" y="4034007"/>
                <a:ext cx="426438" cy="369332"/>
                <a:chOff x="3071576" y="4312024"/>
                <a:chExt cx="426438" cy="369332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372A6AA3-C6CD-42AF-8242-2CB18E7FB3EC}"/>
                    </a:ext>
                  </a:extLst>
                </p:cNvPr>
                <p:cNvSpPr/>
                <p:nvPr/>
              </p:nvSpPr>
              <p:spPr>
                <a:xfrm>
                  <a:off x="3128682" y="4312024"/>
                  <a:ext cx="36933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1.</a:t>
                  </a:r>
                  <a:endParaRPr kumimoji="1" lang="ja-JP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テキスト ボックス 23">
                      <a:extLst>
                        <a:ext uri="{FF2B5EF4-FFF2-40B4-BE49-F238E27FC236}">
                          <a16:creationId xmlns:a16="http://schemas.microsoft.com/office/drawing/2014/main" id="{03278868-DBAE-46AC-91BD-06F0B969B6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1576" y="4312024"/>
                      <a:ext cx="3575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kumimoji="1" lang="en-US" altLang="ja-JP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𝚻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24" name="テキスト ボックス 23">
                      <a:extLst>
                        <a:ext uri="{FF2B5EF4-FFF2-40B4-BE49-F238E27FC236}">
                          <a16:creationId xmlns:a16="http://schemas.microsoft.com/office/drawing/2014/main" id="{03278868-DBAE-46AC-91BD-06F0B969B6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1576" y="4312024"/>
                      <a:ext cx="35753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305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1ACAA668-7205-4C82-986C-A2DD0C4C5A39}"/>
                  </a:ext>
                </a:extLst>
              </p:cNvPr>
              <p:cNvCxnSpPr>
                <a:cxnSpLocks/>
                <a:stCxn id="55" idx="6"/>
                <a:endCxn id="10" idx="1"/>
              </p:cNvCxnSpPr>
              <p:nvPr/>
            </p:nvCxnSpPr>
            <p:spPr>
              <a:xfrm>
                <a:off x="2260582" y="4799420"/>
                <a:ext cx="3204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C7DC9C60-6F51-43E8-8563-E18EA7F48400}"/>
                  </a:ext>
                </a:extLst>
              </p:cNvPr>
              <p:cNvCxnSpPr>
                <a:cxnSpLocks/>
                <a:stCxn id="10" idx="3"/>
                <a:endCxn id="18" idx="1"/>
              </p:cNvCxnSpPr>
              <p:nvPr/>
            </p:nvCxnSpPr>
            <p:spPr>
              <a:xfrm>
                <a:off x="2938564" y="4799420"/>
                <a:ext cx="3964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F5A3ED35-39B5-4186-89B2-D14AD2EC6A33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>
                <a:off x="4609794" y="4218673"/>
                <a:ext cx="3061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40B12F2C-374B-4122-B881-2CB4663D8CED}"/>
                  </a:ext>
                </a:extLst>
              </p:cNvPr>
              <p:cNvCxnSpPr>
                <a:cxnSpLocks/>
                <a:stCxn id="18" idx="3"/>
                <a:endCxn id="39" idx="2"/>
              </p:cNvCxnSpPr>
              <p:nvPr/>
            </p:nvCxnSpPr>
            <p:spPr>
              <a:xfrm flipV="1">
                <a:off x="3692573" y="4791889"/>
                <a:ext cx="1820721" cy="7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C1E9697E-2AA5-4263-B142-69AB272E605E}"/>
                  </a:ext>
                </a:extLst>
              </p:cNvPr>
              <p:cNvSpPr/>
              <p:nvPr/>
            </p:nvSpPr>
            <p:spPr>
              <a:xfrm>
                <a:off x="5513294" y="473788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" name="コネクタ: カギ線 40">
                <a:extLst>
                  <a:ext uri="{FF2B5EF4-FFF2-40B4-BE49-F238E27FC236}">
                    <a16:creationId xmlns:a16="http://schemas.microsoft.com/office/drawing/2014/main" id="{6E865197-C8DE-47C7-B01C-12237CA9F435}"/>
                  </a:ext>
                </a:extLst>
              </p:cNvPr>
              <p:cNvCxnSpPr>
                <a:cxnSpLocks/>
                <a:stCxn id="23" idx="3"/>
                <a:endCxn id="39" idx="0"/>
              </p:cNvCxnSpPr>
              <p:nvPr/>
            </p:nvCxnSpPr>
            <p:spPr>
              <a:xfrm>
                <a:off x="5285260" y="4218673"/>
                <a:ext cx="282034" cy="51921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コネクタ: カギ線 43">
                <a:extLst>
                  <a:ext uri="{FF2B5EF4-FFF2-40B4-BE49-F238E27FC236}">
                    <a16:creationId xmlns:a16="http://schemas.microsoft.com/office/drawing/2014/main" id="{7B729D36-074A-4A65-8FE4-3CA6E92CF59D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rot="5400000" flipH="1" flipV="1">
                <a:off x="3810858" y="4369816"/>
                <a:ext cx="580747" cy="27846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EA84CDA9-C3EC-4907-AB4C-9F8625572A8E}"/>
                  </a:ext>
                </a:extLst>
              </p:cNvPr>
              <p:cNvSpPr/>
              <p:nvPr/>
            </p:nvSpPr>
            <p:spPr>
              <a:xfrm>
                <a:off x="3897224" y="474542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8" name="コネクタ: カギ線 47">
                <a:extLst>
                  <a:ext uri="{FF2B5EF4-FFF2-40B4-BE49-F238E27FC236}">
                    <a16:creationId xmlns:a16="http://schemas.microsoft.com/office/drawing/2014/main" id="{8B909539-CEBB-41F1-91A0-8F567E045F59}"/>
                  </a:ext>
                </a:extLst>
              </p:cNvPr>
              <p:cNvCxnSpPr>
                <a:cxnSpLocks/>
                <a:stCxn id="52" idx="4"/>
                <a:endCxn id="55" idx="4"/>
              </p:cNvCxnSpPr>
              <p:nvPr/>
            </p:nvCxnSpPr>
            <p:spPr>
              <a:xfrm rot="5400000">
                <a:off x="4094839" y="2957632"/>
                <a:ext cx="7531" cy="3784044"/>
              </a:xfrm>
              <a:prstGeom prst="bentConnector3">
                <a:avLst>
                  <a:gd name="adj1" fmla="val 708157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AD2DF9D1-EA65-40D7-AF01-8B49F342482B}"/>
                  </a:ext>
                </a:extLst>
              </p:cNvPr>
              <p:cNvCxnSpPr>
                <a:cxnSpLocks/>
                <a:stCxn id="39" idx="6"/>
              </p:cNvCxnSpPr>
              <p:nvPr/>
            </p:nvCxnSpPr>
            <p:spPr>
              <a:xfrm flipV="1">
                <a:off x="5621294" y="4783179"/>
                <a:ext cx="903634" cy="8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8E8746E3-DCD2-4D85-94FA-909BEF96A64D}"/>
                  </a:ext>
                </a:extLst>
              </p:cNvPr>
              <p:cNvSpPr/>
              <p:nvPr/>
            </p:nvSpPr>
            <p:spPr>
              <a:xfrm>
                <a:off x="5936626" y="473788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73FB523-A325-47F8-B806-98F42665C326}"/>
                  </a:ext>
                </a:extLst>
              </p:cNvPr>
              <p:cNvSpPr/>
              <p:nvPr/>
            </p:nvSpPr>
            <p:spPr>
              <a:xfrm>
                <a:off x="2152582" y="474542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9BCABC2B-7AB1-4852-B47D-CD742E631C2F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>
                <a:off x="1584960" y="4799420"/>
                <a:ext cx="5676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1E09D5CA-E31B-40DE-9990-2FC004466D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0475" y="4522421"/>
                    <a:ext cx="189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1E09D5CA-E31B-40DE-9990-2FC004466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0475" y="4522421"/>
                    <a:ext cx="18915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129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69968360-314D-41B0-92F0-D49D2F6F0E5D}"/>
                      </a:ext>
                    </a:extLst>
                  </p:cNvPr>
                  <p:cNvSpPr txBox="1"/>
                  <p:nvPr/>
                </p:nvSpPr>
                <p:spPr>
                  <a:xfrm>
                    <a:off x="6073680" y="4468421"/>
                    <a:ext cx="2035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69968360-314D-41B0-92F0-D49D2F6F0E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680" y="4468421"/>
                    <a:ext cx="20358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6471" r="-2352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35FC6781-7083-4211-8A93-6A3321A4E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2833" y="3831517"/>
                    <a:ext cx="224420" cy="2838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oMath>
                      </m:oMathPara>
                    </a14:m>
                    <a:endParaRPr kumimoji="1" lang="ja-JP" altLang="en-US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35FC6781-7083-4211-8A93-6A3321A4E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833" y="3831517"/>
                    <a:ext cx="224420" cy="2838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t="-30435" r="-5555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1E1F934C-56EF-42ED-B122-D578275413C8}"/>
                  </a:ext>
                </a:extLst>
              </p:cNvPr>
              <p:cNvSpPr/>
              <p:nvPr/>
            </p:nvSpPr>
            <p:spPr>
              <a:xfrm>
                <a:off x="3087420" y="3747451"/>
                <a:ext cx="2737006" cy="1460115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テキスト ボックス 72">
                    <a:extLst>
                      <a:ext uri="{FF2B5EF4-FFF2-40B4-BE49-F238E27FC236}">
                        <a16:creationId xmlns:a16="http://schemas.microsoft.com/office/drawing/2014/main" id="{F9ACA261-3910-4FA2-96AD-DC36A021DF64}"/>
                      </a:ext>
                    </a:extLst>
                  </p:cNvPr>
                  <p:cNvSpPr txBox="1"/>
                  <p:nvPr/>
                </p:nvSpPr>
                <p:spPr>
                  <a:xfrm>
                    <a:off x="1982706" y="4592734"/>
                    <a:ext cx="15869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 sz="1200" b="1" dirty="0"/>
                  </a:p>
                </p:txBody>
              </p:sp>
            </mc:Choice>
            <mc:Fallback xmlns="">
              <p:sp>
                <p:nvSpPr>
                  <p:cNvPr id="73" name="テキスト ボックス 72">
                    <a:extLst>
                      <a:ext uri="{FF2B5EF4-FFF2-40B4-BE49-F238E27FC236}">
                        <a16:creationId xmlns:a16="http://schemas.microsoft.com/office/drawing/2014/main" id="{F9ACA261-3910-4FA2-96AD-DC36A021D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706" y="4592734"/>
                    <a:ext cx="158698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385" r="-23077" b="-645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1AE697A7-50A8-4332-BECA-C6EE1E30D947}"/>
                      </a:ext>
                    </a:extLst>
                  </p:cNvPr>
                  <p:cNvSpPr txBox="1"/>
                  <p:nvPr/>
                </p:nvSpPr>
                <p:spPr>
                  <a:xfrm>
                    <a:off x="5278055" y="4598513"/>
                    <a:ext cx="15869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 sz="1200" b="1" dirty="0"/>
                  </a:p>
                </p:txBody>
              </p:sp>
            </mc:Choice>
            <mc:Fallback xmlns="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1AE697A7-50A8-4332-BECA-C6EE1E30D9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8055" y="4598513"/>
                    <a:ext cx="158698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231" r="-19231" b="-645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テキスト ボックス 74">
                    <a:extLst>
                      <a:ext uri="{FF2B5EF4-FFF2-40B4-BE49-F238E27FC236}">
                        <a16:creationId xmlns:a16="http://schemas.microsoft.com/office/drawing/2014/main" id="{3CCAF0B1-4BFE-4CDD-9E1D-B26D6A33AA70}"/>
                      </a:ext>
                    </a:extLst>
                  </p:cNvPr>
                  <p:cNvSpPr txBox="1"/>
                  <p:nvPr/>
                </p:nvSpPr>
                <p:spPr>
                  <a:xfrm>
                    <a:off x="5573972" y="4514890"/>
                    <a:ext cx="15869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 sz="1200" b="1" dirty="0"/>
                  </a:p>
                </p:txBody>
              </p:sp>
            </mc:Choice>
            <mc:Fallback xmlns="">
              <p:sp>
                <p:nvSpPr>
                  <p:cNvPr id="75" name="テキスト ボックス 74">
                    <a:extLst>
                      <a:ext uri="{FF2B5EF4-FFF2-40B4-BE49-F238E27FC236}">
                        <a16:creationId xmlns:a16="http://schemas.microsoft.com/office/drawing/2014/main" id="{3CCAF0B1-4BFE-4CDD-9E1D-B26D6A33AA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3972" y="4514890"/>
                    <a:ext cx="158698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385" r="-230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05CFED9-5A55-4D72-AB45-52B020D3EC54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630" y="4907419"/>
                    <a:ext cx="15869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ja-JP" altLang="en-US" sz="1200" b="1" dirty="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05CFED9-5A55-4D72-AB45-52B020D3E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630" y="4907419"/>
                    <a:ext cx="158698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30487D64-7AB2-414D-99E7-3441D9AC1C09}"/>
                </a:ext>
              </a:extLst>
            </p:cNvPr>
            <p:cNvGrpSpPr/>
            <p:nvPr/>
          </p:nvGrpSpPr>
          <p:grpSpPr>
            <a:xfrm>
              <a:off x="2762770" y="6626987"/>
              <a:ext cx="3061656" cy="1664507"/>
              <a:chOff x="3222833" y="5904154"/>
              <a:chExt cx="3061656" cy="1664507"/>
            </a:xfrm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58BE429C-364B-4B87-AD59-6C5ED7BD9741}"/>
                  </a:ext>
                </a:extLst>
              </p:cNvPr>
              <p:cNvGrpSpPr/>
              <p:nvPr/>
            </p:nvGrpSpPr>
            <p:grpSpPr>
              <a:xfrm>
                <a:off x="4642047" y="6965661"/>
                <a:ext cx="369332" cy="369332"/>
                <a:chOff x="3128682" y="4312024"/>
                <a:chExt cx="369332" cy="369332"/>
              </a:xfrm>
            </p:grpSpPr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E098A427-A1F3-4544-B704-9994AE47F62C}"/>
                    </a:ext>
                  </a:extLst>
                </p:cNvPr>
                <p:cNvSpPr/>
                <p:nvPr/>
              </p:nvSpPr>
              <p:spPr>
                <a:xfrm>
                  <a:off x="3128682" y="4312024"/>
                  <a:ext cx="36933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1.</a:t>
                  </a:r>
                  <a:endParaRPr kumimoji="1" lang="ja-JP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テキスト ボックス 78">
                      <a:extLst>
                        <a:ext uri="{FF2B5EF4-FFF2-40B4-BE49-F238E27FC236}">
                          <a16:creationId xmlns:a16="http://schemas.microsoft.com/office/drawing/2014/main" id="{AF554029-E79A-4A69-B4CA-AC9AB79D0C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𝚱</m:t>
                            </m:r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79" name="テキスト ボックス 78">
                      <a:extLst>
                        <a:ext uri="{FF2B5EF4-FFF2-40B4-BE49-F238E27FC236}">
                          <a16:creationId xmlns:a16="http://schemas.microsoft.com/office/drawing/2014/main" id="{AF554029-E79A-4A69-B4CA-AC9AB79D0C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31808A89-B3D7-4201-879C-AA3CA997F52C}"/>
                  </a:ext>
                </a:extLst>
              </p:cNvPr>
              <p:cNvGrpSpPr/>
              <p:nvPr/>
            </p:nvGrpSpPr>
            <p:grpSpPr>
              <a:xfrm>
                <a:off x="3962000" y="6965661"/>
                <a:ext cx="369332" cy="369332"/>
                <a:chOff x="3128682" y="4312024"/>
                <a:chExt cx="369332" cy="369332"/>
              </a:xfrm>
            </p:grpSpPr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20CF36FC-4DDC-4C5C-A39A-D43DBD327A09}"/>
                    </a:ext>
                  </a:extLst>
                </p:cNvPr>
                <p:cNvSpPr/>
                <p:nvPr/>
              </p:nvSpPr>
              <p:spPr>
                <a:xfrm>
                  <a:off x="3128682" y="4312024"/>
                  <a:ext cx="36933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1.</a:t>
                  </a:r>
                  <a:endParaRPr kumimoji="1" lang="ja-JP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テキスト ボックス 81">
                      <a:extLst>
                        <a:ext uri="{FF2B5EF4-FFF2-40B4-BE49-F238E27FC236}">
                          <a16:creationId xmlns:a16="http://schemas.microsoft.com/office/drawing/2014/main" id="{7D3A1499-1B09-4941-BF27-7EE7DF2673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82" name="テキスト ボックス 81">
                      <a:extLst>
                        <a:ext uri="{FF2B5EF4-FFF2-40B4-BE49-F238E27FC236}">
                          <a16:creationId xmlns:a16="http://schemas.microsoft.com/office/drawing/2014/main" id="{7D3A1499-1B09-4941-BF27-7EE7DF2673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" name="グループ化 82">
                <a:extLst>
                  <a:ext uri="{FF2B5EF4-FFF2-40B4-BE49-F238E27FC236}">
                    <a16:creationId xmlns:a16="http://schemas.microsoft.com/office/drawing/2014/main" id="{E321F9F7-C3E3-473D-A5C5-B7FA46BA07C4}"/>
                  </a:ext>
                </a:extLst>
              </p:cNvPr>
              <p:cNvGrpSpPr/>
              <p:nvPr/>
            </p:nvGrpSpPr>
            <p:grpSpPr>
              <a:xfrm>
                <a:off x="4904797" y="5904154"/>
                <a:ext cx="369332" cy="369332"/>
                <a:chOff x="3128682" y="4312024"/>
                <a:chExt cx="369332" cy="369332"/>
              </a:xfrm>
            </p:grpSpPr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CC573849-993D-4905-B8E1-106DCBDB1A92}"/>
                    </a:ext>
                  </a:extLst>
                </p:cNvPr>
                <p:cNvSpPr/>
                <p:nvPr/>
              </p:nvSpPr>
              <p:spPr>
                <a:xfrm>
                  <a:off x="3128682" y="4312024"/>
                  <a:ext cx="36933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1.</a:t>
                  </a:r>
                  <a:endParaRPr kumimoji="1" lang="ja-JP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テキスト ボックス 84">
                      <a:extLst>
                        <a:ext uri="{FF2B5EF4-FFF2-40B4-BE49-F238E27FC236}">
                          <a16:creationId xmlns:a16="http://schemas.microsoft.com/office/drawing/2014/main" id="{504A0F5F-2E12-465B-A057-252A860DDE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85" name="テキスト ボックス 84">
                      <a:extLst>
                        <a:ext uri="{FF2B5EF4-FFF2-40B4-BE49-F238E27FC236}">
                          <a16:creationId xmlns:a16="http://schemas.microsoft.com/office/drawing/2014/main" id="{504A0F5F-2E12-465B-A057-252A860DDE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8682" y="4312024"/>
                      <a:ext cx="357530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グループ化 141">
                <a:extLst>
                  <a:ext uri="{FF2B5EF4-FFF2-40B4-BE49-F238E27FC236}">
                    <a16:creationId xmlns:a16="http://schemas.microsoft.com/office/drawing/2014/main" id="{1ED5C05F-2C77-4446-9FAC-CD9CBCCF8F5B}"/>
                  </a:ext>
                </a:extLst>
              </p:cNvPr>
              <p:cNvGrpSpPr/>
              <p:nvPr/>
            </p:nvGrpSpPr>
            <p:grpSpPr>
              <a:xfrm>
                <a:off x="5861732" y="6532316"/>
                <a:ext cx="422757" cy="369332"/>
                <a:chOff x="6653659" y="6227498"/>
                <a:chExt cx="422757" cy="369332"/>
              </a:xfrm>
            </p:grpSpPr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621531E9-8ACC-4910-812E-E74EDC0A2EC8}"/>
                    </a:ext>
                  </a:extLst>
                </p:cNvPr>
                <p:cNvSpPr/>
                <p:nvPr/>
              </p:nvSpPr>
              <p:spPr>
                <a:xfrm>
                  <a:off x="6707084" y="6227498"/>
                  <a:ext cx="36933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1.</a:t>
                  </a:r>
                  <a:endParaRPr kumimoji="1" lang="ja-JP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テキスト ボックス 87">
                      <a:extLst>
                        <a:ext uri="{FF2B5EF4-FFF2-40B4-BE49-F238E27FC236}">
                          <a16:creationId xmlns:a16="http://schemas.microsoft.com/office/drawing/2014/main" id="{5333F17A-D1CF-4CE6-A02E-A57E208468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3659" y="6227498"/>
                      <a:ext cx="300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kumimoji="1" lang="en-US" altLang="ja-JP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𝚻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88" name="テキスト ボックス 87">
                      <a:extLst>
                        <a:ext uri="{FF2B5EF4-FFF2-40B4-BE49-F238E27FC236}">
                          <a16:creationId xmlns:a16="http://schemas.microsoft.com/office/drawing/2014/main" id="{5333F17A-D1CF-4CE6-A02E-A57E208468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3659" y="6227498"/>
                      <a:ext cx="300424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83AD7ED-5117-4E20-A535-FFE28B589FEF}"/>
                  </a:ext>
                </a:extLst>
              </p:cNvPr>
              <p:cNvCxnSpPr>
                <a:cxnSpLocks/>
                <a:stCxn id="78" idx="1"/>
                <a:endCxn id="82" idx="3"/>
              </p:cNvCxnSpPr>
              <p:nvPr/>
            </p:nvCxnSpPr>
            <p:spPr>
              <a:xfrm flipH="1">
                <a:off x="4319530" y="7150327"/>
                <a:ext cx="3225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線矢印コネクタ 89">
                <a:extLst>
                  <a:ext uri="{FF2B5EF4-FFF2-40B4-BE49-F238E27FC236}">
                    <a16:creationId xmlns:a16="http://schemas.microsoft.com/office/drawing/2014/main" id="{B4EA5039-0AA0-4F84-9940-2BECB6C91B2D}"/>
                  </a:ext>
                </a:extLst>
              </p:cNvPr>
              <p:cNvCxnSpPr>
                <a:cxnSpLocks/>
                <a:stCxn id="121" idx="2"/>
                <a:endCxn id="79" idx="3"/>
              </p:cNvCxnSpPr>
              <p:nvPr/>
            </p:nvCxnSpPr>
            <p:spPr>
              <a:xfrm flipH="1" flipV="1">
                <a:off x="4999577" y="7150327"/>
                <a:ext cx="396464" cy="17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線矢印コネクタ 90">
                <a:extLst>
                  <a:ext uri="{FF2B5EF4-FFF2-40B4-BE49-F238E27FC236}">
                    <a16:creationId xmlns:a16="http://schemas.microsoft.com/office/drawing/2014/main" id="{902EAB7D-2318-451F-9609-8E764291E4F4}"/>
                  </a:ext>
                </a:extLst>
              </p:cNvPr>
              <p:cNvCxnSpPr>
                <a:cxnSpLocks/>
                <a:stCxn id="87" idx="1"/>
                <a:endCxn id="93" idx="6"/>
              </p:cNvCxnSpPr>
              <p:nvPr/>
            </p:nvCxnSpPr>
            <p:spPr>
              <a:xfrm flipH="1">
                <a:off x="5504041" y="6716982"/>
                <a:ext cx="411116" cy="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>
                <a:extLst>
                  <a:ext uri="{FF2B5EF4-FFF2-40B4-BE49-F238E27FC236}">
                    <a16:creationId xmlns:a16="http://schemas.microsoft.com/office/drawing/2014/main" id="{6F1A6281-48A5-4265-9E45-1986D3DE6D3B}"/>
                  </a:ext>
                </a:extLst>
              </p:cNvPr>
              <p:cNvCxnSpPr>
                <a:cxnSpLocks/>
                <a:stCxn id="99" idx="6"/>
                <a:endCxn id="93" idx="2"/>
              </p:cNvCxnSpPr>
              <p:nvPr/>
            </p:nvCxnSpPr>
            <p:spPr>
              <a:xfrm flipV="1">
                <a:off x="3788842" y="6717341"/>
                <a:ext cx="1607199" cy="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A17510A6-2587-4775-B3AE-7F9448861CA2}"/>
                  </a:ext>
                </a:extLst>
              </p:cNvPr>
              <p:cNvSpPr/>
              <p:nvPr/>
            </p:nvSpPr>
            <p:spPr>
              <a:xfrm>
                <a:off x="5396041" y="666334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4" name="コネクタ: カギ線 93">
                <a:extLst>
                  <a:ext uri="{FF2B5EF4-FFF2-40B4-BE49-F238E27FC236}">
                    <a16:creationId xmlns:a16="http://schemas.microsoft.com/office/drawing/2014/main" id="{9900EC10-46B8-4B31-9DE9-8CAB1D8F678A}"/>
                  </a:ext>
                </a:extLst>
              </p:cNvPr>
              <p:cNvCxnSpPr>
                <a:cxnSpLocks/>
                <a:stCxn id="85" idx="3"/>
                <a:endCxn id="87" idx="0"/>
              </p:cNvCxnSpPr>
              <p:nvPr/>
            </p:nvCxnSpPr>
            <p:spPr>
              <a:xfrm>
                <a:off x="5262327" y="6088820"/>
                <a:ext cx="837496" cy="44349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コネクタ: カギ線 94">
                <a:extLst>
                  <a:ext uri="{FF2B5EF4-FFF2-40B4-BE49-F238E27FC236}">
                    <a16:creationId xmlns:a16="http://schemas.microsoft.com/office/drawing/2014/main" id="{FC0658AE-E6AE-4957-A390-7CE91C43DEB1}"/>
                  </a:ext>
                </a:extLst>
              </p:cNvPr>
              <p:cNvCxnSpPr>
                <a:cxnSpLocks/>
                <a:stCxn id="82" idx="1"/>
                <a:endCxn id="85" idx="1"/>
              </p:cNvCxnSpPr>
              <p:nvPr/>
            </p:nvCxnSpPr>
            <p:spPr>
              <a:xfrm rot="10800000" flipH="1">
                <a:off x="3961999" y="6088821"/>
                <a:ext cx="942797" cy="1061507"/>
              </a:xfrm>
              <a:prstGeom prst="bentConnector3">
                <a:avLst>
                  <a:gd name="adj1" fmla="val -2424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楕円 98">
                <a:extLst>
                  <a:ext uri="{FF2B5EF4-FFF2-40B4-BE49-F238E27FC236}">
                    <a16:creationId xmlns:a16="http://schemas.microsoft.com/office/drawing/2014/main" id="{CD9622B8-E51E-45C4-98FD-188053966FE3}"/>
                  </a:ext>
                </a:extLst>
              </p:cNvPr>
              <p:cNvSpPr/>
              <p:nvPr/>
            </p:nvSpPr>
            <p:spPr>
              <a:xfrm>
                <a:off x="3680842" y="666425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DCDFB57F-7397-4ED4-AF2E-D9EA6F328D8F}"/>
                      </a:ext>
                    </a:extLst>
                  </p:cNvPr>
                  <p:cNvSpPr txBox="1"/>
                  <p:nvPr/>
                </p:nvSpPr>
                <p:spPr>
                  <a:xfrm>
                    <a:off x="3261756" y="7291662"/>
                    <a:ext cx="38952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𝚻</m:t>
                          </m:r>
                        </m:oMath>
                      </m:oMathPara>
                    </a14:m>
                    <a:endParaRPr kumimoji="1" lang="ja-JP" altLang="en-US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DCDFB57F-7397-4ED4-AF2E-D9EA6F328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1756" y="7291662"/>
                    <a:ext cx="389529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587" r="-1428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テキスト ボックス 106">
                    <a:extLst>
                      <a:ext uri="{FF2B5EF4-FFF2-40B4-BE49-F238E27FC236}">
                        <a16:creationId xmlns:a16="http://schemas.microsoft.com/office/drawing/2014/main" id="{B6E0898C-CE68-4AF0-8BA0-FF85795A575D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922" y="6543503"/>
                    <a:ext cx="15869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 sz="1200" b="1" dirty="0"/>
                  </a:p>
                </p:txBody>
              </p:sp>
            </mc:Choice>
            <mc:Fallback xmlns="">
              <p:sp>
                <p:nvSpPr>
                  <p:cNvPr id="107" name="テキスト ボックス 106">
                    <a:extLst>
                      <a:ext uri="{FF2B5EF4-FFF2-40B4-BE49-F238E27FC236}">
                        <a16:creationId xmlns:a16="http://schemas.microsoft.com/office/drawing/2014/main" id="{B6E0898C-CE68-4AF0-8BA0-FF85795A57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922" y="6543503"/>
                    <a:ext cx="158698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231" r="-1923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テキスト ボックス 107">
                    <a:extLst>
                      <a:ext uri="{FF2B5EF4-FFF2-40B4-BE49-F238E27FC236}">
                        <a16:creationId xmlns:a16="http://schemas.microsoft.com/office/drawing/2014/main" id="{E99814FB-9078-467A-B6F7-281C6F91C0A2}"/>
                      </a:ext>
                    </a:extLst>
                  </p:cNvPr>
                  <p:cNvSpPr txBox="1"/>
                  <p:nvPr/>
                </p:nvSpPr>
                <p:spPr>
                  <a:xfrm>
                    <a:off x="5580701" y="6543503"/>
                    <a:ext cx="15869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 sz="1200" b="1" dirty="0"/>
                  </a:p>
                </p:txBody>
              </p:sp>
            </mc:Choice>
            <mc:Fallback xmlns="">
              <p:sp>
                <p:nvSpPr>
                  <p:cNvPr id="108" name="テキスト ボックス 107">
                    <a:extLst>
                      <a:ext uri="{FF2B5EF4-FFF2-40B4-BE49-F238E27FC236}">
                        <a16:creationId xmlns:a16="http://schemas.microsoft.com/office/drawing/2014/main" id="{E99814FB-9078-467A-B6F7-281C6F91C0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0701" y="6543503"/>
                    <a:ext cx="158698" cy="18466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385" r="-1923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2B66DD57-EE47-42E2-8743-BE8971A4891F}"/>
                  </a:ext>
                </a:extLst>
              </p:cNvPr>
              <p:cNvSpPr/>
              <p:nvPr/>
            </p:nvSpPr>
            <p:spPr>
              <a:xfrm>
                <a:off x="5396041" y="709803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187D1082-0FF3-4952-9011-8DB1E66BF5F2}"/>
                  </a:ext>
                </a:extLst>
              </p:cNvPr>
              <p:cNvCxnSpPr>
                <a:cxnSpLocks/>
                <a:stCxn id="93" idx="4"/>
                <a:endCxn id="121" idx="0"/>
              </p:cNvCxnSpPr>
              <p:nvPr/>
            </p:nvCxnSpPr>
            <p:spPr>
              <a:xfrm>
                <a:off x="5450041" y="6771341"/>
                <a:ext cx="0" cy="326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テキスト ボックス 127">
                    <a:extLst>
                      <a:ext uri="{FF2B5EF4-FFF2-40B4-BE49-F238E27FC236}">
                        <a16:creationId xmlns:a16="http://schemas.microsoft.com/office/drawing/2014/main" id="{7D1E559C-74FE-489D-A5B6-4B4A995C698B}"/>
                      </a:ext>
                    </a:extLst>
                  </p:cNvPr>
                  <p:cNvSpPr txBox="1"/>
                  <p:nvPr/>
                </p:nvSpPr>
                <p:spPr>
                  <a:xfrm>
                    <a:off x="5446729" y="6873075"/>
                    <a:ext cx="15869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ja-JP" altLang="en-US" sz="1200" b="1" dirty="0"/>
                  </a:p>
                </p:txBody>
              </p:sp>
            </mc:Choice>
            <mc:Fallback xmlns="">
              <p:sp>
                <p:nvSpPr>
                  <p:cNvPr id="128" name="テキスト ボックス 127">
                    <a:extLst>
                      <a:ext uri="{FF2B5EF4-FFF2-40B4-BE49-F238E27FC236}">
                        <a16:creationId xmlns:a16="http://schemas.microsoft.com/office/drawing/2014/main" id="{7D1E559C-74FE-489D-A5B6-4B4A995C69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6729" y="6873075"/>
                    <a:ext cx="158698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1C702594-B8FA-4DDA-B7B0-6598841F8A2E}"/>
                  </a:ext>
                </a:extLst>
              </p:cNvPr>
              <p:cNvSpPr/>
              <p:nvPr/>
            </p:nvSpPr>
            <p:spPr>
              <a:xfrm>
                <a:off x="3222833" y="6458152"/>
                <a:ext cx="2507657" cy="1110509"/>
              </a:xfrm>
              <a:prstGeom prst="rect">
                <a:avLst/>
              </a:prstGeom>
              <a:noFill/>
              <a:ln w="5715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6" name="矢印: 下 155">
              <a:extLst>
                <a:ext uri="{FF2B5EF4-FFF2-40B4-BE49-F238E27FC236}">
                  <a16:creationId xmlns:a16="http://schemas.microsoft.com/office/drawing/2014/main" id="{E691B4F0-54DE-43DC-8106-A57ECF6FD6CA}"/>
                </a:ext>
              </a:extLst>
            </p:cNvPr>
            <p:cNvSpPr/>
            <p:nvPr/>
          </p:nvSpPr>
          <p:spPr>
            <a:xfrm>
              <a:off x="3848993" y="5867512"/>
              <a:ext cx="676656" cy="41885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2BA92335-C3A8-4D6E-BE1B-ACD043D796B7}"/>
                </a:ext>
              </a:extLst>
            </p:cNvPr>
            <p:cNvSpPr txBox="1"/>
            <p:nvPr/>
          </p:nvSpPr>
          <p:spPr>
            <a:xfrm>
              <a:off x="4557353" y="5877877"/>
              <a:ext cx="77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変形</a:t>
              </a:r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CAF2DDD1-2F6D-4A7A-85E6-D79EBC3738F5}"/>
                </a:ext>
              </a:extLst>
            </p:cNvPr>
            <p:cNvSpPr txBox="1"/>
            <p:nvPr/>
          </p:nvSpPr>
          <p:spPr>
            <a:xfrm>
              <a:off x="1502156" y="5502125"/>
              <a:ext cx="2011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対象とするフィードバック系</a:t>
              </a:r>
            </a:p>
          </p:txBody>
        </p: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6474A922-7664-4106-8C7F-5A84DC3428C7}"/>
                </a:ext>
              </a:extLst>
            </p:cNvPr>
            <p:cNvGrpSpPr/>
            <p:nvPr/>
          </p:nvGrpSpPr>
          <p:grpSpPr>
            <a:xfrm>
              <a:off x="7014257" y="6580820"/>
              <a:ext cx="4406777" cy="2331087"/>
              <a:chOff x="7014257" y="6580820"/>
              <a:chExt cx="4406777" cy="2331087"/>
            </a:xfrm>
          </p:grpSpPr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B7A932DA-BF89-4783-8D55-75CC9FCD803B}"/>
                  </a:ext>
                </a:extLst>
              </p:cNvPr>
              <p:cNvSpPr txBox="1"/>
              <p:nvPr/>
            </p:nvSpPr>
            <p:spPr>
              <a:xfrm>
                <a:off x="7014257" y="6580820"/>
                <a:ext cx="440677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伝達関数（紫）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kumimoji="1" lang="ja-JP" altLang="en-US" b="1" dirty="0">
                    <a:solidFill>
                      <a:srgbClr val="7030A0"/>
                    </a:solidFill>
                  </a:rPr>
                  <a:t>相補感度関数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テキスト ボックス 159">
                    <a:extLst>
                      <a:ext uri="{FF2B5EF4-FFF2-40B4-BE49-F238E27FC236}">
                        <a16:creationId xmlns:a16="http://schemas.microsoft.com/office/drawing/2014/main" id="{E5463ACB-400E-4729-BCF8-5170E1F4898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1768" y="7080757"/>
                    <a:ext cx="2242665" cy="5767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𝚱</m:t>
                              </m:r>
                              <m:d>
                                <m:d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𝚱</m:t>
                              </m:r>
                              <m:d>
                                <m:d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𝚻</m:t>
                          </m:r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160" name="テキスト ボックス 159">
                    <a:extLst>
                      <a:ext uri="{FF2B5EF4-FFF2-40B4-BE49-F238E27FC236}">
                        <a16:creationId xmlns:a16="http://schemas.microsoft.com/office/drawing/2014/main" id="{E5463ACB-400E-4729-BCF8-5170E1F489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1768" y="7080757"/>
                    <a:ext cx="2242665" cy="57676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テキスト ボックス 160">
                    <a:extLst>
                      <a:ext uri="{FF2B5EF4-FFF2-40B4-BE49-F238E27FC236}">
                        <a16:creationId xmlns:a16="http://schemas.microsoft.com/office/drawing/2014/main" id="{700D1667-BAAD-4613-A4BD-BD410B4A45EE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488" y="8335146"/>
                    <a:ext cx="1857945" cy="5767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𝚻</m:t>
                          </m:r>
                          <m:r>
                            <a:rPr kumimoji="1" lang="en-US" altLang="ja-JP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ja-JP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altLang="ja-JP" b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𝚱</m:t>
                              </m:r>
                              <m:d>
                                <m:dPr>
                                  <m:ctrlPr>
                                    <a:rPr lang="en-US" altLang="ja-JP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ja-JP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ja-JP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altLang="ja-JP" b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𝚱</m:t>
                              </m:r>
                              <m:d>
                                <m:dPr>
                                  <m:ctrlPr>
                                    <a:rPr lang="en-US" altLang="ja-JP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</m:den>
                          </m:f>
                        </m:oMath>
                      </m:oMathPara>
                    </a14:m>
                    <a:endParaRPr kumimoji="1" lang="ja-JP" altLang="en-US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テキスト ボックス 160">
                    <a:extLst>
                      <a:ext uri="{FF2B5EF4-FFF2-40B4-BE49-F238E27FC236}">
                        <a16:creationId xmlns:a16="http://schemas.microsoft.com/office/drawing/2014/main" id="{700D1667-BAAD-4613-A4BD-BD410B4A45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488" y="8335146"/>
                    <a:ext cx="1857945" cy="57676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635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u="sng" dirty="0"/>
              <a:t>ロバスト安定化問題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01A9C4-1129-45DD-A849-ABA5B64E8473}"/>
              </a:ext>
            </a:extLst>
          </p:cNvPr>
          <p:cNvGrpSpPr/>
          <p:nvPr/>
        </p:nvGrpSpPr>
        <p:grpSpPr>
          <a:xfrm>
            <a:off x="838200" y="1898723"/>
            <a:ext cx="10515600" cy="7020093"/>
            <a:chOff x="838200" y="1898723"/>
            <a:chExt cx="10515600" cy="702009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88515E0-6D45-42B9-9EF0-134967693045}"/>
                </a:ext>
              </a:extLst>
            </p:cNvPr>
            <p:cNvGrpSpPr/>
            <p:nvPr/>
          </p:nvGrpSpPr>
          <p:grpSpPr>
            <a:xfrm>
              <a:off x="838200" y="1898723"/>
              <a:ext cx="10515600" cy="7020093"/>
              <a:chOff x="838200" y="1898723"/>
              <a:chExt cx="10515600" cy="7020093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9E255686-1680-4EB0-9F40-D4D6B11E9275}"/>
                  </a:ext>
                </a:extLst>
              </p:cNvPr>
              <p:cNvGrpSpPr/>
              <p:nvPr/>
            </p:nvGrpSpPr>
            <p:grpSpPr>
              <a:xfrm>
                <a:off x="838200" y="1898723"/>
                <a:ext cx="10515600" cy="7020093"/>
                <a:chOff x="838200" y="1898723"/>
                <a:chExt cx="10515600" cy="7020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テキスト ボックス 7">
                      <a:extLst>
                        <a:ext uri="{FF2B5EF4-FFF2-40B4-BE49-F238E27FC236}">
                          <a16:creationId xmlns:a16="http://schemas.microsoft.com/office/drawing/2014/main" id="{7558DFF9-BE09-4113-9CF9-F6603D29E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0" y="1898723"/>
                      <a:ext cx="10515600" cy="29340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b="1" dirty="0"/>
                        <a:t>不確かさ</a:t>
                      </a:r>
                      <a14:m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oMath>
                      </a14:m>
                      <a:r>
                        <a:rPr lang="ja-JP" altLang="en-US" b="1" dirty="0"/>
                        <a:t>とシステム</a:t>
                      </a:r>
                      <a14:m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𝚻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d>
                        </m:oMath>
                      </a14:m>
                      <a:r>
                        <a:rPr lang="ja-JP" altLang="en-US" b="1" dirty="0"/>
                        <a:t>のフィードバック結合に対して，スモールゲイン定理を用いる</a:t>
                      </a:r>
                      <a:endParaRPr lang="en-US" altLang="ja-JP" b="1" dirty="0"/>
                    </a:p>
                    <a:p>
                      <a:endParaRPr lang="en-US" altLang="ja-JP" b="1" dirty="0"/>
                    </a:p>
                    <a:p>
                      <a:endParaRPr lang="en-US" altLang="ja-JP" b="1" dirty="0"/>
                    </a:p>
                    <a:p>
                      <a:endParaRPr lang="en-US" altLang="ja-JP" b="1" dirty="0"/>
                    </a:p>
                    <a:p>
                      <a:r>
                        <a:rPr lang="ja-JP" altLang="en-US" b="1" dirty="0"/>
                        <a:t>を満たせば，フィードバック径がロバスト安定となる．（</a:t>
                      </a:r>
                      <a14:m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∵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a14:m>
                      <a:r>
                        <a:rPr lang="ja-JP" altLang="en-US" b="1" dirty="0"/>
                        <a:t>）</a:t>
                      </a:r>
                      <a:endParaRPr lang="en-US" altLang="ja-JP" b="1" dirty="0"/>
                    </a:p>
                    <a:p>
                      <a:endParaRPr lang="en-US" altLang="ja-JP" b="1" dirty="0"/>
                    </a:p>
                    <a:p>
                      <a:r>
                        <a:rPr lang="en-US" altLang="ja-JP" b="1" dirty="0"/>
                        <a:t>※</a:t>
                      </a:r>
                      <a:r>
                        <a:rPr lang="ja-JP" altLang="en-US" b="1" dirty="0"/>
                        <a:t>実用上，</a:t>
                      </a:r>
                      <a:r>
                        <a:rPr lang="ja-JP" altLang="en-US" b="1" dirty="0">
                          <a:solidFill>
                            <a:srgbClr val="002060"/>
                          </a:solidFill>
                        </a:rPr>
                        <a:t>ロバスト安定性だけでは不十分</a:t>
                      </a:r>
                      <a:endParaRPr lang="en-US" altLang="ja-JP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ja-JP" altLang="en-US" b="1" dirty="0"/>
                        <a:t>　</a:t>
                      </a:r>
                      <a:r>
                        <a:rPr lang="ja-JP" altLang="en-US" b="1" dirty="0">
                          <a:solidFill>
                            <a:srgbClr val="002060"/>
                          </a:solidFill>
                        </a:rPr>
                        <a:t>目標値追従特性や外乱抑制特性なども</a:t>
                      </a:r>
                      <a:r>
                        <a:rPr lang="ja-JP" altLang="en-US" b="1" dirty="0"/>
                        <a:t>一緒に考える必要がある</a:t>
                      </a:r>
                      <a:endParaRPr lang="en-US" altLang="ja-JP" b="1" dirty="0"/>
                    </a:p>
                    <a:p>
                      <a:endParaRPr lang="en-US" altLang="ja-JP" b="1" dirty="0"/>
                    </a:p>
                    <a:p>
                      <a:r>
                        <a:rPr lang="ja-JP" altLang="en-US" b="1" dirty="0"/>
                        <a:t>ここでは，制御対象</a:t>
                      </a:r>
                      <a14:m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oMath>
                      </a14:m>
                      <a:r>
                        <a:rPr lang="ja-JP" altLang="en-US" b="1" dirty="0"/>
                        <a:t>の出力</a:t>
                      </a:r>
                      <a14:m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a14:m>
                      <a:r>
                        <a:rPr lang="ja-JP" altLang="en-US" b="1" dirty="0"/>
                        <a:t>に外乱</a:t>
                      </a:r>
                      <a14:m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oMath>
                      </a14:m>
                      <a:r>
                        <a:rPr lang="ja-JP" altLang="en-US" b="1" dirty="0"/>
                        <a:t>が加わる場合を考える</a:t>
                      </a:r>
                      <a:endParaRPr lang="en-US" altLang="ja-JP" b="1" dirty="0"/>
                    </a:p>
                  </p:txBody>
                </p:sp>
              </mc:Choice>
              <mc:Fallback xmlns="">
                <p:sp>
                  <p:nvSpPr>
                    <p:cNvPr id="8" name="テキスト ボックス 7">
                      <a:extLst>
                        <a:ext uri="{FF2B5EF4-FFF2-40B4-BE49-F238E27FC236}">
                          <a16:creationId xmlns:a16="http://schemas.microsoft.com/office/drawing/2014/main" id="{7558DFF9-BE09-4113-9CF9-F6603D29EA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0" y="1898723"/>
                      <a:ext cx="10515600" cy="29340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522" t="-1037" b="-20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5" name="グループ化 34">
                  <a:extLst>
                    <a:ext uri="{FF2B5EF4-FFF2-40B4-BE49-F238E27FC236}">
                      <a16:creationId xmlns:a16="http://schemas.microsoft.com/office/drawing/2014/main" id="{26157D62-2CE2-450F-A8EB-BE3C91B3BAFD}"/>
                    </a:ext>
                  </a:extLst>
                </p:cNvPr>
                <p:cNvGrpSpPr/>
                <p:nvPr/>
              </p:nvGrpSpPr>
              <p:grpSpPr>
                <a:xfrm>
                  <a:off x="838200" y="5244306"/>
                  <a:ext cx="4085363" cy="1767639"/>
                  <a:chOff x="687503" y="5040831"/>
                  <a:chExt cx="4085363" cy="1767639"/>
                </a:xfrm>
              </p:grpSpPr>
              <p:grpSp>
                <p:nvGrpSpPr>
                  <p:cNvPr id="114" name="グループ化 113">
                    <a:extLst>
                      <a:ext uri="{FF2B5EF4-FFF2-40B4-BE49-F238E27FC236}">
                        <a16:creationId xmlns:a16="http://schemas.microsoft.com/office/drawing/2014/main" id="{0D2DCD10-5A30-45B9-938A-ED7FC74669A4}"/>
                      </a:ext>
                    </a:extLst>
                  </p:cNvPr>
                  <p:cNvGrpSpPr/>
                  <p:nvPr/>
                </p:nvGrpSpPr>
                <p:grpSpPr>
                  <a:xfrm>
                    <a:off x="3130832" y="6204821"/>
                    <a:ext cx="369332" cy="369332"/>
                    <a:chOff x="3128682" y="4312024"/>
                    <a:chExt cx="369332" cy="369332"/>
                  </a:xfrm>
                </p:grpSpPr>
                <p:sp>
                  <p:nvSpPr>
                    <p:cNvPr id="143" name="正方形/長方形 142">
                      <a:extLst>
                        <a:ext uri="{FF2B5EF4-FFF2-40B4-BE49-F238E27FC236}">
                          <a16:creationId xmlns:a16="http://schemas.microsoft.com/office/drawing/2014/main" id="{86CF2BCF-E7BF-405C-A289-081EF8F85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682" y="4312024"/>
                      <a:ext cx="369332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1.</a:t>
                      </a:r>
                      <a:endParaRPr kumimoji="1" lang="ja-JP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8B1E0640-4302-4A72-8CA4-404D470C045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8682" y="4312024"/>
                          <a:ext cx="3575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𝚱</m:t>
                                </m:r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8B1E0640-4302-4A72-8CA4-404D470C045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8682" y="4312024"/>
                          <a:ext cx="357530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15" name="グループ化 114">
                    <a:extLst>
                      <a:ext uri="{FF2B5EF4-FFF2-40B4-BE49-F238E27FC236}">
                        <a16:creationId xmlns:a16="http://schemas.microsoft.com/office/drawing/2014/main" id="{CAB31E55-80AE-400D-8912-547F33C2647A}"/>
                      </a:ext>
                    </a:extLst>
                  </p:cNvPr>
                  <p:cNvGrpSpPr/>
                  <p:nvPr/>
                </p:nvGrpSpPr>
                <p:grpSpPr>
                  <a:xfrm>
                    <a:off x="2490534" y="6204821"/>
                    <a:ext cx="369332" cy="369332"/>
                    <a:chOff x="3128682" y="4312024"/>
                    <a:chExt cx="369332" cy="369332"/>
                  </a:xfrm>
                </p:grpSpPr>
                <p:sp>
                  <p:nvSpPr>
                    <p:cNvPr id="140" name="正方形/長方形 139">
                      <a:extLst>
                        <a:ext uri="{FF2B5EF4-FFF2-40B4-BE49-F238E27FC236}">
                          <a16:creationId xmlns:a16="http://schemas.microsoft.com/office/drawing/2014/main" id="{CCDE1611-C458-4D51-B4B8-9A4B78896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682" y="4312024"/>
                      <a:ext cx="369332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1.</a:t>
                      </a:r>
                      <a:endParaRPr kumimoji="1" lang="ja-JP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3488EC2B-CB4B-4433-9C52-816600BD90D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8682" y="4312024"/>
                          <a:ext cx="3575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3488EC2B-CB4B-4433-9C52-816600BD90D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8682" y="4312024"/>
                          <a:ext cx="357530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16" name="グループ化 115">
                    <a:extLst>
                      <a:ext uri="{FF2B5EF4-FFF2-40B4-BE49-F238E27FC236}">
                        <a16:creationId xmlns:a16="http://schemas.microsoft.com/office/drawing/2014/main" id="{194242E8-B3AB-4148-988A-488F0D53D4E7}"/>
                      </a:ext>
                    </a:extLst>
                  </p:cNvPr>
                  <p:cNvGrpSpPr/>
                  <p:nvPr/>
                </p:nvGrpSpPr>
                <p:grpSpPr>
                  <a:xfrm>
                    <a:off x="3393174" y="5040831"/>
                    <a:ext cx="369332" cy="369332"/>
                    <a:chOff x="3128682" y="4312024"/>
                    <a:chExt cx="369332" cy="369332"/>
                  </a:xfrm>
                </p:grpSpPr>
                <p:sp>
                  <p:nvSpPr>
                    <p:cNvPr id="138" name="正方形/長方形 137">
                      <a:extLst>
                        <a:ext uri="{FF2B5EF4-FFF2-40B4-BE49-F238E27FC236}">
                          <a16:creationId xmlns:a16="http://schemas.microsoft.com/office/drawing/2014/main" id="{D9776384-4BD1-41E2-9383-5B1550A86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8682" y="4312024"/>
                      <a:ext cx="369332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1.</a:t>
                      </a:r>
                      <a:endParaRPr kumimoji="1" lang="ja-JP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テキスト ボックス 138">
                          <a:extLst>
                            <a:ext uri="{FF2B5EF4-FFF2-40B4-BE49-F238E27FC236}">
                              <a16:creationId xmlns:a16="http://schemas.microsoft.com/office/drawing/2014/main" id="{0AE1DBAB-364C-429C-AF9B-97EA49E1F3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8682" y="4312024"/>
                          <a:ext cx="3575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9" name="テキスト ボックス 138">
                          <a:extLst>
                            <a:ext uri="{FF2B5EF4-FFF2-40B4-BE49-F238E27FC236}">
                              <a16:creationId xmlns:a16="http://schemas.microsoft.com/office/drawing/2014/main" id="{0AE1DBAB-364C-429C-AF9B-97EA49E1F3D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8682" y="4312024"/>
                          <a:ext cx="357530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17" name="グループ化 116">
                    <a:extLst>
                      <a:ext uri="{FF2B5EF4-FFF2-40B4-BE49-F238E27FC236}">
                        <a16:creationId xmlns:a16="http://schemas.microsoft.com/office/drawing/2014/main" id="{DD055DD8-E51D-488B-9463-7674C9D51657}"/>
                      </a:ext>
                    </a:extLst>
                  </p:cNvPr>
                  <p:cNvGrpSpPr/>
                  <p:nvPr/>
                </p:nvGrpSpPr>
                <p:grpSpPr>
                  <a:xfrm>
                    <a:off x="4350109" y="5668993"/>
                    <a:ext cx="422757" cy="369332"/>
                    <a:chOff x="6653659" y="6227498"/>
                    <a:chExt cx="422757" cy="369332"/>
                  </a:xfrm>
                </p:grpSpPr>
                <p:sp>
                  <p:nvSpPr>
                    <p:cNvPr id="136" name="正方形/長方形 135">
                      <a:extLst>
                        <a:ext uri="{FF2B5EF4-FFF2-40B4-BE49-F238E27FC236}">
                          <a16:creationId xmlns:a16="http://schemas.microsoft.com/office/drawing/2014/main" id="{D1D77D64-B19A-490E-9EE7-D885113F4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84" y="6227498"/>
                      <a:ext cx="369332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1.</a:t>
                      </a:r>
                      <a:endParaRPr kumimoji="1" lang="ja-JP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7" name="テキスト ボックス 136">
                          <a:extLst>
                            <a:ext uri="{FF2B5EF4-FFF2-40B4-BE49-F238E27FC236}">
                              <a16:creationId xmlns:a16="http://schemas.microsoft.com/office/drawing/2014/main" id="{54E95BA2-F8AF-4509-A560-81EB4083E5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53659" y="6227498"/>
                          <a:ext cx="300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kumimoji="1" lang="en-US" altLang="ja-JP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7" name="テキスト ボックス 136">
                          <a:extLst>
                            <a:ext uri="{FF2B5EF4-FFF2-40B4-BE49-F238E27FC236}">
                              <a16:creationId xmlns:a16="http://schemas.microsoft.com/office/drawing/2014/main" id="{54E95BA2-F8AF-4509-A560-81EB4083E5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53659" y="6227498"/>
                          <a:ext cx="300424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r="-5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18" name="直線矢印コネクタ 117">
                    <a:extLst>
                      <a:ext uri="{FF2B5EF4-FFF2-40B4-BE49-F238E27FC236}">
                        <a16:creationId xmlns:a16="http://schemas.microsoft.com/office/drawing/2014/main" id="{90DEEFB9-0634-4707-BEF5-9B43A93AC472}"/>
                      </a:ext>
                    </a:extLst>
                  </p:cNvPr>
                  <p:cNvCxnSpPr>
                    <a:cxnSpLocks/>
                    <a:stCxn id="143" idx="1"/>
                    <a:endCxn id="141" idx="3"/>
                  </p:cNvCxnSpPr>
                  <p:nvPr/>
                </p:nvCxnSpPr>
                <p:spPr>
                  <a:xfrm flipH="1">
                    <a:off x="2848064" y="6389487"/>
                    <a:ext cx="28276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線矢印コネクタ 118">
                    <a:extLst>
                      <a:ext uri="{FF2B5EF4-FFF2-40B4-BE49-F238E27FC236}">
                        <a16:creationId xmlns:a16="http://schemas.microsoft.com/office/drawing/2014/main" id="{4E707F5F-2D3C-4065-B939-863B325EC7B0}"/>
                      </a:ext>
                    </a:extLst>
                  </p:cNvPr>
                  <p:cNvCxnSpPr>
                    <a:cxnSpLocks/>
                    <a:stCxn id="132" idx="2"/>
                    <a:endCxn id="144" idx="3"/>
                  </p:cNvCxnSpPr>
                  <p:nvPr/>
                </p:nvCxnSpPr>
                <p:spPr>
                  <a:xfrm flipH="1" flipV="1">
                    <a:off x="3488362" y="6389487"/>
                    <a:ext cx="396464" cy="170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線矢印コネクタ 119">
                    <a:extLst>
                      <a:ext uri="{FF2B5EF4-FFF2-40B4-BE49-F238E27FC236}">
                        <a16:creationId xmlns:a16="http://schemas.microsoft.com/office/drawing/2014/main" id="{99ED434C-E65D-46F8-B759-C6DD20FD0D5A}"/>
                      </a:ext>
                    </a:extLst>
                  </p:cNvPr>
                  <p:cNvCxnSpPr>
                    <a:cxnSpLocks/>
                    <a:stCxn id="136" idx="1"/>
                    <a:endCxn id="123" idx="6"/>
                  </p:cNvCxnSpPr>
                  <p:nvPr/>
                </p:nvCxnSpPr>
                <p:spPr>
                  <a:xfrm flipH="1">
                    <a:off x="3992418" y="5853659"/>
                    <a:ext cx="411116" cy="3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矢印コネクタ 121">
                    <a:extLst>
                      <a:ext uri="{FF2B5EF4-FFF2-40B4-BE49-F238E27FC236}">
                        <a16:creationId xmlns:a16="http://schemas.microsoft.com/office/drawing/2014/main" id="{9F5B6849-A168-4DCA-AE74-3245AE9587A4}"/>
                      </a:ext>
                    </a:extLst>
                  </p:cNvPr>
                  <p:cNvCxnSpPr>
                    <a:cxnSpLocks/>
                    <a:stCxn id="127" idx="6"/>
                    <a:endCxn id="123" idx="2"/>
                  </p:cNvCxnSpPr>
                  <p:nvPr/>
                </p:nvCxnSpPr>
                <p:spPr>
                  <a:xfrm flipV="1">
                    <a:off x="2277219" y="5854018"/>
                    <a:ext cx="1607199" cy="9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楕円 122">
                    <a:extLst>
                      <a:ext uri="{FF2B5EF4-FFF2-40B4-BE49-F238E27FC236}">
                        <a16:creationId xmlns:a16="http://schemas.microsoft.com/office/drawing/2014/main" id="{A4E990BE-6646-48F1-87A5-BBD20B6B50FA}"/>
                      </a:ext>
                    </a:extLst>
                  </p:cNvPr>
                  <p:cNvSpPr/>
                  <p:nvPr/>
                </p:nvSpPr>
                <p:spPr>
                  <a:xfrm>
                    <a:off x="3884418" y="5800018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24" name="コネクタ: カギ線 123">
                    <a:extLst>
                      <a:ext uri="{FF2B5EF4-FFF2-40B4-BE49-F238E27FC236}">
                        <a16:creationId xmlns:a16="http://schemas.microsoft.com/office/drawing/2014/main" id="{98A3DB15-38F6-438A-A860-1AA8C2F0BB94}"/>
                      </a:ext>
                    </a:extLst>
                  </p:cNvPr>
                  <p:cNvCxnSpPr>
                    <a:cxnSpLocks/>
                    <a:stCxn id="139" idx="3"/>
                    <a:endCxn id="136" idx="0"/>
                  </p:cNvCxnSpPr>
                  <p:nvPr/>
                </p:nvCxnSpPr>
                <p:spPr>
                  <a:xfrm>
                    <a:off x="3750704" y="5225497"/>
                    <a:ext cx="837496" cy="443496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コネクタ: カギ線 125">
                    <a:extLst>
                      <a:ext uri="{FF2B5EF4-FFF2-40B4-BE49-F238E27FC236}">
                        <a16:creationId xmlns:a16="http://schemas.microsoft.com/office/drawing/2014/main" id="{C91B54E4-649F-444D-B524-469BE6EDE47F}"/>
                      </a:ext>
                    </a:extLst>
                  </p:cNvPr>
                  <p:cNvCxnSpPr>
                    <a:cxnSpLocks/>
                    <a:stCxn id="193" idx="0"/>
                    <a:endCxn id="139" idx="1"/>
                  </p:cNvCxnSpPr>
                  <p:nvPr/>
                </p:nvCxnSpPr>
                <p:spPr>
                  <a:xfrm rot="5400000" flipH="1" flipV="1">
                    <a:off x="2255097" y="5199114"/>
                    <a:ext cx="1111693" cy="1164461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楕円 126">
                    <a:extLst>
                      <a:ext uri="{FF2B5EF4-FFF2-40B4-BE49-F238E27FC236}">
                        <a16:creationId xmlns:a16="http://schemas.microsoft.com/office/drawing/2014/main" id="{32C76F2F-0B91-4408-8CDD-AB0B47D6CAB5}"/>
                      </a:ext>
                    </a:extLst>
                  </p:cNvPr>
                  <p:cNvSpPr/>
                  <p:nvPr/>
                </p:nvSpPr>
                <p:spPr>
                  <a:xfrm>
                    <a:off x="2169219" y="5800929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テキスト ボックス 128">
                        <a:extLst>
                          <a:ext uri="{FF2B5EF4-FFF2-40B4-BE49-F238E27FC236}">
                            <a16:creationId xmlns:a16="http://schemas.microsoft.com/office/drawing/2014/main" id="{F0EABEF6-3891-44D5-A71D-A9435C254E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14863" y="6477551"/>
                        <a:ext cx="1875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oMath>
                          </m:oMathPara>
                        </a14:m>
                        <a:endParaRPr kumimoji="1" lang="ja-JP" altLang="en-US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9" name="テキスト ボックス 128">
                        <a:extLst>
                          <a:ext uri="{FF2B5EF4-FFF2-40B4-BE49-F238E27FC236}">
                            <a16:creationId xmlns:a16="http://schemas.microsoft.com/office/drawing/2014/main" id="{F0EABEF6-3891-44D5-A71D-A9435C254EF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14863" y="6477551"/>
                        <a:ext cx="187552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5806" r="-25806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テキスト ボックス 129">
                        <a:extLst>
                          <a:ext uri="{FF2B5EF4-FFF2-40B4-BE49-F238E27FC236}">
                            <a16:creationId xmlns:a16="http://schemas.microsoft.com/office/drawing/2014/main" id="{38E8B8D1-4E8D-4476-AFFD-1C9BE8F4D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78299" y="5680180"/>
                        <a:ext cx="15869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ja-JP" altLang="en-US" sz="1200" b="1" dirty="0"/>
                      </a:p>
                    </p:txBody>
                  </p:sp>
                </mc:Choice>
                <mc:Fallback xmlns="">
                  <p:sp>
                    <p:nvSpPr>
                      <p:cNvPr id="130" name="テキスト ボックス 129">
                        <a:extLst>
                          <a:ext uri="{FF2B5EF4-FFF2-40B4-BE49-F238E27FC236}">
                            <a16:creationId xmlns:a16="http://schemas.microsoft.com/office/drawing/2014/main" id="{38E8B8D1-4E8D-4476-AFFD-1C9BE8F4D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78299" y="5680180"/>
                        <a:ext cx="158698" cy="18466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5385" r="-2307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テキスト ボックス 130">
                        <a:extLst>
                          <a:ext uri="{FF2B5EF4-FFF2-40B4-BE49-F238E27FC236}">
                            <a16:creationId xmlns:a16="http://schemas.microsoft.com/office/drawing/2014/main" id="{F1308790-A2F5-4632-BE6E-43C81BD242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69078" y="5680180"/>
                        <a:ext cx="15869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ja-JP" altLang="en-US" sz="1200" b="1" dirty="0"/>
                      </a:p>
                    </p:txBody>
                  </p:sp>
                </mc:Choice>
                <mc:Fallback xmlns="">
                  <p:sp>
                    <p:nvSpPr>
                      <p:cNvPr id="131" name="テキスト ボックス 130">
                        <a:extLst>
                          <a:ext uri="{FF2B5EF4-FFF2-40B4-BE49-F238E27FC236}">
                            <a16:creationId xmlns:a16="http://schemas.microsoft.com/office/drawing/2014/main" id="{F1308790-A2F5-4632-BE6E-43C81BD242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9078" y="5680180"/>
                        <a:ext cx="158698" cy="18466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5385" r="-2307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2" name="楕円 131">
                    <a:extLst>
                      <a:ext uri="{FF2B5EF4-FFF2-40B4-BE49-F238E27FC236}">
                        <a16:creationId xmlns:a16="http://schemas.microsoft.com/office/drawing/2014/main" id="{CC304ECB-3C12-4095-8461-B0454A2D5783}"/>
                      </a:ext>
                    </a:extLst>
                  </p:cNvPr>
                  <p:cNvSpPr/>
                  <p:nvPr/>
                </p:nvSpPr>
                <p:spPr>
                  <a:xfrm>
                    <a:off x="3884826" y="6337190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3" name="直線矢印コネクタ 132">
                    <a:extLst>
                      <a:ext uri="{FF2B5EF4-FFF2-40B4-BE49-F238E27FC236}">
                        <a16:creationId xmlns:a16="http://schemas.microsoft.com/office/drawing/2014/main" id="{032692D6-F1E7-469D-9538-BAE42787245D}"/>
                      </a:ext>
                    </a:extLst>
                  </p:cNvPr>
                  <p:cNvCxnSpPr>
                    <a:cxnSpLocks/>
                    <a:stCxn id="123" idx="4"/>
                    <a:endCxn id="132" idx="0"/>
                  </p:cNvCxnSpPr>
                  <p:nvPr/>
                </p:nvCxnSpPr>
                <p:spPr>
                  <a:xfrm>
                    <a:off x="3938418" y="5908018"/>
                    <a:ext cx="408" cy="4291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テキスト ボックス 133">
                        <a:extLst>
                          <a:ext uri="{FF2B5EF4-FFF2-40B4-BE49-F238E27FC236}">
                            <a16:creationId xmlns:a16="http://schemas.microsoft.com/office/drawing/2014/main" id="{4BDB318D-0FFA-4526-95C5-441EF844B1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35514" y="6112235"/>
                        <a:ext cx="15869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ja-JP" altLang="en-US" sz="1200" b="1" dirty="0"/>
                      </a:p>
                    </p:txBody>
                  </p:sp>
                </mc:Choice>
                <mc:Fallback xmlns="">
                  <p:sp>
                    <p:nvSpPr>
                      <p:cNvPr id="134" name="テキスト ボックス 133">
                        <a:extLst>
                          <a:ext uri="{FF2B5EF4-FFF2-40B4-BE49-F238E27FC236}">
                            <a16:creationId xmlns:a16="http://schemas.microsoft.com/office/drawing/2014/main" id="{4BDB318D-0FFA-4526-95C5-441EF844B19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35514" y="6112235"/>
                        <a:ext cx="158698" cy="18466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5" name="正方形/長方形 134">
                    <a:extLst>
                      <a:ext uri="{FF2B5EF4-FFF2-40B4-BE49-F238E27FC236}">
                        <a16:creationId xmlns:a16="http://schemas.microsoft.com/office/drawing/2014/main" id="{402781F6-3192-4E01-A832-5DA05229FE45}"/>
                      </a:ext>
                    </a:extLst>
                  </p:cNvPr>
                  <p:cNvSpPr/>
                  <p:nvPr/>
                </p:nvSpPr>
                <p:spPr>
                  <a:xfrm>
                    <a:off x="1967142" y="5594829"/>
                    <a:ext cx="2320634" cy="1213641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88" name="直線矢印コネクタ 187">
                    <a:extLst>
                      <a:ext uri="{FF2B5EF4-FFF2-40B4-BE49-F238E27FC236}">
                        <a16:creationId xmlns:a16="http://schemas.microsoft.com/office/drawing/2014/main" id="{F685F44F-B288-4B90-93E4-93EB5619AAD2}"/>
                      </a:ext>
                    </a:extLst>
                  </p:cNvPr>
                  <p:cNvCxnSpPr>
                    <a:cxnSpLocks/>
                    <a:stCxn id="127" idx="2"/>
                  </p:cNvCxnSpPr>
                  <p:nvPr/>
                </p:nvCxnSpPr>
                <p:spPr>
                  <a:xfrm flipH="1" flipV="1">
                    <a:off x="1624683" y="5853659"/>
                    <a:ext cx="544536" cy="12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9" name="グループ化 188">
                    <a:extLst>
                      <a:ext uri="{FF2B5EF4-FFF2-40B4-BE49-F238E27FC236}">
                        <a16:creationId xmlns:a16="http://schemas.microsoft.com/office/drawing/2014/main" id="{453956A3-20D5-4E1B-A2DA-687F3A20793B}"/>
                      </a:ext>
                    </a:extLst>
                  </p:cNvPr>
                  <p:cNvGrpSpPr/>
                  <p:nvPr/>
                </p:nvGrpSpPr>
                <p:grpSpPr>
                  <a:xfrm>
                    <a:off x="1186855" y="5668993"/>
                    <a:ext cx="422757" cy="369332"/>
                    <a:chOff x="6653659" y="6227498"/>
                    <a:chExt cx="422757" cy="369332"/>
                  </a:xfrm>
                </p:grpSpPr>
                <p:sp>
                  <p:nvSpPr>
                    <p:cNvPr id="190" name="正方形/長方形 189">
                      <a:extLst>
                        <a:ext uri="{FF2B5EF4-FFF2-40B4-BE49-F238E27FC236}">
                          <a16:creationId xmlns:a16="http://schemas.microsoft.com/office/drawing/2014/main" id="{76FEF67E-1E65-4816-8FFD-B9D5B8A09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084" y="6227498"/>
                      <a:ext cx="369332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1.</a:t>
                      </a:r>
                      <a:endParaRPr kumimoji="1" lang="ja-JP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BB3186AC-68CE-4AD4-835D-0DE7224B55C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53659" y="6227498"/>
                          <a:ext cx="300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kumimoji="1" lang="en-US" altLang="ja-JP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BB3186AC-68CE-4AD4-835D-0DE7224B55C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53659" y="6227498"/>
                          <a:ext cx="300424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r="-46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92" name="直線矢印コネクタ 191">
                    <a:extLst>
                      <a:ext uri="{FF2B5EF4-FFF2-40B4-BE49-F238E27FC236}">
                        <a16:creationId xmlns:a16="http://schemas.microsoft.com/office/drawing/2014/main" id="{D5C79B4E-21EA-4CAF-A38B-DB9E914DAE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7503" y="5853659"/>
                    <a:ext cx="544536" cy="12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楕円 192">
                    <a:extLst>
                      <a:ext uri="{FF2B5EF4-FFF2-40B4-BE49-F238E27FC236}">
                        <a16:creationId xmlns:a16="http://schemas.microsoft.com/office/drawing/2014/main" id="{101C5DA4-D210-41C6-9CEB-C74CBBD1513B}"/>
                      </a:ext>
                    </a:extLst>
                  </p:cNvPr>
                  <p:cNvSpPr/>
                  <p:nvPr/>
                </p:nvSpPr>
                <p:spPr>
                  <a:xfrm>
                    <a:off x="2174713" y="6337190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94" name="直線矢印コネクタ 193">
                    <a:extLst>
                      <a:ext uri="{FF2B5EF4-FFF2-40B4-BE49-F238E27FC236}">
                        <a16:creationId xmlns:a16="http://schemas.microsoft.com/office/drawing/2014/main" id="{8EA52E1C-AADD-47CE-B245-2E513A7050EB}"/>
                      </a:ext>
                    </a:extLst>
                  </p:cNvPr>
                  <p:cNvCxnSpPr>
                    <a:cxnSpLocks/>
                    <a:stCxn id="141" idx="1"/>
                    <a:endCxn id="193" idx="6"/>
                  </p:cNvCxnSpPr>
                  <p:nvPr/>
                </p:nvCxnSpPr>
                <p:spPr>
                  <a:xfrm flipH="1">
                    <a:off x="2282713" y="6389487"/>
                    <a:ext cx="207821" cy="170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線矢印コネクタ 194">
                    <a:extLst>
                      <a:ext uri="{FF2B5EF4-FFF2-40B4-BE49-F238E27FC236}">
                        <a16:creationId xmlns:a16="http://schemas.microsoft.com/office/drawing/2014/main" id="{FAA03FFD-71E3-4349-A05A-69CF905C67A8}"/>
                      </a:ext>
                    </a:extLst>
                  </p:cNvPr>
                  <p:cNvCxnSpPr>
                    <a:cxnSpLocks/>
                    <a:endCxn id="193" idx="2"/>
                  </p:cNvCxnSpPr>
                  <p:nvPr/>
                </p:nvCxnSpPr>
                <p:spPr>
                  <a:xfrm flipV="1">
                    <a:off x="1362940" y="6391190"/>
                    <a:ext cx="811773" cy="84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6" name="テキスト ボックス 195">
                        <a:extLst>
                          <a:ext uri="{FF2B5EF4-FFF2-40B4-BE49-F238E27FC236}">
                            <a16:creationId xmlns:a16="http://schemas.microsoft.com/office/drawing/2014/main" id="{6CACBC1D-354F-413E-833C-39415F0855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4983" y="6389487"/>
                        <a:ext cx="15869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ja-JP" altLang="en-US" sz="1200" b="1" dirty="0"/>
                      </a:p>
                    </p:txBody>
                  </p:sp>
                </mc:Choice>
                <mc:Fallback xmlns="">
                  <p:sp>
                    <p:nvSpPr>
                      <p:cNvPr id="196" name="テキスト ボックス 195">
                        <a:extLst>
                          <a:ext uri="{FF2B5EF4-FFF2-40B4-BE49-F238E27FC236}">
                            <a16:creationId xmlns:a16="http://schemas.microsoft.com/office/drawing/2014/main" id="{6CACBC1D-354F-413E-833C-39415F0855C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4983" y="6389487"/>
                        <a:ext cx="158698" cy="184666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5385" r="-23077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7" name="テキスト ボックス 196">
                        <a:extLst>
                          <a:ext uri="{FF2B5EF4-FFF2-40B4-BE49-F238E27FC236}">
                            <a16:creationId xmlns:a16="http://schemas.microsoft.com/office/drawing/2014/main" id="{BC67914B-0E1A-47CD-A834-470FB8CFA7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37662" y="6389487"/>
                        <a:ext cx="15869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ja-JP" altLang="en-US" sz="1200" b="1" dirty="0"/>
                      </a:p>
                    </p:txBody>
                  </p:sp>
                </mc:Choice>
                <mc:Fallback xmlns="">
                  <p:sp>
                    <p:nvSpPr>
                      <p:cNvPr id="197" name="テキスト ボックス 196">
                        <a:extLst>
                          <a:ext uri="{FF2B5EF4-FFF2-40B4-BE49-F238E27FC236}">
                            <a16:creationId xmlns:a16="http://schemas.microsoft.com/office/drawing/2014/main" id="{BC67914B-0E1A-47CD-A834-470FB8CFA7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7662" y="6389487"/>
                        <a:ext cx="158698" cy="184666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5385" r="-23077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テキスト ボックス 197">
                        <a:extLst>
                          <a:ext uri="{FF2B5EF4-FFF2-40B4-BE49-F238E27FC236}">
                            <a16:creationId xmlns:a16="http://schemas.microsoft.com/office/drawing/2014/main" id="{F1C712CE-D9EF-4BC4-A8DE-0E8323D0AF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8112" y="5840569"/>
                        <a:ext cx="15869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kumimoji="1" lang="ja-JP" altLang="en-US" sz="1400" b="1" dirty="0"/>
                      </a:p>
                    </p:txBody>
                  </p:sp>
                </mc:Choice>
                <mc:Fallback xmlns="">
                  <p:sp>
                    <p:nvSpPr>
                      <p:cNvPr id="198" name="テキスト ボックス 197">
                        <a:extLst>
                          <a:ext uri="{FF2B5EF4-FFF2-40B4-BE49-F238E27FC236}">
                            <a16:creationId xmlns:a16="http://schemas.microsoft.com/office/drawing/2014/main" id="{F1C712CE-D9EF-4BC4-A8DE-0E8323D0AF1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8112" y="5840569"/>
                        <a:ext cx="158698" cy="21544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6923" r="-19231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9" name="テキスト ボックス 198">
                        <a:extLst>
                          <a:ext uri="{FF2B5EF4-FFF2-40B4-BE49-F238E27FC236}">
                            <a16:creationId xmlns:a16="http://schemas.microsoft.com/office/drawing/2014/main" id="{7888AEDD-00BC-4288-BAD0-CE0DF4369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46999" y="6445190"/>
                        <a:ext cx="1667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oMath>
                          </m:oMathPara>
                        </a14:m>
                        <a:endParaRPr kumimoji="1" lang="ja-JP" altLang="en-US" sz="1400" b="1" dirty="0"/>
                      </a:p>
                    </p:txBody>
                  </p:sp>
                </mc:Choice>
                <mc:Fallback xmlns="">
                  <p:sp>
                    <p:nvSpPr>
                      <p:cNvPr id="199" name="テキスト ボックス 198">
                        <a:extLst>
                          <a:ext uri="{FF2B5EF4-FFF2-40B4-BE49-F238E27FC236}">
                            <a16:creationId xmlns:a16="http://schemas.microsoft.com/office/drawing/2014/main" id="{7888AEDD-00BC-4288-BAD0-CE0DF436989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46999" y="6445190"/>
                        <a:ext cx="166712" cy="21544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5926" r="-25926" b="-8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テキスト ボックス 199">
                      <a:extLst>
                        <a:ext uri="{FF2B5EF4-FFF2-40B4-BE49-F238E27FC236}">
                          <a16:creationId xmlns:a16="http://schemas.microsoft.com/office/drawing/2014/main" id="{C1020F21-E671-43E4-B582-916FF07EF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8876" y="5225497"/>
                      <a:ext cx="5494924" cy="36933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b="1" dirty="0"/>
                        <a:t>外乱</a:t>
                      </a:r>
                      <a14:m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oMath>
                      </a14:m>
                      <a:r>
                        <a:rPr kumimoji="1" lang="ja-JP" altLang="en-US" b="1" dirty="0"/>
                        <a:t>から出力</a:t>
                      </a:r>
                      <a14:m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a14:m>
                      <a:r>
                        <a:rPr kumimoji="1" lang="ja-JP" altLang="en-US" b="1" dirty="0"/>
                        <a:t>までの伝達関数は</a:t>
                      </a:r>
                      <a:r>
                        <a:rPr kumimoji="1" lang="en-US" altLang="ja-JP" b="1" dirty="0"/>
                        <a:t>...</a:t>
                      </a:r>
                    </a:p>
                    <a:p>
                      <a:endParaRPr lang="en-US" altLang="ja-JP" b="1" dirty="0"/>
                    </a:p>
                    <a:p>
                      <a:endParaRPr kumimoji="1" lang="en-US" altLang="ja-JP" b="1" dirty="0"/>
                    </a:p>
                    <a:p>
                      <a14:m>
                        <m:oMath xmlns:m="http://schemas.openxmlformats.org/officeDocument/2006/math">
                          <m:r>
                            <a:rPr kumimoji="1" lang="en-US" altLang="ja-JP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a14:m>
                      <a:r>
                        <a:rPr kumimoji="1" lang="ja-JP" altLang="en-US" b="1" dirty="0">
                          <a:solidFill>
                            <a:srgbClr val="7030A0"/>
                          </a:solidFill>
                        </a:rPr>
                        <a:t> 感度関数</a:t>
                      </a:r>
                      <a:endParaRPr kumimoji="1" lang="en-US" altLang="ja-JP" b="1" dirty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kumimoji="1" lang="ja-JP" altLang="en-US" b="1" dirty="0">
                          <a:solidFill>
                            <a:srgbClr val="002060"/>
                          </a:solidFill>
                        </a:rPr>
                        <a:t>低周波ゲインが小さくなるように制御器</a:t>
                      </a:r>
                      <a14:m>
                        <m:oMath xmlns:m="http://schemas.openxmlformats.org/officeDocument/2006/math">
                          <m:r>
                            <a:rPr kumimoji="1" lang="en-US" altLang="ja-JP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𝚱</m:t>
                          </m:r>
                        </m:oMath>
                      </a14:m>
                      <a:r>
                        <a:rPr lang="ja-JP" altLang="en-US" b="1" dirty="0">
                          <a:solidFill>
                            <a:srgbClr val="002060"/>
                          </a:solidFill>
                        </a:rPr>
                        <a:t>を設計すれば低周波数の外乱の影響が出力に現れにくくなる</a:t>
                      </a:r>
                      <a:r>
                        <a:rPr lang="ja-JP" altLang="en-US" b="1" dirty="0"/>
                        <a:t>．これは，　　　　　が低周波域で小さくなるような安定な伝達関数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oMath>
                      </a14:m>
                      <a:r>
                        <a:rPr lang="ja-JP" altLang="en-US" b="1" dirty="0"/>
                        <a:t> を用意して</a:t>
                      </a:r>
                      <a:endParaRPr lang="en-US" altLang="ja-JP" b="1" dirty="0"/>
                    </a:p>
                    <a:p>
                      <a:endParaRPr kumimoji="1" lang="en-US" altLang="ja-JP" b="1" dirty="0"/>
                    </a:p>
                    <a:p>
                      <a:endParaRPr lang="en-US" altLang="ja-JP" b="1" dirty="0"/>
                    </a:p>
                    <a:p>
                      <a:endParaRPr lang="en-US" altLang="ja-JP" b="1" dirty="0"/>
                    </a:p>
                    <a:p>
                      <a:r>
                        <a:rPr kumimoji="1" lang="ja-JP" altLang="en-US" b="1" dirty="0"/>
                        <a:t>を満足するように制御器</a:t>
                      </a:r>
                      <a14:m>
                        <m:oMath xmlns:m="http://schemas.openxmlformats.org/officeDocument/2006/math"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𝚱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oMath>
                      </a14:m>
                      <a:r>
                        <a:rPr kumimoji="1" lang="ja-JP" altLang="en-US" b="1" dirty="0"/>
                        <a:t>を決定する問題として記述できる．</a:t>
                      </a:r>
                      <a:endParaRPr kumimoji="1" lang="en-US" altLang="ja-JP" b="1" dirty="0"/>
                    </a:p>
                  </p:txBody>
                </p:sp>
              </mc:Choice>
              <mc:Fallback xmlns="">
                <p:sp>
                  <p:nvSpPr>
                    <p:cNvPr id="200" name="テキスト ボックス 199">
                      <a:extLst>
                        <a:ext uri="{FF2B5EF4-FFF2-40B4-BE49-F238E27FC236}">
                          <a16:creationId xmlns:a16="http://schemas.microsoft.com/office/drawing/2014/main" id="{C1020F21-E671-43E4-B582-916FF07EF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58876" y="5225497"/>
                      <a:ext cx="5494924" cy="369331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87" t="-825" r="-4102" b="-16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FEA3337F-2BDA-446B-96EC-31C88FACF8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6196" y="5541913"/>
                      <a:ext cx="2146485" cy="569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kumimoji="1" lang="en-US" altLang="ja-JP" b="1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𝚱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</m:d>
                              </m:den>
                            </m:f>
                          </m:oMath>
                        </m:oMathPara>
                      </a14:m>
                      <a:endParaRPr kumimoji="1" lang="ja-JP" altLang="en-US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FEA3337F-2BDA-446B-96EC-31C88FACF8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6196" y="5541913"/>
                      <a:ext cx="2146485" cy="56958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89C10F8F-BA5C-4318-84CF-7013D76F45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823" y="6896595"/>
                      <a:ext cx="12625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kumimoji="1" lang="ja-JP" altLang="en-US" b="1" dirty="0"/>
                    </a:p>
                  </p:txBody>
                </p:sp>
              </mc:Choice>
              <mc:Fallback xmlns=""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89C10F8F-BA5C-4318-84CF-7013D76F45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823" y="6896595"/>
                      <a:ext cx="12625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382" t="-2174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テキスト ボックス 201">
                      <a:extLst>
                        <a:ext uri="{FF2B5EF4-FFF2-40B4-BE49-F238E27FC236}">
                          <a16:creationId xmlns:a16="http://schemas.microsoft.com/office/drawing/2014/main" id="{68012A27-5B82-4DD6-9A2E-52C72E42E0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7507" y="7509665"/>
                      <a:ext cx="2983574" cy="56900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 ,  ∀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oMath>
                        </m:oMathPara>
                      </a14:m>
                      <a:endParaRPr kumimoji="1" lang="ja-JP" altLang="en-US" b="1" dirty="0"/>
                    </a:p>
                  </p:txBody>
                </p:sp>
              </mc:Choice>
              <mc:Fallback xmlns="">
                <p:sp>
                  <p:nvSpPr>
                    <p:cNvPr id="202" name="テキスト ボックス 201">
                      <a:extLst>
                        <a:ext uri="{FF2B5EF4-FFF2-40B4-BE49-F238E27FC236}">
                          <a16:creationId xmlns:a16="http://schemas.microsoft.com/office/drawing/2014/main" id="{68012A27-5B82-4DD6-9A2E-52C72E42E0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7507" y="7509665"/>
                      <a:ext cx="2983574" cy="56900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A5448F25-8EF7-44FB-8F73-F2A1F76802E7}"/>
                  </a:ext>
                </a:extLst>
              </p:cNvPr>
              <p:cNvSpPr txBox="1"/>
              <p:nvPr/>
            </p:nvSpPr>
            <p:spPr>
              <a:xfrm>
                <a:off x="9725628" y="7609500"/>
                <a:ext cx="1175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>
                    <a:solidFill>
                      <a:srgbClr val="C00000"/>
                    </a:solidFill>
                  </a:rPr>
                  <a:t>←条件式</a:t>
                </a:r>
                <a:endParaRPr lang="ja-JP" altLang="en-US" dirty="0">
                  <a:solidFill>
                    <a:srgbClr val="C0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2463473-4340-4E98-949D-C5C106458C2F}"/>
                    </a:ext>
                  </a:extLst>
                </p:cNvPr>
                <p:cNvSpPr txBox="1"/>
                <p:nvPr/>
              </p:nvSpPr>
              <p:spPr>
                <a:xfrm>
                  <a:off x="2240505" y="2351081"/>
                  <a:ext cx="2260301" cy="44108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ja-JP" b="1">
                                            <a:latin typeface="Cambria Math" panose="02040503050406030204" pitchFamily="18" charset="0"/>
                                          </a:rPr>
                                          <m:t>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  <m:r>
                                      <a:rPr lang="en-US" altLang="ja-JP" b="1">
                                        <a:latin typeface="Cambria Math" panose="02040503050406030204" pitchFamily="18" charset="0"/>
                                      </a:rPr>
                                      <m:t>𝚻</m:t>
                                    </m:r>
                                    <m:d>
                                      <m:d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2463473-4340-4E98-949D-C5C106458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505" y="2351081"/>
                  <a:ext cx="2260301" cy="4410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338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u="sng" dirty="0"/>
              <a:t>ロバスト安定化問題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D952617-0B33-4AA1-91BB-82101AE56B18}"/>
              </a:ext>
            </a:extLst>
          </p:cNvPr>
          <p:cNvGrpSpPr/>
          <p:nvPr/>
        </p:nvGrpSpPr>
        <p:grpSpPr>
          <a:xfrm>
            <a:off x="838200" y="1898723"/>
            <a:ext cx="10515600" cy="6463308"/>
            <a:chOff x="838200" y="1898723"/>
            <a:chExt cx="10515600" cy="6463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/>
                <p:nvPr/>
              </p:nvSpPr>
              <p:spPr>
                <a:xfrm>
                  <a:off x="838200" y="1898723"/>
                  <a:ext cx="10515600" cy="6463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任意の周波数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(∀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ja-JP" altLang="en-US" b="1" dirty="0"/>
                    <a:t>において，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ja-JP" altLang="en-US" b="1" dirty="0"/>
                    <a:t> が成り立つので，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ノルムを用いて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と表せる．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感度関数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lang="en-US" altLang="ja-JP" b="1" dirty="0"/>
                    <a:t> </a:t>
                  </a:r>
                  <a:r>
                    <a:rPr lang="ja-JP" altLang="en-US" b="1" dirty="0"/>
                    <a:t>は目標値から偏差への伝達関数と同じ</a:t>
                  </a:r>
                  <a:endParaRPr lang="en-US" altLang="ja-JP" b="1" dirty="0"/>
                </a:p>
                <a:p>
                  <a:r>
                    <a:rPr lang="ja-JP" altLang="en-US" b="1" dirty="0"/>
                    <a:t>⇒ 重み関数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lang="en-US" altLang="ja-JP" b="1" dirty="0"/>
                    <a:t> </a:t>
                  </a:r>
                  <a:r>
                    <a:rPr lang="ja-JP" altLang="en-US" b="1" dirty="0"/>
                    <a:t>を適切に選び，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条件式</a:t>
                  </a:r>
                  <a:r>
                    <a:rPr lang="ja-JP" altLang="en-US" b="1" dirty="0"/>
                    <a:t>を満足する制御器の設計問題を解くことで，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　 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目標値追従特性も改善</a:t>
                  </a:r>
                  <a:r>
                    <a:rPr lang="ja-JP" altLang="en-US" b="1" dirty="0"/>
                    <a:t>することができる．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まとめると</a:t>
                  </a:r>
                  <a:r>
                    <a:rPr lang="en-US" altLang="ja-JP" b="1" dirty="0"/>
                    <a:t>...</a:t>
                  </a:r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を同時に満たす制御器</a:t>
                  </a:r>
                  <a14:m>
                    <m:oMath xmlns:m="http://schemas.openxmlformats.org/officeDocument/2006/math"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𝚱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を設計すれば，フィードバック制御系はロバスト性能を有する</a:t>
                  </a:r>
                  <a:endParaRPr lang="en-US" altLang="ja-JP" b="1" dirty="0"/>
                </a:p>
                <a:p>
                  <a:r>
                    <a:rPr lang="en-US" altLang="ja-JP" b="1" dirty="0"/>
                    <a:t>						</a:t>
                  </a:r>
                  <a:r>
                    <a:rPr lang="ja-JP" altLang="en-US" b="1" dirty="0">
                      <a:solidFill>
                        <a:schemeClr val="accent2"/>
                      </a:solidFill>
                    </a:rPr>
                    <a:t>ロバスト安定化</a:t>
                  </a:r>
                  <a:r>
                    <a:rPr lang="en-US" altLang="ja-JP" b="1" dirty="0">
                      <a:solidFill>
                        <a:schemeClr val="accent2"/>
                      </a:solidFill>
                    </a:rPr>
                    <a:t>+</a:t>
                  </a:r>
                  <a:r>
                    <a:rPr lang="ja-JP" altLang="en-US" b="1" dirty="0">
                      <a:solidFill>
                        <a:schemeClr val="accent2"/>
                      </a:solidFill>
                    </a:rPr>
                    <a:t>感度関数の周波数整形</a:t>
                  </a:r>
                  <a:endParaRPr lang="en-US" altLang="ja-JP" b="1" dirty="0">
                    <a:solidFill>
                      <a:schemeClr val="accent2"/>
                    </a:solidFill>
                  </a:endParaRPr>
                </a:p>
                <a:p>
                  <a:r>
                    <a:rPr lang="en-US" altLang="ja-JP" b="1" dirty="0"/>
                    <a:t>※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𝚻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altLang="ja-JP" b="1" dirty="0"/>
                    <a:t> </a:t>
                  </a:r>
                  <a:r>
                    <a:rPr lang="ja-JP" altLang="en-US" b="1" dirty="0"/>
                    <a:t>が成り立つため，</a:t>
                  </a:r>
                  <a:r>
                    <a:rPr lang="en-US" altLang="ja-JP" b="1" dirty="0">
                      <a:solidFill>
                        <a:srgbClr val="C00000"/>
                      </a:solidFill>
                    </a:rPr>
                    <a:t>2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つの条件</a:t>
                  </a:r>
                  <a:r>
                    <a:rPr lang="ja-JP" altLang="en-US" b="1" dirty="0"/>
                    <a:t>を独立に最小化することができない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◎</a:t>
                  </a:r>
                  <a:r>
                    <a:rPr lang="en-US" altLang="ja-JP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lang="en-US" altLang="ja-JP" b="1" dirty="0"/>
                    <a:t> </a:t>
                  </a:r>
                  <a:r>
                    <a:rPr lang="ja-JP" altLang="en-US" b="1" dirty="0"/>
                    <a:t>の周波数域のゲインを小さくし，</a:t>
                  </a:r>
                  <a:r>
                    <a:rPr lang="en-US" altLang="ja-JP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b="1">
                          <a:latin typeface="Cambria Math" panose="02040503050406030204" pitchFamily="18" charset="0"/>
                        </a:rPr>
                        <m:t>𝚻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a14:m>
                  <a:r>
                    <a:rPr lang="en-US" altLang="ja-JP" b="1" dirty="0"/>
                    <a:t> </a:t>
                  </a:r>
                  <a:r>
                    <a:rPr lang="ja-JP" altLang="en-US" b="1" dirty="0"/>
                    <a:t>の高周波域のゲインを小さくするように重み関数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𝚻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を設定し，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を用いて，　を最小化する問題を考える．（⇐</a:t>
                  </a:r>
                  <a:r>
                    <a:rPr lang="ja-JP" altLang="en-US" b="1" dirty="0">
                      <a:solidFill>
                        <a:srgbClr val="7030A0"/>
                      </a:solidFill>
                    </a:rPr>
                    <a:t>混合感度問題</a:t>
                  </a:r>
                  <a:r>
                    <a:rPr lang="ja-JP" altLang="en-US" b="1" dirty="0"/>
                    <a:t>）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　　　となれば，得られた制御器</a:t>
                  </a:r>
                  <a14:m>
                    <m:oMath xmlns:m="http://schemas.openxmlformats.org/officeDocument/2006/math"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𝚱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は</a:t>
                  </a:r>
                  <a:r>
                    <a:rPr lang="en-US" altLang="ja-JP" b="1" dirty="0">
                      <a:solidFill>
                        <a:srgbClr val="C00000"/>
                      </a:solidFill>
                    </a:rPr>
                    <a:t>2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つの条件</a:t>
                  </a:r>
                  <a:r>
                    <a:rPr lang="ja-JP" altLang="en-US" b="1" dirty="0"/>
                    <a:t>を満たす．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98723"/>
                  <a:ext cx="10515600" cy="6463308"/>
                </a:xfrm>
                <a:prstGeom prst="rect">
                  <a:avLst/>
                </a:prstGeom>
                <a:blipFill>
                  <a:blip r:embed="rId2"/>
                  <a:stretch>
                    <a:fillRect l="-522" t="-471" b="-4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FDF0E85-03B3-41FC-B209-BF355865A390}"/>
                    </a:ext>
                  </a:extLst>
                </p:cNvPr>
                <p:cNvSpPr txBox="1"/>
                <p:nvPr/>
              </p:nvSpPr>
              <p:spPr>
                <a:xfrm>
                  <a:off x="1481559" y="2288637"/>
                  <a:ext cx="2040943" cy="34875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FDF0E85-03B3-41FC-B209-BF355865A3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559" y="2288637"/>
                  <a:ext cx="2040943" cy="348750"/>
                </a:xfrm>
                <a:prstGeom prst="rect">
                  <a:avLst/>
                </a:prstGeom>
                <a:blipFill>
                  <a:blip r:embed="rId3"/>
                  <a:stretch>
                    <a:fillRect r="-2090" b="-120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733FC6B-976A-4339-9F0C-D63123AD9260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5463251"/>
              <a:ext cx="13542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016F518-81B6-48E9-BE50-88B1CAA6593B}"/>
                    </a:ext>
                  </a:extLst>
                </p:cNvPr>
                <p:cNvSpPr txBox="1"/>
                <p:nvPr/>
              </p:nvSpPr>
              <p:spPr>
                <a:xfrm>
                  <a:off x="1481558" y="4779123"/>
                  <a:ext cx="4100097" cy="34875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0" smtClean="0">
                                        <a:latin typeface="Cambria Math" panose="02040503050406030204" pitchFamily="18" charset="0"/>
                                      </a:rPr>
                                      <m:t>𝚻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1" i="0" smtClean="0">
                                            <a:latin typeface="Cambria Math" panose="02040503050406030204" pitchFamily="18" charset="0"/>
                                          </a:rPr>
                                          <m:t>𝐬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1" i="0" smtClean="0">
                                            <a:latin typeface="Cambria Math" panose="02040503050406030204" pitchFamily="18" charset="0"/>
                                          </a:rPr>
                                          <m:t>𝐖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1" i="0" smtClean="0">
                                            <a:latin typeface="Cambria Math" panose="02040503050406030204" pitchFamily="18" charset="0"/>
                                          </a:rPr>
                                          <m:t>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1" i="0" smtClean="0">
                                            <a:latin typeface="Cambria Math" panose="02040503050406030204" pitchFamily="18" charset="0"/>
                                          </a:rPr>
                                          <m:t>𝐬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016F518-81B6-48E9-BE50-88B1CAA65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558" y="4779123"/>
                  <a:ext cx="4100097" cy="348750"/>
                </a:xfrm>
                <a:prstGeom prst="rect">
                  <a:avLst/>
                </a:prstGeom>
                <a:blipFill>
                  <a:blip r:embed="rId4"/>
                  <a:stretch>
                    <a:fillRect r="-892" b="-122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D5BDCE12-D9AF-4139-8F71-AF76919FC273}"/>
                </a:ext>
              </a:extLst>
            </p:cNvPr>
            <p:cNvSpPr txBox="1"/>
            <p:nvPr/>
          </p:nvSpPr>
          <p:spPr>
            <a:xfrm>
              <a:off x="5637084" y="4779123"/>
              <a:ext cx="19906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dirty="0">
                  <a:solidFill>
                    <a:srgbClr val="C00000"/>
                  </a:solidFill>
                </a:rPr>
                <a:t>←２つの条件</a:t>
              </a:r>
              <a:endParaRPr lang="ja-JP" altLang="en-US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255880B-A902-4640-8219-C083FB1E0944}"/>
                    </a:ext>
                  </a:extLst>
                </p:cNvPr>
                <p:cNvSpPr txBox="1"/>
                <p:nvPr/>
              </p:nvSpPr>
              <p:spPr>
                <a:xfrm>
                  <a:off x="1985099" y="7674726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255880B-A902-4640-8219-C083FB1E0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099" y="7674726"/>
                  <a:ext cx="20518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273" r="-24242" b="-2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CC86F4DC-3CCF-4D41-BC5F-C513321D233E}"/>
                    </a:ext>
                  </a:extLst>
                </p:cNvPr>
                <p:cNvSpPr txBox="1"/>
                <p:nvPr/>
              </p:nvSpPr>
              <p:spPr>
                <a:xfrm>
                  <a:off x="942374" y="7974346"/>
                  <a:ext cx="644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CC86F4DC-3CCF-4D41-BC5F-C513321D2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74" y="7974346"/>
                  <a:ext cx="64440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619" r="-7619"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B68A7EDA-829F-429D-8BC9-E171A94492D1}"/>
                    </a:ext>
                  </a:extLst>
                </p:cNvPr>
                <p:cNvSpPr txBox="1"/>
                <p:nvPr/>
              </p:nvSpPr>
              <p:spPr>
                <a:xfrm>
                  <a:off x="2087691" y="6954449"/>
                  <a:ext cx="2094932" cy="6162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  <m:t>𝑾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  <m:t>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1" i="0" smtClean="0">
                                                <a:latin typeface="Cambria Math" panose="02040503050406030204" pitchFamily="18" charset="0"/>
                                              </a:rPr>
                                              <m:t>𝚻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d>
                                        <m:r>
                                          <a:rPr lang="en-US" altLang="ja-JP" b="1" i="0" smtClean="0">
                                            <a:latin typeface="Cambria Math" panose="02040503050406030204" pitchFamily="18" charset="0"/>
                                          </a:rPr>
                                          <m:t>𝚻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d>
                                      </m:e>
                                    </m:eqAr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B68A7EDA-829F-429D-8BC9-E171A9449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691" y="6954449"/>
                  <a:ext cx="2094932" cy="6162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18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2467</TotalTime>
  <Words>695</Words>
  <Application>Microsoft Office PowerPoint</Application>
  <PresentationFormat>ワイド画面</PresentationFormat>
  <Paragraphs>142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Arial</vt:lpstr>
      <vt:lpstr>Cambria Math</vt:lpstr>
      <vt:lpstr>Office テーマ</vt:lpstr>
      <vt:lpstr>ロバスト制御</vt:lpstr>
      <vt:lpstr>ロバスト制御</vt:lpstr>
      <vt:lpstr>ロバスト安定化問題</vt:lpstr>
      <vt:lpstr>ロバスト安定化問題</vt:lpstr>
      <vt:lpstr>ロバスト安定化問題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138</cp:revision>
  <dcterms:created xsi:type="dcterms:W3CDTF">2021-02-26T08:13:08Z</dcterms:created>
  <dcterms:modified xsi:type="dcterms:W3CDTF">2021-04-10T14:41:05Z</dcterms:modified>
</cp:coreProperties>
</file>