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8BD5"/>
    <a:srgbClr val="FF9900"/>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21" autoAdjust="0"/>
    <p:restoredTop sz="95847" autoAdjust="0"/>
  </p:normalViewPr>
  <p:slideViewPr>
    <p:cSldViewPr snapToGrid="0">
      <p:cViewPr varScale="1">
        <p:scale>
          <a:sx n="44" d="100"/>
          <a:sy n="44" d="100"/>
        </p:scale>
        <p:origin x="82" y="9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FDD56D-B8E0-49DA-A32A-D0DD14BC701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endParaRPr kumimoji="1" lang="ja-JP" altLang="en-US" dirty="0"/>
          </a:p>
        </p:txBody>
      </p:sp>
      <p:sp>
        <p:nvSpPr>
          <p:cNvPr id="3" name="字幕 2">
            <a:extLst>
              <a:ext uri="{FF2B5EF4-FFF2-40B4-BE49-F238E27FC236}">
                <a16:creationId xmlns:a16="http://schemas.microsoft.com/office/drawing/2014/main" id="{507992B6-2FFB-4145-83F2-4E78C8D201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JP" altLang="en-US" dirty="0"/>
          </a:p>
        </p:txBody>
      </p:sp>
      <p:sp>
        <p:nvSpPr>
          <p:cNvPr id="4" name="日付プレースホルダー 3">
            <a:extLst>
              <a:ext uri="{FF2B5EF4-FFF2-40B4-BE49-F238E27FC236}">
                <a16:creationId xmlns:a16="http://schemas.microsoft.com/office/drawing/2014/main" id="{4214E3E9-9404-4289-A8B3-1DFA2F6085C6}"/>
              </a:ext>
            </a:extLst>
          </p:cNvPr>
          <p:cNvSpPr>
            <a:spLocks noGrp="1"/>
          </p:cNvSpPr>
          <p:nvPr>
            <p:ph type="dt" sz="half" idx="10"/>
          </p:nvPr>
        </p:nvSpPr>
        <p:spPr/>
        <p:txBody>
          <a:bodyPr/>
          <a:lstStyle/>
          <a:p>
            <a:fld id="{900169D2-2249-45F1-89DA-CBD455408889}" type="datetimeFigureOut">
              <a:rPr kumimoji="1" lang="ja-JP" altLang="en-US" smtClean="0"/>
              <a:t>2021/4/12</a:t>
            </a:fld>
            <a:endParaRPr kumimoji="1" lang="ja-JP" altLang="en-US"/>
          </a:p>
        </p:txBody>
      </p:sp>
      <p:sp>
        <p:nvSpPr>
          <p:cNvPr id="5" name="フッター プレースホルダー 4">
            <a:extLst>
              <a:ext uri="{FF2B5EF4-FFF2-40B4-BE49-F238E27FC236}">
                <a16:creationId xmlns:a16="http://schemas.microsoft.com/office/drawing/2014/main" id="{DF9E0727-754D-4A6D-A643-1A2F0B802D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832C32-FB06-4790-84FE-6A17958300AB}"/>
              </a:ext>
            </a:extLst>
          </p:cNvPr>
          <p:cNvSpPr>
            <a:spLocks noGrp="1"/>
          </p:cNvSpPr>
          <p:nvPr>
            <p:ph type="sldNum" sz="quarter" idx="12"/>
          </p:nvPr>
        </p:nvSpPr>
        <p:spPr/>
        <p:txBody>
          <a:bodyPr/>
          <a:lstStyle/>
          <a:p>
            <a:fld id="{20550775-AC72-45B3-A786-1CBB9841E4CF}" type="slidenum">
              <a:rPr kumimoji="1" lang="ja-JP" altLang="en-US" smtClean="0"/>
              <a:t>‹#›</a:t>
            </a:fld>
            <a:endParaRPr kumimoji="1" lang="ja-JP" altLang="en-US"/>
          </a:p>
        </p:txBody>
      </p:sp>
    </p:spTree>
    <p:extLst>
      <p:ext uri="{BB962C8B-B14F-4D97-AF65-F5344CB8AC3E}">
        <p14:creationId xmlns:p14="http://schemas.microsoft.com/office/powerpoint/2010/main" val="609096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C6EAAA-A423-464F-909D-0BB460077239}"/>
              </a:ext>
            </a:extLst>
          </p:cNvPr>
          <p:cNvSpPr>
            <a:spLocks noGrp="1"/>
          </p:cNvSpPr>
          <p:nvPr>
            <p:ph type="title"/>
          </p:nvPr>
        </p:nvSpPr>
        <p:spPr/>
        <p:txBody>
          <a:bodyPr/>
          <a:lstStyle/>
          <a:p>
            <a:r>
              <a:rPr kumimoji="1" lang="ja-JP" altLang="en-US"/>
              <a:t>マスター タイトルの書式設定</a:t>
            </a:r>
            <a:endParaRPr kumimoji="1" lang="ja-JP" altLang="en-US" dirty="0"/>
          </a:p>
        </p:txBody>
      </p:sp>
      <p:sp>
        <p:nvSpPr>
          <p:cNvPr id="3" name="コンテンツ プレースホルダー 2">
            <a:extLst>
              <a:ext uri="{FF2B5EF4-FFF2-40B4-BE49-F238E27FC236}">
                <a16:creationId xmlns:a16="http://schemas.microsoft.com/office/drawing/2014/main" id="{BDA81B91-52A6-4306-ACBF-A41B1D6EAEC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4" name="日付プレースホルダー 3">
            <a:extLst>
              <a:ext uri="{FF2B5EF4-FFF2-40B4-BE49-F238E27FC236}">
                <a16:creationId xmlns:a16="http://schemas.microsoft.com/office/drawing/2014/main" id="{9409D521-2D85-4F37-8250-4C0FFAC3F6C0}"/>
              </a:ext>
            </a:extLst>
          </p:cNvPr>
          <p:cNvSpPr>
            <a:spLocks noGrp="1"/>
          </p:cNvSpPr>
          <p:nvPr>
            <p:ph type="dt" sz="half" idx="10"/>
          </p:nvPr>
        </p:nvSpPr>
        <p:spPr/>
        <p:txBody>
          <a:bodyPr/>
          <a:lstStyle/>
          <a:p>
            <a:fld id="{900169D2-2249-45F1-89DA-CBD455408889}" type="datetimeFigureOut">
              <a:rPr kumimoji="1" lang="ja-JP" altLang="en-US" smtClean="0"/>
              <a:t>2021/4/12</a:t>
            </a:fld>
            <a:endParaRPr kumimoji="1" lang="ja-JP" altLang="en-US"/>
          </a:p>
        </p:txBody>
      </p:sp>
      <p:sp>
        <p:nvSpPr>
          <p:cNvPr id="5" name="フッター プレースホルダー 4">
            <a:extLst>
              <a:ext uri="{FF2B5EF4-FFF2-40B4-BE49-F238E27FC236}">
                <a16:creationId xmlns:a16="http://schemas.microsoft.com/office/drawing/2014/main" id="{FE014D37-2ADB-45F4-AFBC-4C6CEE3299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211A502-D939-468A-A6D5-02356857A279}"/>
              </a:ext>
            </a:extLst>
          </p:cNvPr>
          <p:cNvSpPr>
            <a:spLocks noGrp="1"/>
          </p:cNvSpPr>
          <p:nvPr>
            <p:ph type="sldNum" sz="quarter" idx="12"/>
          </p:nvPr>
        </p:nvSpPr>
        <p:spPr/>
        <p:txBody>
          <a:bodyPr/>
          <a:lstStyle/>
          <a:p>
            <a:fld id="{20550775-AC72-45B3-A786-1CBB9841E4CF}" type="slidenum">
              <a:rPr kumimoji="1" lang="ja-JP" altLang="en-US" smtClean="0"/>
              <a:t>‹#›</a:t>
            </a:fld>
            <a:endParaRPr kumimoji="1" lang="ja-JP" altLang="en-US"/>
          </a:p>
        </p:txBody>
      </p:sp>
    </p:spTree>
    <p:extLst>
      <p:ext uri="{BB962C8B-B14F-4D97-AF65-F5344CB8AC3E}">
        <p14:creationId xmlns:p14="http://schemas.microsoft.com/office/powerpoint/2010/main" val="780217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3A20A6-3A71-4136-8482-D72870F22FF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1BB7D47-618E-41DB-B9F0-E7971C375F2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513E402-0981-49F2-859F-9D11DEE27A0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F39EAC3-282A-4D1E-B053-5BC7E464BB6D}"/>
              </a:ext>
            </a:extLst>
          </p:cNvPr>
          <p:cNvSpPr>
            <a:spLocks noGrp="1"/>
          </p:cNvSpPr>
          <p:nvPr>
            <p:ph type="dt" sz="half" idx="10"/>
          </p:nvPr>
        </p:nvSpPr>
        <p:spPr/>
        <p:txBody>
          <a:bodyPr/>
          <a:lstStyle/>
          <a:p>
            <a:fld id="{900169D2-2249-45F1-89DA-CBD455408889}" type="datetimeFigureOut">
              <a:rPr kumimoji="1" lang="ja-JP" altLang="en-US" smtClean="0"/>
              <a:t>2021/4/12</a:t>
            </a:fld>
            <a:endParaRPr kumimoji="1" lang="ja-JP" altLang="en-US"/>
          </a:p>
        </p:txBody>
      </p:sp>
      <p:sp>
        <p:nvSpPr>
          <p:cNvPr id="6" name="フッター プレースホルダー 5">
            <a:extLst>
              <a:ext uri="{FF2B5EF4-FFF2-40B4-BE49-F238E27FC236}">
                <a16:creationId xmlns:a16="http://schemas.microsoft.com/office/drawing/2014/main" id="{45AA2A9C-3D58-42C5-B8AD-395231C756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E2D6AA5-0798-443A-8AEC-7AF322138A55}"/>
              </a:ext>
            </a:extLst>
          </p:cNvPr>
          <p:cNvSpPr>
            <a:spLocks noGrp="1"/>
          </p:cNvSpPr>
          <p:nvPr>
            <p:ph type="sldNum" sz="quarter" idx="12"/>
          </p:nvPr>
        </p:nvSpPr>
        <p:spPr/>
        <p:txBody>
          <a:bodyPr/>
          <a:lstStyle/>
          <a:p>
            <a:fld id="{20550775-AC72-45B3-A786-1CBB9841E4CF}" type="slidenum">
              <a:rPr kumimoji="1" lang="ja-JP" altLang="en-US" smtClean="0"/>
              <a:t>‹#›</a:t>
            </a:fld>
            <a:endParaRPr kumimoji="1" lang="ja-JP" altLang="en-US"/>
          </a:p>
        </p:txBody>
      </p:sp>
    </p:spTree>
    <p:extLst>
      <p:ext uri="{BB962C8B-B14F-4D97-AF65-F5344CB8AC3E}">
        <p14:creationId xmlns:p14="http://schemas.microsoft.com/office/powerpoint/2010/main" val="4123785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BB4B7E-A2F6-4417-A029-AB351BDC6A5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6AD0F93-0E09-4003-B14B-7704501AD6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D74E083-5B42-4715-B62A-56F3D48E93E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1F1DCA8-B775-4435-8072-4BF0075238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131DCA4-6FDE-455D-9AE8-45053A28EF6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4F9E0FB-D4C7-4759-BE50-2CA21A6176FE}"/>
              </a:ext>
            </a:extLst>
          </p:cNvPr>
          <p:cNvSpPr>
            <a:spLocks noGrp="1"/>
          </p:cNvSpPr>
          <p:nvPr>
            <p:ph type="dt" sz="half" idx="10"/>
          </p:nvPr>
        </p:nvSpPr>
        <p:spPr/>
        <p:txBody>
          <a:bodyPr/>
          <a:lstStyle/>
          <a:p>
            <a:fld id="{900169D2-2249-45F1-89DA-CBD455408889}" type="datetimeFigureOut">
              <a:rPr kumimoji="1" lang="ja-JP" altLang="en-US" smtClean="0"/>
              <a:t>2021/4/12</a:t>
            </a:fld>
            <a:endParaRPr kumimoji="1" lang="ja-JP" altLang="en-US"/>
          </a:p>
        </p:txBody>
      </p:sp>
      <p:sp>
        <p:nvSpPr>
          <p:cNvPr id="8" name="フッター プレースホルダー 7">
            <a:extLst>
              <a:ext uri="{FF2B5EF4-FFF2-40B4-BE49-F238E27FC236}">
                <a16:creationId xmlns:a16="http://schemas.microsoft.com/office/drawing/2014/main" id="{17160D44-453E-42E8-99EA-09471DE2D87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6DD3299-73D9-47C8-96CC-7465AFA60CC6}"/>
              </a:ext>
            </a:extLst>
          </p:cNvPr>
          <p:cNvSpPr>
            <a:spLocks noGrp="1"/>
          </p:cNvSpPr>
          <p:nvPr>
            <p:ph type="sldNum" sz="quarter" idx="12"/>
          </p:nvPr>
        </p:nvSpPr>
        <p:spPr/>
        <p:txBody>
          <a:bodyPr/>
          <a:lstStyle/>
          <a:p>
            <a:fld id="{20550775-AC72-45B3-A786-1CBB9841E4CF}" type="slidenum">
              <a:rPr kumimoji="1" lang="ja-JP" altLang="en-US" smtClean="0"/>
              <a:t>‹#›</a:t>
            </a:fld>
            <a:endParaRPr kumimoji="1" lang="ja-JP" altLang="en-US"/>
          </a:p>
        </p:txBody>
      </p:sp>
    </p:spTree>
    <p:extLst>
      <p:ext uri="{BB962C8B-B14F-4D97-AF65-F5344CB8AC3E}">
        <p14:creationId xmlns:p14="http://schemas.microsoft.com/office/powerpoint/2010/main" val="2930594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0EC08B-5E73-453C-B403-BA43B7920B5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A39F11C-5EB0-4741-BD63-BCB50771600C}"/>
              </a:ext>
            </a:extLst>
          </p:cNvPr>
          <p:cNvSpPr>
            <a:spLocks noGrp="1"/>
          </p:cNvSpPr>
          <p:nvPr>
            <p:ph type="dt" sz="half" idx="10"/>
          </p:nvPr>
        </p:nvSpPr>
        <p:spPr/>
        <p:txBody>
          <a:bodyPr/>
          <a:lstStyle/>
          <a:p>
            <a:fld id="{900169D2-2249-45F1-89DA-CBD455408889}" type="datetimeFigureOut">
              <a:rPr kumimoji="1" lang="ja-JP" altLang="en-US" smtClean="0"/>
              <a:t>2021/4/12</a:t>
            </a:fld>
            <a:endParaRPr kumimoji="1" lang="ja-JP" altLang="en-US"/>
          </a:p>
        </p:txBody>
      </p:sp>
      <p:sp>
        <p:nvSpPr>
          <p:cNvPr id="4" name="フッター プレースホルダー 3">
            <a:extLst>
              <a:ext uri="{FF2B5EF4-FFF2-40B4-BE49-F238E27FC236}">
                <a16:creationId xmlns:a16="http://schemas.microsoft.com/office/drawing/2014/main" id="{9D3FF515-F074-407D-AE77-ADB7CEAA9FC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B00782C-425E-4B62-91A2-AB8B969D67F4}"/>
              </a:ext>
            </a:extLst>
          </p:cNvPr>
          <p:cNvSpPr>
            <a:spLocks noGrp="1"/>
          </p:cNvSpPr>
          <p:nvPr>
            <p:ph type="sldNum" sz="quarter" idx="12"/>
          </p:nvPr>
        </p:nvSpPr>
        <p:spPr/>
        <p:txBody>
          <a:bodyPr/>
          <a:lstStyle/>
          <a:p>
            <a:fld id="{20550775-AC72-45B3-A786-1CBB9841E4CF}" type="slidenum">
              <a:rPr kumimoji="1" lang="ja-JP" altLang="en-US" smtClean="0"/>
              <a:t>‹#›</a:t>
            </a:fld>
            <a:endParaRPr kumimoji="1" lang="ja-JP" altLang="en-US"/>
          </a:p>
        </p:txBody>
      </p:sp>
    </p:spTree>
    <p:extLst>
      <p:ext uri="{BB962C8B-B14F-4D97-AF65-F5344CB8AC3E}">
        <p14:creationId xmlns:p14="http://schemas.microsoft.com/office/powerpoint/2010/main" val="1667015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CD95090-466C-4720-B100-95B19499F507}"/>
              </a:ext>
            </a:extLst>
          </p:cNvPr>
          <p:cNvSpPr>
            <a:spLocks noGrp="1"/>
          </p:cNvSpPr>
          <p:nvPr>
            <p:ph type="dt" sz="half" idx="10"/>
          </p:nvPr>
        </p:nvSpPr>
        <p:spPr/>
        <p:txBody>
          <a:bodyPr/>
          <a:lstStyle/>
          <a:p>
            <a:fld id="{900169D2-2249-45F1-89DA-CBD455408889}" type="datetimeFigureOut">
              <a:rPr kumimoji="1" lang="ja-JP" altLang="en-US" smtClean="0"/>
              <a:t>2021/4/12</a:t>
            </a:fld>
            <a:endParaRPr kumimoji="1" lang="ja-JP" altLang="en-US"/>
          </a:p>
        </p:txBody>
      </p:sp>
      <p:sp>
        <p:nvSpPr>
          <p:cNvPr id="3" name="フッター プレースホルダー 2">
            <a:extLst>
              <a:ext uri="{FF2B5EF4-FFF2-40B4-BE49-F238E27FC236}">
                <a16:creationId xmlns:a16="http://schemas.microsoft.com/office/drawing/2014/main" id="{3BF082E7-30C1-45E4-B643-E8C7B277F12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621C1E-665A-4CF9-B6EA-4631E401439D}"/>
              </a:ext>
            </a:extLst>
          </p:cNvPr>
          <p:cNvSpPr>
            <a:spLocks noGrp="1"/>
          </p:cNvSpPr>
          <p:nvPr>
            <p:ph type="sldNum" sz="quarter" idx="12"/>
          </p:nvPr>
        </p:nvSpPr>
        <p:spPr/>
        <p:txBody>
          <a:bodyPr/>
          <a:lstStyle/>
          <a:p>
            <a:fld id="{20550775-AC72-45B3-A786-1CBB9841E4CF}" type="slidenum">
              <a:rPr kumimoji="1" lang="ja-JP" altLang="en-US" smtClean="0"/>
              <a:t>‹#›</a:t>
            </a:fld>
            <a:endParaRPr kumimoji="1" lang="ja-JP" altLang="en-US"/>
          </a:p>
        </p:txBody>
      </p:sp>
    </p:spTree>
    <p:extLst>
      <p:ext uri="{BB962C8B-B14F-4D97-AF65-F5344CB8AC3E}">
        <p14:creationId xmlns:p14="http://schemas.microsoft.com/office/powerpoint/2010/main" val="9140415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A566C20-3580-4F47-9E2D-7FC2391458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1CC8317-403D-4600-8214-6F6C8F1366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9A95FC-52EA-4001-BC93-54EC96996F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0169D2-2249-45F1-89DA-CBD455408889}" type="datetimeFigureOut">
              <a:rPr kumimoji="1" lang="ja-JP" altLang="en-US" smtClean="0"/>
              <a:t>2021/4/12</a:t>
            </a:fld>
            <a:endParaRPr kumimoji="1" lang="ja-JP" altLang="en-US"/>
          </a:p>
        </p:txBody>
      </p:sp>
      <p:sp>
        <p:nvSpPr>
          <p:cNvPr id="5" name="フッター プレースホルダー 4">
            <a:extLst>
              <a:ext uri="{FF2B5EF4-FFF2-40B4-BE49-F238E27FC236}">
                <a16:creationId xmlns:a16="http://schemas.microsoft.com/office/drawing/2014/main" id="{A26E4F54-5714-4BED-B4AB-FC100679D7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98F9B8F-CE26-4632-BD41-AA678E661F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550775-AC72-45B3-A786-1CBB9841E4CF}" type="slidenum">
              <a:rPr kumimoji="1" lang="ja-JP" altLang="en-US" smtClean="0"/>
              <a:t>‹#›</a:t>
            </a:fld>
            <a:endParaRPr kumimoji="1" lang="ja-JP" altLang="en-US"/>
          </a:p>
        </p:txBody>
      </p:sp>
    </p:spTree>
    <p:extLst>
      <p:ext uri="{BB962C8B-B14F-4D97-AF65-F5344CB8AC3E}">
        <p14:creationId xmlns:p14="http://schemas.microsoft.com/office/powerpoint/2010/main" val="4091701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Lst>
  <p:txStyles>
    <p:titleStyle>
      <a:lvl1pPr algn="l" defTabSz="914400" rtl="0" eaLnBrk="1" latinLnBrk="0" hangingPunct="1">
        <a:lnSpc>
          <a:spcPct val="90000"/>
        </a:lnSpc>
        <a:spcBef>
          <a:spcPct val="0"/>
        </a:spcBef>
        <a:buNone/>
        <a:defRPr kumimoji="1" sz="4400" b="1" kern="1200" baseline="0">
          <a:solidFill>
            <a:schemeClr val="tx2">
              <a:lumMod val="50000"/>
            </a:schemeClr>
          </a:solidFill>
          <a:latin typeface="メイリオ" panose="020B0604030504040204" pitchFamily="50" charset="-128"/>
          <a:ea typeface="游ゴシック" panose="020B0400000000000000"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b="1" kern="1200" baseline="0">
          <a:solidFill>
            <a:schemeClr val="tx2">
              <a:lumMod val="50000"/>
            </a:schemeClr>
          </a:solidFill>
          <a:latin typeface="メイリオ" panose="020B0604030504040204"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b="1" kern="1200" baseline="0">
          <a:solidFill>
            <a:schemeClr val="tx2">
              <a:lumMod val="50000"/>
            </a:schemeClr>
          </a:solidFill>
          <a:latin typeface="メイリオ" panose="020B0604030504040204"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b="1" kern="1200" baseline="0">
          <a:solidFill>
            <a:schemeClr val="tx2">
              <a:lumMod val="50000"/>
            </a:schemeClr>
          </a:solidFill>
          <a:latin typeface="メイリオ" panose="020B0604030504040204"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b="1" kern="1200" baseline="0">
          <a:solidFill>
            <a:schemeClr val="tx2">
              <a:lumMod val="50000"/>
            </a:schemeClr>
          </a:solidFill>
          <a:latin typeface="メイリオ" panose="020B0604030504040204"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b="1" kern="1200" baseline="0">
          <a:solidFill>
            <a:schemeClr val="tx2">
              <a:lumMod val="50000"/>
            </a:schemeClr>
          </a:solidFill>
          <a:latin typeface="メイリオ" panose="020B0604030504040204" pitchFamily="50" charset="-128"/>
          <a:ea typeface="游ゴシック" panose="020B0400000000000000"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410E77-E55B-4492-A042-1384295F2A6A}"/>
              </a:ext>
            </a:extLst>
          </p:cNvPr>
          <p:cNvSpPr>
            <a:spLocks noGrp="1"/>
          </p:cNvSpPr>
          <p:nvPr>
            <p:ph type="ctrTitle"/>
          </p:nvPr>
        </p:nvSpPr>
        <p:spPr/>
        <p:txBody>
          <a:bodyPr/>
          <a:lstStyle/>
          <a:p>
            <a:r>
              <a:rPr kumimoji="1" lang="ja-JP" altLang="en-US" dirty="0"/>
              <a:t>ディジタル実装</a:t>
            </a:r>
          </a:p>
        </p:txBody>
      </p:sp>
      <p:sp>
        <p:nvSpPr>
          <p:cNvPr id="3" name="字幕 2">
            <a:extLst>
              <a:ext uri="{FF2B5EF4-FFF2-40B4-BE49-F238E27FC236}">
                <a16:creationId xmlns:a16="http://schemas.microsoft.com/office/drawing/2014/main" id="{0019091F-366E-42A1-B1D3-88307A75E67B}"/>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982239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8268CA-5F2B-4EF9-91C2-A2E8997D990C}"/>
              </a:ext>
            </a:extLst>
          </p:cNvPr>
          <p:cNvSpPr>
            <a:spLocks noGrp="1"/>
          </p:cNvSpPr>
          <p:nvPr>
            <p:ph type="title"/>
          </p:nvPr>
        </p:nvSpPr>
        <p:spPr/>
        <p:txBody>
          <a:bodyPr>
            <a:normAutofit/>
          </a:bodyPr>
          <a:lstStyle/>
          <a:p>
            <a:r>
              <a:rPr kumimoji="1" lang="ja-JP" altLang="en-US" sz="4000" dirty="0"/>
              <a:t>ディジタル実装</a:t>
            </a:r>
          </a:p>
        </p:txBody>
      </p:sp>
      <p:grpSp>
        <p:nvGrpSpPr>
          <p:cNvPr id="60" name="グループ化 59">
            <a:extLst>
              <a:ext uri="{FF2B5EF4-FFF2-40B4-BE49-F238E27FC236}">
                <a16:creationId xmlns:a16="http://schemas.microsoft.com/office/drawing/2014/main" id="{6092EC33-8671-49EA-888B-47273E2F5EC5}"/>
              </a:ext>
            </a:extLst>
          </p:cNvPr>
          <p:cNvGrpSpPr/>
          <p:nvPr/>
        </p:nvGrpSpPr>
        <p:grpSpPr>
          <a:xfrm>
            <a:off x="838200" y="1690688"/>
            <a:ext cx="10515600" cy="5632311"/>
            <a:chOff x="838200" y="1898723"/>
            <a:chExt cx="10515600" cy="5632311"/>
          </a:xfrm>
        </p:grpSpPr>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7558DFF9-BE09-4113-9CF9-F6603D29EA89}"/>
                    </a:ext>
                  </a:extLst>
                </p:cNvPr>
                <p:cNvSpPr txBox="1"/>
                <p:nvPr/>
              </p:nvSpPr>
              <p:spPr>
                <a:xfrm>
                  <a:off x="838200" y="1898723"/>
                  <a:ext cx="10515600" cy="5632311"/>
                </a:xfrm>
                <a:prstGeom prst="rect">
                  <a:avLst/>
                </a:prstGeom>
                <a:noFill/>
              </p:spPr>
              <p:txBody>
                <a:bodyPr wrap="square" rtlCol="0">
                  <a:spAutoFit/>
                </a:bodyPr>
                <a:lstStyle/>
                <a:p>
                  <a:r>
                    <a:rPr kumimoji="1" lang="ja-JP" altLang="en-US" b="1" dirty="0"/>
                    <a:t>設計した制御器をディジタル機器に実装したい</a:t>
                  </a:r>
                  <a:endParaRPr lang="en-US" altLang="ja-JP" b="1" dirty="0"/>
                </a:p>
                <a:p>
                  <a:r>
                    <a:rPr kumimoji="1" lang="ja-JP" altLang="en-US" b="1" dirty="0"/>
                    <a:t>⇒</a:t>
                  </a:r>
                  <a:r>
                    <a:rPr kumimoji="1" lang="ja-JP" altLang="en-US" b="1" dirty="0">
                      <a:solidFill>
                        <a:srgbClr val="7030A0"/>
                      </a:solidFill>
                    </a:rPr>
                    <a:t>離散化</a:t>
                  </a:r>
                  <a:r>
                    <a:rPr kumimoji="1" lang="ja-JP" altLang="en-US" b="1" dirty="0"/>
                    <a:t>する</a:t>
                  </a:r>
                  <a:endParaRPr kumimoji="1" lang="en-US" altLang="ja-JP" b="1" dirty="0"/>
                </a:p>
                <a:p>
                  <a:r>
                    <a:rPr lang="ja-JP" altLang="en-US" b="1" dirty="0"/>
                    <a:t>　　</a:t>
                  </a:r>
                  <a:r>
                    <a:rPr lang="ja-JP" altLang="en-US" b="1" dirty="0">
                      <a:solidFill>
                        <a:schemeClr val="accent1"/>
                      </a:solidFill>
                    </a:rPr>
                    <a:t>↑連続時間の微分方程式で表現される制御器を離散時間の差分方程式で表現し直す変換</a:t>
                  </a:r>
                  <a:endParaRPr lang="en-US" altLang="ja-JP" b="1" dirty="0">
                    <a:solidFill>
                      <a:schemeClr val="accent1"/>
                    </a:solidFill>
                  </a:endParaRPr>
                </a:p>
                <a:p>
                  <a:endParaRPr kumimoji="1" lang="en-US" altLang="ja-JP" b="1" dirty="0"/>
                </a:p>
                <a:p>
                  <a:endParaRPr lang="en-US" altLang="ja-JP" b="1" dirty="0"/>
                </a:p>
                <a:p>
                  <a:endParaRPr kumimoji="1" lang="en-US" altLang="ja-JP" b="1" dirty="0"/>
                </a:p>
                <a:p>
                  <a:endParaRPr lang="en-US" altLang="ja-JP" b="1" dirty="0"/>
                </a:p>
                <a:p>
                  <a:endParaRPr kumimoji="1" lang="en-US" altLang="ja-JP" b="1" dirty="0"/>
                </a:p>
                <a:p>
                  <a:endParaRPr lang="en-US" altLang="ja-JP" b="1" dirty="0"/>
                </a:p>
                <a:p>
                  <a:endParaRPr kumimoji="1" lang="en-US" altLang="ja-JP" b="1" dirty="0"/>
                </a:p>
                <a:p>
                  <a:endParaRPr lang="en-US" altLang="ja-JP" b="1" dirty="0"/>
                </a:p>
                <a:p>
                  <a:endParaRPr lang="en-US" altLang="ja-JP" b="1" dirty="0"/>
                </a:p>
                <a:p>
                  <a:r>
                    <a:rPr lang="ja-JP" altLang="en-US" b="1" dirty="0"/>
                    <a:t>出力は連続時間の信号</a:t>
                  </a:r>
                  <a:endParaRPr lang="en-US" altLang="ja-JP" b="1" dirty="0"/>
                </a:p>
                <a:p>
                  <a:r>
                    <a:rPr kumimoji="1" lang="ja-JP" altLang="en-US" b="1" dirty="0"/>
                    <a:t>⇒理想サンプラを使って一定間隔でサンプリング（標本化）する</a:t>
                  </a:r>
                  <a:endParaRPr kumimoji="1" lang="en-US" altLang="ja-JP" b="1" dirty="0"/>
                </a:p>
                <a:p>
                  <a:pPr/>
                  <a14:m>
                    <m:oMath xmlns:m="http://schemas.openxmlformats.org/officeDocument/2006/math">
                      <m:r>
                        <a:rPr lang="en-US" altLang="ja-JP" b="1" i="1" smtClean="0">
                          <a:solidFill>
                            <a:srgbClr val="7030A0"/>
                          </a:solidFill>
                          <a:latin typeface="Cambria Math" panose="02040503050406030204" pitchFamily="18" charset="0"/>
                        </a:rPr>
                        <m:t>𝒚</m:t>
                      </m:r>
                      <m:d>
                        <m:dPr>
                          <m:ctrlPr>
                            <a:rPr lang="en-US" altLang="ja-JP" b="1" i="1" smtClean="0">
                              <a:solidFill>
                                <a:srgbClr val="7030A0"/>
                              </a:solidFill>
                              <a:latin typeface="Cambria Math" panose="02040503050406030204" pitchFamily="18" charset="0"/>
                            </a:rPr>
                          </m:ctrlPr>
                        </m:dPr>
                        <m:e>
                          <m:r>
                            <a:rPr lang="en-US" altLang="ja-JP" b="1" i="1" smtClean="0">
                              <a:solidFill>
                                <a:srgbClr val="7030A0"/>
                              </a:solidFill>
                              <a:latin typeface="Cambria Math" panose="02040503050406030204" pitchFamily="18" charset="0"/>
                            </a:rPr>
                            <m:t>𝒕</m:t>
                          </m:r>
                        </m:e>
                      </m:d>
                      <m:r>
                        <a:rPr lang="en-US" altLang="ja-JP" b="1" i="1" smtClean="0">
                          <a:solidFill>
                            <a:srgbClr val="7030A0"/>
                          </a:solidFill>
                          <a:latin typeface="Cambria Math" panose="02040503050406030204" pitchFamily="18" charset="0"/>
                        </a:rPr>
                        <m:t>→</m:t>
                      </m:r>
                      <m:r>
                        <a:rPr lang="en-US" altLang="ja-JP" b="1" i="1" smtClean="0">
                          <a:solidFill>
                            <a:srgbClr val="7030A0"/>
                          </a:solidFill>
                          <a:latin typeface="Cambria Math" panose="02040503050406030204" pitchFamily="18" charset="0"/>
                        </a:rPr>
                        <m:t>𝒚</m:t>
                      </m:r>
                      <m:d>
                        <m:dPr>
                          <m:begChr m:val="["/>
                          <m:endChr m:val="]"/>
                          <m:ctrlPr>
                            <a:rPr lang="en-US" altLang="ja-JP" b="1" i="1" smtClean="0">
                              <a:solidFill>
                                <a:srgbClr val="7030A0"/>
                              </a:solidFill>
                              <a:latin typeface="Cambria Math" panose="02040503050406030204" pitchFamily="18" charset="0"/>
                            </a:rPr>
                          </m:ctrlPr>
                        </m:dPr>
                        <m:e>
                          <m:r>
                            <a:rPr lang="en-US" altLang="ja-JP" b="1" i="1" smtClean="0">
                              <a:solidFill>
                                <a:srgbClr val="7030A0"/>
                              </a:solidFill>
                              <a:latin typeface="Cambria Math" panose="02040503050406030204" pitchFamily="18" charset="0"/>
                            </a:rPr>
                            <m:t>𝒌</m:t>
                          </m:r>
                        </m:e>
                      </m:d>
                    </m:oMath>
                  </a14:m>
                  <a:r>
                    <a:rPr lang="ja-JP" altLang="en-US" b="1" dirty="0"/>
                    <a:t>　（</a:t>
                  </a:r>
                  <a:r>
                    <a:rPr lang="en-US" altLang="ja-JP" b="1" dirty="0">
                      <a:solidFill>
                        <a:srgbClr val="7030A0"/>
                      </a:solidFill>
                    </a:rPr>
                    <a:t> </a:t>
                  </a:r>
                  <a14:m>
                    <m:oMath xmlns:m="http://schemas.openxmlformats.org/officeDocument/2006/math">
                      <m:r>
                        <a:rPr lang="en-US" altLang="ja-JP" b="1" i="1">
                          <a:solidFill>
                            <a:srgbClr val="7030A0"/>
                          </a:solidFill>
                          <a:latin typeface="Cambria Math" panose="02040503050406030204" pitchFamily="18" charset="0"/>
                        </a:rPr>
                        <m:t>𝒌</m:t>
                      </m:r>
                    </m:oMath>
                  </a14:m>
                  <a:r>
                    <a:rPr lang="ja-JP" altLang="en-US" b="1" dirty="0"/>
                    <a:t>は離散時刻）</a:t>
                  </a:r>
                  <a:endParaRPr kumimoji="1" lang="en-US" altLang="ja-JP" b="1" dirty="0"/>
                </a:p>
                <a:p>
                  <a:endParaRPr kumimoji="1" lang="en-US" altLang="ja-JP" b="1" dirty="0"/>
                </a:p>
                <a:p>
                  <a:r>
                    <a:rPr kumimoji="1" lang="ja-JP" altLang="en-US" b="1" dirty="0"/>
                    <a:t>離散化された制御器</a:t>
                  </a:r>
                  <a14:m>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𝚱</m:t>
                          </m:r>
                        </m:e>
                        <m:sub>
                          <m:r>
                            <a:rPr kumimoji="1" lang="en-US" altLang="ja-JP" b="1" i="0" smtClean="0">
                              <a:latin typeface="Cambria Math" panose="02040503050406030204" pitchFamily="18" charset="0"/>
                            </a:rPr>
                            <m:t>𝐝</m:t>
                          </m:r>
                        </m:sub>
                      </m:sSub>
                    </m:oMath>
                  </a14:m>
                  <a:r>
                    <a:rPr kumimoji="1" lang="ja-JP" altLang="en-US" b="1" dirty="0"/>
                    <a:t>で制御入力を決定する</a:t>
                  </a:r>
                  <a:endParaRPr kumimoji="1" lang="en-US" altLang="ja-JP" b="1" dirty="0"/>
                </a:p>
                <a:p>
                  <a:r>
                    <a:rPr lang="en-US" altLang="ja-JP" b="1" dirty="0"/>
                    <a:t>※</a:t>
                  </a:r>
                  <a:r>
                    <a:rPr lang="ja-JP" altLang="en-US" b="1" dirty="0"/>
                    <a:t>離散時間の信号</a:t>
                  </a:r>
                  <a14:m>
                    <m:oMath xmlns:m="http://schemas.openxmlformats.org/officeDocument/2006/math">
                      <m:r>
                        <a:rPr kumimoji="1" lang="en-US" altLang="ja-JP" b="1" i="1" smtClean="0">
                          <a:latin typeface="Cambria Math" panose="02040503050406030204" pitchFamily="18" charset="0"/>
                        </a:rPr>
                        <m:t>𝒖</m:t>
                      </m:r>
                      <m:d>
                        <m:dPr>
                          <m:begChr m:val="["/>
                          <m:endChr m:val="]"/>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𝒌</m:t>
                          </m:r>
                        </m:e>
                      </m:d>
                    </m:oMath>
                  </a14:m>
                  <a:r>
                    <a:rPr kumimoji="1" lang="ja-JP" altLang="en-US" b="1" dirty="0"/>
                    <a:t>をそのまま制御対象の入力にすることはできない</a:t>
                  </a:r>
                </a:p>
                <a:p>
                  <a:r>
                    <a:rPr kumimoji="1" lang="ja-JP" altLang="en-US" b="1" dirty="0">
                      <a:solidFill>
                        <a:schemeClr val="accent1"/>
                      </a:solidFill>
                    </a:rPr>
                    <a:t>どうするのか？</a:t>
                  </a:r>
                  <a:endParaRPr kumimoji="1" lang="en-US" altLang="ja-JP" b="1" dirty="0">
                    <a:solidFill>
                      <a:schemeClr val="accent1"/>
                    </a:solidFill>
                  </a:endParaRPr>
                </a:p>
                <a:p>
                  <a:r>
                    <a:rPr lang="ja-JP" altLang="en-US" b="1" dirty="0">
                      <a:solidFill>
                        <a:srgbClr val="002060"/>
                      </a:solidFill>
                    </a:rPr>
                    <a:t>　ホールド回路を通して，連続時間の信号</a:t>
                  </a:r>
                  <a14:m>
                    <m:oMath xmlns:m="http://schemas.openxmlformats.org/officeDocument/2006/math">
                      <m:r>
                        <a:rPr kumimoji="1" lang="en-US" altLang="ja-JP" b="1" i="1" smtClean="0">
                          <a:solidFill>
                            <a:srgbClr val="002060"/>
                          </a:solidFill>
                          <a:latin typeface="Cambria Math" panose="02040503050406030204" pitchFamily="18" charset="0"/>
                        </a:rPr>
                        <m:t>𝒖</m:t>
                      </m:r>
                      <m:d>
                        <m:dPr>
                          <m:ctrlPr>
                            <a:rPr kumimoji="1" lang="en-US" altLang="ja-JP" b="1" i="1" smtClean="0">
                              <a:solidFill>
                                <a:srgbClr val="002060"/>
                              </a:solidFill>
                              <a:latin typeface="Cambria Math" panose="02040503050406030204" pitchFamily="18" charset="0"/>
                            </a:rPr>
                          </m:ctrlPr>
                        </m:dPr>
                        <m:e>
                          <m:r>
                            <a:rPr kumimoji="1" lang="en-US" altLang="ja-JP" b="1" i="1" smtClean="0">
                              <a:solidFill>
                                <a:srgbClr val="002060"/>
                              </a:solidFill>
                              <a:latin typeface="Cambria Math" panose="02040503050406030204" pitchFamily="18" charset="0"/>
                            </a:rPr>
                            <m:t>𝒕</m:t>
                          </m:r>
                        </m:e>
                      </m:d>
                    </m:oMath>
                  </a14:m>
                  <a:r>
                    <a:rPr kumimoji="1" lang="ja-JP" altLang="en-US" b="1" dirty="0">
                      <a:solidFill>
                        <a:srgbClr val="002060"/>
                      </a:solidFill>
                    </a:rPr>
                    <a:t>に変換する</a:t>
                  </a:r>
                  <a:endParaRPr kumimoji="1" lang="en-US" altLang="ja-JP" b="1" dirty="0">
                    <a:solidFill>
                      <a:srgbClr val="002060"/>
                    </a:solidFill>
                  </a:endParaRPr>
                </a:p>
              </p:txBody>
            </p:sp>
          </mc:Choice>
          <mc:Fallback>
            <p:sp>
              <p:nvSpPr>
                <p:cNvPr id="8" name="テキスト ボックス 7">
                  <a:extLst>
                    <a:ext uri="{FF2B5EF4-FFF2-40B4-BE49-F238E27FC236}">
                      <a16:creationId xmlns:a16="http://schemas.microsoft.com/office/drawing/2014/main" id="{7558DFF9-BE09-4113-9CF9-F6603D29EA89}"/>
                    </a:ext>
                  </a:extLst>
                </p:cNvPr>
                <p:cNvSpPr txBox="1">
                  <a:spLocks noRot="1" noChangeAspect="1" noMove="1" noResize="1" noEditPoints="1" noAdjustHandles="1" noChangeArrowheads="1" noChangeShapeType="1" noTextEdit="1"/>
                </p:cNvSpPr>
                <p:nvPr/>
              </p:nvSpPr>
              <p:spPr>
                <a:xfrm>
                  <a:off x="838200" y="1898723"/>
                  <a:ext cx="10515600" cy="5632311"/>
                </a:xfrm>
                <a:prstGeom prst="rect">
                  <a:avLst/>
                </a:prstGeom>
                <a:blipFill>
                  <a:blip r:embed="rId2"/>
                  <a:stretch>
                    <a:fillRect l="-522" t="-541" b="-758"/>
                  </a:stretch>
                </a:blipFill>
              </p:spPr>
              <p:txBody>
                <a:bodyPr/>
                <a:lstStyle/>
                <a:p>
                  <a:r>
                    <a:rPr lang="ja-JP" altLang="en-US">
                      <a:noFill/>
                    </a:rPr>
                    <a:t> </a:t>
                  </a:r>
                </a:p>
              </p:txBody>
            </p:sp>
          </mc:Fallback>
        </mc:AlternateContent>
        <p:grpSp>
          <p:nvGrpSpPr>
            <p:cNvPr id="59" name="グループ化 58">
              <a:extLst>
                <a:ext uri="{FF2B5EF4-FFF2-40B4-BE49-F238E27FC236}">
                  <a16:creationId xmlns:a16="http://schemas.microsoft.com/office/drawing/2014/main" id="{6A2164A7-0095-49BA-9888-9C2661F5B0F2}"/>
                </a:ext>
              </a:extLst>
            </p:cNvPr>
            <p:cNvGrpSpPr/>
            <p:nvPr/>
          </p:nvGrpSpPr>
          <p:grpSpPr>
            <a:xfrm>
              <a:off x="2314344" y="3049266"/>
              <a:ext cx="7563312" cy="1946230"/>
              <a:chOff x="2314344" y="3099052"/>
              <a:chExt cx="7563312" cy="1946230"/>
            </a:xfrm>
          </p:grpSpPr>
          <p:sp>
            <p:nvSpPr>
              <p:cNvPr id="17" name="四角形: 角を丸くする 16">
                <a:extLst>
                  <a:ext uri="{FF2B5EF4-FFF2-40B4-BE49-F238E27FC236}">
                    <a16:creationId xmlns:a16="http://schemas.microsoft.com/office/drawing/2014/main" id="{D232D0F8-4BBC-4BF0-9F6E-19E606D316E8}"/>
                  </a:ext>
                </a:extLst>
              </p:cNvPr>
              <p:cNvSpPr/>
              <p:nvPr/>
            </p:nvSpPr>
            <p:spPr>
              <a:xfrm>
                <a:off x="2314344" y="3655047"/>
                <a:ext cx="1750487" cy="767067"/>
              </a:xfrm>
              <a:prstGeom prst="roundRect">
                <a:avLst/>
              </a:prstGeom>
              <a:solidFill>
                <a:schemeClr val="bg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4B27CAD4-B08A-40F2-8CB4-528A959B35B7}"/>
                  </a:ext>
                </a:extLst>
              </p:cNvPr>
              <p:cNvSpPr/>
              <p:nvPr/>
            </p:nvSpPr>
            <p:spPr>
              <a:xfrm>
                <a:off x="2980377" y="3846679"/>
                <a:ext cx="46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A1AE2A87-1A70-4F51-B7AD-6E06B676D835}"/>
                      </a:ext>
                    </a:extLst>
                  </p:cNvPr>
                  <p:cNvSpPr txBox="1"/>
                  <p:nvPr/>
                </p:nvSpPr>
                <p:spPr>
                  <a:xfrm>
                    <a:off x="3052056" y="3906179"/>
                    <a:ext cx="32464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b="1" i="0" smtClean="0">
                                  <a:latin typeface="Cambria Math" panose="02040503050406030204" pitchFamily="18" charset="0"/>
                                </a:rPr>
                              </m:ctrlPr>
                            </m:sSubPr>
                            <m:e>
                              <m:r>
                                <a:rPr kumimoji="1" lang="en-US" altLang="ja-JP" b="1" i="0" smtClean="0">
                                  <a:latin typeface="Cambria Math" panose="02040503050406030204" pitchFamily="18" charset="0"/>
                                </a:rPr>
                                <m:t>𝚱</m:t>
                              </m:r>
                            </m:e>
                            <m:sub>
                              <m:r>
                                <a:rPr kumimoji="1" lang="en-US" altLang="ja-JP" b="1" i="0" smtClean="0">
                                  <a:latin typeface="Cambria Math" panose="02040503050406030204" pitchFamily="18" charset="0"/>
                                </a:rPr>
                                <m:t>𝐜</m:t>
                              </m:r>
                            </m:sub>
                          </m:sSub>
                        </m:oMath>
                      </m:oMathPara>
                    </a14:m>
                    <a:endParaRPr kumimoji="1" lang="ja-JP" altLang="en-US" b="1" dirty="0"/>
                  </a:p>
                </p:txBody>
              </p:sp>
            </mc:Choice>
            <mc:Fallback>
              <p:sp>
                <p:nvSpPr>
                  <p:cNvPr id="4" name="テキスト ボックス 3">
                    <a:extLst>
                      <a:ext uri="{FF2B5EF4-FFF2-40B4-BE49-F238E27FC236}">
                        <a16:creationId xmlns:a16="http://schemas.microsoft.com/office/drawing/2014/main" id="{A1AE2A87-1A70-4F51-B7AD-6E06B676D835}"/>
                      </a:ext>
                    </a:extLst>
                  </p:cNvPr>
                  <p:cNvSpPr txBox="1">
                    <a:spLocks noRot="1" noChangeAspect="1" noMove="1" noResize="1" noEditPoints="1" noAdjustHandles="1" noChangeArrowheads="1" noChangeShapeType="1" noTextEdit="1"/>
                  </p:cNvSpPr>
                  <p:nvPr/>
                </p:nvSpPr>
                <p:spPr>
                  <a:xfrm>
                    <a:off x="3052056" y="3906179"/>
                    <a:ext cx="324641" cy="276999"/>
                  </a:xfrm>
                  <a:prstGeom prst="rect">
                    <a:avLst/>
                  </a:prstGeom>
                  <a:blipFill>
                    <a:blip r:embed="rId3"/>
                    <a:stretch>
                      <a:fillRect l="-15094" r="-1887" b="-10870"/>
                    </a:stretch>
                  </a:blipFill>
                </p:spPr>
                <p:txBody>
                  <a:bodyPr/>
                  <a:lstStyle/>
                  <a:p>
                    <a:r>
                      <a:rPr lang="ja-JP" altLang="en-US">
                        <a:noFill/>
                      </a:rPr>
                      <a:t> </a:t>
                    </a:r>
                  </a:p>
                </p:txBody>
              </p:sp>
            </mc:Fallback>
          </mc:AlternateContent>
          <p:cxnSp>
            <p:nvCxnSpPr>
              <p:cNvPr id="6" name="直線矢印コネクタ 5">
                <a:extLst>
                  <a:ext uri="{FF2B5EF4-FFF2-40B4-BE49-F238E27FC236}">
                    <a16:creationId xmlns:a16="http://schemas.microsoft.com/office/drawing/2014/main" id="{FB80AE1D-579A-40E6-B255-EE4DA23D2484}"/>
                  </a:ext>
                </a:extLst>
              </p:cNvPr>
              <p:cNvCxnSpPr>
                <a:cxnSpLocks/>
                <a:endCxn id="3" idx="1"/>
              </p:cNvCxnSpPr>
              <p:nvPr/>
            </p:nvCxnSpPr>
            <p:spPr>
              <a:xfrm>
                <a:off x="2550071" y="4044679"/>
                <a:ext cx="43030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直線矢印コネクタ 15">
                <a:extLst>
                  <a:ext uri="{FF2B5EF4-FFF2-40B4-BE49-F238E27FC236}">
                    <a16:creationId xmlns:a16="http://schemas.microsoft.com/office/drawing/2014/main" id="{78C4AB31-359B-4568-8687-FC56CD3B95D7}"/>
                  </a:ext>
                </a:extLst>
              </p:cNvPr>
              <p:cNvCxnSpPr>
                <a:cxnSpLocks/>
                <a:stCxn id="3" idx="3"/>
              </p:cNvCxnSpPr>
              <p:nvPr/>
            </p:nvCxnSpPr>
            <p:spPr>
              <a:xfrm>
                <a:off x="3448377" y="4044679"/>
                <a:ext cx="43030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9" name="四角形: 角を丸くする 18">
                <a:extLst>
                  <a:ext uri="{FF2B5EF4-FFF2-40B4-BE49-F238E27FC236}">
                    <a16:creationId xmlns:a16="http://schemas.microsoft.com/office/drawing/2014/main" id="{48539495-CA29-4015-A9C8-0F4561AFAE49}"/>
                  </a:ext>
                </a:extLst>
              </p:cNvPr>
              <p:cNvSpPr/>
              <p:nvPr/>
            </p:nvSpPr>
            <p:spPr>
              <a:xfrm>
                <a:off x="4962836" y="3099052"/>
                <a:ext cx="2772256" cy="1946230"/>
              </a:xfrm>
              <a:prstGeom prst="roundRect">
                <a:avLst/>
              </a:prstGeom>
              <a:solidFill>
                <a:schemeClr val="bg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6FF15209-A55B-4074-99BC-8F58AB08E2AF}"/>
                  </a:ext>
                </a:extLst>
              </p:cNvPr>
              <p:cNvSpPr/>
              <p:nvPr/>
            </p:nvSpPr>
            <p:spPr>
              <a:xfrm>
                <a:off x="5109030" y="3359010"/>
                <a:ext cx="46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1" name="テキスト ボックス 20">
                    <a:extLst>
                      <a:ext uri="{FF2B5EF4-FFF2-40B4-BE49-F238E27FC236}">
                        <a16:creationId xmlns:a16="http://schemas.microsoft.com/office/drawing/2014/main" id="{6CEFCE07-694F-421D-9B26-B83030EBEBE2}"/>
                      </a:ext>
                    </a:extLst>
                  </p:cNvPr>
                  <p:cNvSpPr txBox="1"/>
                  <p:nvPr/>
                </p:nvSpPr>
                <p:spPr>
                  <a:xfrm>
                    <a:off x="5180709" y="3418510"/>
                    <a:ext cx="34547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b="1" i="0" smtClean="0">
                                  <a:latin typeface="Cambria Math" panose="02040503050406030204" pitchFamily="18" charset="0"/>
                                </a:rPr>
                              </m:ctrlPr>
                            </m:sSubPr>
                            <m:e>
                              <m:r>
                                <a:rPr kumimoji="1" lang="en-US" altLang="ja-JP" b="1" i="0" smtClean="0">
                                  <a:latin typeface="Cambria Math" panose="02040503050406030204" pitchFamily="18" charset="0"/>
                                </a:rPr>
                                <m:t>𝚱</m:t>
                              </m:r>
                            </m:e>
                            <m:sub>
                              <m:r>
                                <a:rPr kumimoji="1" lang="en-US" altLang="ja-JP" b="1" i="0" smtClean="0">
                                  <a:latin typeface="Cambria Math" panose="02040503050406030204" pitchFamily="18" charset="0"/>
                                </a:rPr>
                                <m:t>𝐝</m:t>
                              </m:r>
                            </m:sub>
                          </m:sSub>
                        </m:oMath>
                      </m:oMathPara>
                    </a14:m>
                    <a:endParaRPr kumimoji="1" lang="ja-JP" altLang="en-US" b="1" dirty="0"/>
                  </a:p>
                </p:txBody>
              </p:sp>
            </mc:Choice>
            <mc:Fallback>
              <p:sp>
                <p:nvSpPr>
                  <p:cNvPr id="21" name="テキスト ボックス 20">
                    <a:extLst>
                      <a:ext uri="{FF2B5EF4-FFF2-40B4-BE49-F238E27FC236}">
                        <a16:creationId xmlns:a16="http://schemas.microsoft.com/office/drawing/2014/main" id="{6CEFCE07-694F-421D-9B26-B83030EBEBE2}"/>
                      </a:ext>
                    </a:extLst>
                  </p:cNvPr>
                  <p:cNvSpPr txBox="1">
                    <a:spLocks noRot="1" noChangeAspect="1" noMove="1" noResize="1" noEditPoints="1" noAdjustHandles="1" noChangeArrowheads="1" noChangeShapeType="1" noTextEdit="1"/>
                  </p:cNvSpPr>
                  <p:nvPr/>
                </p:nvSpPr>
                <p:spPr>
                  <a:xfrm>
                    <a:off x="5180709" y="3418510"/>
                    <a:ext cx="345479" cy="276999"/>
                  </a:xfrm>
                  <a:prstGeom prst="rect">
                    <a:avLst/>
                  </a:prstGeom>
                  <a:blipFill>
                    <a:blip r:embed="rId4"/>
                    <a:stretch>
                      <a:fillRect l="-14035" r="-7018" b="-17391"/>
                    </a:stretch>
                  </a:blipFill>
                </p:spPr>
                <p:txBody>
                  <a:bodyPr/>
                  <a:lstStyle/>
                  <a:p>
                    <a:r>
                      <a:rPr lang="ja-JP" altLang="en-US">
                        <a:noFill/>
                      </a:rPr>
                      <a:t> </a:t>
                    </a:r>
                  </a:p>
                </p:txBody>
              </p:sp>
            </mc:Fallback>
          </mc:AlternateContent>
          <p:cxnSp>
            <p:nvCxnSpPr>
              <p:cNvPr id="23" name="直線矢印コネクタ 22">
                <a:extLst>
                  <a:ext uri="{FF2B5EF4-FFF2-40B4-BE49-F238E27FC236}">
                    <a16:creationId xmlns:a16="http://schemas.microsoft.com/office/drawing/2014/main" id="{DAE4F3BF-1252-457E-B775-95FCE4B2171A}"/>
                  </a:ext>
                </a:extLst>
              </p:cNvPr>
              <p:cNvCxnSpPr>
                <a:cxnSpLocks/>
                <a:stCxn id="20" idx="3"/>
                <a:endCxn id="26" idx="1"/>
              </p:cNvCxnSpPr>
              <p:nvPr/>
            </p:nvCxnSpPr>
            <p:spPr>
              <a:xfrm>
                <a:off x="5577030" y="3557010"/>
                <a:ext cx="685729" cy="453"/>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47113550-0D93-4453-BC73-2FAE452182CB}"/>
                      </a:ext>
                    </a:extLst>
                  </p:cNvPr>
                  <p:cNvSpPr txBox="1"/>
                  <p:nvPr/>
                </p:nvSpPr>
                <p:spPr>
                  <a:xfrm>
                    <a:off x="4394410" y="3900080"/>
                    <a:ext cx="23884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ja-JP" altLang="en-US" b="1" i="1" smtClean="0">
                              <a:latin typeface="Cambria Math" panose="02040503050406030204" pitchFamily="18" charset="0"/>
                            </a:rPr>
                            <m:t>≒</m:t>
                          </m:r>
                        </m:oMath>
                      </m:oMathPara>
                    </a14:m>
                    <a:endParaRPr kumimoji="1" lang="ja-JP" altLang="en-US" b="1" dirty="0"/>
                  </a:p>
                </p:txBody>
              </p:sp>
            </mc:Choice>
            <mc:Fallback>
              <p:sp>
                <p:nvSpPr>
                  <p:cNvPr id="18" name="テキスト ボックス 17">
                    <a:extLst>
                      <a:ext uri="{FF2B5EF4-FFF2-40B4-BE49-F238E27FC236}">
                        <a16:creationId xmlns:a16="http://schemas.microsoft.com/office/drawing/2014/main" id="{47113550-0D93-4453-BC73-2FAE452182CB}"/>
                      </a:ext>
                    </a:extLst>
                  </p:cNvPr>
                  <p:cNvSpPr txBox="1">
                    <a:spLocks noRot="1" noChangeAspect="1" noMove="1" noResize="1" noEditPoints="1" noAdjustHandles="1" noChangeArrowheads="1" noChangeShapeType="1" noTextEdit="1"/>
                  </p:cNvSpPr>
                  <p:nvPr/>
                </p:nvSpPr>
                <p:spPr>
                  <a:xfrm>
                    <a:off x="4394410" y="3900080"/>
                    <a:ext cx="238847" cy="276999"/>
                  </a:xfrm>
                  <a:prstGeom prst="rect">
                    <a:avLst/>
                  </a:prstGeom>
                  <a:blipFill>
                    <a:blip r:embed="rId5"/>
                    <a:stretch>
                      <a:fillRect l="-17949" r="-15385" b="-4348"/>
                    </a:stretch>
                  </a:blipFill>
                </p:spPr>
                <p:txBody>
                  <a:bodyPr/>
                  <a:lstStyle/>
                  <a:p>
                    <a:r>
                      <a:rPr lang="ja-JP" altLang="en-US">
                        <a:noFill/>
                      </a:rPr>
                      <a:t> </a:t>
                    </a:r>
                  </a:p>
                </p:txBody>
              </p:sp>
            </mc:Fallback>
          </mc:AlternateContent>
          <p:sp>
            <p:nvSpPr>
              <p:cNvPr id="26" name="正方形/長方形 25">
                <a:extLst>
                  <a:ext uri="{FF2B5EF4-FFF2-40B4-BE49-F238E27FC236}">
                    <a16:creationId xmlns:a16="http://schemas.microsoft.com/office/drawing/2014/main" id="{6FAB8776-971F-4624-A314-A8833BA6283F}"/>
                  </a:ext>
                </a:extLst>
              </p:cNvPr>
              <p:cNvSpPr/>
              <p:nvPr/>
            </p:nvSpPr>
            <p:spPr>
              <a:xfrm>
                <a:off x="6262759" y="3225023"/>
                <a:ext cx="1220259" cy="6648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ホールド回路</a:t>
                </a:r>
              </a:p>
            </p:txBody>
          </p:sp>
          <p:sp>
            <p:nvSpPr>
              <p:cNvPr id="33" name="正方形/長方形 32">
                <a:extLst>
                  <a:ext uri="{FF2B5EF4-FFF2-40B4-BE49-F238E27FC236}">
                    <a16:creationId xmlns:a16="http://schemas.microsoft.com/office/drawing/2014/main" id="{FBBD7A1D-7E85-4809-BA06-D4025AC8A420}"/>
                  </a:ext>
                </a:extLst>
              </p:cNvPr>
              <p:cNvSpPr/>
              <p:nvPr/>
            </p:nvSpPr>
            <p:spPr>
              <a:xfrm>
                <a:off x="6262759" y="4210558"/>
                <a:ext cx="1220259" cy="6648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理想</a:t>
                </a:r>
                <a:endParaRPr kumimoji="1" lang="en-US" altLang="ja-JP" b="1" dirty="0">
                  <a:solidFill>
                    <a:schemeClr val="tx1"/>
                  </a:solidFill>
                </a:endParaRPr>
              </a:p>
              <a:p>
                <a:pPr algn="ctr"/>
                <a:r>
                  <a:rPr kumimoji="1" lang="ja-JP" altLang="en-US" b="1" dirty="0">
                    <a:solidFill>
                      <a:schemeClr val="tx1"/>
                    </a:solidFill>
                  </a:rPr>
                  <a:t>サンプラ</a:t>
                </a:r>
              </a:p>
            </p:txBody>
          </p:sp>
          <p:cxnSp>
            <p:nvCxnSpPr>
              <p:cNvPr id="35" name="コネクタ: カギ線 34">
                <a:extLst>
                  <a:ext uri="{FF2B5EF4-FFF2-40B4-BE49-F238E27FC236}">
                    <a16:creationId xmlns:a16="http://schemas.microsoft.com/office/drawing/2014/main" id="{2BF08DEF-281C-4975-836E-4BF920697659}"/>
                  </a:ext>
                </a:extLst>
              </p:cNvPr>
              <p:cNvCxnSpPr>
                <a:cxnSpLocks/>
                <a:stCxn id="33" idx="1"/>
                <a:endCxn id="20" idx="2"/>
              </p:cNvCxnSpPr>
              <p:nvPr/>
            </p:nvCxnSpPr>
            <p:spPr>
              <a:xfrm rot="10800000">
                <a:off x="5343031" y="3755010"/>
                <a:ext cx="919729" cy="787988"/>
              </a:xfrm>
              <a:prstGeom prst="bentConnector2">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8" name="テキスト ボックス 37">
                    <a:extLst>
                      <a:ext uri="{FF2B5EF4-FFF2-40B4-BE49-F238E27FC236}">
                        <a16:creationId xmlns:a16="http://schemas.microsoft.com/office/drawing/2014/main" id="{CFBC3549-C935-4552-9514-A6248CCBE2CC}"/>
                      </a:ext>
                    </a:extLst>
                  </p:cNvPr>
                  <p:cNvSpPr txBox="1"/>
                  <p:nvPr/>
                </p:nvSpPr>
                <p:spPr>
                  <a:xfrm>
                    <a:off x="2389643" y="3708179"/>
                    <a:ext cx="49212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𝒚</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𝒕</m:t>
                              </m:r>
                            </m:e>
                          </m:d>
                        </m:oMath>
                      </m:oMathPara>
                    </a14:m>
                    <a:endParaRPr kumimoji="1" lang="ja-JP" altLang="en-US" b="1" dirty="0"/>
                  </a:p>
                </p:txBody>
              </p:sp>
            </mc:Choice>
            <mc:Fallback>
              <p:sp>
                <p:nvSpPr>
                  <p:cNvPr id="38" name="テキスト ボックス 37">
                    <a:extLst>
                      <a:ext uri="{FF2B5EF4-FFF2-40B4-BE49-F238E27FC236}">
                        <a16:creationId xmlns:a16="http://schemas.microsoft.com/office/drawing/2014/main" id="{CFBC3549-C935-4552-9514-A6248CCBE2CC}"/>
                      </a:ext>
                    </a:extLst>
                  </p:cNvPr>
                  <p:cNvSpPr txBox="1">
                    <a:spLocks noRot="1" noChangeAspect="1" noMove="1" noResize="1" noEditPoints="1" noAdjustHandles="1" noChangeArrowheads="1" noChangeShapeType="1" noTextEdit="1"/>
                  </p:cNvSpPr>
                  <p:nvPr/>
                </p:nvSpPr>
                <p:spPr>
                  <a:xfrm>
                    <a:off x="2389643" y="3708179"/>
                    <a:ext cx="492122" cy="276999"/>
                  </a:xfrm>
                  <a:prstGeom prst="rect">
                    <a:avLst/>
                  </a:prstGeom>
                  <a:blipFill>
                    <a:blip r:embed="rId6"/>
                    <a:stretch>
                      <a:fillRect l="-9877" b="-2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9" name="テキスト ボックス 38">
                    <a:extLst>
                      <a:ext uri="{FF2B5EF4-FFF2-40B4-BE49-F238E27FC236}">
                        <a16:creationId xmlns:a16="http://schemas.microsoft.com/office/drawing/2014/main" id="{2959CA13-3FE7-4A18-B7DF-34F568E6BB72}"/>
                      </a:ext>
                    </a:extLst>
                  </p:cNvPr>
                  <p:cNvSpPr txBox="1"/>
                  <p:nvPr/>
                </p:nvSpPr>
                <p:spPr>
                  <a:xfrm>
                    <a:off x="3520056" y="3708179"/>
                    <a:ext cx="50257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𝒖</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𝒕</m:t>
                              </m:r>
                            </m:e>
                          </m:d>
                        </m:oMath>
                      </m:oMathPara>
                    </a14:m>
                    <a:endParaRPr kumimoji="1" lang="ja-JP" altLang="en-US" b="1" dirty="0"/>
                  </a:p>
                </p:txBody>
              </p:sp>
            </mc:Choice>
            <mc:Fallback>
              <p:sp>
                <p:nvSpPr>
                  <p:cNvPr id="39" name="テキスト ボックス 38">
                    <a:extLst>
                      <a:ext uri="{FF2B5EF4-FFF2-40B4-BE49-F238E27FC236}">
                        <a16:creationId xmlns:a16="http://schemas.microsoft.com/office/drawing/2014/main" id="{2959CA13-3FE7-4A18-B7DF-34F568E6BB72}"/>
                      </a:ext>
                    </a:extLst>
                  </p:cNvPr>
                  <p:cNvSpPr txBox="1">
                    <a:spLocks noRot="1" noChangeAspect="1" noMove="1" noResize="1" noEditPoints="1" noAdjustHandles="1" noChangeArrowheads="1" noChangeShapeType="1" noTextEdit="1"/>
                  </p:cNvSpPr>
                  <p:nvPr/>
                </p:nvSpPr>
                <p:spPr>
                  <a:xfrm>
                    <a:off x="3520056" y="3708179"/>
                    <a:ext cx="502573" cy="276999"/>
                  </a:xfrm>
                  <a:prstGeom prst="rect">
                    <a:avLst/>
                  </a:prstGeom>
                  <a:blipFill>
                    <a:blip r:embed="rId7"/>
                    <a:stretch>
                      <a:fillRect l="-4819" b="-6667"/>
                    </a:stretch>
                  </a:blipFill>
                </p:spPr>
                <p:txBody>
                  <a:bodyPr/>
                  <a:lstStyle/>
                  <a:p>
                    <a:r>
                      <a:rPr lang="ja-JP" altLang="en-US">
                        <a:noFill/>
                      </a:rPr>
                      <a:t> </a:t>
                    </a:r>
                  </a:p>
                </p:txBody>
              </p:sp>
            </mc:Fallback>
          </mc:AlternateContent>
          <p:sp>
            <p:nvSpPr>
              <p:cNvPr id="40" name="正方形/長方形 39">
                <a:extLst>
                  <a:ext uri="{FF2B5EF4-FFF2-40B4-BE49-F238E27FC236}">
                    <a16:creationId xmlns:a16="http://schemas.microsoft.com/office/drawing/2014/main" id="{456CDF7F-770D-46AB-A31F-029329D62461}"/>
                  </a:ext>
                </a:extLst>
              </p:cNvPr>
              <p:cNvSpPr/>
              <p:nvPr/>
            </p:nvSpPr>
            <p:spPr>
              <a:xfrm>
                <a:off x="8381023" y="3352913"/>
                <a:ext cx="46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1" name="テキスト ボックス 40">
                    <a:extLst>
                      <a:ext uri="{FF2B5EF4-FFF2-40B4-BE49-F238E27FC236}">
                        <a16:creationId xmlns:a16="http://schemas.microsoft.com/office/drawing/2014/main" id="{A9578F2C-10E9-4769-BD17-AE5155F10E3D}"/>
                      </a:ext>
                    </a:extLst>
                  </p:cNvPr>
                  <p:cNvSpPr txBox="1"/>
                  <p:nvPr/>
                </p:nvSpPr>
                <p:spPr>
                  <a:xfrm>
                    <a:off x="8452702" y="3412413"/>
                    <a:ext cx="324641"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𝑷</m:t>
                          </m:r>
                        </m:oMath>
                      </m:oMathPara>
                    </a14:m>
                    <a:endParaRPr kumimoji="1" lang="ja-JP" altLang="en-US" b="1" dirty="0"/>
                  </a:p>
                </p:txBody>
              </p:sp>
            </mc:Choice>
            <mc:Fallback>
              <p:sp>
                <p:nvSpPr>
                  <p:cNvPr id="41" name="テキスト ボックス 40">
                    <a:extLst>
                      <a:ext uri="{FF2B5EF4-FFF2-40B4-BE49-F238E27FC236}">
                        <a16:creationId xmlns:a16="http://schemas.microsoft.com/office/drawing/2014/main" id="{A9578F2C-10E9-4769-BD17-AE5155F10E3D}"/>
                      </a:ext>
                    </a:extLst>
                  </p:cNvPr>
                  <p:cNvSpPr txBox="1">
                    <a:spLocks noRot="1" noChangeAspect="1" noMove="1" noResize="1" noEditPoints="1" noAdjustHandles="1" noChangeArrowheads="1" noChangeShapeType="1" noTextEdit="1"/>
                  </p:cNvSpPr>
                  <p:nvPr/>
                </p:nvSpPr>
                <p:spPr>
                  <a:xfrm>
                    <a:off x="8452702" y="3412413"/>
                    <a:ext cx="324641" cy="276999"/>
                  </a:xfrm>
                  <a:prstGeom prst="rect">
                    <a:avLst/>
                  </a:prstGeom>
                  <a:blipFill>
                    <a:blip r:embed="rId8"/>
                    <a:stretch>
                      <a:fillRect b="-6522"/>
                    </a:stretch>
                  </a:blipFill>
                </p:spPr>
                <p:txBody>
                  <a:bodyPr/>
                  <a:lstStyle/>
                  <a:p>
                    <a:r>
                      <a:rPr lang="ja-JP" altLang="en-US">
                        <a:noFill/>
                      </a:rPr>
                      <a:t> </a:t>
                    </a:r>
                  </a:p>
                </p:txBody>
              </p:sp>
            </mc:Fallback>
          </mc:AlternateContent>
          <p:cxnSp>
            <p:nvCxnSpPr>
              <p:cNvPr id="42" name="直線矢印コネクタ 41">
                <a:extLst>
                  <a:ext uri="{FF2B5EF4-FFF2-40B4-BE49-F238E27FC236}">
                    <a16:creationId xmlns:a16="http://schemas.microsoft.com/office/drawing/2014/main" id="{17E9D296-9DA3-40D0-AE86-2E83573071BD}"/>
                  </a:ext>
                </a:extLst>
              </p:cNvPr>
              <p:cNvCxnSpPr>
                <a:cxnSpLocks/>
                <a:stCxn id="40" idx="3"/>
              </p:cNvCxnSpPr>
              <p:nvPr/>
            </p:nvCxnSpPr>
            <p:spPr>
              <a:xfrm>
                <a:off x="8849023" y="3550913"/>
                <a:ext cx="1028633"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43" name="テキスト ボックス 42">
                    <a:extLst>
                      <a:ext uri="{FF2B5EF4-FFF2-40B4-BE49-F238E27FC236}">
                        <a16:creationId xmlns:a16="http://schemas.microsoft.com/office/drawing/2014/main" id="{E1FE7ECD-B855-4766-B72A-6F5491DEB591}"/>
                      </a:ext>
                    </a:extLst>
                  </p:cNvPr>
                  <p:cNvSpPr txBox="1"/>
                  <p:nvPr/>
                </p:nvSpPr>
                <p:spPr>
                  <a:xfrm>
                    <a:off x="7806770" y="3257049"/>
                    <a:ext cx="502573"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𝒖</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𝒕</m:t>
                              </m:r>
                            </m:e>
                          </m:d>
                        </m:oMath>
                      </m:oMathPara>
                    </a14:m>
                    <a:endParaRPr kumimoji="1" lang="ja-JP" altLang="en-US" b="1" dirty="0"/>
                  </a:p>
                </p:txBody>
              </p:sp>
            </mc:Choice>
            <mc:Fallback>
              <p:sp>
                <p:nvSpPr>
                  <p:cNvPr id="43" name="テキスト ボックス 42">
                    <a:extLst>
                      <a:ext uri="{FF2B5EF4-FFF2-40B4-BE49-F238E27FC236}">
                        <a16:creationId xmlns:a16="http://schemas.microsoft.com/office/drawing/2014/main" id="{E1FE7ECD-B855-4766-B72A-6F5491DEB591}"/>
                      </a:ext>
                    </a:extLst>
                  </p:cNvPr>
                  <p:cNvSpPr txBox="1">
                    <a:spLocks noRot="1" noChangeAspect="1" noMove="1" noResize="1" noEditPoints="1" noAdjustHandles="1" noChangeArrowheads="1" noChangeShapeType="1" noTextEdit="1"/>
                  </p:cNvSpPr>
                  <p:nvPr/>
                </p:nvSpPr>
                <p:spPr>
                  <a:xfrm>
                    <a:off x="7806770" y="3257049"/>
                    <a:ext cx="502573" cy="276999"/>
                  </a:xfrm>
                  <a:prstGeom prst="rect">
                    <a:avLst/>
                  </a:prstGeom>
                  <a:blipFill>
                    <a:blip r:embed="rId9"/>
                    <a:stretch>
                      <a:fillRect l="-4878" b="-4444"/>
                    </a:stretch>
                  </a:blipFill>
                </p:spPr>
                <p:txBody>
                  <a:bodyPr/>
                  <a:lstStyle/>
                  <a:p>
                    <a:r>
                      <a:rPr lang="ja-JP" altLang="en-US">
                        <a:noFill/>
                      </a:rPr>
                      <a:t> </a:t>
                    </a:r>
                  </a:p>
                </p:txBody>
              </p:sp>
            </mc:Fallback>
          </mc:AlternateContent>
          <p:cxnSp>
            <p:nvCxnSpPr>
              <p:cNvPr id="45" name="直線矢印コネクタ 44">
                <a:extLst>
                  <a:ext uri="{FF2B5EF4-FFF2-40B4-BE49-F238E27FC236}">
                    <a16:creationId xmlns:a16="http://schemas.microsoft.com/office/drawing/2014/main" id="{03DE0ECB-2BBE-478D-9212-1D8FC42E2E08}"/>
                  </a:ext>
                </a:extLst>
              </p:cNvPr>
              <p:cNvCxnSpPr>
                <a:cxnSpLocks/>
                <a:stCxn id="26" idx="3"/>
                <a:endCxn id="40" idx="1"/>
              </p:cNvCxnSpPr>
              <p:nvPr/>
            </p:nvCxnSpPr>
            <p:spPr>
              <a:xfrm flipV="1">
                <a:off x="7483018" y="3550913"/>
                <a:ext cx="898005" cy="655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1" name="楕円 50">
                <a:extLst>
                  <a:ext uri="{FF2B5EF4-FFF2-40B4-BE49-F238E27FC236}">
                    <a16:creationId xmlns:a16="http://schemas.microsoft.com/office/drawing/2014/main" id="{D8046AA6-85D0-4885-9931-9E904738F315}"/>
                  </a:ext>
                </a:extLst>
              </p:cNvPr>
              <p:cNvSpPr/>
              <p:nvPr/>
            </p:nvSpPr>
            <p:spPr>
              <a:xfrm>
                <a:off x="9255339" y="3503462"/>
                <a:ext cx="108000" cy="10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コネクタ: カギ線 51">
                <a:extLst>
                  <a:ext uri="{FF2B5EF4-FFF2-40B4-BE49-F238E27FC236}">
                    <a16:creationId xmlns:a16="http://schemas.microsoft.com/office/drawing/2014/main" id="{0877C715-81ED-4BD1-A951-B283663E3872}"/>
                  </a:ext>
                </a:extLst>
              </p:cNvPr>
              <p:cNvCxnSpPr>
                <a:cxnSpLocks/>
                <a:stCxn id="51" idx="4"/>
                <a:endCxn id="33" idx="3"/>
              </p:cNvCxnSpPr>
              <p:nvPr/>
            </p:nvCxnSpPr>
            <p:spPr>
              <a:xfrm rot="5400000">
                <a:off x="7930411" y="3164070"/>
                <a:ext cx="931536" cy="1826321"/>
              </a:xfrm>
              <a:prstGeom prst="bentConnector2">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テキスト ボックス 54">
                    <a:extLst>
                      <a:ext uri="{FF2B5EF4-FFF2-40B4-BE49-F238E27FC236}">
                        <a16:creationId xmlns:a16="http://schemas.microsoft.com/office/drawing/2014/main" id="{6D5B7669-F903-43EF-96BF-5BF547D6B381}"/>
                      </a:ext>
                    </a:extLst>
                  </p:cNvPr>
                  <p:cNvSpPr txBox="1"/>
                  <p:nvPr/>
                </p:nvSpPr>
                <p:spPr>
                  <a:xfrm>
                    <a:off x="7853099" y="4242679"/>
                    <a:ext cx="49212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𝒚</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𝒕</m:t>
                              </m:r>
                            </m:e>
                          </m:d>
                        </m:oMath>
                      </m:oMathPara>
                    </a14:m>
                    <a:endParaRPr kumimoji="1" lang="ja-JP" altLang="en-US" b="1" dirty="0"/>
                  </a:p>
                </p:txBody>
              </p:sp>
            </mc:Choice>
            <mc:Fallback>
              <p:sp>
                <p:nvSpPr>
                  <p:cNvPr id="55" name="テキスト ボックス 54">
                    <a:extLst>
                      <a:ext uri="{FF2B5EF4-FFF2-40B4-BE49-F238E27FC236}">
                        <a16:creationId xmlns:a16="http://schemas.microsoft.com/office/drawing/2014/main" id="{6D5B7669-F903-43EF-96BF-5BF547D6B381}"/>
                      </a:ext>
                    </a:extLst>
                  </p:cNvPr>
                  <p:cNvSpPr txBox="1">
                    <a:spLocks noRot="1" noChangeAspect="1" noMove="1" noResize="1" noEditPoints="1" noAdjustHandles="1" noChangeArrowheads="1" noChangeShapeType="1" noTextEdit="1"/>
                  </p:cNvSpPr>
                  <p:nvPr/>
                </p:nvSpPr>
                <p:spPr>
                  <a:xfrm>
                    <a:off x="7853099" y="4242679"/>
                    <a:ext cx="492122" cy="276999"/>
                  </a:xfrm>
                  <a:prstGeom prst="rect">
                    <a:avLst/>
                  </a:prstGeom>
                  <a:blipFill>
                    <a:blip r:embed="rId10"/>
                    <a:stretch>
                      <a:fillRect l="-9877" b="-2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7" name="テキスト ボックス 56">
                    <a:extLst>
                      <a:ext uri="{FF2B5EF4-FFF2-40B4-BE49-F238E27FC236}">
                        <a16:creationId xmlns:a16="http://schemas.microsoft.com/office/drawing/2014/main" id="{E731378C-7CA3-4F4F-A2EC-4894B6D95179}"/>
                      </a:ext>
                    </a:extLst>
                  </p:cNvPr>
                  <p:cNvSpPr txBox="1"/>
                  <p:nvPr/>
                </p:nvSpPr>
                <p:spPr>
                  <a:xfrm>
                    <a:off x="5683181" y="4261646"/>
                    <a:ext cx="50622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𝒚</m:t>
                          </m:r>
                          <m:d>
                            <m:dPr>
                              <m:begChr m:val="["/>
                              <m:endChr m:val="]"/>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𝒌</m:t>
                              </m:r>
                            </m:e>
                          </m:d>
                        </m:oMath>
                      </m:oMathPara>
                    </a14:m>
                    <a:endParaRPr kumimoji="1" lang="ja-JP" altLang="en-US" b="1" dirty="0"/>
                  </a:p>
                </p:txBody>
              </p:sp>
            </mc:Choice>
            <mc:Fallback>
              <p:sp>
                <p:nvSpPr>
                  <p:cNvPr id="57" name="テキスト ボックス 56">
                    <a:extLst>
                      <a:ext uri="{FF2B5EF4-FFF2-40B4-BE49-F238E27FC236}">
                        <a16:creationId xmlns:a16="http://schemas.microsoft.com/office/drawing/2014/main" id="{E731378C-7CA3-4F4F-A2EC-4894B6D95179}"/>
                      </a:ext>
                    </a:extLst>
                  </p:cNvPr>
                  <p:cNvSpPr txBox="1">
                    <a:spLocks noRot="1" noChangeAspect="1" noMove="1" noResize="1" noEditPoints="1" noAdjustHandles="1" noChangeArrowheads="1" noChangeShapeType="1" noTextEdit="1"/>
                  </p:cNvSpPr>
                  <p:nvPr/>
                </p:nvSpPr>
                <p:spPr>
                  <a:xfrm>
                    <a:off x="5683181" y="4261646"/>
                    <a:ext cx="506229" cy="276999"/>
                  </a:xfrm>
                  <a:prstGeom prst="rect">
                    <a:avLst/>
                  </a:prstGeom>
                  <a:blipFill>
                    <a:blip r:embed="rId11"/>
                    <a:stretch>
                      <a:fillRect l="-9639" t="-2222" b="-2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8" name="テキスト ボックス 57">
                    <a:extLst>
                      <a:ext uri="{FF2B5EF4-FFF2-40B4-BE49-F238E27FC236}">
                        <a16:creationId xmlns:a16="http://schemas.microsoft.com/office/drawing/2014/main" id="{84AE1198-023F-4AE7-835C-7D0A379B76AF}"/>
                      </a:ext>
                    </a:extLst>
                  </p:cNvPr>
                  <p:cNvSpPr txBox="1"/>
                  <p:nvPr/>
                </p:nvSpPr>
                <p:spPr>
                  <a:xfrm>
                    <a:off x="5656089" y="3228100"/>
                    <a:ext cx="51744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𝒖</m:t>
                          </m:r>
                          <m:d>
                            <m:dPr>
                              <m:begChr m:val="["/>
                              <m:endChr m:val="]"/>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𝒌</m:t>
                              </m:r>
                            </m:e>
                          </m:d>
                        </m:oMath>
                      </m:oMathPara>
                    </a14:m>
                    <a:endParaRPr kumimoji="1" lang="ja-JP" altLang="en-US" b="1" dirty="0"/>
                  </a:p>
                </p:txBody>
              </p:sp>
            </mc:Choice>
            <mc:Fallback>
              <p:sp>
                <p:nvSpPr>
                  <p:cNvPr id="58" name="テキスト ボックス 57">
                    <a:extLst>
                      <a:ext uri="{FF2B5EF4-FFF2-40B4-BE49-F238E27FC236}">
                        <a16:creationId xmlns:a16="http://schemas.microsoft.com/office/drawing/2014/main" id="{84AE1198-023F-4AE7-835C-7D0A379B76AF}"/>
                      </a:ext>
                    </a:extLst>
                  </p:cNvPr>
                  <p:cNvSpPr txBox="1">
                    <a:spLocks noRot="1" noChangeAspect="1" noMove="1" noResize="1" noEditPoints="1" noAdjustHandles="1" noChangeArrowheads="1" noChangeShapeType="1" noTextEdit="1"/>
                  </p:cNvSpPr>
                  <p:nvPr/>
                </p:nvSpPr>
                <p:spPr>
                  <a:xfrm>
                    <a:off x="5656089" y="3228100"/>
                    <a:ext cx="517449" cy="276999"/>
                  </a:xfrm>
                  <a:prstGeom prst="rect">
                    <a:avLst/>
                  </a:prstGeom>
                  <a:blipFill>
                    <a:blip r:embed="rId12"/>
                    <a:stretch>
                      <a:fillRect l="-4706" b="-8696"/>
                    </a:stretch>
                  </a:blipFill>
                </p:spPr>
                <p:txBody>
                  <a:bodyPr/>
                  <a:lstStyle/>
                  <a:p>
                    <a:r>
                      <a:rPr lang="ja-JP" altLang="en-US">
                        <a:noFill/>
                      </a:rPr>
                      <a:t> </a:t>
                    </a:r>
                  </a:p>
                </p:txBody>
              </p:sp>
            </mc:Fallback>
          </mc:AlternateContent>
        </p:grpSp>
      </p:grpSp>
    </p:spTree>
    <p:extLst>
      <p:ext uri="{BB962C8B-B14F-4D97-AF65-F5344CB8AC3E}">
        <p14:creationId xmlns:p14="http://schemas.microsoft.com/office/powerpoint/2010/main" val="2230205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8268CA-5F2B-4EF9-91C2-A2E8997D990C}"/>
              </a:ext>
            </a:extLst>
          </p:cNvPr>
          <p:cNvSpPr>
            <a:spLocks noGrp="1"/>
          </p:cNvSpPr>
          <p:nvPr>
            <p:ph type="title"/>
          </p:nvPr>
        </p:nvSpPr>
        <p:spPr/>
        <p:txBody>
          <a:bodyPr>
            <a:normAutofit/>
          </a:bodyPr>
          <a:lstStyle/>
          <a:p>
            <a:r>
              <a:rPr kumimoji="1" lang="ja-JP" altLang="en-US" sz="4000" dirty="0"/>
              <a:t>ディジタル実装</a:t>
            </a:r>
          </a:p>
        </p:txBody>
      </p:sp>
      <p:grpSp>
        <p:nvGrpSpPr>
          <p:cNvPr id="13" name="グループ化 12">
            <a:extLst>
              <a:ext uri="{FF2B5EF4-FFF2-40B4-BE49-F238E27FC236}">
                <a16:creationId xmlns:a16="http://schemas.microsoft.com/office/drawing/2014/main" id="{A4C19AF1-2B33-471B-AFAB-DCBBC0142532}"/>
              </a:ext>
            </a:extLst>
          </p:cNvPr>
          <p:cNvGrpSpPr/>
          <p:nvPr/>
        </p:nvGrpSpPr>
        <p:grpSpPr>
          <a:xfrm>
            <a:off x="838200" y="1690688"/>
            <a:ext cx="10515600" cy="5355312"/>
            <a:chOff x="838200" y="1898723"/>
            <a:chExt cx="10515600" cy="5355312"/>
          </a:xfrm>
        </p:grpSpPr>
        <p:sp>
          <p:nvSpPr>
            <p:cNvPr id="36" name="四角形: 角を丸くする 35">
              <a:extLst>
                <a:ext uri="{FF2B5EF4-FFF2-40B4-BE49-F238E27FC236}">
                  <a16:creationId xmlns:a16="http://schemas.microsoft.com/office/drawing/2014/main" id="{1875B968-ED76-4F74-BB6A-AE6B824121A1}"/>
                </a:ext>
              </a:extLst>
            </p:cNvPr>
            <p:cNvSpPr/>
            <p:nvPr/>
          </p:nvSpPr>
          <p:spPr>
            <a:xfrm>
              <a:off x="5857242" y="4831489"/>
              <a:ext cx="4114796" cy="1219200"/>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C4B9460-0190-4172-9600-55D982714FEC}"/>
                </a:ext>
              </a:extLst>
            </p:cNvPr>
            <p:cNvSpPr/>
            <p:nvPr/>
          </p:nvSpPr>
          <p:spPr>
            <a:xfrm>
              <a:off x="970280" y="4834242"/>
              <a:ext cx="3576320" cy="1219200"/>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7558DFF9-BE09-4113-9CF9-F6603D29EA89}"/>
                    </a:ext>
                  </a:extLst>
                </p:cNvPr>
                <p:cNvSpPr txBox="1"/>
                <p:nvPr/>
              </p:nvSpPr>
              <p:spPr>
                <a:xfrm>
                  <a:off x="838200" y="1898723"/>
                  <a:ext cx="10515600" cy="5355312"/>
                </a:xfrm>
                <a:prstGeom prst="rect">
                  <a:avLst/>
                </a:prstGeom>
                <a:noFill/>
              </p:spPr>
              <p:txBody>
                <a:bodyPr wrap="square" rtlCol="0">
                  <a:spAutoFit/>
                </a:bodyPr>
                <a:lstStyle/>
                <a:p>
                  <a:r>
                    <a:rPr kumimoji="1" lang="ja-JP" altLang="en-US" b="1" dirty="0">
                      <a:solidFill>
                        <a:srgbClr val="002060"/>
                      </a:solidFill>
                    </a:rPr>
                    <a:t>＜理想サンプラ＞</a:t>
                  </a:r>
                  <a:endParaRPr kumimoji="1" lang="en-US" altLang="ja-JP" b="1" dirty="0"/>
                </a:p>
                <a:p>
                  <a:r>
                    <a:rPr lang="ja-JP" altLang="en-US" b="1" dirty="0"/>
                    <a:t>　サンプリング時間を</a:t>
                  </a:r>
                  <a14:m>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𝒕</m:t>
                          </m:r>
                        </m:e>
                        <m:sub>
                          <m:r>
                            <a:rPr lang="en-US" altLang="ja-JP" b="1" i="1" smtClean="0">
                              <a:latin typeface="Cambria Math" panose="02040503050406030204" pitchFamily="18" charset="0"/>
                            </a:rPr>
                            <m:t>𝒔</m:t>
                          </m:r>
                        </m:sub>
                      </m:sSub>
                    </m:oMath>
                  </a14:m>
                  <a:r>
                    <a:rPr lang="ja-JP" altLang="en-US" b="1" dirty="0"/>
                    <a:t>とすると</a:t>
                  </a:r>
                  <a:endParaRPr lang="en-US" altLang="ja-JP" b="1" dirty="0"/>
                </a:p>
                <a:p>
                  <a:endParaRPr lang="en-US" altLang="ja-JP" b="1" dirty="0"/>
                </a:p>
                <a:p>
                  <a:endParaRPr kumimoji="1" lang="en-US" altLang="ja-JP" b="1" dirty="0">
                    <a:solidFill>
                      <a:srgbClr val="002060"/>
                    </a:solidFill>
                  </a:endParaRPr>
                </a:p>
                <a:p>
                  <a:r>
                    <a:rPr lang="ja-JP" altLang="en-US" b="1" dirty="0">
                      <a:solidFill>
                        <a:srgbClr val="002060"/>
                      </a:solidFill>
                    </a:rPr>
                    <a:t>＜ホールド回路＞</a:t>
                  </a:r>
                  <a:endParaRPr lang="en-US" altLang="ja-JP" b="1" dirty="0">
                    <a:solidFill>
                      <a:srgbClr val="002060"/>
                    </a:solidFill>
                  </a:endParaRPr>
                </a:p>
                <a:p>
                  <a:r>
                    <a:rPr kumimoji="1" lang="ja-JP" altLang="en-US" b="1" dirty="0">
                      <a:solidFill>
                        <a:srgbClr val="002060"/>
                      </a:solidFill>
                    </a:rPr>
                    <a:t>　</a:t>
                  </a:r>
                  <a:r>
                    <a:rPr kumimoji="1" lang="ja-JP" altLang="en-US" b="1" dirty="0"/>
                    <a:t>代表的なものとして，</a:t>
                  </a:r>
                  <a:r>
                    <a:rPr kumimoji="1" lang="en-US" altLang="ja-JP" b="1" dirty="0"/>
                    <a:t>0</a:t>
                  </a:r>
                  <a:r>
                    <a:rPr kumimoji="1" lang="ja-JP" altLang="en-US" b="1" dirty="0"/>
                    <a:t>次ホールドがある</a:t>
                  </a:r>
                  <a:endParaRPr kumimoji="1" lang="en-US" altLang="ja-JP" b="1" dirty="0"/>
                </a:p>
                <a:p>
                  <a:endParaRPr lang="en-US" altLang="ja-JP" b="1" dirty="0"/>
                </a:p>
                <a:p>
                  <a:endParaRPr kumimoji="1" lang="en-US" altLang="ja-JP" b="1" dirty="0"/>
                </a:p>
                <a:p>
                  <a:r>
                    <a:rPr lang="ja-JP" altLang="en-US" b="1" dirty="0"/>
                    <a:t>理想サンプラ，離散化された制御器</a:t>
                  </a:r>
                  <a14:m>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𝚱</m:t>
                          </m:r>
                        </m:e>
                        <m:sub>
                          <m:r>
                            <a:rPr kumimoji="1" lang="en-US" altLang="ja-JP" b="1" i="0" smtClean="0">
                              <a:latin typeface="Cambria Math" panose="02040503050406030204" pitchFamily="18" charset="0"/>
                            </a:rPr>
                            <m:t>𝐝</m:t>
                          </m:r>
                        </m:sub>
                      </m:sSub>
                    </m:oMath>
                  </a14:m>
                  <a:r>
                    <a:rPr lang="ja-JP" altLang="en-US" b="1" dirty="0"/>
                    <a:t>，ホールド回路の直列結合が連続時間の制御器</a:t>
                  </a:r>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𝚱</m:t>
                          </m:r>
                        </m:e>
                        <m:sub>
                          <m:r>
                            <a:rPr lang="en-US" altLang="ja-JP" b="1" i="0" smtClean="0">
                              <a:latin typeface="Cambria Math" panose="02040503050406030204" pitchFamily="18" charset="0"/>
                            </a:rPr>
                            <m:t>𝐜</m:t>
                          </m:r>
                        </m:sub>
                      </m:sSub>
                    </m:oMath>
                  </a14:m>
                  <a:r>
                    <a:rPr lang="ja-JP" altLang="en-US" b="1" dirty="0"/>
                    <a:t>に近い性能となるように，制御器</a:t>
                  </a:r>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𝚱</m:t>
                          </m:r>
                        </m:e>
                        <m:sub>
                          <m:r>
                            <a:rPr lang="en-US" altLang="ja-JP" b="1">
                              <a:latin typeface="Cambria Math" panose="02040503050406030204" pitchFamily="18" charset="0"/>
                            </a:rPr>
                            <m:t>𝐜</m:t>
                          </m:r>
                        </m:sub>
                      </m:sSub>
                    </m:oMath>
                  </a14:m>
                  <a:r>
                    <a:rPr lang="ja-JP" altLang="en-US" b="1" dirty="0"/>
                    <a:t>を</a:t>
                  </a:r>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𝚱</m:t>
                          </m:r>
                        </m:e>
                        <m:sub>
                          <m:r>
                            <a:rPr lang="en-US" altLang="ja-JP" b="1">
                              <a:latin typeface="Cambria Math" panose="02040503050406030204" pitchFamily="18" charset="0"/>
                            </a:rPr>
                            <m:t>𝐝</m:t>
                          </m:r>
                        </m:sub>
                      </m:sSub>
                    </m:oMath>
                  </a14:m>
                  <a:r>
                    <a:rPr lang="ja-JP" altLang="en-US" b="1" dirty="0"/>
                    <a:t>に変換する</a:t>
                  </a:r>
                  <a:endParaRPr lang="en-US" altLang="ja-JP" b="1" dirty="0"/>
                </a:p>
                <a:p>
                  <a:endParaRPr lang="en-US" altLang="ja-JP" b="1" dirty="0"/>
                </a:p>
                <a:p>
                  <a:r>
                    <a:rPr lang="ja-JP" altLang="en-US" b="1" dirty="0"/>
                    <a:t>　連続時間システム</a:t>
                  </a:r>
                  <a:r>
                    <a:rPr lang="en-US" altLang="ja-JP" b="1" dirty="0"/>
                    <a:t>		</a:t>
                  </a:r>
                  <a:r>
                    <a:rPr lang="ja-JP" altLang="en-US" b="1" dirty="0"/>
                    <a:t>　　　　　　離散時間システム</a:t>
                  </a:r>
                  <a:endParaRPr lang="en-US" altLang="ja-JP" b="1" dirty="0"/>
                </a:p>
                <a:p>
                  <a:endParaRPr lang="en-US" altLang="ja-JP" b="1" dirty="0"/>
                </a:p>
                <a:p>
                  <a:endParaRPr lang="en-US" altLang="ja-JP" b="1" dirty="0"/>
                </a:p>
                <a:p>
                  <a:endParaRPr lang="en-US" altLang="ja-JP" b="1" dirty="0"/>
                </a:p>
                <a:p>
                  <a:endParaRPr lang="en-US" altLang="ja-JP" b="1" dirty="0"/>
                </a:p>
                <a:p>
                  <a:r>
                    <a:rPr lang="ja-JP" altLang="en-US" b="1" dirty="0"/>
                    <a:t>この変換のための代表的な手法</a:t>
                  </a:r>
                  <a:endParaRPr lang="en-US" altLang="ja-JP" b="1" dirty="0"/>
                </a:p>
                <a:p>
                  <a:r>
                    <a:rPr lang="ja-JP" altLang="en-US" b="1" dirty="0"/>
                    <a:t>　・</a:t>
                  </a:r>
                  <a:r>
                    <a:rPr lang="en-US" altLang="ja-JP" b="1" dirty="0">
                      <a:solidFill>
                        <a:srgbClr val="7030A0"/>
                      </a:solidFill>
                    </a:rPr>
                    <a:t>0</a:t>
                  </a:r>
                  <a:r>
                    <a:rPr lang="ja-JP" altLang="en-US" b="1" dirty="0">
                      <a:solidFill>
                        <a:srgbClr val="7030A0"/>
                      </a:solidFill>
                    </a:rPr>
                    <a:t>次ホールド</a:t>
                  </a:r>
                  <a:r>
                    <a:rPr lang="ja-JP" altLang="en-US" b="1" dirty="0"/>
                    <a:t>による離散化</a:t>
                  </a:r>
                  <a:endParaRPr lang="en-US" altLang="ja-JP" b="1" dirty="0"/>
                </a:p>
                <a:p>
                  <a:r>
                    <a:rPr lang="ja-JP" altLang="en-US" b="1" dirty="0"/>
                    <a:t>　・</a:t>
                  </a:r>
                  <a:r>
                    <a:rPr lang="ja-JP" altLang="en-US" b="1" dirty="0">
                      <a:solidFill>
                        <a:srgbClr val="7030A0"/>
                      </a:solidFill>
                    </a:rPr>
                    <a:t>双一次変換</a:t>
                  </a:r>
                  <a:r>
                    <a:rPr lang="ja-JP" altLang="en-US" b="1" dirty="0"/>
                    <a:t>による離散化</a:t>
                  </a:r>
                  <a:endParaRPr lang="en-US" altLang="ja-JP" b="1" dirty="0"/>
                </a:p>
              </p:txBody>
            </p:sp>
          </mc:Choice>
          <mc:Fallback>
            <p:sp>
              <p:nvSpPr>
                <p:cNvPr id="8" name="テキスト ボックス 7">
                  <a:extLst>
                    <a:ext uri="{FF2B5EF4-FFF2-40B4-BE49-F238E27FC236}">
                      <a16:creationId xmlns:a16="http://schemas.microsoft.com/office/drawing/2014/main" id="{7558DFF9-BE09-4113-9CF9-F6603D29EA89}"/>
                    </a:ext>
                  </a:extLst>
                </p:cNvPr>
                <p:cNvSpPr txBox="1">
                  <a:spLocks noRot="1" noChangeAspect="1" noMove="1" noResize="1" noEditPoints="1" noAdjustHandles="1" noChangeArrowheads="1" noChangeShapeType="1" noTextEdit="1"/>
                </p:cNvSpPr>
                <p:nvPr/>
              </p:nvSpPr>
              <p:spPr>
                <a:xfrm>
                  <a:off x="838200" y="1898723"/>
                  <a:ext cx="10515600" cy="5355312"/>
                </a:xfrm>
                <a:prstGeom prst="rect">
                  <a:avLst/>
                </a:prstGeom>
                <a:blipFill>
                  <a:blip r:embed="rId2"/>
                  <a:stretch>
                    <a:fillRect l="-522" t="-569" b="-79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F74D726B-E7C4-4DDD-856E-52AABFA41F11}"/>
                    </a:ext>
                  </a:extLst>
                </p:cNvPr>
                <p:cNvSpPr txBox="1"/>
                <p:nvPr/>
              </p:nvSpPr>
              <p:spPr>
                <a:xfrm>
                  <a:off x="1584960" y="2570007"/>
                  <a:ext cx="3193631" cy="276999"/>
                </a:xfrm>
                <a:prstGeom prst="rect">
                  <a:avLst/>
                </a:prstGeom>
                <a:solidFill>
                  <a:schemeClr val="accent6">
                    <a:lumMod val="40000"/>
                    <a:lumOff val="60000"/>
                  </a:schemeClr>
                </a:solid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𝒚</m:t>
                        </m:r>
                        <m:d>
                          <m:dPr>
                            <m:begChr m:val="["/>
                            <m:endChr m:val="]"/>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𝒌</m:t>
                            </m:r>
                          </m:e>
                        </m:d>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𝒚</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𝒌</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𝒕</m:t>
                                </m:r>
                              </m:e>
                              <m:sub>
                                <m:r>
                                  <a:rPr kumimoji="1" lang="en-US" altLang="ja-JP" b="1" i="1" smtClean="0">
                                    <a:latin typeface="Cambria Math" panose="02040503050406030204" pitchFamily="18" charset="0"/>
                                  </a:rPr>
                                  <m:t>𝒔</m:t>
                                </m:r>
                              </m:sub>
                            </m:sSub>
                          </m:e>
                        </m:d>
                        <m:r>
                          <a:rPr kumimoji="1" lang="en-US" altLang="ja-JP" b="1" i="1" smtClean="0">
                            <a:latin typeface="Cambria Math" panose="02040503050406030204" pitchFamily="18" charset="0"/>
                          </a:rPr>
                          <m:t>    (</m:t>
                        </m:r>
                        <m:r>
                          <a:rPr kumimoji="1" lang="en-US" altLang="ja-JP" b="1" i="1" smtClean="0">
                            <a:latin typeface="Cambria Math" panose="02040503050406030204" pitchFamily="18" charset="0"/>
                          </a:rPr>
                          <m:t>𝒌</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𝟎</m:t>
                        </m:r>
                        <m:r>
                          <a:rPr kumimoji="1" lang="en-US" altLang="ja-JP" b="1" i="1" smtClean="0">
                            <a:latin typeface="Cambria Math" panose="02040503050406030204" pitchFamily="18" charset="0"/>
                          </a:rPr>
                          <m:t>, </m:t>
                        </m:r>
                        <m:r>
                          <a:rPr kumimoji="1" lang="en-US" altLang="ja-JP" b="1" i="1" smtClean="0">
                            <a:latin typeface="Cambria Math" panose="02040503050406030204" pitchFamily="18" charset="0"/>
                          </a:rPr>
                          <m:t>𝟏</m:t>
                        </m:r>
                        <m:r>
                          <a:rPr kumimoji="1" lang="en-US" altLang="ja-JP" b="1" i="1" smtClean="0">
                            <a:latin typeface="Cambria Math" panose="02040503050406030204" pitchFamily="18" charset="0"/>
                          </a:rPr>
                          <m:t>, </m:t>
                        </m:r>
                        <m:r>
                          <a:rPr kumimoji="1" lang="en-US" altLang="ja-JP" b="1" i="1" smtClean="0">
                            <a:latin typeface="Cambria Math" panose="02040503050406030204" pitchFamily="18" charset="0"/>
                          </a:rPr>
                          <m:t>𝟐</m:t>
                        </m:r>
                        <m:r>
                          <a:rPr kumimoji="1" lang="en-US" altLang="ja-JP" b="1" i="1" smtClean="0">
                            <a:latin typeface="Cambria Math" panose="02040503050406030204" pitchFamily="18" charset="0"/>
                          </a:rPr>
                          <m:t>,…)</m:t>
                        </m:r>
                      </m:oMath>
                    </m:oMathPara>
                  </a14:m>
                  <a:endParaRPr kumimoji="1" lang="ja-JP" altLang="en-US" b="1" dirty="0"/>
                </a:p>
              </p:txBody>
            </p:sp>
          </mc:Choice>
          <mc:Fallback>
            <p:sp>
              <p:nvSpPr>
                <p:cNvPr id="5" name="テキスト ボックス 4">
                  <a:extLst>
                    <a:ext uri="{FF2B5EF4-FFF2-40B4-BE49-F238E27FC236}">
                      <a16:creationId xmlns:a16="http://schemas.microsoft.com/office/drawing/2014/main" id="{F74D726B-E7C4-4DDD-856E-52AABFA41F11}"/>
                    </a:ext>
                  </a:extLst>
                </p:cNvPr>
                <p:cNvSpPr txBox="1">
                  <a:spLocks noRot="1" noChangeAspect="1" noMove="1" noResize="1" noEditPoints="1" noAdjustHandles="1" noChangeArrowheads="1" noChangeShapeType="1" noTextEdit="1"/>
                </p:cNvSpPr>
                <p:nvPr/>
              </p:nvSpPr>
              <p:spPr>
                <a:xfrm>
                  <a:off x="1584960" y="2570007"/>
                  <a:ext cx="3193631" cy="276999"/>
                </a:xfrm>
                <a:prstGeom prst="rect">
                  <a:avLst/>
                </a:prstGeom>
                <a:blipFill>
                  <a:blip r:embed="rId3"/>
                  <a:stretch>
                    <a:fillRect l="-1145" t="-2174" r="-1908" b="-3260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1" name="テキスト ボックス 30">
                  <a:extLst>
                    <a:ext uri="{FF2B5EF4-FFF2-40B4-BE49-F238E27FC236}">
                      <a16:creationId xmlns:a16="http://schemas.microsoft.com/office/drawing/2014/main" id="{9FED8454-0029-448E-BFD4-8CD099FEB04D}"/>
                    </a:ext>
                  </a:extLst>
                </p:cNvPr>
                <p:cNvSpPr txBox="1"/>
                <p:nvPr/>
              </p:nvSpPr>
              <p:spPr>
                <a:xfrm>
                  <a:off x="1584959" y="3706787"/>
                  <a:ext cx="5291897" cy="276999"/>
                </a:xfrm>
                <a:prstGeom prst="rect">
                  <a:avLst/>
                </a:prstGeom>
                <a:solidFill>
                  <a:schemeClr val="accent6">
                    <a:lumMod val="40000"/>
                    <a:lumOff val="60000"/>
                  </a:schemeClr>
                </a:solid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𝒖</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𝒕</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𝒖</m:t>
                        </m:r>
                        <m:d>
                          <m:dPr>
                            <m:begChr m:val="["/>
                            <m:endChr m:val="]"/>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𝒌</m:t>
                            </m:r>
                          </m:e>
                        </m:d>
                        <m:r>
                          <a:rPr kumimoji="1" lang="en-US" altLang="ja-JP" b="1" i="1" smtClean="0">
                            <a:latin typeface="Cambria Math" panose="02040503050406030204" pitchFamily="18" charset="0"/>
                          </a:rPr>
                          <m:t>         (</m:t>
                        </m:r>
                        <m:r>
                          <a:rPr kumimoji="1" lang="en-US" altLang="ja-JP" b="1" i="1" smtClean="0">
                            <a:latin typeface="Cambria Math" panose="02040503050406030204" pitchFamily="18" charset="0"/>
                          </a:rPr>
                          <m:t>𝒌</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𝒕</m:t>
                            </m:r>
                          </m:e>
                          <m:sub>
                            <m:r>
                              <a:rPr kumimoji="1" lang="en-US" altLang="ja-JP" b="1" i="1" smtClean="0">
                                <a:latin typeface="Cambria Math" panose="02040503050406030204" pitchFamily="18" charset="0"/>
                              </a:rPr>
                              <m:t>𝒔</m:t>
                            </m:r>
                          </m:sub>
                        </m:sSub>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𝒕</m:t>
                        </m:r>
                        <m:r>
                          <a:rPr kumimoji="1" lang="en-US" altLang="ja-JP" b="1" i="1" smtClean="0">
                            <a:latin typeface="Cambria Math" panose="02040503050406030204" pitchFamily="18" charset="0"/>
                          </a:rPr>
                          <m:t>≤</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𝒌</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𝟏</m:t>
                            </m:r>
                          </m:e>
                        </m:d>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𝒕</m:t>
                            </m:r>
                          </m:e>
                          <m:sub>
                            <m:r>
                              <a:rPr kumimoji="1" lang="en-US" altLang="ja-JP" b="1" i="1" smtClean="0">
                                <a:latin typeface="Cambria Math" panose="02040503050406030204" pitchFamily="18" charset="0"/>
                              </a:rPr>
                              <m:t>𝒔</m:t>
                            </m:r>
                          </m:sub>
                        </m:sSub>
                        <m:r>
                          <a:rPr kumimoji="1" lang="en-US" altLang="ja-JP" b="1" i="1" smtClean="0">
                            <a:latin typeface="Cambria Math" panose="02040503050406030204" pitchFamily="18" charset="0"/>
                          </a:rPr>
                          <m:t>, </m:t>
                        </m:r>
                        <m:r>
                          <a:rPr lang="en-US" altLang="ja-JP" b="1" i="1">
                            <a:latin typeface="Cambria Math" panose="02040503050406030204" pitchFamily="18" charset="0"/>
                          </a:rPr>
                          <m:t>𝒌</m:t>
                        </m:r>
                        <m:r>
                          <a:rPr lang="en-US" altLang="ja-JP" b="1" i="1">
                            <a:latin typeface="Cambria Math" panose="02040503050406030204" pitchFamily="18" charset="0"/>
                          </a:rPr>
                          <m:t>=</m:t>
                        </m:r>
                        <m:r>
                          <a:rPr lang="en-US" altLang="ja-JP" b="1" i="1">
                            <a:latin typeface="Cambria Math" panose="02040503050406030204" pitchFamily="18" charset="0"/>
                          </a:rPr>
                          <m:t>𝟎</m:t>
                        </m:r>
                        <m:r>
                          <a:rPr lang="en-US" altLang="ja-JP" b="1" i="1">
                            <a:latin typeface="Cambria Math" panose="02040503050406030204" pitchFamily="18" charset="0"/>
                          </a:rPr>
                          <m:t>, </m:t>
                        </m:r>
                        <m:r>
                          <a:rPr lang="en-US" altLang="ja-JP" b="1" i="1">
                            <a:latin typeface="Cambria Math" panose="02040503050406030204" pitchFamily="18" charset="0"/>
                          </a:rPr>
                          <m:t>𝟏</m:t>
                        </m:r>
                        <m:r>
                          <a:rPr lang="en-US" altLang="ja-JP" b="1" i="1">
                            <a:latin typeface="Cambria Math" panose="02040503050406030204" pitchFamily="18" charset="0"/>
                          </a:rPr>
                          <m:t>, </m:t>
                        </m:r>
                        <m:r>
                          <a:rPr lang="en-US" altLang="ja-JP" b="1" i="1">
                            <a:latin typeface="Cambria Math" panose="02040503050406030204" pitchFamily="18" charset="0"/>
                          </a:rPr>
                          <m:t>𝟐</m:t>
                        </m:r>
                        <m:r>
                          <a:rPr lang="en-US" altLang="ja-JP" b="1" i="1">
                            <a:latin typeface="Cambria Math" panose="02040503050406030204" pitchFamily="18" charset="0"/>
                          </a:rPr>
                          <m:t>,…)</m:t>
                        </m:r>
                      </m:oMath>
                    </m:oMathPara>
                  </a14:m>
                  <a:endParaRPr kumimoji="1" lang="ja-JP" altLang="en-US" b="1" dirty="0"/>
                </a:p>
              </p:txBody>
            </p:sp>
          </mc:Choice>
          <mc:Fallback>
            <p:sp>
              <p:nvSpPr>
                <p:cNvPr id="31" name="テキスト ボックス 30">
                  <a:extLst>
                    <a:ext uri="{FF2B5EF4-FFF2-40B4-BE49-F238E27FC236}">
                      <a16:creationId xmlns:a16="http://schemas.microsoft.com/office/drawing/2014/main" id="{9FED8454-0029-448E-BFD4-8CD099FEB04D}"/>
                    </a:ext>
                  </a:extLst>
                </p:cNvPr>
                <p:cNvSpPr txBox="1">
                  <a:spLocks noRot="1" noChangeAspect="1" noMove="1" noResize="1" noEditPoints="1" noAdjustHandles="1" noChangeArrowheads="1" noChangeShapeType="1" noTextEdit="1"/>
                </p:cNvSpPr>
                <p:nvPr/>
              </p:nvSpPr>
              <p:spPr>
                <a:xfrm>
                  <a:off x="1584959" y="3706787"/>
                  <a:ext cx="5291897" cy="276999"/>
                </a:xfrm>
                <a:prstGeom prst="rect">
                  <a:avLst/>
                </a:prstGeom>
                <a:blipFill>
                  <a:blip r:embed="rId4"/>
                  <a:stretch>
                    <a:fillRect l="-115" t="-2222" r="-1037" b="-3555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4" name="テキスト ボックス 33">
                  <a:extLst>
                    <a:ext uri="{FF2B5EF4-FFF2-40B4-BE49-F238E27FC236}">
                      <a16:creationId xmlns:a16="http://schemas.microsoft.com/office/drawing/2014/main" id="{85E43522-1C36-4CE5-99C6-5E2183F03E8E}"/>
                    </a:ext>
                  </a:extLst>
                </p:cNvPr>
                <p:cNvSpPr txBox="1"/>
                <p:nvPr/>
              </p:nvSpPr>
              <p:spPr>
                <a:xfrm>
                  <a:off x="1203960" y="5260828"/>
                  <a:ext cx="3342640" cy="71019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b="1" i="0" smtClean="0">
                                <a:latin typeface="Cambria Math" panose="02040503050406030204" pitchFamily="18" charset="0"/>
                              </a:rPr>
                            </m:ctrlPr>
                          </m:sSubPr>
                          <m:e>
                            <m:r>
                              <a:rPr lang="en-US" altLang="ja-JP" b="1" i="0" smtClean="0">
                                <a:latin typeface="Cambria Math" panose="02040503050406030204" pitchFamily="18" charset="0"/>
                              </a:rPr>
                              <m:t>𝚱</m:t>
                            </m:r>
                          </m:e>
                          <m:sub>
                            <m:r>
                              <a:rPr lang="en-US" altLang="ja-JP" b="1" i="0" smtClean="0">
                                <a:latin typeface="Cambria Math" panose="02040503050406030204" pitchFamily="18" charset="0"/>
                              </a:rPr>
                              <m:t>𝐜</m:t>
                            </m:r>
                          </m:sub>
                        </m:sSub>
                        <m:r>
                          <a:rPr lang="en-US" altLang="ja-JP" b="1" i="0" smtClean="0">
                            <a:latin typeface="Cambria Math" panose="02040503050406030204" pitchFamily="18" charset="0"/>
                          </a:rPr>
                          <m:t>=</m:t>
                        </m:r>
                        <m:d>
                          <m:dPr>
                            <m:begChr m:val="{"/>
                            <m:endChr m:val=""/>
                            <m:ctrlPr>
                              <a:rPr lang="en-US" altLang="ja-JP" b="1" i="1" smtClean="0">
                                <a:latin typeface="Cambria Math" panose="02040503050406030204" pitchFamily="18" charset="0"/>
                              </a:rPr>
                            </m:ctrlPr>
                          </m:dPr>
                          <m:e>
                            <m:eqArr>
                              <m:eqArrPr>
                                <m:ctrlPr>
                                  <a:rPr lang="en-US" altLang="ja-JP" b="1" i="1" smtClean="0">
                                    <a:latin typeface="Cambria Math" panose="02040503050406030204" pitchFamily="18" charset="0"/>
                                  </a:rPr>
                                </m:ctrlPr>
                              </m:eqArrPr>
                              <m:e>
                                <m:acc>
                                  <m:accPr>
                                    <m:chr m:val="̇"/>
                                    <m:ctrlPr>
                                      <a:rPr lang="en-US" altLang="ja-JP" b="1" i="1" smtClean="0">
                                        <a:latin typeface="Cambria Math" panose="02040503050406030204" pitchFamily="18" charset="0"/>
                                      </a:rPr>
                                    </m:ctrlPr>
                                  </m:accPr>
                                  <m:e>
                                    <m:r>
                                      <a:rPr lang="en-US" altLang="ja-JP" b="1" i="1" smtClean="0">
                                        <a:latin typeface="Cambria Math" panose="02040503050406030204" pitchFamily="18" charset="0"/>
                                      </a:rPr>
                                      <m:t>𝒙</m:t>
                                    </m:r>
                                  </m:e>
                                </m:acc>
                                <m:d>
                                  <m:dPr>
                                    <m:ctrlPr>
                                      <a:rPr lang="en-US" altLang="ja-JP" b="1" i="1" smtClean="0">
                                        <a:latin typeface="Cambria Math" panose="02040503050406030204" pitchFamily="18" charset="0"/>
                                      </a:rPr>
                                    </m:ctrlPr>
                                  </m:dPr>
                                  <m:e>
                                    <m:r>
                                      <a:rPr lang="en-US" altLang="ja-JP" b="1" i="1" smtClean="0">
                                        <a:latin typeface="Cambria Math" panose="02040503050406030204" pitchFamily="18" charset="0"/>
                                      </a:rPr>
                                      <m:t>𝒕</m:t>
                                    </m:r>
                                  </m:e>
                                </m:d>
                                <m:r>
                                  <a:rPr lang="en-US" altLang="ja-JP" b="1" i="1" smtClean="0">
                                    <a:latin typeface="Cambria Math" panose="02040503050406030204" pitchFamily="18" charset="0"/>
                                  </a:rPr>
                                  <m:t>=</m:t>
                                </m:r>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𝑨</m:t>
                                    </m:r>
                                  </m:e>
                                  <m:sub>
                                    <m:r>
                                      <a:rPr lang="en-US" altLang="ja-JP" b="1" i="1" smtClean="0">
                                        <a:latin typeface="Cambria Math" panose="02040503050406030204" pitchFamily="18" charset="0"/>
                                      </a:rPr>
                                      <m:t>𝒄</m:t>
                                    </m:r>
                                  </m:sub>
                                </m:sSub>
                                <m:r>
                                  <a:rPr lang="en-US" altLang="ja-JP" b="1" i="1" smtClean="0">
                                    <a:latin typeface="Cambria Math" panose="02040503050406030204" pitchFamily="18" charset="0"/>
                                  </a:rPr>
                                  <m:t>𝒙</m:t>
                                </m:r>
                                <m:d>
                                  <m:dPr>
                                    <m:ctrlPr>
                                      <a:rPr lang="en-US" altLang="ja-JP" b="1" i="1" smtClean="0">
                                        <a:latin typeface="Cambria Math" panose="02040503050406030204" pitchFamily="18" charset="0"/>
                                      </a:rPr>
                                    </m:ctrlPr>
                                  </m:dPr>
                                  <m:e>
                                    <m:r>
                                      <a:rPr lang="en-US" altLang="ja-JP" b="1" i="1" smtClean="0">
                                        <a:latin typeface="Cambria Math" panose="02040503050406030204" pitchFamily="18" charset="0"/>
                                      </a:rPr>
                                      <m:t>𝒕</m:t>
                                    </m:r>
                                  </m:e>
                                </m:d>
                                <m:r>
                                  <a:rPr lang="en-US" altLang="ja-JP" b="1" i="1" smtClean="0">
                                    <a:latin typeface="Cambria Math" panose="02040503050406030204" pitchFamily="18" charset="0"/>
                                  </a:rPr>
                                  <m:t>+</m:t>
                                </m:r>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𝑩</m:t>
                                    </m:r>
                                  </m:e>
                                  <m:sub>
                                    <m:r>
                                      <a:rPr lang="en-US" altLang="ja-JP" b="1" i="1" smtClean="0">
                                        <a:latin typeface="Cambria Math" panose="02040503050406030204" pitchFamily="18" charset="0"/>
                                      </a:rPr>
                                      <m:t>𝒄</m:t>
                                    </m:r>
                                  </m:sub>
                                </m:sSub>
                                <m:r>
                                  <a:rPr lang="en-US" altLang="ja-JP" b="1" i="1" smtClean="0">
                                    <a:latin typeface="Cambria Math" panose="02040503050406030204" pitchFamily="18" charset="0"/>
                                  </a:rPr>
                                  <m:t>𝒚</m:t>
                                </m:r>
                                <m:d>
                                  <m:dPr>
                                    <m:ctrlPr>
                                      <a:rPr lang="en-US" altLang="ja-JP" b="1" i="1" smtClean="0">
                                        <a:latin typeface="Cambria Math" panose="02040503050406030204" pitchFamily="18" charset="0"/>
                                      </a:rPr>
                                    </m:ctrlPr>
                                  </m:dPr>
                                  <m:e>
                                    <m:r>
                                      <a:rPr lang="en-US" altLang="ja-JP" b="1" i="1" smtClean="0">
                                        <a:latin typeface="Cambria Math" panose="02040503050406030204" pitchFamily="18" charset="0"/>
                                      </a:rPr>
                                      <m:t>𝒕</m:t>
                                    </m:r>
                                  </m:e>
                                </m:d>
                              </m:e>
                              <m:e>
                                <m:r>
                                  <a:rPr lang="en-US" altLang="ja-JP" b="1" i="1" smtClean="0">
                                    <a:latin typeface="Cambria Math" panose="02040503050406030204" pitchFamily="18" charset="0"/>
                                  </a:rPr>
                                  <m:t>𝒖</m:t>
                                </m:r>
                                <m:d>
                                  <m:dPr>
                                    <m:ctrlPr>
                                      <a:rPr lang="en-US" altLang="ja-JP" b="1" i="1">
                                        <a:latin typeface="Cambria Math" panose="02040503050406030204" pitchFamily="18" charset="0"/>
                                      </a:rPr>
                                    </m:ctrlPr>
                                  </m:dPr>
                                  <m:e>
                                    <m:r>
                                      <a:rPr lang="en-US" altLang="ja-JP" b="1" i="1">
                                        <a:latin typeface="Cambria Math" panose="02040503050406030204" pitchFamily="18" charset="0"/>
                                      </a:rPr>
                                      <m:t>𝒕</m:t>
                                    </m:r>
                                  </m:e>
                                </m:d>
                                <m:r>
                                  <a:rPr lang="en-US" altLang="ja-JP" b="1"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i="1" smtClean="0">
                                        <a:latin typeface="Cambria Math" panose="02040503050406030204" pitchFamily="18" charset="0"/>
                                      </a:rPr>
                                      <m:t>𝑪</m:t>
                                    </m:r>
                                  </m:e>
                                  <m:sub>
                                    <m:r>
                                      <a:rPr lang="en-US" altLang="ja-JP" b="1" i="1">
                                        <a:latin typeface="Cambria Math" panose="02040503050406030204" pitchFamily="18" charset="0"/>
                                      </a:rPr>
                                      <m:t>𝒄</m:t>
                                    </m:r>
                                  </m:sub>
                                </m:sSub>
                                <m:r>
                                  <a:rPr lang="en-US" altLang="ja-JP" b="1" i="1">
                                    <a:latin typeface="Cambria Math" panose="02040503050406030204" pitchFamily="18" charset="0"/>
                                  </a:rPr>
                                  <m:t>𝒙</m:t>
                                </m:r>
                                <m:d>
                                  <m:dPr>
                                    <m:ctrlPr>
                                      <a:rPr lang="en-US" altLang="ja-JP" b="1" i="1">
                                        <a:latin typeface="Cambria Math" panose="02040503050406030204" pitchFamily="18" charset="0"/>
                                      </a:rPr>
                                    </m:ctrlPr>
                                  </m:dPr>
                                  <m:e>
                                    <m:r>
                                      <a:rPr lang="en-US" altLang="ja-JP" b="1" i="1">
                                        <a:latin typeface="Cambria Math" panose="02040503050406030204" pitchFamily="18" charset="0"/>
                                      </a:rPr>
                                      <m:t>𝒕</m:t>
                                    </m:r>
                                  </m:e>
                                </m:d>
                                <m:r>
                                  <a:rPr lang="en-US" altLang="ja-JP" b="1"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i="1" smtClean="0">
                                        <a:latin typeface="Cambria Math" panose="02040503050406030204" pitchFamily="18" charset="0"/>
                                      </a:rPr>
                                      <m:t>𝑫</m:t>
                                    </m:r>
                                  </m:e>
                                  <m:sub>
                                    <m:r>
                                      <a:rPr lang="en-US" altLang="ja-JP" b="1" i="1">
                                        <a:latin typeface="Cambria Math" panose="02040503050406030204" pitchFamily="18" charset="0"/>
                                      </a:rPr>
                                      <m:t>𝒄</m:t>
                                    </m:r>
                                  </m:sub>
                                </m:sSub>
                                <m:r>
                                  <a:rPr lang="en-US" altLang="ja-JP" b="1" i="1">
                                    <a:latin typeface="Cambria Math" panose="02040503050406030204" pitchFamily="18" charset="0"/>
                                  </a:rPr>
                                  <m:t>𝒚</m:t>
                                </m:r>
                                <m:d>
                                  <m:dPr>
                                    <m:ctrlPr>
                                      <a:rPr lang="en-US" altLang="ja-JP" b="1" i="1">
                                        <a:latin typeface="Cambria Math" panose="02040503050406030204" pitchFamily="18" charset="0"/>
                                      </a:rPr>
                                    </m:ctrlPr>
                                  </m:dPr>
                                  <m:e>
                                    <m:r>
                                      <a:rPr lang="en-US" altLang="ja-JP" b="1" i="1">
                                        <a:latin typeface="Cambria Math" panose="02040503050406030204" pitchFamily="18" charset="0"/>
                                      </a:rPr>
                                      <m:t>𝒕</m:t>
                                    </m:r>
                                  </m:e>
                                </m:d>
                              </m:e>
                            </m:eqArr>
                          </m:e>
                        </m:d>
                      </m:oMath>
                    </m:oMathPara>
                  </a14:m>
                  <a:endParaRPr lang="ja-JP" altLang="en-US" b="1" dirty="0"/>
                </a:p>
              </p:txBody>
            </p:sp>
          </mc:Choice>
          <mc:Fallback>
            <p:sp>
              <p:nvSpPr>
                <p:cNvPr id="34" name="テキスト ボックス 33">
                  <a:extLst>
                    <a:ext uri="{FF2B5EF4-FFF2-40B4-BE49-F238E27FC236}">
                      <a16:creationId xmlns:a16="http://schemas.microsoft.com/office/drawing/2014/main" id="{85E43522-1C36-4CE5-99C6-5E2183F03E8E}"/>
                    </a:ext>
                  </a:extLst>
                </p:cNvPr>
                <p:cNvSpPr txBox="1">
                  <a:spLocks noRot="1" noChangeAspect="1" noMove="1" noResize="1" noEditPoints="1" noAdjustHandles="1" noChangeArrowheads="1" noChangeShapeType="1" noTextEdit="1"/>
                </p:cNvSpPr>
                <p:nvPr/>
              </p:nvSpPr>
              <p:spPr>
                <a:xfrm>
                  <a:off x="1203960" y="5260828"/>
                  <a:ext cx="3342640" cy="71019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7" name="テキスト ボックス 36">
                  <a:extLst>
                    <a:ext uri="{FF2B5EF4-FFF2-40B4-BE49-F238E27FC236}">
                      <a16:creationId xmlns:a16="http://schemas.microsoft.com/office/drawing/2014/main" id="{2A283418-391F-4E24-AC3B-417B26447593}"/>
                    </a:ext>
                  </a:extLst>
                </p:cNvPr>
                <p:cNvSpPr txBox="1"/>
                <p:nvPr/>
              </p:nvSpPr>
              <p:spPr>
                <a:xfrm>
                  <a:off x="6096000" y="5229825"/>
                  <a:ext cx="3876038" cy="71019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b="1" i="0" smtClean="0">
                                <a:latin typeface="Cambria Math" panose="02040503050406030204" pitchFamily="18" charset="0"/>
                              </a:rPr>
                            </m:ctrlPr>
                          </m:sSubPr>
                          <m:e>
                            <m:r>
                              <a:rPr lang="en-US" altLang="ja-JP" b="1" i="0" smtClean="0">
                                <a:latin typeface="Cambria Math" panose="02040503050406030204" pitchFamily="18" charset="0"/>
                              </a:rPr>
                              <m:t>𝚱</m:t>
                            </m:r>
                          </m:e>
                          <m:sub>
                            <m:r>
                              <a:rPr lang="en-US" altLang="ja-JP" b="1" i="0" smtClean="0">
                                <a:latin typeface="Cambria Math" panose="02040503050406030204" pitchFamily="18" charset="0"/>
                              </a:rPr>
                              <m:t>𝐝</m:t>
                            </m:r>
                          </m:sub>
                        </m:sSub>
                        <m:r>
                          <a:rPr lang="en-US" altLang="ja-JP" b="1" i="0" smtClean="0">
                            <a:latin typeface="Cambria Math" panose="02040503050406030204" pitchFamily="18" charset="0"/>
                          </a:rPr>
                          <m:t>=</m:t>
                        </m:r>
                        <m:d>
                          <m:dPr>
                            <m:begChr m:val="{"/>
                            <m:endChr m:val=""/>
                            <m:ctrlPr>
                              <a:rPr lang="en-US" altLang="ja-JP" b="1" i="1" smtClean="0">
                                <a:latin typeface="Cambria Math" panose="02040503050406030204" pitchFamily="18" charset="0"/>
                              </a:rPr>
                            </m:ctrlPr>
                          </m:dPr>
                          <m:e>
                            <m:eqArr>
                              <m:eqArrPr>
                                <m:ctrlPr>
                                  <a:rPr lang="en-US" altLang="ja-JP" b="1" i="1" smtClean="0">
                                    <a:latin typeface="Cambria Math" panose="02040503050406030204" pitchFamily="18" charset="0"/>
                                  </a:rPr>
                                </m:ctrlPr>
                              </m:eqArrPr>
                              <m:e>
                                <m:acc>
                                  <m:accPr>
                                    <m:chr m:val="̇"/>
                                    <m:ctrlPr>
                                      <a:rPr lang="en-US" altLang="ja-JP" b="1" i="1" smtClean="0">
                                        <a:latin typeface="Cambria Math" panose="02040503050406030204" pitchFamily="18" charset="0"/>
                                      </a:rPr>
                                    </m:ctrlPr>
                                  </m:accPr>
                                  <m:e>
                                    <m:r>
                                      <a:rPr lang="en-US" altLang="ja-JP" b="1" i="1" smtClean="0">
                                        <a:latin typeface="Cambria Math" panose="02040503050406030204" pitchFamily="18" charset="0"/>
                                      </a:rPr>
                                      <m:t>𝒙</m:t>
                                    </m:r>
                                  </m:e>
                                </m:acc>
                                <m:d>
                                  <m:dPr>
                                    <m:begChr m:val="["/>
                                    <m:endChr m:val="]"/>
                                    <m:ctrlPr>
                                      <a:rPr lang="en-US" altLang="ja-JP" b="1" i="1" smtClean="0">
                                        <a:latin typeface="Cambria Math" panose="02040503050406030204" pitchFamily="18" charset="0"/>
                                      </a:rPr>
                                    </m:ctrlPr>
                                  </m:dPr>
                                  <m:e>
                                    <m:r>
                                      <a:rPr lang="en-US" altLang="ja-JP" b="1" i="1" smtClean="0">
                                        <a:latin typeface="Cambria Math" panose="02040503050406030204" pitchFamily="18" charset="0"/>
                                      </a:rPr>
                                      <m:t>𝒌</m:t>
                                    </m:r>
                                    <m:r>
                                      <a:rPr lang="en-US" altLang="ja-JP" b="1" i="1" smtClean="0">
                                        <a:latin typeface="Cambria Math" panose="02040503050406030204" pitchFamily="18" charset="0"/>
                                      </a:rPr>
                                      <m:t>+</m:t>
                                    </m:r>
                                    <m:r>
                                      <a:rPr lang="en-US" altLang="ja-JP" b="1" i="1" smtClean="0">
                                        <a:latin typeface="Cambria Math" panose="02040503050406030204" pitchFamily="18" charset="0"/>
                                      </a:rPr>
                                      <m:t>𝟏</m:t>
                                    </m:r>
                                  </m:e>
                                </m:d>
                                <m:r>
                                  <a:rPr lang="en-US" altLang="ja-JP" b="1" i="1" smtClean="0">
                                    <a:latin typeface="Cambria Math" panose="02040503050406030204" pitchFamily="18" charset="0"/>
                                  </a:rPr>
                                  <m:t>=</m:t>
                                </m:r>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𝑨</m:t>
                                    </m:r>
                                  </m:e>
                                  <m:sub>
                                    <m:r>
                                      <a:rPr lang="en-US" altLang="ja-JP" b="1" i="1" smtClean="0">
                                        <a:latin typeface="Cambria Math" panose="02040503050406030204" pitchFamily="18" charset="0"/>
                                      </a:rPr>
                                      <m:t>𝒅</m:t>
                                    </m:r>
                                  </m:sub>
                                </m:sSub>
                                <m:r>
                                  <a:rPr lang="en-US" altLang="ja-JP" b="1" i="1" smtClean="0">
                                    <a:latin typeface="Cambria Math" panose="02040503050406030204" pitchFamily="18" charset="0"/>
                                  </a:rPr>
                                  <m:t>𝒙</m:t>
                                </m:r>
                                <m:d>
                                  <m:dPr>
                                    <m:begChr m:val="["/>
                                    <m:endChr m:val="]"/>
                                    <m:ctrlPr>
                                      <a:rPr lang="en-US" altLang="ja-JP" b="1" i="1" smtClean="0">
                                        <a:latin typeface="Cambria Math" panose="02040503050406030204" pitchFamily="18" charset="0"/>
                                      </a:rPr>
                                    </m:ctrlPr>
                                  </m:dPr>
                                  <m:e>
                                    <m:r>
                                      <a:rPr lang="en-US" altLang="ja-JP" b="1" i="1" smtClean="0">
                                        <a:latin typeface="Cambria Math" panose="02040503050406030204" pitchFamily="18" charset="0"/>
                                      </a:rPr>
                                      <m:t>𝒌</m:t>
                                    </m:r>
                                  </m:e>
                                </m:d>
                                <m:r>
                                  <a:rPr lang="en-US" altLang="ja-JP" b="1" i="1" smtClean="0">
                                    <a:latin typeface="Cambria Math" panose="02040503050406030204" pitchFamily="18" charset="0"/>
                                  </a:rPr>
                                  <m:t>+</m:t>
                                </m:r>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𝑩</m:t>
                                    </m:r>
                                  </m:e>
                                  <m:sub>
                                    <m:r>
                                      <a:rPr lang="en-US" altLang="ja-JP" b="1" i="1" smtClean="0">
                                        <a:latin typeface="Cambria Math" panose="02040503050406030204" pitchFamily="18" charset="0"/>
                                      </a:rPr>
                                      <m:t>𝒅</m:t>
                                    </m:r>
                                  </m:sub>
                                </m:sSub>
                                <m:r>
                                  <a:rPr lang="en-US" altLang="ja-JP" b="1" i="1" smtClean="0">
                                    <a:latin typeface="Cambria Math" panose="02040503050406030204" pitchFamily="18" charset="0"/>
                                  </a:rPr>
                                  <m:t>𝒚</m:t>
                                </m:r>
                                <m:d>
                                  <m:dPr>
                                    <m:begChr m:val="["/>
                                    <m:endChr m:val="]"/>
                                    <m:ctrlPr>
                                      <a:rPr lang="en-US" altLang="ja-JP" b="1" i="1" smtClean="0">
                                        <a:latin typeface="Cambria Math" panose="02040503050406030204" pitchFamily="18" charset="0"/>
                                      </a:rPr>
                                    </m:ctrlPr>
                                  </m:dPr>
                                  <m:e>
                                    <m:r>
                                      <a:rPr lang="en-US" altLang="ja-JP" b="1" i="1" smtClean="0">
                                        <a:latin typeface="Cambria Math" panose="02040503050406030204" pitchFamily="18" charset="0"/>
                                      </a:rPr>
                                      <m:t>𝒌</m:t>
                                    </m:r>
                                  </m:e>
                                </m:d>
                              </m:e>
                              <m:e>
                                <m:r>
                                  <a:rPr lang="en-US" altLang="ja-JP" b="1" i="1" smtClean="0">
                                    <a:latin typeface="Cambria Math" panose="02040503050406030204" pitchFamily="18" charset="0"/>
                                  </a:rPr>
                                  <m:t>        </m:t>
                                </m:r>
                                <m:r>
                                  <a:rPr lang="en-US" altLang="ja-JP" b="1" i="1" smtClean="0">
                                    <a:latin typeface="Cambria Math" panose="02040503050406030204" pitchFamily="18" charset="0"/>
                                  </a:rPr>
                                  <m:t>𝒖</m:t>
                                </m:r>
                                <m:d>
                                  <m:dPr>
                                    <m:begChr m:val="["/>
                                    <m:endChr m:val="]"/>
                                    <m:ctrlPr>
                                      <a:rPr lang="en-US" altLang="ja-JP" b="1" i="1" smtClean="0">
                                        <a:latin typeface="Cambria Math" panose="02040503050406030204" pitchFamily="18" charset="0"/>
                                      </a:rPr>
                                    </m:ctrlPr>
                                  </m:dPr>
                                  <m:e>
                                    <m:r>
                                      <a:rPr lang="en-US" altLang="ja-JP" b="1" i="1" smtClean="0">
                                        <a:latin typeface="Cambria Math" panose="02040503050406030204" pitchFamily="18" charset="0"/>
                                      </a:rPr>
                                      <m:t>𝒌</m:t>
                                    </m:r>
                                  </m:e>
                                </m:d>
                                <m:r>
                                  <a:rPr lang="en-US" altLang="ja-JP" b="1"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i="1" smtClean="0">
                                        <a:latin typeface="Cambria Math" panose="02040503050406030204" pitchFamily="18" charset="0"/>
                                      </a:rPr>
                                      <m:t>𝑪</m:t>
                                    </m:r>
                                  </m:e>
                                  <m:sub>
                                    <m:r>
                                      <a:rPr lang="en-US" altLang="ja-JP" b="1" i="1" smtClean="0">
                                        <a:latin typeface="Cambria Math" panose="02040503050406030204" pitchFamily="18" charset="0"/>
                                      </a:rPr>
                                      <m:t>𝒅</m:t>
                                    </m:r>
                                  </m:sub>
                                </m:sSub>
                                <m:r>
                                  <a:rPr lang="en-US" altLang="ja-JP" b="1" i="1">
                                    <a:latin typeface="Cambria Math" panose="02040503050406030204" pitchFamily="18" charset="0"/>
                                  </a:rPr>
                                  <m:t>𝒙</m:t>
                                </m:r>
                                <m:d>
                                  <m:dPr>
                                    <m:begChr m:val="["/>
                                    <m:endChr m:val="]"/>
                                    <m:ctrlPr>
                                      <a:rPr lang="en-US" altLang="ja-JP" b="1" i="1" smtClean="0">
                                        <a:latin typeface="Cambria Math" panose="02040503050406030204" pitchFamily="18" charset="0"/>
                                      </a:rPr>
                                    </m:ctrlPr>
                                  </m:dPr>
                                  <m:e>
                                    <m:r>
                                      <a:rPr lang="en-US" altLang="ja-JP" b="1" i="1" smtClean="0">
                                        <a:latin typeface="Cambria Math" panose="02040503050406030204" pitchFamily="18" charset="0"/>
                                      </a:rPr>
                                      <m:t>𝒌</m:t>
                                    </m:r>
                                  </m:e>
                                </m:d>
                                <m:r>
                                  <a:rPr lang="en-US" altLang="ja-JP" b="1"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i="1" smtClean="0">
                                        <a:latin typeface="Cambria Math" panose="02040503050406030204" pitchFamily="18" charset="0"/>
                                      </a:rPr>
                                      <m:t>𝑫</m:t>
                                    </m:r>
                                  </m:e>
                                  <m:sub>
                                    <m:r>
                                      <a:rPr lang="en-US" altLang="ja-JP" b="1" i="1" smtClean="0">
                                        <a:latin typeface="Cambria Math" panose="02040503050406030204" pitchFamily="18" charset="0"/>
                                      </a:rPr>
                                      <m:t>𝒅</m:t>
                                    </m:r>
                                  </m:sub>
                                </m:sSub>
                                <m:r>
                                  <a:rPr lang="en-US" altLang="ja-JP" b="1" i="1">
                                    <a:latin typeface="Cambria Math" panose="02040503050406030204" pitchFamily="18" charset="0"/>
                                  </a:rPr>
                                  <m:t>𝒚</m:t>
                                </m:r>
                                <m:d>
                                  <m:dPr>
                                    <m:begChr m:val="["/>
                                    <m:endChr m:val="]"/>
                                    <m:ctrlPr>
                                      <a:rPr lang="en-US" altLang="ja-JP" b="1" i="1" smtClean="0">
                                        <a:latin typeface="Cambria Math" panose="02040503050406030204" pitchFamily="18" charset="0"/>
                                      </a:rPr>
                                    </m:ctrlPr>
                                  </m:dPr>
                                  <m:e>
                                    <m:r>
                                      <a:rPr lang="en-US" altLang="ja-JP" b="1" i="1" smtClean="0">
                                        <a:latin typeface="Cambria Math" panose="02040503050406030204" pitchFamily="18" charset="0"/>
                                      </a:rPr>
                                      <m:t>𝒌</m:t>
                                    </m:r>
                                  </m:e>
                                </m:d>
                              </m:e>
                            </m:eqArr>
                          </m:e>
                        </m:d>
                      </m:oMath>
                    </m:oMathPara>
                  </a14:m>
                  <a:endParaRPr lang="ja-JP" altLang="en-US" b="1" dirty="0"/>
                </a:p>
              </p:txBody>
            </p:sp>
          </mc:Choice>
          <mc:Fallback>
            <p:sp>
              <p:nvSpPr>
                <p:cNvPr id="37" name="テキスト ボックス 36">
                  <a:extLst>
                    <a:ext uri="{FF2B5EF4-FFF2-40B4-BE49-F238E27FC236}">
                      <a16:creationId xmlns:a16="http://schemas.microsoft.com/office/drawing/2014/main" id="{2A283418-391F-4E24-AC3B-417B26447593}"/>
                    </a:ext>
                  </a:extLst>
                </p:cNvPr>
                <p:cNvSpPr txBox="1">
                  <a:spLocks noRot="1" noChangeAspect="1" noMove="1" noResize="1" noEditPoints="1" noAdjustHandles="1" noChangeArrowheads="1" noChangeShapeType="1" noTextEdit="1"/>
                </p:cNvSpPr>
                <p:nvPr/>
              </p:nvSpPr>
              <p:spPr>
                <a:xfrm>
                  <a:off x="6096000" y="5229825"/>
                  <a:ext cx="3876038" cy="710194"/>
                </a:xfrm>
                <a:prstGeom prst="rect">
                  <a:avLst/>
                </a:prstGeom>
                <a:blipFill>
                  <a:blip r:embed="rId6"/>
                  <a:stretch>
                    <a:fillRect/>
                  </a:stretch>
                </a:blipFill>
              </p:spPr>
              <p:txBody>
                <a:bodyPr/>
                <a:lstStyle/>
                <a:p>
                  <a:r>
                    <a:rPr lang="ja-JP" altLang="en-US">
                      <a:noFill/>
                    </a:rPr>
                    <a:t> </a:t>
                  </a:r>
                </a:p>
              </p:txBody>
            </p:sp>
          </mc:Fallback>
        </mc:AlternateContent>
        <p:sp>
          <p:nvSpPr>
            <p:cNvPr id="11" name="矢印: 右 10">
              <a:extLst>
                <a:ext uri="{FF2B5EF4-FFF2-40B4-BE49-F238E27FC236}">
                  <a16:creationId xmlns:a16="http://schemas.microsoft.com/office/drawing/2014/main" id="{C9A087A4-870E-4A20-932F-4154127C9774}"/>
                </a:ext>
              </a:extLst>
            </p:cNvPr>
            <p:cNvSpPr/>
            <p:nvPr/>
          </p:nvSpPr>
          <p:spPr>
            <a:xfrm>
              <a:off x="4831081" y="5380696"/>
              <a:ext cx="741680" cy="4084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10B8B46-2E2C-438F-BB4D-301A543C60C9}"/>
                </a:ext>
              </a:extLst>
            </p:cNvPr>
            <p:cNvSpPr txBox="1"/>
            <p:nvPr/>
          </p:nvSpPr>
          <p:spPr>
            <a:xfrm>
              <a:off x="4831081" y="5074510"/>
              <a:ext cx="741680" cy="369332"/>
            </a:xfrm>
            <a:prstGeom prst="rect">
              <a:avLst/>
            </a:prstGeom>
            <a:noFill/>
          </p:spPr>
          <p:txBody>
            <a:bodyPr wrap="square" rtlCol="0">
              <a:spAutoFit/>
            </a:bodyPr>
            <a:lstStyle/>
            <a:p>
              <a:pPr algn="ctr"/>
              <a:r>
                <a:rPr kumimoji="1" lang="ja-JP" altLang="en-US" b="1" dirty="0"/>
                <a:t>変換</a:t>
              </a:r>
            </a:p>
          </p:txBody>
        </p:sp>
      </p:grpSp>
    </p:spTree>
    <p:extLst>
      <p:ext uri="{BB962C8B-B14F-4D97-AF65-F5344CB8AC3E}">
        <p14:creationId xmlns:p14="http://schemas.microsoft.com/office/powerpoint/2010/main" val="1570782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8268CA-5F2B-4EF9-91C2-A2E8997D990C}"/>
              </a:ext>
            </a:extLst>
          </p:cNvPr>
          <p:cNvSpPr>
            <a:spLocks noGrp="1"/>
          </p:cNvSpPr>
          <p:nvPr>
            <p:ph type="title"/>
          </p:nvPr>
        </p:nvSpPr>
        <p:spPr/>
        <p:txBody>
          <a:bodyPr>
            <a:normAutofit/>
          </a:bodyPr>
          <a:lstStyle/>
          <a:p>
            <a:r>
              <a:rPr kumimoji="1" lang="en-US" altLang="ja-JP" sz="4000" dirty="0"/>
              <a:t>0</a:t>
            </a:r>
            <a:r>
              <a:rPr kumimoji="1" lang="ja-JP" altLang="en-US" sz="4000" dirty="0"/>
              <a:t>次ホールドによる離散化</a:t>
            </a:r>
          </a:p>
        </p:txBody>
      </p:sp>
      <p:grpSp>
        <p:nvGrpSpPr>
          <p:cNvPr id="38" name="グループ化 37">
            <a:extLst>
              <a:ext uri="{FF2B5EF4-FFF2-40B4-BE49-F238E27FC236}">
                <a16:creationId xmlns:a16="http://schemas.microsoft.com/office/drawing/2014/main" id="{6825D5B1-2190-4E3E-B776-65D16A12737D}"/>
              </a:ext>
            </a:extLst>
          </p:cNvPr>
          <p:cNvGrpSpPr/>
          <p:nvPr/>
        </p:nvGrpSpPr>
        <p:grpSpPr>
          <a:xfrm>
            <a:off x="838200" y="1690688"/>
            <a:ext cx="10515600" cy="4006526"/>
            <a:chOff x="838200" y="1483360"/>
            <a:chExt cx="10515600" cy="4006526"/>
          </a:xfrm>
        </p:grpSpPr>
        <p:sp>
          <p:nvSpPr>
            <p:cNvPr id="27" name="四角形: 角を丸くする 26">
              <a:extLst>
                <a:ext uri="{FF2B5EF4-FFF2-40B4-BE49-F238E27FC236}">
                  <a16:creationId xmlns:a16="http://schemas.microsoft.com/office/drawing/2014/main" id="{B55A213D-DC87-4F4C-A3FF-35C15FA65661}"/>
                </a:ext>
              </a:extLst>
            </p:cNvPr>
            <p:cNvSpPr/>
            <p:nvPr/>
          </p:nvSpPr>
          <p:spPr>
            <a:xfrm>
              <a:off x="1666240" y="1483360"/>
              <a:ext cx="6360160" cy="1140818"/>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7558DFF9-BE09-4113-9CF9-F6603D29EA89}"/>
                    </a:ext>
                  </a:extLst>
                </p:cNvPr>
                <p:cNvSpPr txBox="1"/>
                <p:nvPr/>
              </p:nvSpPr>
              <p:spPr>
                <a:xfrm>
                  <a:off x="838200" y="2904563"/>
                  <a:ext cx="10515600" cy="2585323"/>
                </a:xfrm>
                <a:prstGeom prst="rect">
                  <a:avLst/>
                </a:prstGeom>
                <a:noFill/>
              </p:spPr>
              <p:txBody>
                <a:bodyPr wrap="square" rtlCol="0">
                  <a:spAutoFit/>
                </a:bodyPr>
                <a:lstStyle/>
                <a:p>
                  <a:r>
                    <a:rPr lang="ja-JP" altLang="en-US" b="1" dirty="0"/>
                    <a:t>サンプリング時間が</a:t>
                  </a:r>
                  <a14:m>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𝒕</m:t>
                          </m:r>
                        </m:e>
                        <m:sub>
                          <m:r>
                            <a:rPr lang="en-US" altLang="ja-JP" b="1" i="1" smtClean="0">
                              <a:latin typeface="Cambria Math" panose="02040503050406030204" pitchFamily="18" charset="0"/>
                            </a:rPr>
                            <m:t>𝒔</m:t>
                          </m:r>
                        </m:sub>
                      </m:sSub>
                    </m:oMath>
                  </a14:m>
                  <a:r>
                    <a:rPr lang="ja-JP" altLang="en-US" b="1" dirty="0"/>
                    <a:t>のとき，連続時間システム</a:t>
                  </a:r>
                  <a14:m>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𝑲</m:t>
                          </m:r>
                        </m:e>
                        <m:sub>
                          <m:r>
                            <a:rPr lang="en-US" altLang="ja-JP" b="1" i="1" smtClean="0">
                              <a:latin typeface="Cambria Math" panose="02040503050406030204" pitchFamily="18" charset="0"/>
                            </a:rPr>
                            <m:t>𝒄</m:t>
                          </m:r>
                        </m:sub>
                      </m:sSub>
                    </m:oMath>
                  </a14:m>
                  <a:r>
                    <a:rPr lang="ja-JP" altLang="en-US" b="1" dirty="0"/>
                    <a:t>のパラメータと離散時間システム</a:t>
                  </a:r>
                  <a14:m>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𝑲</m:t>
                          </m:r>
                        </m:e>
                        <m:sub>
                          <m:r>
                            <a:rPr lang="en-US" altLang="ja-JP" b="1" i="1" smtClean="0">
                              <a:latin typeface="Cambria Math" panose="02040503050406030204" pitchFamily="18" charset="0"/>
                            </a:rPr>
                            <m:t>𝒅</m:t>
                          </m:r>
                        </m:sub>
                      </m:sSub>
                    </m:oMath>
                  </a14:m>
                  <a:r>
                    <a:rPr lang="ja-JP" altLang="en-US" b="1" dirty="0"/>
                    <a:t>のパラメータの関係は次のようになる．</a:t>
                  </a:r>
                  <a:endParaRPr lang="en-US" altLang="ja-JP" b="1" dirty="0"/>
                </a:p>
                <a:p>
                  <a:endParaRPr lang="en-US" altLang="ja-JP" b="1" dirty="0"/>
                </a:p>
                <a:p>
                  <a:endParaRPr lang="en-US" altLang="ja-JP" b="1" dirty="0"/>
                </a:p>
                <a:p>
                  <a:endParaRPr lang="en-US" altLang="ja-JP" b="1" dirty="0"/>
                </a:p>
                <a:p>
                  <a:endParaRPr lang="en-US" altLang="ja-JP" b="1" dirty="0"/>
                </a:p>
                <a:p>
                  <a:r>
                    <a:rPr lang="en-US" altLang="ja-JP" b="1" dirty="0"/>
                    <a:t>0</a:t>
                  </a:r>
                  <a:r>
                    <a:rPr lang="ja-JP" altLang="en-US" b="1" dirty="0"/>
                    <a:t>次ホールドによる離散化をした離散時間システムのステップ応答は，</a:t>
                  </a:r>
                  <a:r>
                    <a:rPr lang="ja-JP" altLang="en-US" b="1" dirty="0">
                      <a:solidFill>
                        <a:srgbClr val="7030A0"/>
                      </a:solidFill>
                    </a:rPr>
                    <a:t>もとの連続時間システムのステップ応答とサンプル点上で一致</a:t>
                  </a:r>
                  <a:r>
                    <a:rPr lang="ja-JP" altLang="en-US" b="1" dirty="0"/>
                    <a:t>する．</a:t>
                  </a:r>
                  <a:endParaRPr lang="en-US" altLang="ja-JP" b="1" dirty="0"/>
                </a:p>
                <a:p>
                  <a:r>
                    <a:rPr lang="ja-JP" altLang="en-US" b="1" dirty="0"/>
                    <a:t>⇒ステップ不変変換とも呼ばれる</a:t>
                  </a:r>
                  <a:endParaRPr lang="en-US" altLang="ja-JP" b="1" dirty="0"/>
                </a:p>
              </p:txBody>
            </p:sp>
          </mc:Choice>
          <mc:Fallback>
            <p:sp>
              <p:nvSpPr>
                <p:cNvPr id="8" name="テキスト ボックス 7">
                  <a:extLst>
                    <a:ext uri="{FF2B5EF4-FFF2-40B4-BE49-F238E27FC236}">
                      <a16:creationId xmlns:a16="http://schemas.microsoft.com/office/drawing/2014/main" id="{7558DFF9-BE09-4113-9CF9-F6603D29EA89}"/>
                    </a:ext>
                  </a:extLst>
                </p:cNvPr>
                <p:cNvSpPr txBox="1">
                  <a:spLocks noRot="1" noChangeAspect="1" noMove="1" noResize="1" noEditPoints="1" noAdjustHandles="1" noChangeArrowheads="1" noChangeShapeType="1" noTextEdit="1"/>
                </p:cNvSpPr>
                <p:nvPr/>
              </p:nvSpPr>
              <p:spPr>
                <a:xfrm>
                  <a:off x="838200" y="2904563"/>
                  <a:ext cx="10515600" cy="2585323"/>
                </a:xfrm>
                <a:prstGeom prst="rect">
                  <a:avLst/>
                </a:prstGeom>
                <a:blipFill>
                  <a:blip r:embed="rId2"/>
                  <a:stretch>
                    <a:fillRect l="-522" t="-1176" b="-2588"/>
                  </a:stretch>
                </a:blipFill>
              </p:spPr>
              <p:txBody>
                <a:bodyPr/>
                <a:lstStyle/>
                <a:p>
                  <a:r>
                    <a:rPr lang="ja-JP" altLang="en-US">
                      <a:noFill/>
                    </a:rPr>
                    <a:t> </a:t>
                  </a:r>
                </a:p>
              </p:txBody>
            </p:sp>
          </mc:Fallback>
        </mc:AlternateContent>
        <p:grpSp>
          <p:nvGrpSpPr>
            <p:cNvPr id="26" name="グループ化 25">
              <a:extLst>
                <a:ext uri="{FF2B5EF4-FFF2-40B4-BE49-F238E27FC236}">
                  <a16:creationId xmlns:a16="http://schemas.microsoft.com/office/drawing/2014/main" id="{3D9F678E-3DAF-4EDC-AFA4-62D40F2A80AD}"/>
                </a:ext>
              </a:extLst>
            </p:cNvPr>
            <p:cNvGrpSpPr/>
            <p:nvPr/>
          </p:nvGrpSpPr>
          <p:grpSpPr>
            <a:xfrm>
              <a:off x="1859280" y="1719122"/>
              <a:ext cx="5981700" cy="905056"/>
              <a:chOff x="1859280" y="1719122"/>
              <a:chExt cx="5981700" cy="905056"/>
            </a:xfrm>
          </p:grpSpPr>
          <p:sp>
            <p:nvSpPr>
              <p:cNvPr id="3" name="正方形/長方形 2">
                <a:extLst>
                  <a:ext uri="{FF2B5EF4-FFF2-40B4-BE49-F238E27FC236}">
                    <a16:creationId xmlns:a16="http://schemas.microsoft.com/office/drawing/2014/main" id="{DEA01C75-471C-4DB3-9C98-DE59AEFC3B8F}"/>
                  </a:ext>
                </a:extLst>
              </p:cNvPr>
              <p:cNvSpPr/>
              <p:nvPr/>
            </p:nvSpPr>
            <p:spPr>
              <a:xfrm>
                <a:off x="2682240" y="1751648"/>
                <a:ext cx="1178560" cy="6837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ホールド</a:t>
                </a:r>
                <a:endParaRPr lang="en-US" altLang="ja-JP" b="1" dirty="0">
                  <a:solidFill>
                    <a:schemeClr val="tx1"/>
                  </a:solidFill>
                </a:endParaRPr>
              </a:p>
              <a:p>
                <a:pPr algn="ctr"/>
                <a:r>
                  <a:rPr kumimoji="1" lang="ja-JP" altLang="en-US" b="1" dirty="0">
                    <a:solidFill>
                      <a:schemeClr val="tx1"/>
                    </a:solidFill>
                  </a:rPr>
                  <a:t>回路</a:t>
                </a:r>
              </a:p>
            </p:txBody>
          </p:sp>
          <p:sp>
            <p:nvSpPr>
              <p:cNvPr id="13" name="正方形/長方形 12">
                <a:extLst>
                  <a:ext uri="{FF2B5EF4-FFF2-40B4-BE49-F238E27FC236}">
                    <a16:creationId xmlns:a16="http://schemas.microsoft.com/office/drawing/2014/main" id="{07C61BE5-EEF1-41F3-B597-9BBE5CEB16D6}"/>
                  </a:ext>
                </a:extLst>
              </p:cNvPr>
              <p:cNvSpPr/>
              <p:nvPr/>
            </p:nvSpPr>
            <p:spPr>
              <a:xfrm>
                <a:off x="5839460" y="1751648"/>
                <a:ext cx="1178560" cy="6837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理想</a:t>
                </a:r>
                <a:endParaRPr kumimoji="1" lang="en-US" altLang="ja-JP" b="1" dirty="0">
                  <a:solidFill>
                    <a:schemeClr val="tx1"/>
                  </a:solidFill>
                </a:endParaRPr>
              </a:p>
              <a:p>
                <a:pPr algn="ctr"/>
                <a:r>
                  <a:rPr kumimoji="1" lang="ja-JP" altLang="en-US" b="1" dirty="0">
                    <a:solidFill>
                      <a:schemeClr val="tx1"/>
                    </a:solidFill>
                  </a:rPr>
                  <a:t>サンプラ</a:t>
                </a:r>
              </a:p>
            </p:txBody>
          </p:sp>
          <p:sp>
            <p:nvSpPr>
              <p:cNvPr id="14" name="正方形/長方形 13">
                <a:extLst>
                  <a:ext uri="{FF2B5EF4-FFF2-40B4-BE49-F238E27FC236}">
                    <a16:creationId xmlns:a16="http://schemas.microsoft.com/office/drawing/2014/main" id="{F0D9A998-1AEF-49D3-8A03-6C0FA138FFBD}"/>
                  </a:ext>
                </a:extLst>
              </p:cNvPr>
              <p:cNvSpPr/>
              <p:nvPr/>
            </p:nvSpPr>
            <p:spPr>
              <a:xfrm>
                <a:off x="4616130" y="1898723"/>
                <a:ext cx="46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DDD5AD63-2BC0-4E3D-BCFD-C0A0933622CA}"/>
                      </a:ext>
                    </a:extLst>
                  </p:cNvPr>
                  <p:cNvSpPr txBox="1"/>
                  <p:nvPr/>
                </p:nvSpPr>
                <p:spPr>
                  <a:xfrm>
                    <a:off x="4687809" y="1958223"/>
                    <a:ext cx="32464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b="1" i="0" smtClean="0">
                                  <a:latin typeface="Cambria Math" panose="02040503050406030204" pitchFamily="18" charset="0"/>
                                </a:rPr>
                              </m:ctrlPr>
                            </m:sSubPr>
                            <m:e>
                              <m:r>
                                <a:rPr kumimoji="1" lang="en-US" altLang="ja-JP" b="1" i="0" smtClean="0">
                                  <a:latin typeface="Cambria Math" panose="02040503050406030204" pitchFamily="18" charset="0"/>
                                </a:rPr>
                                <m:t>𝚱</m:t>
                              </m:r>
                            </m:e>
                            <m:sub>
                              <m:r>
                                <a:rPr kumimoji="1" lang="en-US" altLang="ja-JP" b="1" i="0" smtClean="0">
                                  <a:latin typeface="Cambria Math" panose="02040503050406030204" pitchFamily="18" charset="0"/>
                                </a:rPr>
                                <m:t>𝐜</m:t>
                              </m:r>
                            </m:sub>
                          </m:sSub>
                        </m:oMath>
                      </m:oMathPara>
                    </a14:m>
                    <a:endParaRPr kumimoji="1" lang="ja-JP" altLang="en-US" b="1" dirty="0"/>
                  </a:p>
                </p:txBody>
              </p:sp>
            </mc:Choice>
            <mc:Fallback>
              <p:sp>
                <p:nvSpPr>
                  <p:cNvPr id="15" name="テキスト ボックス 14">
                    <a:extLst>
                      <a:ext uri="{FF2B5EF4-FFF2-40B4-BE49-F238E27FC236}">
                        <a16:creationId xmlns:a16="http://schemas.microsoft.com/office/drawing/2014/main" id="{DDD5AD63-2BC0-4E3D-BCFD-C0A0933622CA}"/>
                      </a:ext>
                    </a:extLst>
                  </p:cNvPr>
                  <p:cNvSpPr txBox="1">
                    <a:spLocks noRot="1" noChangeAspect="1" noMove="1" noResize="1" noEditPoints="1" noAdjustHandles="1" noChangeArrowheads="1" noChangeShapeType="1" noTextEdit="1"/>
                  </p:cNvSpPr>
                  <p:nvPr/>
                </p:nvSpPr>
                <p:spPr>
                  <a:xfrm>
                    <a:off x="4687809" y="1958223"/>
                    <a:ext cx="324641" cy="276999"/>
                  </a:xfrm>
                  <a:prstGeom prst="rect">
                    <a:avLst/>
                  </a:prstGeom>
                  <a:blipFill>
                    <a:blip r:embed="rId3"/>
                    <a:stretch>
                      <a:fillRect l="-15094" r="-1887" b="-10870"/>
                    </a:stretch>
                  </a:blipFill>
                </p:spPr>
                <p:txBody>
                  <a:bodyPr/>
                  <a:lstStyle/>
                  <a:p>
                    <a:r>
                      <a:rPr lang="ja-JP" altLang="en-US">
                        <a:noFill/>
                      </a:rPr>
                      <a:t> </a:t>
                    </a:r>
                  </a:p>
                </p:txBody>
              </p:sp>
            </mc:Fallback>
          </mc:AlternateContent>
          <p:cxnSp>
            <p:nvCxnSpPr>
              <p:cNvPr id="6" name="直線矢印コネクタ 5">
                <a:extLst>
                  <a:ext uri="{FF2B5EF4-FFF2-40B4-BE49-F238E27FC236}">
                    <a16:creationId xmlns:a16="http://schemas.microsoft.com/office/drawing/2014/main" id="{2729515F-D46F-4869-8B96-BCED63BE603C}"/>
                  </a:ext>
                </a:extLst>
              </p:cNvPr>
              <p:cNvCxnSpPr>
                <a:cxnSpLocks/>
                <a:endCxn id="3" idx="1"/>
              </p:cNvCxnSpPr>
              <p:nvPr/>
            </p:nvCxnSpPr>
            <p:spPr>
              <a:xfrm>
                <a:off x="1859280" y="2093521"/>
                <a:ext cx="822960" cy="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B98C6DDA-3320-4E6A-B071-896965DCB744}"/>
                  </a:ext>
                </a:extLst>
              </p:cNvPr>
              <p:cNvCxnSpPr>
                <a:cxnSpLocks/>
                <a:stCxn id="13" idx="3"/>
              </p:cNvCxnSpPr>
              <p:nvPr/>
            </p:nvCxnSpPr>
            <p:spPr>
              <a:xfrm>
                <a:off x="7018020" y="2093521"/>
                <a:ext cx="822960" cy="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95BC72E6-A6B7-4F9B-B0BC-2D67E34FF15D}"/>
                  </a:ext>
                </a:extLst>
              </p:cNvPr>
              <p:cNvCxnSpPr>
                <a:cxnSpLocks/>
                <a:stCxn id="3" idx="3"/>
                <a:endCxn id="14" idx="1"/>
              </p:cNvCxnSpPr>
              <p:nvPr/>
            </p:nvCxnSpPr>
            <p:spPr>
              <a:xfrm>
                <a:off x="3860800" y="2093521"/>
                <a:ext cx="755330" cy="3202"/>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601BC9BB-03F2-4AE1-936E-340E78959483}"/>
                  </a:ext>
                </a:extLst>
              </p:cNvPr>
              <p:cNvCxnSpPr>
                <a:cxnSpLocks/>
                <a:stCxn id="14" idx="3"/>
                <a:endCxn id="13" idx="1"/>
              </p:cNvCxnSpPr>
              <p:nvPr/>
            </p:nvCxnSpPr>
            <p:spPr>
              <a:xfrm flipV="1">
                <a:off x="5084130" y="2093521"/>
                <a:ext cx="755330" cy="3202"/>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テキスト ボックス 28">
                    <a:extLst>
                      <a:ext uri="{FF2B5EF4-FFF2-40B4-BE49-F238E27FC236}">
                        <a16:creationId xmlns:a16="http://schemas.microsoft.com/office/drawing/2014/main" id="{438ECC6C-97F7-4E98-AF8E-26C65D6EDB86}"/>
                      </a:ext>
                    </a:extLst>
                  </p:cNvPr>
                  <p:cNvSpPr txBox="1"/>
                  <p:nvPr/>
                </p:nvSpPr>
                <p:spPr>
                  <a:xfrm>
                    <a:off x="3992404" y="1719122"/>
                    <a:ext cx="49212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𝒚</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𝒕</m:t>
                              </m:r>
                            </m:e>
                          </m:d>
                        </m:oMath>
                      </m:oMathPara>
                    </a14:m>
                    <a:endParaRPr kumimoji="1" lang="ja-JP" altLang="en-US" b="1" dirty="0"/>
                  </a:p>
                </p:txBody>
              </p:sp>
            </mc:Choice>
            <mc:Fallback>
              <p:sp>
                <p:nvSpPr>
                  <p:cNvPr id="29" name="テキスト ボックス 28">
                    <a:extLst>
                      <a:ext uri="{FF2B5EF4-FFF2-40B4-BE49-F238E27FC236}">
                        <a16:creationId xmlns:a16="http://schemas.microsoft.com/office/drawing/2014/main" id="{438ECC6C-97F7-4E98-AF8E-26C65D6EDB86}"/>
                      </a:ext>
                    </a:extLst>
                  </p:cNvPr>
                  <p:cNvSpPr txBox="1">
                    <a:spLocks noRot="1" noChangeAspect="1" noMove="1" noResize="1" noEditPoints="1" noAdjustHandles="1" noChangeArrowheads="1" noChangeShapeType="1" noTextEdit="1"/>
                  </p:cNvSpPr>
                  <p:nvPr/>
                </p:nvSpPr>
                <p:spPr>
                  <a:xfrm>
                    <a:off x="3992404" y="1719122"/>
                    <a:ext cx="492122" cy="276999"/>
                  </a:xfrm>
                  <a:prstGeom prst="rect">
                    <a:avLst/>
                  </a:prstGeom>
                  <a:blipFill>
                    <a:blip r:embed="rId4"/>
                    <a:stretch>
                      <a:fillRect l="-9877" b="-2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0" name="テキスト ボックス 29">
                    <a:extLst>
                      <a:ext uri="{FF2B5EF4-FFF2-40B4-BE49-F238E27FC236}">
                        <a16:creationId xmlns:a16="http://schemas.microsoft.com/office/drawing/2014/main" id="{AA5C610D-AA91-4E86-BC11-2C14EF350581}"/>
                      </a:ext>
                    </a:extLst>
                  </p:cNvPr>
                  <p:cNvSpPr txBox="1"/>
                  <p:nvPr/>
                </p:nvSpPr>
                <p:spPr>
                  <a:xfrm>
                    <a:off x="1898897" y="1719123"/>
                    <a:ext cx="50622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𝒚</m:t>
                          </m:r>
                          <m:d>
                            <m:dPr>
                              <m:begChr m:val="["/>
                              <m:endChr m:val="]"/>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𝒌</m:t>
                              </m:r>
                            </m:e>
                          </m:d>
                        </m:oMath>
                      </m:oMathPara>
                    </a14:m>
                    <a:endParaRPr kumimoji="1" lang="ja-JP" altLang="en-US" b="1" dirty="0"/>
                  </a:p>
                </p:txBody>
              </p:sp>
            </mc:Choice>
            <mc:Fallback>
              <p:sp>
                <p:nvSpPr>
                  <p:cNvPr id="30" name="テキスト ボックス 29">
                    <a:extLst>
                      <a:ext uri="{FF2B5EF4-FFF2-40B4-BE49-F238E27FC236}">
                        <a16:creationId xmlns:a16="http://schemas.microsoft.com/office/drawing/2014/main" id="{AA5C610D-AA91-4E86-BC11-2C14EF350581}"/>
                      </a:ext>
                    </a:extLst>
                  </p:cNvPr>
                  <p:cNvSpPr txBox="1">
                    <a:spLocks noRot="1" noChangeAspect="1" noMove="1" noResize="1" noEditPoints="1" noAdjustHandles="1" noChangeArrowheads="1" noChangeShapeType="1" noTextEdit="1"/>
                  </p:cNvSpPr>
                  <p:nvPr/>
                </p:nvSpPr>
                <p:spPr>
                  <a:xfrm>
                    <a:off x="1898897" y="1719123"/>
                    <a:ext cx="506229" cy="276999"/>
                  </a:xfrm>
                  <a:prstGeom prst="rect">
                    <a:avLst/>
                  </a:prstGeom>
                  <a:blipFill>
                    <a:blip r:embed="rId5"/>
                    <a:stretch>
                      <a:fillRect l="-9524" b="-2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2" name="テキスト ボックス 31">
                    <a:extLst>
                      <a:ext uri="{FF2B5EF4-FFF2-40B4-BE49-F238E27FC236}">
                        <a16:creationId xmlns:a16="http://schemas.microsoft.com/office/drawing/2014/main" id="{1D4B4AEC-5475-4BA6-8B2A-62A65CA89F8C}"/>
                      </a:ext>
                    </a:extLst>
                  </p:cNvPr>
                  <p:cNvSpPr txBox="1"/>
                  <p:nvPr/>
                </p:nvSpPr>
                <p:spPr>
                  <a:xfrm>
                    <a:off x="5177412" y="1719122"/>
                    <a:ext cx="50257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𝒖</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𝒕</m:t>
                              </m:r>
                            </m:e>
                          </m:d>
                        </m:oMath>
                      </m:oMathPara>
                    </a14:m>
                    <a:endParaRPr kumimoji="1" lang="ja-JP" altLang="en-US" b="1" dirty="0"/>
                  </a:p>
                </p:txBody>
              </p:sp>
            </mc:Choice>
            <mc:Fallback>
              <p:sp>
                <p:nvSpPr>
                  <p:cNvPr id="32" name="テキスト ボックス 31">
                    <a:extLst>
                      <a:ext uri="{FF2B5EF4-FFF2-40B4-BE49-F238E27FC236}">
                        <a16:creationId xmlns:a16="http://schemas.microsoft.com/office/drawing/2014/main" id="{1D4B4AEC-5475-4BA6-8B2A-62A65CA89F8C}"/>
                      </a:ext>
                    </a:extLst>
                  </p:cNvPr>
                  <p:cNvSpPr txBox="1">
                    <a:spLocks noRot="1" noChangeAspect="1" noMove="1" noResize="1" noEditPoints="1" noAdjustHandles="1" noChangeArrowheads="1" noChangeShapeType="1" noTextEdit="1"/>
                  </p:cNvSpPr>
                  <p:nvPr/>
                </p:nvSpPr>
                <p:spPr>
                  <a:xfrm>
                    <a:off x="5177412" y="1719122"/>
                    <a:ext cx="502573" cy="276999"/>
                  </a:xfrm>
                  <a:prstGeom prst="rect">
                    <a:avLst/>
                  </a:prstGeom>
                  <a:blipFill>
                    <a:blip r:embed="rId6"/>
                    <a:stretch>
                      <a:fillRect l="-4819" b="-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3" name="テキスト ボックス 32">
                    <a:extLst>
                      <a:ext uri="{FF2B5EF4-FFF2-40B4-BE49-F238E27FC236}">
                        <a16:creationId xmlns:a16="http://schemas.microsoft.com/office/drawing/2014/main" id="{0BD93BCD-DEA2-4850-85ED-F58AA923E884}"/>
                      </a:ext>
                    </a:extLst>
                  </p:cNvPr>
                  <p:cNvSpPr txBox="1"/>
                  <p:nvPr/>
                </p:nvSpPr>
                <p:spPr>
                  <a:xfrm>
                    <a:off x="7173011" y="1719122"/>
                    <a:ext cx="51744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𝒖</m:t>
                          </m:r>
                          <m:d>
                            <m:dPr>
                              <m:begChr m:val="["/>
                              <m:endChr m:val="]"/>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𝒌</m:t>
                              </m:r>
                            </m:e>
                          </m:d>
                        </m:oMath>
                      </m:oMathPara>
                    </a14:m>
                    <a:endParaRPr kumimoji="1" lang="ja-JP" altLang="en-US" b="1" dirty="0"/>
                  </a:p>
                </p:txBody>
              </p:sp>
            </mc:Choice>
            <mc:Fallback>
              <p:sp>
                <p:nvSpPr>
                  <p:cNvPr id="33" name="テキスト ボックス 32">
                    <a:extLst>
                      <a:ext uri="{FF2B5EF4-FFF2-40B4-BE49-F238E27FC236}">
                        <a16:creationId xmlns:a16="http://schemas.microsoft.com/office/drawing/2014/main" id="{0BD93BCD-DEA2-4850-85ED-F58AA923E884}"/>
                      </a:ext>
                    </a:extLst>
                  </p:cNvPr>
                  <p:cNvSpPr txBox="1">
                    <a:spLocks noRot="1" noChangeAspect="1" noMove="1" noResize="1" noEditPoints="1" noAdjustHandles="1" noChangeArrowheads="1" noChangeShapeType="1" noTextEdit="1"/>
                  </p:cNvSpPr>
                  <p:nvPr/>
                </p:nvSpPr>
                <p:spPr>
                  <a:xfrm>
                    <a:off x="7173011" y="1719122"/>
                    <a:ext cx="517449" cy="276999"/>
                  </a:xfrm>
                  <a:prstGeom prst="rect">
                    <a:avLst/>
                  </a:prstGeom>
                  <a:blipFill>
                    <a:blip r:embed="rId7"/>
                    <a:stretch>
                      <a:fillRect l="-4706" b="-11111"/>
                    </a:stretch>
                  </a:blipFill>
                </p:spPr>
                <p:txBody>
                  <a:bodyPr/>
                  <a:lstStyle/>
                  <a:p>
                    <a:r>
                      <a:rPr lang="ja-JP" altLang="en-US">
                        <a:noFill/>
                      </a:rPr>
                      <a:t> </a:t>
                    </a:r>
                  </a:p>
                </p:txBody>
              </p:sp>
            </mc:Fallback>
          </mc:AlternateContent>
          <p:sp>
            <p:nvSpPr>
              <p:cNvPr id="35" name="テキスト ボックス 34">
                <a:extLst>
                  <a:ext uri="{FF2B5EF4-FFF2-40B4-BE49-F238E27FC236}">
                    <a16:creationId xmlns:a16="http://schemas.microsoft.com/office/drawing/2014/main" id="{7A698E9F-3ECA-47FB-B050-17666191E3D8}"/>
                  </a:ext>
                </a:extLst>
              </p:cNvPr>
              <p:cNvSpPr txBox="1"/>
              <p:nvPr/>
            </p:nvSpPr>
            <p:spPr>
              <a:xfrm>
                <a:off x="4316862" y="2316401"/>
                <a:ext cx="1036188" cy="307777"/>
              </a:xfrm>
              <a:prstGeom prst="rect">
                <a:avLst/>
              </a:prstGeom>
              <a:noFill/>
            </p:spPr>
            <p:txBody>
              <a:bodyPr wrap="square">
                <a:spAutoFit/>
              </a:bodyPr>
              <a:lstStyle/>
              <a:p>
                <a:pPr algn="ctr"/>
                <a:r>
                  <a:rPr lang="ja-JP" altLang="en-US" sz="1400" b="1" dirty="0"/>
                  <a:t>連続時間</a:t>
                </a:r>
                <a:endParaRPr lang="ja-JP" altLang="en-US" sz="1400" dirty="0"/>
              </a:p>
            </p:txBody>
          </p:sp>
        </p:grpSp>
        <mc:AlternateContent xmlns:mc="http://schemas.openxmlformats.org/markup-compatibility/2006">
          <mc:Choice xmlns:a14="http://schemas.microsoft.com/office/drawing/2010/main" Requires="a14">
            <p:sp>
              <p:nvSpPr>
                <p:cNvPr id="28" name="テキスト ボックス 27">
                  <a:extLst>
                    <a:ext uri="{FF2B5EF4-FFF2-40B4-BE49-F238E27FC236}">
                      <a16:creationId xmlns:a16="http://schemas.microsoft.com/office/drawing/2014/main" id="{961F9003-F007-48A4-AA72-42DDDE6E9499}"/>
                    </a:ext>
                  </a:extLst>
                </p:cNvPr>
                <p:cNvSpPr txBox="1"/>
                <p:nvPr/>
              </p:nvSpPr>
              <p:spPr>
                <a:xfrm>
                  <a:off x="1790304" y="3742413"/>
                  <a:ext cx="5053115" cy="618054"/>
                </a:xfrm>
                <a:prstGeom prst="rect">
                  <a:avLst/>
                </a:prstGeom>
                <a:solidFill>
                  <a:schemeClr val="accent6">
                    <a:lumMod val="40000"/>
                    <a:lumOff val="60000"/>
                  </a:schemeClr>
                </a:solid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𝑨</m:t>
                            </m:r>
                          </m:e>
                          <m:sub>
                            <m:r>
                              <a:rPr kumimoji="1" lang="en-US" altLang="ja-JP" b="1" i="1" smtClean="0">
                                <a:latin typeface="Cambria Math" panose="02040503050406030204" pitchFamily="18" charset="0"/>
                              </a:rPr>
                              <m:t>𝒅</m:t>
                            </m:r>
                          </m:sub>
                        </m:sSub>
                        <m:r>
                          <a:rPr kumimoji="1" lang="en-US" altLang="ja-JP" b="1" i="1" smtClean="0">
                            <a:latin typeface="Cambria Math" panose="02040503050406030204" pitchFamily="18" charset="0"/>
                          </a:rPr>
                          <m:t>=</m:t>
                        </m:r>
                        <m:sSup>
                          <m:sSupPr>
                            <m:ctrlPr>
                              <a:rPr kumimoji="1" lang="en-US" altLang="ja-JP" b="1" i="1" smtClean="0">
                                <a:latin typeface="Cambria Math" panose="02040503050406030204" pitchFamily="18" charset="0"/>
                              </a:rPr>
                            </m:ctrlPr>
                          </m:sSupPr>
                          <m:e>
                            <m:r>
                              <a:rPr kumimoji="1" lang="en-US" altLang="ja-JP" b="1" i="1" smtClean="0">
                                <a:latin typeface="Cambria Math" panose="02040503050406030204" pitchFamily="18" charset="0"/>
                              </a:rPr>
                              <m:t>𝒆</m:t>
                            </m:r>
                          </m:e>
                          <m:sup>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𝑨</m:t>
                                </m:r>
                              </m:e>
                              <m:sub>
                                <m:r>
                                  <a:rPr kumimoji="1" lang="en-US" altLang="ja-JP" b="1" i="1" smtClean="0">
                                    <a:latin typeface="Cambria Math" panose="02040503050406030204" pitchFamily="18" charset="0"/>
                                  </a:rPr>
                                  <m:t>𝒄</m:t>
                                </m:r>
                              </m:sub>
                            </m:sSub>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𝒕</m:t>
                                </m:r>
                              </m:e>
                              <m:sub>
                                <m:r>
                                  <a:rPr kumimoji="1" lang="en-US" altLang="ja-JP" b="1" i="1" smtClean="0">
                                    <a:latin typeface="Cambria Math" panose="02040503050406030204" pitchFamily="18" charset="0"/>
                                  </a:rPr>
                                  <m:t>𝒔</m:t>
                                </m:r>
                              </m:sub>
                            </m:sSub>
                          </m:sup>
                        </m:sSup>
                        <m:r>
                          <a:rPr kumimoji="1" lang="en-US" altLang="ja-JP" b="1" i="1" smtClean="0">
                            <a:latin typeface="Cambria Math" panose="02040503050406030204" pitchFamily="18" charset="0"/>
                          </a:rPr>
                          <m:t>, </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𝑩</m:t>
                            </m:r>
                          </m:e>
                          <m:sub>
                            <m:r>
                              <a:rPr kumimoji="1" lang="en-US" altLang="ja-JP" b="1" i="1" smtClean="0">
                                <a:latin typeface="Cambria Math" panose="02040503050406030204" pitchFamily="18" charset="0"/>
                              </a:rPr>
                              <m:t>𝒅</m:t>
                            </m:r>
                          </m:sub>
                        </m:sSub>
                        <m:r>
                          <a:rPr kumimoji="1" lang="en-US" altLang="ja-JP" b="1" i="1" smtClean="0">
                            <a:latin typeface="Cambria Math" panose="02040503050406030204" pitchFamily="18" charset="0"/>
                          </a:rPr>
                          <m:t>=</m:t>
                        </m:r>
                        <m:nary>
                          <m:naryPr>
                            <m:ctrlPr>
                              <a:rPr kumimoji="1" lang="en-US" altLang="ja-JP" b="1" i="1" smtClean="0">
                                <a:latin typeface="Cambria Math" panose="02040503050406030204" pitchFamily="18" charset="0"/>
                              </a:rPr>
                            </m:ctrlPr>
                          </m:naryPr>
                          <m:sub>
                            <m:r>
                              <a:rPr kumimoji="1" lang="en-US" altLang="ja-JP" b="1" i="1" smtClean="0">
                                <a:latin typeface="Cambria Math" panose="02040503050406030204" pitchFamily="18" charset="0"/>
                              </a:rPr>
                              <m:t>𝟎</m:t>
                            </m:r>
                          </m:sub>
                          <m:sup>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𝒕</m:t>
                                </m:r>
                              </m:e>
                              <m:sub>
                                <m:r>
                                  <a:rPr kumimoji="1" lang="en-US" altLang="ja-JP" b="1" i="1" smtClean="0">
                                    <a:latin typeface="Cambria Math" panose="02040503050406030204" pitchFamily="18" charset="0"/>
                                  </a:rPr>
                                  <m:t>𝒔</m:t>
                                </m:r>
                              </m:sub>
                            </m:sSub>
                          </m:sup>
                          <m:e>
                            <m:sSup>
                              <m:sSupPr>
                                <m:ctrlPr>
                                  <a:rPr kumimoji="1" lang="en-US" altLang="ja-JP" b="1" i="1" smtClean="0">
                                    <a:latin typeface="Cambria Math" panose="02040503050406030204" pitchFamily="18" charset="0"/>
                                  </a:rPr>
                                </m:ctrlPr>
                              </m:sSupPr>
                              <m:e>
                                <m:r>
                                  <a:rPr kumimoji="1" lang="en-US" altLang="ja-JP" b="1" i="1" smtClean="0">
                                    <a:latin typeface="Cambria Math" panose="02040503050406030204" pitchFamily="18" charset="0"/>
                                  </a:rPr>
                                  <m:t>𝒆</m:t>
                                </m:r>
                              </m:e>
                              <m:sup>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𝑨</m:t>
                                    </m:r>
                                  </m:e>
                                  <m:sub>
                                    <m:r>
                                      <a:rPr kumimoji="1" lang="en-US" altLang="ja-JP" b="1" i="1" smtClean="0">
                                        <a:latin typeface="Cambria Math" panose="02040503050406030204" pitchFamily="18" charset="0"/>
                                      </a:rPr>
                                      <m:t>𝒄</m:t>
                                    </m:r>
                                  </m:sub>
                                </m:sSub>
                                <m:r>
                                  <a:rPr kumimoji="1" lang="en-US" altLang="ja-JP" b="1" i="1" smtClean="0">
                                    <a:latin typeface="Cambria Math" panose="02040503050406030204" pitchFamily="18" charset="0"/>
                                  </a:rPr>
                                  <m:t>𝒕</m:t>
                                </m:r>
                              </m:sup>
                            </m:sSup>
                          </m:e>
                        </m:nary>
                        <m:r>
                          <a:rPr kumimoji="1" lang="en-US" altLang="ja-JP" b="1" i="1" smtClean="0">
                            <a:latin typeface="Cambria Math" panose="02040503050406030204" pitchFamily="18" charset="0"/>
                          </a:rPr>
                          <m:t>𝒅𝒕</m:t>
                        </m:r>
                        <m:r>
                          <a:rPr kumimoji="1" lang="en-US" altLang="ja-JP" b="1" i="1" smtClean="0">
                            <a:latin typeface="Cambria Math" panose="02040503050406030204" pitchFamily="18" charset="0"/>
                          </a:rPr>
                          <m:t> </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𝑩</m:t>
                            </m:r>
                          </m:e>
                          <m:sub>
                            <m:r>
                              <a:rPr kumimoji="1" lang="en-US" altLang="ja-JP" b="1" i="1" smtClean="0">
                                <a:latin typeface="Cambria Math" panose="02040503050406030204" pitchFamily="18" charset="0"/>
                              </a:rPr>
                              <m:t>𝒄</m:t>
                            </m:r>
                          </m:sub>
                        </m:sSub>
                        <m:r>
                          <a:rPr kumimoji="1" lang="en-US" altLang="ja-JP" b="1" i="1" smtClean="0">
                            <a:latin typeface="Cambria Math" panose="02040503050406030204" pitchFamily="18" charset="0"/>
                          </a:rPr>
                          <m:t>, </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𝑪</m:t>
                            </m:r>
                          </m:e>
                          <m:sub>
                            <m:r>
                              <a:rPr kumimoji="1" lang="en-US" altLang="ja-JP" b="1" i="1" smtClean="0">
                                <a:latin typeface="Cambria Math" panose="02040503050406030204" pitchFamily="18" charset="0"/>
                              </a:rPr>
                              <m:t>𝒅</m:t>
                            </m:r>
                          </m:sub>
                        </m:sSub>
                        <m:r>
                          <a:rPr kumimoji="1" lang="en-US" altLang="ja-JP" b="1" i="1"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𝑪</m:t>
                            </m:r>
                          </m:e>
                          <m:sub>
                            <m:r>
                              <a:rPr kumimoji="1" lang="en-US" altLang="ja-JP" b="1" i="1" smtClean="0">
                                <a:latin typeface="Cambria Math" panose="02040503050406030204" pitchFamily="18" charset="0"/>
                              </a:rPr>
                              <m:t>𝒄</m:t>
                            </m:r>
                          </m:sub>
                        </m:sSub>
                        <m:r>
                          <a:rPr kumimoji="1" lang="en-US" altLang="ja-JP" b="1" i="1" smtClean="0">
                            <a:latin typeface="Cambria Math" panose="02040503050406030204" pitchFamily="18" charset="0"/>
                          </a:rPr>
                          <m:t>, </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𝑫</m:t>
                            </m:r>
                          </m:e>
                          <m:sub>
                            <m:r>
                              <a:rPr kumimoji="1" lang="en-US" altLang="ja-JP" b="1" i="1" smtClean="0">
                                <a:latin typeface="Cambria Math" panose="02040503050406030204" pitchFamily="18" charset="0"/>
                              </a:rPr>
                              <m:t>𝒅</m:t>
                            </m:r>
                          </m:sub>
                        </m:sSub>
                        <m:r>
                          <a:rPr kumimoji="1" lang="en-US" altLang="ja-JP" b="1" i="1"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𝑫</m:t>
                            </m:r>
                          </m:e>
                          <m:sub>
                            <m:r>
                              <a:rPr kumimoji="1" lang="en-US" altLang="ja-JP" b="1" i="1" smtClean="0">
                                <a:latin typeface="Cambria Math" panose="02040503050406030204" pitchFamily="18" charset="0"/>
                              </a:rPr>
                              <m:t>𝒄</m:t>
                            </m:r>
                          </m:sub>
                        </m:sSub>
                      </m:oMath>
                    </m:oMathPara>
                  </a14:m>
                  <a:endParaRPr kumimoji="1" lang="ja-JP" altLang="en-US" b="1" dirty="0"/>
                </a:p>
              </p:txBody>
            </p:sp>
          </mc:Choice>
          <mc:Fallback>
            <p:sp>
              <p:nvSpPr>
                <p:cNvPr id="28" name="テキスト ボックス 27">
                  <a:extLst>
                    <a:ext uri="{FF2B5EF4-FFF2-40B4-BE49-F238E27FC236}">
                      <a16:creationId xmlns:a16="http://schemas.microsoft.com/office/drawing/2014/main" id="{961F9003-F007-48A4-AA72-42DDDE6E9499}"/>
                    </a:ext>
                  </a:extLst>
                </p:cNvPr>
                <p:cNvSpPr txBox="1">
                  <a:spLocks noRot="1" noChangeAspect="1" noMove="1" noResize="1" noEditPoints="1" noAdjustHandles="1" noChangeArrowheads="1" noChangeShapeType="1" noTextEdit="1"/>
                </p:cNvSpPr>
                <p:nvPr/>
              </p:nvSpPr>
              <p:spPr>
                <a:xfrm>
                  <a:off x="1790304" y="3742413"/>
                  <a:ext cx="5053115" cy="618054"/>
                </a:xfrm>
                <a:prstGeom prst="rect">
                  <a:avLst/>
                </a:prstGeom>
                <a:blipFill>
                  <a:blip r:embed="rId8"/>
                  <a:stretch>
                    <a:fillRect b="-990"/>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274452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8268CA-5F2B-4EF9-91C2-A2E8997D990C}"/>
              </a:ext>
            </a:extLst>
          </p:cNvPr>
          <p:cNvSpPr>
            <a:spLocks noGrp="1"/>
          </p:cNvSpPr>
          <p:nvPr>
            <p:ph type="title"/>
          </p:nvPr>
        </p:nvSpPr>
        <p:spPr/>
        <p:txBody>
          <a:bodyPr>
            <a:normAutofit/>
          </a:bodyPr>
          <a:lstStyle/>
          <a:p>
            <a:r>
              <a:rPr kumimoji="1" lang="ja-JP" altLang="en-US" sz="4000" dirty="0"/>
              <a:t>双一次変換による離散化（</a:t>
            </a:r>
            <a:r>
              <a:rPr kumimoji="1" lang="en-US" altLang="ja-JP" sz="4000" dirty="0"/>
              <a:t>Tustin</a:t>
            </a:r>
            <a:r>
              <a:rPr kumimoji="1" lang="ja-JP" altLang="en-US" sz="4000" dirty="0"/>
              <a:t>変換法）</a:t>
            </a:r>
          </a:p>
        </p:txBody>
      </p:sp>
      <p:grpSp>
        <p:nvGrpSpPr>
          <p:cNvPr id="5" name="グループ化 4">
            <a:extLst>
              <a:ext uri="{FF2B5EF4-FFF2-40B4-BE49-F238E27FC236}">
                <a16:creationId xmlns:a16="http://schemas.microsoft.com/office/drawing/2014/main" id="{D47C241C-CA98-4D8F-9F3D-A500BB7AA16F}"/>
              </a:ext>
            </a:extLst>
          </p:cNvPr>
          <p:cNvGrpSpPr/>
          <p:nvPr/>
        </p:nvGrpSpPr>
        <p:grpSpPr>
          <a:xfrm>
            <a:off x="838200" y="1690688"/>
            <a:ext cx="10515600" cy="3883312"/>
            <a:chOff x="838200" y="1688925"/>
            <a:chExt cx="10515600" cy="3883312"/>
          </a:xfrm>
        </p:grpSpPr>
        <p:sp>
          <p:nvSpPr>
            <p:cNvPr id="4" name="四角形: 角を丸くする 3">
              <a:extLst>
                <a:ext uri="{FF2B5EF4-FFF2-40B4-BE49-F238E27FC236}">
                  <a16:creationId xmlns:a16="http://schemas.microsoft.com/office/drawing/2014/main" id="{B518B593-9D9A-4625-BE0F-38EDB51BA7A4}"/>
                </a:ext>
              </a:extLst>
            </p:cNvPr>
            <p:cNvSpPr/>
            <p:nvPr/>
          </p:nvSpPr>
          <p:spPr>
            <a:xfrm>
              <a:off x="838200" y="1688925"/>
              <a:ext cx="6283960" cy="753603"/>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7558DFF9-BE09-4113-9CF9-F6603D29EA89}"/>
                    </a:ext>
                  </a:extLst>
                </p:cNvPr>
                <p:cNvSpPr txBox="1"/>
                <p:nvPr/>
              </p:nvSpPr>
              <p:spPr>
                <a:xfrm>
                  <a:off x="838200" y="1878918"/>
                  <a:ext cx="10515600" cy="3693319"/>
                </a:xfrm>
                <a:prstGeom prst="rect">
                  <a:avLst/>
                </a:prstGeom>
                <a:noFill/>
              </p:spPr>
              <p:txBody>
                <a:bodyPr wrap="square" rtlCol="0">
                  <a:spAutoFit/>
                </a:bodyPr>
                <a:lstStyle/>
                <a:p>
                  <a:r>
                    <a:rPr lang="ja-JP" altLang="en-US" b="1" dirty="0"/>
                    <a:t>伝達関数モデルに</a:t>
                  </a:r>
                  <a:r>
                    <a:rPr lang="en-US" altLang="ja-JP" b="1" dirty="0"/>
                    <a:t>	</a:t>
                  </a:r>
                  <a:r>
                    <a:rPr lang="ja-JP" altLang="en-US" b="1" dirty="0"/>
                    <a:t>　　　を代入して得られるもの</a:t>
                  </a:r>
                  <a:endParaRPr lang="en-US" altLang="ja-JP" b="1" dirty="0"/>
                </a:p>
                <a:p>
                  <a:endParaRPr lang="en-US" altLang="ja-JP" b="1" dirty="0"/>
                </a:p>
                <a:p>
                  <a:endParaRPr lang="en-US" altLang="ja-JP" b="1" dirty="0"/>
                </a:p>
                <a:p>
                  <a14:m>
                    <m:oMath xmlns:m="http://schemas.openxmlformats.org/officeDocument/2006/math">
                      <m:r>
                        <a:rPr lang="en-US" altLang="ja-JP" b="1" i="1" smtClean="0">
                          <a:solidFill>
                            <a:srgbClr val="002060"/>
                          </a:solidFill>
                          <a:latin typeface="Cambria Math" panose="02040503050406030204" pitchFamily="18" charset="0"/>
                        </a:rPr>
                        <m:t>𝒔</m:t>
                      </m:r>
                    </m:oMath>
                  </a14:m>
                  <a:r>
                    <a:rPr lang="ja-JP" altLang="en-US" b="1" dirty="0">
                      <a:solidFill>
                        <a:srgbClr val="002060"/>
                      </a:solidFill>
                    </a:rPr>
                    <a:t>から</a:t>
                  </a:r>
                  <a14:m>
                    <m:oMath xmlns:m="http://schemas.openxmlformats.org/officeDocument/2006/math">
                      <m:r>
                        <a:rPr lang="en-US" altLang="ja-JP" b="1" i="1" smtClean="0">
                          <a:solidFill>
                            <a:srgbClr val="002060"/>
                          </a:solidFill>
                          <a:latin typeface="Cambria Math" panose="02040503050406030204" pitchFamily="18" charset="0"/>
                        </a:rPr>
                        <m:t>𝒛</m:t>
                      </m:r>
                    </m:oMath>
                  </a14:m>
                  <a:r>
                    <a:rPr lang="ja-JP" altLang="en-US" b="1" dirty="0">
                      <a:solidFill>
                        <a:srgbClr val="002060"/>
                      </a:solidFill>
                    </a:rPr>
                    <a:t>の変換</a:t>
                  </a:r>
                  <a:r>
                    <a:rPr lang="ja-JP" altLang="en-US" b="1" dirty="0"/>
                    <a:t>は，</a:t>
                  </a:r>
                  <a:r>
                    <a:rPr lang="ja-JP" altLang="en-US" b="1" dirty="0">
                      <a:solidFill>
                        <a:srgbClr val="002060"/>
                      </a:solidFill>
                    </a:rPr>
                    <a:t>双一次変換</a:t>
                  </a:r>
                  <a:r>
                    <a:rPr lang="ja-JP" altLang="en-US" b="1" dirty="0"/>
                    <a:t>と呼ばれる</a:t>
                  </a:r>
                  <a:endParaRPr lang="en-US" altLang="ja-JP" b="1" dirty="0"/>
                </a:p>
                <a:p>
                  <a:endParaRPr lang="en-US" altLang="ja-JP" b="1" dirty="0"/>
                </a:p>
                <a:p>
                  <a:r>
                    <a:rPr lang="ja-JP" altLang="en-US" b="1" dirty="0"/>
                    <a:t>サンプリング時間が</a:t>
                  </a:r>
                  <a14:m>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𝒕</m:t>
                          </m:r>
                        </m:e>
                        <m:sub>
                          <m:r>
                            <a:rPr lang="en-US" altLang="ja-JP" b="1" i="1" smtClean="0">
                              <a:latin typeface="Cambria Math" panose="02040503050406030204" pitchFamily="18" charset="0"/>
                            </a:rPr>
                            <m:t>𝒔</m:t>
                          </m:r>
                        </m:sub>
                      </m:sSub>
                    </m:oMath>
                  </a14:m>
                  <a:r>
                    <a:rPr lang="ja-JP" altLang="en-US" b="1" dirty="0"/>
                    <a:t>のとき，連続時間システム</a:t>
                  </a:r>
                  <a14:m>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𝑲</m:t>
                          </m:r>
                        </m:e>
                        <m:sub>
                          <m:r>
                            <a:rPr lang="en-US" altLang="ja-JP" b="1" i="1" smtClean="0">
                              <a:latin typeface="Cambria Math" panose="02040503050406030204" pitchFamily="18" charset="0"/>
                            </a:rPr>
                            <m:t>𝒄</m:t>
                          </m:r>
                        </m:sub>
                      </m:sSub>
                    </m:oMath>
                  </a14:m>
                  <a:r>
                    <a:rPr lang="ja-JP" altLang="en-US" b="1" dirty="0"/>
                    <a:t>のパラメータと離散時間システム</a:t>
                  </a:r>
                  <a14:m>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𝑲</m:t>
                          </m:r>
                        </m:e>
                        <m:sub>
                          <m:r>
                            <a:rPr lang="en-US" altLang="ja-JP" b="1" i="1" smtClean="0">
                              <a:latin typeface="Cambria Math" panose="02040503050406030204" pitchFamily="18" charset="0"/>
                            </a:rPr>
                            <m:t>𝒅</m:t>
                          </m:r>
                        </m:sub>
                      </m:sSub>
                    </m:oMath>
                  </a14:m>
                  <a:r>
                    <a:rPr lang="ja-JP" altLang="en-US" b="1" dirty="0"/>
                    <a:t>のパラメータの関係は次のようになる．</a:t>
                  </a:r>
                  <a:endParaRPr lang="en-US" altLang="ja-JP" b="1" dirty="0"/>
                </a:p>
                <a:p>
                  <a:endParaRPr lang="en-US" altLang="ja-JP" b="1" dirty="0"/>
                </a:p>
                <a:p>
                  <a:endParaRPr lang="en-US" altLang="ja-JP" b="1" dirty="0"/>
                </a:p>
                <a:p>
                  <a:endParaRPr lang="en-US" altLang="ja-JP" b="1" dirty="0"/>
                </a:p>
                <a:p>
                  <a:endParaRPr lang="en-US" altLang="ja-JP" b="1" dirty="0"/>
                </a:p>
                <a:p>
                  <a:r>
                    <a:rPr lang="ja-JP" altLang="en-US" b="1" dirty="0"/>
                    <a:t>☆双一次変換による離散化では，</a:t>
                  </a:r>
                  <a:r>
                    <a:rPr lang="ja-JP" altLang="en-US" b="1" dirty="0">
                      <a:solidFill>
                        <a:srgbClr val="7030A0"/>
                      </a:solidFill>
                    </a:rPr>
                    <a:t>システムの安定性や位相特性が保存される</a:t>
                  </a:r>
                  <a:endParaRPr lang="en-US" altLang="ja-JP" b="1" dirty="0">
                    <a:solidFill>
                      <a:srgbClr val="7030A0"/>
                    </a:solidFill>
                  </a:endParaRPr>
                </a:p>
                <a:p>
                  <a:r>
                    <a:rPr lang="ja-JP" altLang="en-US" b="1" dirty="0"/>
                    <a:t>　また，</a:t>
                  </a:r>
                  <a14:m>
                    <m:oMath xmlns:m="http://schemas.openxmlformats.org/officeDocument/2006/math">
                      <m:r>
                        <a:rPr lang="en-US" altLang="ja-JP" b="1" i="1" smtClean="0">
                          <a:solidFill>
                            <a:srgbClr val="7030A0"/>
                          </a:solidFill>
                          <a:latin typeface="Cambria Math" panose="02040503050406030204" pitchFamily="18" charset="0"/>
                        </a:rPr>
                        <m:t>𝝎</m:t>
                      </m:r>
                      <m:r>
                        <a:rPr lang="en-US" altLang="ja-JP" b="1" i="1" smtClean="0">
                          <a:solidFill>
                            <a:srgbClr val="7030A0"/>
                          </a:solidFill>
                          <a:latin typeface="Cambria Math" panose="02040503050406030204" pitchFamily="18" charset="0"/>
                        </a:rPr>
                        <m:t>=</m:t>
                      </m:r>
                      <m:r>
                        <a:rPr lang="en-US" altLang="ja-JP" b="1" i="1" smtClean="0">
                          <a:solidFill>
                            <a:srgbClr val="7030A0"/>
                          </a:solidFill>
                          <a:latin typeface="Cambria Math" panose="02040503050406030204" pitchFamily="18" charset="0"/>
                        </a:rPr>
                        <m:t>𝟎</m:t>
                      </m:r>
                    </m:oMath>
                  </a14:m>
                  <a:r>
                    <a:rPr lang="ja-JP" altLang="en-US" b="1" dirty="0">
                      <a:solidFill>
                        <a:srgbClr val="7030A0"/>
                      </a:solidFill>
                    </a:rPr>
                    <a:t>において，周波数応答が一致</a:t>
                  </a:r>
                  <a:r>
                    <a:rPr lang="ja-JP" altLang="en-US" b="1" dirty="0"/>
                    <a:t>する（</a:t>
                  </a:r>
                  <a14:m>
                    <m:oMath xmlns:m="http://schemas.openxmlformats.org/officeDocument/2006/math">
                      <m:sSub>
                        <m:sSubPr>
                          <m:ctrlPr>
                            <a:rPr lang="en-US" altLang="ja-JP" b="1" i="0" smtClean="0">
                              <a:latin typeface="Cambria Math" panose="02040503050406030204" pitchFamily="18" charset="0"/>
                            </a:rPr>
                          </m:ctrlPr>
                        </m:sSubPr>
                        <m:e>
                          <m:r>
                            <a:rPr lang="en-US" altLang="ja-JP" b="1" i="0" smtClean="0">
                              <a:latin typeface="Cambria Math" panose="02040503050406030204" pitchFamily="18" charset="0"/>
                            </a:rPr>
                            <m:t>𝚱</m:t>
                          </m:r>
                        </m:e>
                        <m:sub>
                          <m:r>
                            <a:rPr lang="en-US" altLang="ja-JP" b="1" i="0" smtClean="0">
                              <a:latin typeface="Cambria Math" panose="02040503050406030204" pitchFamily="18" charset="0"/>
                            </a:rPr>
                            <m:t>𝐜</m:t>
                          </m:r>
                        </m:sub>
                      </m:sSub>
                      <m:d>
                        <m:dPr>
                          <m:ctrlPr>
                            <a:rPr lang="en-US" altLang="ja-JP" b="1" i="0" smtClean="0">
                              <a:latin typeface="Cambria Math" panose="02040503050406030204" pitchFamily="18" charset="0"/>
                            </a:rPr>
                          </m:ctrlPr>
                        </m:dPr>
                        <m:e>
                          <m:r>
                            <a:rPr lang="en-US" altLang="ja-JP" b="1" i="0" smtClean="0">
                              <a:latin typeface="Cambria Math" panose="02040503050406030204" pitchFamily="18" charset="0"/>
                            </a:rPr>
                            <m:t>𝟎</m:t>
                          </m:r>
                        </m:e>
                      </m:d>
                      <m:r>
                        <a:rPr lang="en-US" altLang="ja-JP" b="1" i="0" smtClean="0">
                          <a:latin typeface="Cambria Math" panose="02040503050406030204" pitchFamily="18" charset="0"/>
                        </a:rPr>
                        <m:t>=</m:t>
                      </m:r>
                      <m:sSub>
                        <m:sSubPr>
                          <m:ctrlPr>
                            <a:rPr lang="en-US" altLang="ja-JP" b="1" i="0" smtClean="0">
                              <a:latin typeface="Cambria Math" panose="02040503050406030204" pitchFamily="18" charset="0"/>
                            </a:rPr>
                          </m:ctrlPr>
                        </m:sSubPr>
                        <m:e>
                          <m:r>
                            <a:rPr lang="en-US" altLang="ja-JP" b="1" i="0" smtClean="0">
                              <a:latin typeface="Cambria Math" panose="02040503050406030204" pitchFamily="18" charset="0"/>
                            </a:rPr>
                            <m:t>𝚱</m:t>
                          </m:r>
                        </m:e>
                        <m:sub>
                          <m:r>
                            <a:rPr lang="en-US" altLang="ja-JP" b="1" i="0" smtClean="0">
                              <a:latin typeface="Cambria Math" panose="02040503050406030204" pitchFamily="18" charset="0"/>
                            </a:rPr>
                            <m:t>𝐝</m:t>
                          </m:r>
                        </m:sub>
                      </m:sSub>
                      <m:d>
                        <m:dPr>
                          <m:ctrlPr>
                            <a:rPr lang="en-US" altLang="ja-JP" b="1" i="0" smtClean="0">
                              <a:latin typeface="Cambria Math" panose="02040503050406030204" pitchFamily="18" charset="0"/>
                            </a:rPr>
                          </m:ctrlPr>
                        </m:dPr>
                        <m:e>
                          <m:r>
                            <a:rPr lang="en-US" altLang="ja-JP" b="1" i="0" smtClean="0">
                              <a:latin typeface="Cambria Math" panose="02040503050406030204" pitchFamily="18" charset="0"/>
                            </a:rPr>
                            <m:t>𝟏</m:t>
                          </m:r>
                        </m:e>
                      </m:d>
                    </m:oMath>
                  </a14:m>
                  <a:r>
                    <a:rPr lang="ja-JP" altLang="en-US" b="1" dirty="0"/>
                    <a:t>）</a:t>
                  </a:r>
                  <a:endParaRPr lang="en-US" altLang="ja-JP" b="1" dirty="0"/>
                </a:p>
              </p:txBody>
            </p:sp>
          </mc:Choice>
          <mc:Fallback>
            <p:sp>
              <p:nvSpPr>
                <p:cNvPr id="8" name="テキスト ボックス 7">
                  <a:extLst>
                    <a:ext uri="{FF2B5EF4-FFF2-40B4-BE49-F238E27FC236}">
                      <a16:creationId xmlns:a16="http://schemas.microsoft.com/office/drawing/2014/main" id="{7558DFF9-BE09-4113-9CF9-F6603D29EA89}"/>
                    </a:ext>
                  </a:extLst>
                </p:cNvPr>
                <p:cNvSpPr txBox="1">
                  <a:spLocks noRot="1" noChangeAspect="1" noMove="1" noResize="1" noEditPoints="1" noAdjustHandles="1" noChangeArrowheads="1" noChangeShapeType="1" noTextEdit="1"/>
                </p:cNvSpPr>
                <p:nvPr/>
              </p:nvSpPr>
              <p:spPr>
                <a:xfrm>
                  <a:off x="838200" y="1878918"/>
                  <a:ext cx="10515600" cy="3693319"/>
                </a:xfrm>
                <a:prstGeom prst="rect">
                  <a:avLst/>
                </a:prstGeom>
                <a:blipFill>
                  <a:blip r:embed="rId2"/>
                  <a:stretch>
                    <a:fillRect l="-522" t="-992" b="-181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8" name="テキスト ボックス 27">
                  <a:extLst>
                    <a:ext uri="{FF2B5EF4-FFF2-40B4-BE49-F238E27FC236}">
                      <a16:creationId xmlns:a16="http://schemas.microsoft.com/office/drawing/2014/main" id="{961F9003-F007-48A4-AA72-42DDDE6E9499}"/>
                    </a:ext>
                  </a:extLst>
                </p:cNvPr>
                <p:cNvSpPr txBox="1"/>
                <p:nvPr/>
              </p:nvSpPr>
              <p:spPr>
                <a:xfrm>
                  <a:off x="1537284" y="4055645"/>
                  <a:ext cx="9117432" cy="572336"/>
                </a:xfrm>
                <a:prstGeom prst="rect">
                  <a:avLst/>
                </a:prstGeom>
                <a:solidFill>
                  <a:schemeClr val="accent6">
                    <a:lumMod val="40000"/>
                    <a:lumOff val="60000"/>
                  </a:schemeClr>
                </a:solid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𝑨</m:t>
                            </m:r>
                          </m:e>
                          <m:sub>
                            <m:r>
                              <a:rPr kumimoji="1" lang="en-US" altLang="ja-JP" b="1" i="1" smtClean="0">
                                <a:latin typeface="Cambria Math" panose="02040503050406030204" pitchFamily="18" charset="0"/>
                              </a:rPr>
                              <m:t>𝒅</m:t>
                            </m:r>
                          </m:sub>
                        </m:sSub>
                        <m:r>
                          <a:rPr kumimoji="1" lang="en-US" altLang="ja-JP" b="1" i="1" smtClean="0">
                            <a:latin typeface="Cambria Math" panose="02040503050406030204" pitchFamily="18" charset="0"/>
                          </a:rPr>
                          <m:t>=</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𝒛</m:t>
                            </m:r>
                            <m:r>
                              <a:rPr kumimoji="1" lang="en-US" altLang="ja-JP" b="1" i="1" smtClean="0">
                                <a:latin typeface="Cambria Math" panose="02040503050406030204" pitchFamily="18" charset="0"/>
                              </a:rPr>
                              <m:t>+</m:t>
                            </m:r>
                            <m:f>
                              <m:fPr>
                                <m:ctrlPr>
                                  <a:rPr kumimoji="1" lang="en-US" altLang="ja-JP" b="1" i="1" smtClean="0">
                                    <a:latin typeface="Cambria Math" panose="02040503050406030204" pitchFamily="18" charset="0"/>
                                  </a:rPr>
                                </m:ctrlPr>
                              </m:fPr>
                              <m:num>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𝒕</m:t>
                                    </m:r>
                                  </m:e>
                                  <m:sub>
                                    <m:r>
                                      <a:rPr kumimoji="1" lang="en-US" altLang="ja-JP" b="1" i="1" smtClean="0">
                                        <a:latin typeface="Cambria Math" panose="02040503050406030204" pitchFamily="18" charset="0"/>
                                      </a:rPr>
                                      <m:t>𝒔</m:t>
                                    </m:r>
                                  </m:sub>
                                </m:sSub>
                              </m:num>
                              <m:den>
                                <m:r>
                                  <a:rPr kumimoji="1" lang="en-US" altLang="ja-JP" b="1" i="1" smtClean="0">
                                    <a:latin typeface="Cambria Math" panose="02040503050406030204" pitchFamily="18" charset="0"/>
                                  </a:rPr>
                                  <m:t>𝟐</m:t>
                                </m:r>
                              </m:den>
                            </m:f>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𝑨</m:t>
                                </m:r>
                              </m:e>
                              <m:sub>
                                <m:r>
                                  <a:rPr kumimoji="1" lang="en-US" altLang="ja-JP" b="1" i="1" smtClean="0">
                                    <a:latin typeface="Cambria Math" panose="02040503050406030204" pitchFamily="18" charset="0"/>
                                  </a:rPr>
                                  <m:t>𝒄</m:t>
                                </m:r>
                              </m:sub>
                            </m:sSub>
                          </m:e>
                        </m:d>
                        <m:sSup>
                          <m:sSupPr>
                            <m:ctrlPr>
                              <a:rPr kumimoji="1" lang="en-US" altLang="ja-JP" b="1" i="1" smtClean="0">
                                <a:latin typeface="Cambria Math" panose="02040503050406030204" pitchFamily="18" charset="0"/>
                              </a:rPr>
                            </m:ctrlPr>
                          </m:sSupPr>
                          <m:e>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𝑰</m:t>
                                </m:r>
                                <m:r>
                                  <a:rPr kumimoji="1" lang="en-US" altLang="ja-JP" b="1" i="1" smtClean="0">
                                    <a:latin typeface="Cambria Math" panose="02040503050406030204" pitchFamily="18" charset="0"/>
                                  </a:rPr>
                                  <m:t>−</m:t>
                                </m:r>
                                <m:f>
                                  <m:fPr>
                                    <m:ctrlPr>
                                      <a:rPr kumimoji="1" lang="en-US" altLang="ja-JP" b="1" i="1" smtClean="0">
                                        <a:latin typeface="Cambria Math" panose="02040503050406030204" pitchFamily="18" charset="0"/>
                                      </a:rPr>
                                    </m:ctrlPr>
                                  </m:fPr>
                                  <m:num>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𝒕</m:t>
                                        </m:r>
                                      </m:e>
                                      <m:sub>
                                        <m:r>
                                          <a:rPr kumimoji="1" lang="en-US" altLang="ja-JP" b="1" i="1" smtClean="0">
                                            <a:latin typeface="Cambria Math" panose="02040503050406030204" pitchFamily="18" charset="0"/>
                                          </a:rPr>
                                          <m:t>𝒔</m:t>
                                        </m:r>
                                      </m:sub>
                                    </m:sSub>
                                  </m:num>
                                  <m:den>
                                    <m:r>
                                      <a:rPr kumimoji="1" lang="en-US" altLang="ja-JP" b="1" i="1" smtClean="0">
                                        <a:latin typeface="Cambria Math" panose="02040503050406030204" pitchFamily="18" charset="0"/>
                                      </a:rPr>
                                      <m:t>𝟐</m:t>
                                    </m:r>
                                  </m:den>
                                </m:f>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𝑨</m:t>
                                    </m:r>
                                  </m:e>
                                  <m:sub>
                                    <m:r>
                                      <a:rPr kumimoji="1" lang="en-US" altLang="ja-JP" b="1" i="1" smtClean="0">
                                        <a:latin typeface="Cambria Math" panose="02040503050406030204" pitchFamily="18" charset="0"/>
                                      </a:rPr>
                                      <m:t>𝒄</m:t>
                                    </m:r>
                                  </m:sub>
                                </m:sSub>
                              </m:e>
                            </m:d>
                          </m:e>
                          <m:sup>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𝟏</m:t>
                            </m:r>
                          </m:sup>
                        </m:sSup>
                        <m:r>
                          <a:rPr kumimoji="1" lang="en-US" altLang="ja-JP" b="1" i="1" smtClean="0">
                            <a:latin typeface="Cambria Math" panose="02040503050406030204" pitchFamily="18" charset="0"/>
                          </a:rPr>
                          <m:t>, </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𝑩</m:t>
                            </m:r>
                          </m:e>
                          <m:sub>
                            <m:r>
                              <a:rPr kumimoji="1" lang="en-US" altLang="ja-JP" b="1" i="1" smtClean="0">
                                <a:latin typeface="Cambria Math" panose="02040503050406030204" pitchFamily="18" charset="0"/>
                              </a:rPr>
                              <m:t>𝒅</m:t>
                            </m:r>
                          </m:sub>
                        </m:sSub>
                        <m:r>
                          <a:rPr kumimoji="1" lang="en-US" altLang="ja-JP" b="1" i="1" smtClean="0">
                            <a:latin typeface="Cambria Math" panose="02040503050406030204" pitchFamily="18" charset="0"/>
                          </a:rPr>
                          <m:t>=</m:t>
                        </m:r>
                        <m:f>
                          <m:fPr>
                            <m:ctrlPr>
                              <a:rPr kumimoji="1" lang="en-US" altLang="ja-JP" b="1" i="1" smtClean="0">
                                <a:latin typeface="Cambria Math" panose="02040503050406030204" pitchFamily="18" charset="0"/>
                              </a:rPr>
                            </m:ctrlPr>
                          </m:fPr>
                          <m:num>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𝒕</m:t>
                                </m:r>
                              </m:e>
                              <m:sub>
                                <m:r>
                                  <a:rPr kumimoji="1" lang="en-US" altLang="ja-JP" b="1" i="1" smtClean="0">
                                    <a:latin typeface="Cambria Math" panose="02040503050406030204" pitchFamily="18" charset="0"/>
                                  </a:rPr>
                                  <m:t>𝒔</m:t>
                                </m:r>
                              </m:sub>
                            </m:sSub>
                          </m:num>
                          <m:den>
                            <m:r>
                              <a:rPr kumimoji="1" lang="en-US" altLang="ja-JP" b="1" i="1" smtClean="0">
                                <a:latin typeface="Cambria Math" panose="02040503050406030204" pitchFamily="18" charset="0"/>
                              </a:rPr>
                              <m:t>𝟐</m:t>
                            </m:r>
                          </m:den>
                        </m:f>
                        <m:sSup>
                          <m:sSupPr>
                            <m:ctrlPr>
                              <a:rPr kumimoji="1" lang="en-US" altLang="ja-JP" b="1" i="1" smtClean="0">
                                <a:latin typeface="Cambria Math" panose="02040503050406030204" pitchFamily="18" charset="0"/>
                              </a:rPr>
                            </m:ctrlPr>
                          </m:sSupPr>
                          <m:e>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𝑰</m:t>
                                </m:r>
                                <m:r>
                                  <a:rPr kumimoji="1" lang="en-US" altLang="ja-JP" b="1" i="1" smtClean="0">
                                    <a:latin typeface="Cambria Math" panose="02040503050406030204" pitchFamily="18" charset="0"/>
                                  </a:rPr>
                                  <m:t>−</m:t>
                                </m:r>
                                <m:f>
                                  <m:fPr>
                                    <m:ctrlPr>
                                      <a:rPr kumimoji="1" lang="en-US" altLang="ja-JP" b="1" i="1" smtClean="0">
                                        <a:latin typeface="Cambria Math" panose="02040503050406030204" pitchFamily="18" charset="0"/>
                                      </a:rPr>
                                    </m:ctrlPr>
                                  </m:fPr>
                                  <m:num>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𝒕</m:t>
                                        </m:r>
                                      </m:e>
                                      <m:sub>
                                        <m:r>
                                          <a:rPr kumimoji="1" lang="en-US" altLang="ja-JP" b="1" i="1" smtClean="0">
                                            <a:latin typeface="Cambria Math" panose="02040503050406030204" pitchFamily="18" charset="0"/>
                                          </a:rPr>
                                          <m:t>𝒔</m:t>
                                        </m:r>
                                      </m:sub>
                                    </m:sSub>
                                  </m:num>
                                  <m:den>
                                    <m:r>
                                      <a:rPr kumimoji="1" lang="en-US" altLang="ja-JP" b="1" i="1" smtClean="0">
                                        <a:latin typeface="Cambria Math" panose="02040503050406030204" pitchFamily="18" charset="0"/>
                                      </a:rPr>
                                      <m:t>𝟐</m:t>
                                    </m:r>
                                  </m:den>
                                </m:f>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𝑨</m:t>
                                    </m:r>
                                  </m:e>
                                  <m:sub>
                                    <m:r>
                                      <a:rPr kumimoji="1" lang="en-US" altLang="ja-JP" b="1" i="1" smtClean="0">
                                        <a:latin typeface="Cambria Math" panose="02040503050406030204" pitchFamily="18" charset="0"/>
                                      </a:rPr>
                                      <m:t>𝒄</m:t>
                                    </m:r>
                                  </m:sub>
                                </m:sSub>
                              </m:e>
                            </m:d>
                          </m:e>
                          <m:sup>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𝟏</m:t>
                            </m:r>
                          </m:sup>
                        </m:sSup>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𝑩</m:t>
                            </m:r>
                          </m:e>
                          <m:sub>
                            <m:r>
                              <a:rPr kumimoji="1" lang="en-US" altLang="ja-JP" b="1" i="1" smtClean="0">
                                <a:latin typeface="Cambria Math" panose="02040503050406030204" pitchFamily="18" charset="0"/>
                              </a:rPr>
                              <m:t>𝒄</m:t>
                            </m:r>
                          </m:sub>
                        </m:sSub>
                        <m:r>
                          <a:rPr kumimoji="1" lang="en-US" altLang="ja-JP" b="1" i="1" smtClean="0">
                            <a:latin typeface="Cambria Math" panose="02040503050406030204" pitchFamily="18" charset="0"/>
                          </a:rPr>
                          <m:t>, </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𝑪</m:t>
                            </m:r>
                          </m:e>
                          <m:sub>
                            <m:r>
                              <a:rPr kumimoji="1" lang="en-US" altLang="ja-JP" b="1" i="1" smtClean="0">
                                <a:latin typeface="Cambria Math" panose="02040503050406030204" pitchFamily="18" charset="0"/>
                              </a:rPr>
                              <m:t>𝒅</m:t>
                            </m:r>
                          </m:sub>
                        </m:sSub>
                        <m:r>
                          <a:rPr kumimoji="1" lang="en-US" altLang="ja-JP" b="1" i="1"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𝑪</m:t>
                            </m:r>
                          </m:e>
                          <m:sub>
                            <m:r>
                              <a:rPr kumimoji="1" lang="en-US" altLang="ja-JP" b="1" i="1" smtClean="0">
                                <a:latin typeface="Cambria Math" panose="02040503050406030204" pitchFamily="18" charset="0"/>
                              </a:rPr>
                              <m:t>𝒄</m:t>
                            </m:r>
                          </m:sub>
                        </m:sSub>
                        <m:d>
                          <m:dPr>
                            <m:ctrlPr>
                              <a:rPr kumimoji="1" lang="en-US" altLang="ja-JP" b="1" i="1" smtClean="0">
                                <a:latin typeface="Cambria Math" panose="02040503050406030204" pitchFamily="18" charset="0"/>
                              </a:rPr>
                            </m:ctrlPr>
                          </m:dPr>
                          <m:e>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𝑨</m:t>
                                </m:r>
                              </m:e>
                              <m:sub>
                                <m:r>
                                  <a:rPr kumimoji="1" lang="en-US" altLang="ja-JP" b="1" i="1" smtClean="0">
                                    <a:latin typeface="Cambria Math" panose="02040503050406030204" pitchFamily="18" charset="0"/>
                                  </a:rPr>
                                  <m:t>𝒅</m:t>
                                </m:r>
                              </m:sub>
                            </m:sSub>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𝑰</m:t>
                            </m:r>
                          </m:e>
                        </m:d>
                        <m:r>
                          <a:rPr kumimoji="1" lang="en-US" altLang="ja-JP" b="1" i="1" smtClean="0">
                            <a:latin typeface="Cambria Math" panose="02040503050406030204" pitchFamily="18" charset="0"/>
                          </a:rPr>
                          <m:t>, </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𝑫</m:t>
                            </m:r>
                          </m:e>
                          <m:sub>
                            <m:r>
                              <a:rPr kumimoji="1" lang="en-US" altLang="ja-JP" b="1" i="1" smtClean="0">
                                <a:latin typeface="Cambria Math" panose="02040503050406030204" pitchFamily="18" charset="0"/>
                              </a:rPr>
                              <m:t>𝒅</m:t>
                            </m:r>
                          </m:sub>
                        </m:sSub>
                        <m:r>
                          <a:rPr kumimoji="1" lang="en-US" altLang="ja-JP" b="1" i="1"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𝑪</m:t>
                            </m:r>
                          </m:e>
                          <m:sub>
                            <m:r>
                              <a:rPr kumimoji="1" lang="en-US" altLang="ja-JP" b="1" i="1" smtClean="0">
                                <a:latin typeface="Cambria Math" panose="02040503050406030204" pitchFamily="18" charset="0"/>
                              </a:rPr>
                              <m:t>𝒄</m:t>
                            </m:r>
                          </m:sub>
                        </m:sSub>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𝑩</m:t>
                            </m:r>
                          </m:e>
                          <m:sub>
                            <m:r>
                              <a:rPr kumimoji="1" lang="en-US" altLang="ja-JP" b="1" i="1" smtClean="0">
                                <a:latin typeface="Cambria Math" panose="02040503050406030204" pitchFamily="18" charset="0"/>
                              </a:rPr>
                              <m:t>𝒅</m:t>
                            </m:r>
                          </m:sub>
                        </m:sSub>
                        <m:r>
                          <a:rPr kumimoji="1" lang="en-US" altLang="ja-JP" b="1" i="1"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𝑫</m:t>
                            </m:r>
                          </m:e>
                          <m:sub>
                            <m:r>
                              <a:rPr kumimoji="1" lang="en-US" altLang="ja-JP" b="1" i="1" smtClean="0">
                                <a:latin typeface="Cambria Math" panose="02040503050406030204" pitchFamily="18" charset="0"/>
                              </a:rPr>
                              <m:t>𝒄</m:t>
                            </m:r>
                          </m:sub>
                        </m:sSub>
                      </m:oMath>
                    </m:oMathPara>
                  </a14:m>
                  <a:endParaRPr kumimoji="1" lang="ja-JP" altLang="en-US" b="1" dirty="0"/>
                </a:p>
              </p:txBody>
            </p:sp>
          </mc:Choice>
          <mc:Fallback>
            <p:sp>
              <p:nvSpPr>
                <p:cNvPr id="28" name="テキスト ボックス 27">
                  <a:extLst>
                    <a:ext uri="{FF2B5EF4-FFF2-40B4-BE49-F238E27FC236}">
                      <a16:creationId xmlns:a16="http://schemas.microsoft.com/office/drawing/2014/main" id="{961F9003-F007-48A4-AA72-42DDDE6E9499}"/>
                    </a:ext>
                  </a:extLst>
                </p:cNvPr>
                <p:cNvSpPr txBox="1">
                  <a:spLocks noRot="1" noChangeAspect="1" noMove="1" noResize="1" noEditPoints="1" noAdjustHandles="1" noChangeArrowheads="1" noChangeShapeType="1" noTextEdit="1"/>
                </p:cNvSpPr>
                <p:nvPr/>
              </p:nvSpPr>
              <p:spPr>
                <a:xfrm>
                  <a:off x="1537284" y="4055645"/>
                  <a:ext cx="9117432" cy="572336"/>
                </a:xfrm>
                <a:prstGeom prst="rect">
                  <a:avLst/>
                </a:prstGeom>
                <a:blipFill>
                  <a:blip r:embed="rId3"/>
                  <a:stretch>
                    <a:fillRect b="-107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1" name="テキスト ボックス 20">
                  <a:extLst>
                    <a:ext uri="{FF2B5EF4-FFF2-40B4-BE49-F238E27FC236}">
                      <a16:creationId xmlns:a16="http://schemas.microsoft.com/office/drawing/2014/main" id="{B6723A47-BABA-423F-8658-D94833728447}"/>
                    </a:ext>
                  </a:extLst>
                </p:cNvPr>
                <p:cNvSpPr txBox="1"/>
                <p:nvPr/>
              </p:nvSpPr>
              <p:spPr>
                <a:xfrm>
                  <a:off x="2907904" y="1782187"/>
                  <a:ext cx="1243866" cy="56707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𝒔</m:t>
                        </m:r>
                        <m:r>
                          <a:rPr kumimoji="1" lang="en-US" altLang="ja-JP" b="1" i="1" smtClean="0">
                            <a:latin typeface="Cambria Math" panose="02040503050406030204" pitchFamily="18" charset="0"/>
                          </a:rPr>
                          <m:t>=</m:t>
                        </m:r>
                        <m:f>
                          <m:fPr>
                            <m:ctrlPr>
                              <a:rPr kumimoji="1" lang="en-US" altLang="ja-JP" b="1" i="1" smtClean="0">
                                <a:latin typeface="Cambria Math" panose="02040503050406030204" pitchFamily="18" charset="0"/>
                              </a:rPr>
                            </m:ctrlPr>
                          </m:fPr>
                          <m:num>
                            <m:r>
                              <a:rPr kumimoji="1" lang="en-US" altLang="ja-JP" b="1" i="1" smtClean="0">
                                <a:latin typeface="Cambria Math" panose="02040503050406030204" pitchFamily="18" charset="0"/>
                              </a:rPr>
                              <m:t>𝟐</m:t>
                            </m:r>
                          </m:num>
                          <m:den>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𝒕</m:t>
                                </m:r>
                              </m:e>
                              <m:sub>
                                <m:r>
                                  <a:rPr kumimoji="1" lang="en-US" altLang="ja-JP" b="1" i="1" smtClean="0">
                                    <a:latin typeface="Cambria Math" panose="02040503050406030204" pitchFamily="18" charset="0"/>
                                  </a:rPr>
                                  <m:t>𝒔</m:t>
                                </m:r>
                              </m:sub>
                            </m:sSub>
                          </m:den>
                        </m:f>
                        <m:f>
                          <m:fPr>
                            <m:ctrlPr>
                              <a:rPr kumimoji="1" lang="en-US" altLang="ja-JP" b="1" i="1" smtClean="0">
                                <a:latin typeface="Cambria Math" panose="02040503050406030204" pitchFamily="18" charset="0"/>
                              </a:rPr>
                            </m:ctrlPr>
                          </m:fPr>
                          <m:num>
                            <m:r>
                              <a:rPr kumimoji="1" lang="en-US" altLang="ja-JP" b="1" i="1" smtClean="0">
                                <a:latin typeface="Cambria Math" panose="02040503050406030204" pitchFamily="18" charset="0"/>
                              </a:rPr>
                              <m:t>𝒛</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𝟏</m:t>
                            </m:r>
                          </m:num>
                          <m:den>
                            <m:r>
                              <a:rPr kumimoji="1" lang="en-US" altLang="ja-JP" b="1" i="1" smtClean="0">
                                <a:latin typeface="Cambria Math" panose="02040503050406030204" pitchFamily="18" charset="0"/>
                              </a:rPr>
                              <m:t>𝒛</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𝟏</m:t>
                            </m:r>
                          </m:den>
                        </m:f>
                      </m:oMath>
                    </m:oMathPara>
                  </a14:m>
                  <a:endParaRPr kumimoji="1" lang="ja-JP" altLang="en-US" b="1" dirty="0"/>
                </a:p>
              </p:txBody>
            </p:sp>
          </mc:Choice>
          <mc:Fallback>
            <p:sp>
              <p:nvSpPr>
                <p:cNvPr id="21" name="テキスト ボックス 20">
                  <a:extLst>
                    <a:ext uri="{FF2B5EF4-FFF2-40B4-BE49-F238E27FC236}">
                      <a16:creationId xmlns:a16="http://schemas.microsoft.com/office/drawing/2014/main" id="{B6723A47-BABA-423F-8658-D94833728447}"/>
                    </a:ext>
                  </a:extLst>
                </p:cNvPr>
                <p:cNvSpPr txBox="1">
                  <a:spLocks noRot="1" noChangeAspect="1" noMove="1" noResize="1" noEditPoints="1" noAdjustHandles="1" noChangeArrowheads="1" noChangeShapeType="1" noTextEdit="1"/>
                </p:cNvSpPr>
                <p:nvPr/>
              </p:nvSpPr>
              <p:spPr>
                <a:xfrm>
                  <a:off x="2907904" y="1782187"/>
                  <a:ext cx="1243866" cy="567078"/>
                </a:xfrm>
                <a:prstGeom prst="rect">
                  <a:avLst/>
                </a:prstGeom>
                <a:blipFill>
                  <a:blip r:embed="rId4"/>
                  <a:stretch>
                    <a:fillRect/>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54502025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F8D2AD2B-1BA0-4810-BD31-14F0DB0E7CA7}" vid="{B59E7469-85B3-4F0E-9413-829AD3DE045B}"/>
    </a:ext>
  </a:extLst>
</a:theme>
</file>

<file path=docProps/app.xml><?xml version="1.0" encoding="utf-8"?>
<Properties xmlns="http://schemas.openxmlformats.org/officeDocument/2006/extended-properties" xmlns:vt="http://schemas.openxmlformats.org/officeDocument/2006/docPropsVTypes">
  <Template>まとめ1(背景_薄橙)</Template>
  <TotalTime>2561</TotalTime>
  <Words>517</Words>
  <Application>Microsoft Office PowerPoint</Application>
  <PresentationFormat>ワイド画面</PresentationFormat>
  <Paragraphs>93</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メイリオ</vt:lpstr>
      <vt:lpstr>游ゴシック</vt:lpstr>
      <vt:lpstr>Arial</vt:lpstr>
      <vt:lpstr>Cambria Math</vt:lpstr>
      <vt:lpstr>Office テーマ</vt:lpstr>
      <vt:lpstr>ディジタル実装</vt:lpstr>
      <vt:lpstr>ディジタル実装</vt:lpstr>
      <vt:lpstr>ディジタル実装</vt:lpstr>
      <vt:lpstr>0次ホールドによる離散化</vt:lpstr>
      <vt:lpstr>双一次変換による離散化（Tustin変換法）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時間応答</dc:title>
  <dc:creator>清水 優椰</dc:creator>
  <cp:lastModifiedBy>清水 優椰</cp:lastModifiedBy>
  <cp:revision>149</cp:revision>
  <dcterms:created xsi:type="dcterms:W3CDTF">2021-02-26T08:13:08Z</dcterms:created>
  <dcterms:modified xsi:type="dcterms:W3CDTF">2021-04-12T02:08:57Z</dcterms:modified>
</cp:coreProperties>
</file>