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3" r:id="rId5"/>
    <p:sldId id="275" r:id="rId6"/>
    <p:sldId id="276" r:id="rId7"/>
    <p:sldId id="277" r:id="rId8"/>
    <p:sldId id="278" r:id="rId9"/>
    <p:sldId id="279" r:id="rId10"/>
    <p:sldId id="280" r:id="rId11"/>
    <p:sldId id="284" r:id="rId12"/>
    <p:sldId id="281" r:id="rId13"/>
    <p:sldId id="282" r:id="rId14"/>
    <p:sldId id="28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BD5"/>
    <a:srgbClr val="FF9900"/>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p:scale>
          <a:sx n="50" d="100"/>
          <a:sy n="50" d="100"/>
        </p:scale>
        <p:origin x="-144"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DD56D-B8E0-49DA-A32A-D0DD14BC70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507992B6-2FFB-4145-83F2-4E78C8D20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4" name="日付プレースホルダー 3">
            <a:extLst>
              <a:ext uri="{FF2B5EF4-FFF2-40B4-BE49-F238E27FC236}">
                <a16:creationId xmlns:a16="http://schemas.microsoft.com/office/drawing/2014/main" id="{4214E3E9-9404-4289-A8B3-1DFA2F6085C6}"/>
              </a:ext>
            </a:extLst>
          </p:cNvPr>
          <p:cNvSpPr>
            <a:spLocks noGrp="1"/>
          </p:cNvSpPr>
          <p:nvPr>
            <p:ph type="dt" sz="half" idx="10"/>
          </p:nvPr>
        </p:nvSpPr>
        <p:spPr/>
        <p:txBody>
          <a:bodyPr/>
          <a:lstStyle/>
          <a:p>
            <a:fld id="{900169D2-2249-45F1-89DA-CBD455408889}" type="datetimeFigureOut">
              <a:rPr kumimoji="1" lang="ja-JP" altLang="en-US" smtClean="0"/>
              <a:t>2021/3/12</a:t>
            </a:fld>
            <a:endParaRPr kumimoji="1" lang="ja-JP" altLang="en-US"/>
          </a:p>
        </p:txBody>
      </p:sp>
      <p:sp>
        <p:nvSpPr>
          <p:cNvPr id="5" name="フッター プレースホルダー 4">
            <a:extLst>
              <a:ext uri="{FF2B5EF4-FFF2-40B4-BE49-F238E27FC236}">
                <a16:creationId xmlns:a16="http://schemas.microsoft.com/office/drawing/2014/main" id="{DF9E0727-754D-4A6D-A643-1A2F0B802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832C32-FB06-4790-84FE-6A17958300AB}"/>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60909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C6EAAA-A423-464F-909D-0BB460077239}"/>
              </a:ext>
            </a:extLst>
          </p:cNvPr>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コンテンツ プレースホルダー 2">
            <a:extLst>
              <a:ext uri="{FF2B5EF4-FFF2-40B4-BE49-F238E27FC236}">
                <a16:creationId xmlns:a16="http://schemas.microsoft.com/office/drawing/2014/main" id="{BDA81B91-52A6-4306-ACBF-A41B1D6EAE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a:extLst>
              <a:ext uri="{FF2B5EF4-FFF2-40B4-BE49-F238E27FC236}">
                <a16:creationId xmlns:a16="http://schemas.microsoft.com/office/drawing/2014/main" id="{9409D521-2D85-4F37-8250-4C0FFAC3F6C0}"/>
              </a:ext>
            </a:extLst>
          </p:cNvPr>
          <p:cNvSpPr>
            <a:spLocks noGrp="1"/>
          </p:cNvSpPr>
          <p:nvPr>
            <p:ph type="dt" sz="half" idx="10"/>
          </p:nvPr>
        </p:nvSpPr>
        <p:spPr/>
        <p:txBody>
          <a:bodyPr/>
          <a:lstStyle/>
          <a:p>
            <a:fld id="{900169D2-2249-45F1-89DA-CBD455408889}" type="datetimeFigureOut">
              <a:rPr kumimoji="1" lang="ja-JP" altLang="en-US" smtClean="0"/>
              <a:t>2021/3/12</a:t>
            </a:fld>
            <a:endParaRPr kumimoji="1" lang="ja-JP" altLang="en-US"/>
          </a:p>
        </p:txBody>
      </p:sp>
      <p:sp>
        <p:nvSpPr>
          <p:cNvPr id="5" name="フッター プレースホルダー 4">
            <a:extLst>
              <a:ext uri="{FF2B5EF4-FFF2-40B4-BE49-F238E27FC236}">
                <a16:creationId xmlns:a16="http://schemas.microsoft.com/office/drawing/2014/main" id="{FE014D37-2ADB-45F4-AFBC-4C6CEE3299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11A502-D939-468A-A6D5-02356857A279}"/>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78021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3A20A6-3A71-4136-8482-D72870F22F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BB7D47-618E-41DB-B9F0-E7971C375F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13E402-0981-49F2-859F-9D11DEE27A0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F39EAC3-282A-4D1E-B053-5BC7E464BB6D}"/>
              </a:ext>
            </a:extLst>
          </p:cNvPr>
          <p:cNvSpPr>
            <a:spLocks noGrp="1"/>
          </p:cNvSpPr>
          <p:nvPr>
            <p:ph type="dt" sz="half" idx="10"/>
          </p:nvPr>
        </p:nvSpPr>
        <p:spPr/>
        <p:txBody>
          <a:bodyPr/>
          <a:lstStyle/>
          <a:p>
            <a:fld id="{900169D2-2249-45F1-89DA-CBD455408889}" type="datetimeFigureOut">
              <a:rPr kumimoji="1" lang="ja-JP" altLang="en-US" smtClean="0"/>
              <a:t>2021/3/12</a:t>
            </a:fld>
            <a:endParaRPr kumimoji="1" lang="ja-JP" altLang="en-US"/>
          </a:p>
        </p:txBody>
      </p:sp>
      <p:sp>
        <p:nvSpPr>
          <p:cNvPr id="6" name="フッター プレースホルダー 5">
            <a:extLst>
              <a:ext uri="{FF2B5EF4-FFF2-40B4-BE49-F238E27FC236}">
                <a16:creationId xmlns:a16="http://schemas.microsoft.com/office/drawing/2014/main" id="{45AA2A9C-3D58-42C5-B8AD-395231C756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2D6AA5-0798-443A-8AEC-7AF322138A55}"/>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412378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B4B7E-A2F6-4417-A029-AB351BDC6A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AD0F93-0E09-4003-B14B-7704501AD6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74E083-5B42-4715-B62A-56F3D48E93E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F1DCA8-B775-4435-8072-4BF007523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31DCA4-6FDE-455D-9AE8-45053A28EF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4F9E0FB-D4C7-4759-BE50-2CA21A6176FE}"/>
              </a:ext>
            </a:extLst>
          </p:cNvPr>
          <p:cNvSpPr>
            <a:spLocks noGrp="1"/>
          </p:cNvSpPr>
          <p:nvPr>
            <p:ph type="dt" sz="half" idx="10"/>
          </p:nvPr>
        </p:nvSpPr>
        <p:spPr/>
        <p:txBody>
          <a:bodyPr/>
          <a:lstStyle/>
          <a:p>
            <a:fld id="{900169D2-2249-45F1-89DA-CBD455408889}" type="datetimeFigureOut">
              <a:rPr kumimoji="1" lang="ja-JP" altLang="en-US" smtClean="0"/>
              <a:t>2021/3/12</a:t>
            </a:fld>
            <a:endParaRPr kumimoji="1" lang="ja-JP" altLang="en-US"/>
          </a:p>
        </p:txBody>
      </p:sp>
      <p:sp>
        <p:nvSpPr>
          <p:cNvPr id="8" name="フッター プレースホルダー 7">
            <a:extLst>
              <a:ext uri="{FF2B5EF4-FFF2-40B4-BE49-F238E27FC236}">
                <a16:creationId xmlns:a16="http://schemas.microsoft.com/office/drawing/2014/main" id="{17160D44-453E-42E8-99EA-09471DE2D8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6DD3299-73D9-47C8-96CC-7465AFA60CC6}"/>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293059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EC08B-5E73-453C-B403-BA43B7920B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A39F11C-5EB0-4741-BD63-BCB50771600C}"/>
              </a:ext>
            </a:extLst>
          </p:cNvPr>
          <p:cNvSpPr>
            <a:spLocks noGrp="1"/>
          </p:cNvSpPr>
          <p:nvPr>
            <p:ph type="dt" sz="half" idx="10"/>
          </p:nvPr>
        </p:nvSpPr>
        <p:spPr/>
        <p:txBody>
          <a:bodyPr/>
          <a:lstStyle/>
          <a:p>
            <a:fld id="{900169D2-2249-45F1-89DA-CBD455408889}" type="datetimeFigureOut">
              <a:rPr kumimoji="1" lang="ja-JP" altLang="en-US" smtClean="0"/>
              <a:t>2021/3/12</a:t>
            </a:fld>
            <a:endParaRPr kumimoji="1" lang="ja-JP" altLang="en-US"/>
          </a:p>
        </p:txBody>
      </p:sp>
      <p:sp>
        <p:nvSpPr>
          <p:cNvPr id="4" name="フッター プレースホルダー 3">
            <a:extLst>
              <a:ext uri="{FF2B5EF4-FFF2-40B4-BE49-F238E27FC236}">
                <a16:creationId xmlns:a16="http://schemas.microsoft.com/office/drawing/2014/main" id="{9D3FF515-F074-407D-AE77-ADB7CEAA9FC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00782C-425E-4B62-91A2-AB8B969D67F4}"/>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166701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CD95090-466C-4720-B100-95B19499F507}"/>
              </a:ext>
            </a:extLst>
          </p:cNvPr>
          <p:cNvSpPr>
            <a:spLocks noGrp="1"/>
          </p:cNvSpPr>
          <p:nvPr>
            <p:ph type="dt" sz="half" idx="10"/>
          </p:nvPr>
        </p:nvSpPr>
        <p:spPr/>
        <p:txBody>
          <a:bodyPr/>
          <a:lstStyle/>
          <a:p>
            <a:fld id="{900169D2-2249-45F1-89DA-CBD455408889}" type="datetimeFigureOut">
              <a:rPr kumimoji="1" lang="ja-JP" altLang="en-US" smtClean="0"/>
              <a:t>2021/3/12</a:t>
            </a:fld>
            <a:endParaRPr kumimoji="1" lang="ja-JP" altLang="en-US"/>
          </a:p>
        </p:txBody>
      </p:sp>
      <p:sp>
        <p:nvSpPr>
          <p:cNvPr id="3" name="フッター プレースホルダー 2">
            <a:extLst>
              <a:ext uri="{FF2B5EF4-FFF2-40B4-BE49-F238E27FC236}">
                <a16:creationId xmlns:a16="http://schemas.microsoft.com/office/drawing/2014/main" id="{3BF082E7-30C1-45E4-B643-E8C7B277F1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621C1E-665A-4CF9-B6EA-4631E401439D}"/>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914041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A566C20-3580-4F47-9E2D-7FC239145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CC8317-403D-4600-8214-6F6C8F136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9A95FC-52EA-4001-BC93-54EC96996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169D2-2249-45F1-89DA-CBD455408889}" type="datetimeFigureOut">
              <a:rPr kumimoji="1" lang="ja-JP" altLang="en-US" smtClean="0"/>
              <a:t>2021/3/12</a:t>
            </a:fld>
            <a:endParaRPr kumimoji="1" lang="ja-JP" altLang="en-US"/>
          </a:p>
        </p:txBody>
      </p:sp>
      <p:sp>
        <p:nvSpPr>
          <p:cNvPr id="5" name="フッター プレースホルダー 4">
            <a:extLst>
              <a:ext uri="{FF2B5EF4-FFF2-40B4-BE49-F238E27FC236}">
                <a16:creationId xmlns:a16="http://schemas.microsoft.com/office/drawing/2014/main" id="{A26E4F54-5714-4BED-B4AB-FC100679D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8F9B8F-CE26-4632-BD41-AA678E661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4091701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xStyles>
    <p:titleStyle>
      <a:lvl1pPr algn="l" defTabSz="914400" rtl="0" eaLnBrk="1" latinLnBrk="0" hangingPunct="1">
        <a:lnSpc>
          <a:spcPct val="90000"/>
        </a:lnSpc>
        <a:spcBef>
          <a:spcPct val="0"/>
        </a:spcBef>
        <a:buNone/>
        <a:defRPr kumimoji="1" sz="4400" b="1" kern="1200" baseline="0">
          <a:solidFill>
            <a:schemeClr val="tx2">
              <a:lumMod val="50000"/>
            </a:schemeClr>
          </a:solidFill>
          <a:latin typeface="メイリオ" panose="020B0604030504040204" pitchFamily="50" charset="-128"/>
          <a:ea typeface="游ゴシック" panose="020B04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 Id="rId5" Type="http://schemas.openxmlformats.org/officeDocument/2006/relationships/image" Target="../media/image75.png"/><Relationship Id="rId4" Type="http://schemas.openxmlformats.org/officeDocument/2006/relationships/image" Target="../media/image74.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77.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76.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78.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79.png"/></Relationships>
</file>

<file path=ppt/slides/_rels/slide1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6.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7.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1" Type="http://schemas.openxmlformats.org/officeDocument/2006/relationships/slideLayout" Target="../slideLayouts/slideLayout5.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66.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65.png"/><Relationship Id="rId16" Type="http://schemas.openxmlformats.org/officeDocument/2006/relationships/image" Target="../media/image60.png"/><Relationship Id="rId1" Type="http://schemas.openxmlformats.org/officeDocument/2006/relationships/slideLayout" Target="../slideLayouts/slideLayout5.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19" Type="http://schemas.openxmlformats.org/officeDocument/2006/relationships/image" Target="../media/image67.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10E77-E55B-4492-A042-1384295F2A6A}"/>
              </a:ext>
            </a:extLst>
          </p:cNvPr>
          <p:cNvSpPr>
            <a:spLocks noGrp="1"/>
          </p:cNvSpPr>
          <p:nvPr>
            <p:ph type="ctrTitle"/>
          </p:nvPr>
        </p:nvSpPr>
        <p:spPr/>
        <p:txBody>
          <a:bodyPr/>
          <a:lstStyle/>
          <a:p>
            <a:r>
              <a:rPr kumimoji="1" lang="en-US" altLang="ja-JP" dirty="0"/>
              <a:t>P</a:t>
            </a:r>
            <a:r>
              <a:rPr kumimoji="1" lang="ja-JP" altLang="en-US" dirty="0"/>
              <a:t>・</a:t>
            </a:r>
            <a:r>
              <a:rPr kumimoji="1" lang="en-US" altLang="ja-JP" dirty="0"/>
              <a:t>PD</a:t>
            </a:r>
            <a:r>
              <a:rPr kumimoji="1" lang="ja-JP" altLang="en-US" dirty="0"/>
              <a:t>・</a:t>
            </a:r>
            <a:r>
              <a:rPr kumimoji="1" lang="en-US" altLang="ja-JP" dirty="0"/>
              <a:t>PID</a:t>
            </a:r>
            <a:r>
              <a:rPr kumimoji="1" lang="ja-JP" altLang="en-US" dirty="0"/>
              <a:t>制御</a:t>
            </a:r>
          </a:p>
        </p:txBody>
      </p:sp>
      <p:sp>
        <p:nvSpPr>
          <p:cNvPr id="3" name="字幕 2">
            <a:extLst>
              <a:ext uri="{FF2B5EF4-FFF2-40B4-BE49-F238E27FC236}">
                <a16:creationId xmlns:a16="http://schemas.microsoft.com/office/drawing/2014/main" id="{0019091F-366E-42A1-B1D3-88307A75E67B}"/>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98223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F08CB0F7-1C66-4AAB-976C-A220DB46C840}"/>
              </a:ext>
            </a:extLst>
          </p:cNvPr>
          <p:cNvSpPr/>
          <p:nvPr/>
        </p:nvSpPr>
        <p:spPr>
          <a:xfrm>
            <a:off x="2947735" y="4513040"/>
            <a:ext cx="2811380" cy="9008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8CB6CB3-3F0B-4391-99BF-626FE8CBFA24}"/>
              </a:ext>
            </a:extLst>
          </p:cNvPr>
          <p:cNvSpPr/>
          <p:nvPr/>
        </p:nvSpPr>
        <p:spPr>
          <a:xfrm>
            <a:off x="4030996" y="3450104"/>
            <a:ext cx="1351548" cy="7437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PD</a:t>
            </a:r>
            <a:r>
              <a:rPr lang="ja-JP" altLang="en-US" dirty="0"/>
              <a:t>制御（不完全微分）</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25708684-9574-449A-943A-C0C14D9F5BD6}"/>
                  </a:ext>
                </a:extLst>
              </p:cNvPr>
              <p:cNvSpPr txBox="1"/>
              <p:nvPr/>
            </p:nvSpPr>
            <p:spPr>
              <a:xfrm>
                <a:off x="4221913" y="3518021"/>
                <a:ext cx="915251" cy="559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1" i="1" smtClean="0">
                              <a:latin typeface="Cambria Math" panose="02040503050406030204" pitchFamily="18" charset="0"/>
                            </a:rPr>
                          </m:ctrlPr>
                        </m:fPr>
                        <m:num>
                          <m:r>
                            <a:rPr kumimoji="1" lang="en-US" altLang="ja-JP" b="1" i="0" smtClean="0">
                              <a:latin typeface="Cambria Math" panose="02040503050406030204" pitchFamily="18" charset="0"/>
                            </a:rPr>
                            <m:t>𝐬</m:t>
                          </m:r>
                        </m:num>
                        <m:den>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𝒍𝒑</m:t>
                              </m:r>
                            </m:sub>
                          </m:sSub>
                          <m:r>
                            <a:rPr kumimoji="1" lang="en-US" altLang="ja-JP" b="1" i="1" smtClean="0">
                              <a:latin typeface="Cambria Math" panose="02040503050406030204" pitchFamily="18" charset="0"/>
                            </a:rPr>
                            <m:t>𝒔</m:t>
                          </m:r>
                        </m:den>
                      </m:f>
                    </m:oMath>
                  </m:oMathPara>
                </a14:m>
                <a:endParaRPr kumimoji="1" lang="en-US" altLang="ja-JP" b="1" dirty="0"/>
              </a:p>
            </p:txBody>
          </p:sp>
        </mc:Choice>
        <mc:Fallback>
          <p:sp>
            <p:nvSpPr>
              <p:cNvPr id="3" name="テキスト ボックス 2">
                <a:extLst>
                  <a:ext uri="{FF2B5EF4-FFF2-40B4-BE49-F238E27FC236}">
                    <a16:creationId xmlns:a16="http://schemas.microsoft.com/office/drawing/2014/main" id="{25708684-9574-449A-943A-C0C14D9F5BD6}"/>
                  </a:ext>
                </a:extLst>
              </p:cNvPr>
              <p:cNvSpPr txBox="1">
                <a:spLocks noRot="1" noChangeAspect="1" noMove="1" noResize="1" noEditPoints="1" noAdjustHandles="1" noChangeArrowheads="1" noChangeShapeType="1" noTextEdit="1"/>
              </p:cNvSpPr>
              <p:nvPr/>
            </p:nvSpPr>
            <p:spPr>
              <a:xfrm>
                <a:off x="4221913" y="3518021"/>
                <a:ext cx="915251" cy="5590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DB0E54F9-8039-4073-9E6A-7E837FDAA103}"/>
                  </a:ext>
                </a:extLst>
              </p:cNvPr>
              <p:cNvSpPr txBox="1"/>
              <p:nvPr/>
            </p:nvSpPr>
            <p:spPr>
              <a:xfrm>
                <a:off x="2839451" y="4638463"/>
                <a:ext cx="2919664" cy="651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𝒌</m:t>
                          </m:r>
                        </m:e>
                        <m:sub>
                          <m:r>
                            <a:rPr lang="en-US" altLang="ja-JP" b="1" i="1">
                              <a:latin typeface="Cambria Math" panose="02040503050406030204" pitchFamily="18" charset="0"/>
                            </a:rPr>
                            <m:t>𝑫</m:t>
                          </m:r>
                        </m:sub>
                      </m:sSub>
                      <m:f>
                        <m:fPr>
                          <m:ctrlPr>
                            <a:rPr lang="en-US" altLang="ja-JP" b="1" i="1">
                              <a:latin typeface="Cambria Math" panose="02040503050406030204" pitchFamily="18" charset="0"/>
                            </a:rPr>
                          </m:ctrlPr>
                        </m:fPr>
                        <m:num>
                          <m:r>
                            <a:rPr lang="en-US" altLang="ja-JP" b="1">
                              <a:latin typeface="Cambria Math" panose="02040503050406030204" pitchFamily="18" charset="0"/>
                            </a:rPr>
                            <m:t>𝐬</m:t>
                          </m:r>
                        </m:num>
                        <m:den>
                          <m:r>
                            <a:rPr lang="en-US" altLang="ja-JP" b="1" i="1">
                              <a:latin typeface="Cambria Math" panose="02040503050406030204" pitchFamily="18" charset="0"/>
                            </a:rPr>
                            <m:t>𝟏</m:t>
                          </m:r>
                          <m:r>
                            <a:rPr lang="en-US" altLang="ja-JP" b="1" i="1">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𝑻</m:t>
                              </m:r>
                            </m:e>
                            <m:sub>
                              <m:r>
                                <a:rPr lang="en-US" altLang="ja-JP" b="1" i="1" smtClean="0">
                                  <a:latin typeface="Cambria Math" panose="02040503050406030204" pitchFamily="18" charset="0"/>
                                </a:rPr>
                                <m:t>𝒍𝒑</m:t>
                              </m:r>
                            </m:sub>
                          </m:sSub>
                          <m:r>
                            <a:rPr lang="en-US" altLang="ja-JP" b="1" i="1">
                              <a:latin typeface="Cambria Math" panose="02040503050406030204" pitchFamily="18" charset="0"/>
                            </a:rPr>
                            <m:t>𝒔</m:t>
                          </m:r>
                        </m:den>
                      </m:f>
                      <m:r>
                        <a:rPr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𝐏</m:t>
                          </m:r>
                        </m:sub>
                      </m:sSub>
                    </m:oMath>
                  </m:oMathPara>
                </a14:m>
                <a:endParaRPr kumimoji="1" lang="en-US" altLang="ja-JP" b="1" dirty="0"/>
              </a:p>
            </p:txBody>
          </p:sp>
        </mc:Choice>
        <mc:Fallback>
          <p:sp>
            <p:nvSpPr>
              <p:cNvPr id="34" name="テキスト ボックス 33">
                <a:extLst>
                  <a:ext uri="{FF2B5EF4-FFF2-40B4-BE49-F238E27FC236}">
                    <a16:creationId xmlns:a16="http://schemas.microsoft.com/office/drawing/2014/main" id="{DB0E54F9-8039-4073-9E6A-7E837FDAA103}"/>
                  </a:ext>
                </a:extLst>
              </p:cNvPr>
              <p:cNvSpPr txBox="1">
                <a:spLocks noRot="1" noChangeAspect="1" noMove="1" noResize="1" noEditPoints="1" noAdjustHandles="1" noChangeArrowheads="1" noChangeShapeType="1" noTextEdit="1"/>
              </p:cNvSpPr>
              <p:nvPr/>
            </p:nvSpPr>
            <p:spPr>
              <a:xfrm>
                <a:off x="2839451" y="4638463"/>
                <a:ext cx="2919664" cy="65139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A11DDF2C-20A7-4967-96AA-D18B2A6F2FCA}"/>
                  </a:ext>
                </a:extLst>
              </p:cNvPr>
              <p:cNvSpPr txBox="1"/>
              <p:nvPr/>
            </p:nvSpPr>
            <p:spPr>
              <a:xfrm>
                <a:off x="838199" y="1853804"/>
                <a:ext cx="8771022" cy="5632311"/>
              </a:xfrm>
              <a:prstGeom prst="rect">
                <a:avLst/>
              </a:prstGeom>
              <a:noFill/>
            </p:spPr>
            <p:txBody>
              <a:bodyPr wrap="square" rtlCol="0">
                <a:spAutoFit/>
              </a:bodyPr>
              <a:lstStyle/>
              <a:p>
                <a:r>
                  <a:rPr kumimoji="1" lang="en-US" altLang="ja-JP" b="1" dirty="0"/>
                  <a:t>D</a:t>
                </a:r>
                <a:r>
                  <a:rPr kumimoji="1" lang="ja-JP" altLang="en-US" b="1" dirty="0"/>
                  <a:t>制御では，偏差の微分情報を使うが理想的な微分は制御器として実装できない．</a:t>
                </a:r>
                <a:endParaRPr kumimoji="1" lang="en-US" altLang="ja-JP" b="1" dirty="0"/>
              </a:p>
              <a:p>
                <a:r>
                  <a:rPr lang="ja-JP" altLang="en-US" b="1" dirty="0"/>
                  <a:t>例えば，</a:t>
                </a:r>
                <a:r>
                  <a:rPr lang="en-US" altLang="ja-JP" b="1" dirty="0"/>
                  <a:t>PD</a:t>
                </a:r>
                <a:r>
                  <a:rPr lang="ja-JP" altLang="en-US" b="1" dirty="0"/>
                  <a:t>制御は</a:t>
                </a:r>
                <a14:m>
                  <m:oMath xmlns:m="http://schemas.openxmlformats.org/officeDocument/2006/math">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𝒌</m:t>
                        </m:r>
                      </m:e>
                      <m:sub>
                        <m:r>
                          <a:rPr lang="en-US" altLang="ja-JP" b="1" i="1">
                            <a:latin typeface="Cambria Math" panose="02040503050406030204" pitchFamily="18" charset="0"/>
                          </a:rPr>
                          <m:t>𝑫</m:t>
                        </m:r>
                      </m:sub>
                    </m:sSub>
                    <m:r>
                      <a:rPr lang="en-US" altLang="ja-JP" b="1" i="1">
                        <a:latin typeface="Cambria Math" panose="02040503050406030204" pitchFamily="18" charset="0"/>
                      </a:rPr>
                      <m:t>𝒔</m:t>
                    </m:r>
                    <m:r>
                      <a:rPr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𝐏</m:t>
                        </m:r>
                      </m:sub>
                    </m:sSub>
                  </m:oMath>
                </a14:m>
                <a:r>
                  <a:rPr kumimoji="1" lang="ja-JP" altLang="en-US" b="1" dirty="0"/>
                  <a:t>が制御器としているが，これはインプロパ－なので，</a:t>
                </a:r>
                <a:endParaRPr kumimoji="1" lang="en-US" altLang="ja-JP" b="1" dirty="0"/>
              </a:p>
              <a:p>
                <a:r>
                  <a:rPr lang="ja-JP" altLang="en-US" b="1" dirty="0"/>
                  <a:t>現実世界の電気回路で実装することはできない．</a:t>
                </a:r>
                <a:endParaRPr lang="en-US" altLang="ja-JP" b="1" dirty="0"/>
              </a:p>
              <a:p>
                <a:endParaRPr kumimoji="1" lang="en-US" altLang="ja-JP" b="1" dirty="0"/>
              </a:p>
              <a:p>
                <a:r>
                  <a:rPr lang="ja-JP" altLang="en-US" b="1" dirty="0"/>
                  <a:t>そのため，実際には</a:t>
                </a:r>
                <a:r>
                  <a:rPr lang="ja-JP" altLang="en-US" b="1" dirty="0">
                    <a:solidFill>
                      <a:srgbClr val="C00000"/>
                    </a:solidFill>
                  </a:rPr>
                  <a:t>不完全微分器</a:t>
                </a:r>
                <a:endParaRPr lang="en-US" altLang="ja-JP" b="1" dirty="0">
                  <a:solidFill>
                    <a:srgbClr val="C00000"/>
                  </a:solidFill>
                </a:endParaRPr>
              </a:p>
              <a:p>
                <a:endParaRPr kumimoji="1" lang="en-US" altLang="ja-JP" b="1" dirty="0">
                  <a:solidFill>
                    <a:srgbClr val="C00000"/>
                  </a:solidFill>
                </a:endParaRPr>
              </a:p>
              <a:p>
                <a:endParaRPr lang="en-US" altLang="ja-JP" b="1" dirty="0">
                  <a:solidFill>
                    <a:srgbClr val="C00000"/>
                  </a:solidFill>
                </a:endParaRPr>
              </a:p>
              <a:p>
                <a:endParaRPr kumimoji="1" lang="en-US" altLang="ja-JP" b="1" dirty="0">
                  <a:solidFill>
                    <a:srgbClr val="C00000"/>
                  </a:solidFill>
                </a:endParaRPr>
              </a:p>
              <a:p>
                <a:endParaRPr lang="en-US" altLang="ja-JP" b="1" dirty="0">
                  <a:solidFill>
                    <a:srgbClr val="C00000"/>
                  </a:solidFill>
                </a:endParaRPr>
              </a:p>
              <a:p>
                <a:r>
                  <a:rPr kumimoji="1" lang="ja-JP" altLang="en-US" b="1" dirty="0"/>
                  <a:t>を</a:t>
                </a:r>
                <a:r>
                  <a:rPr lang="ja-JP" altLang="en-US" b="1" dirty="0"/>
                  <a:t>用いた</a:t>
                </a:r>
                <a:endParaRPr lang="en-US" altLang="ja-JP" b="1" dirty="0"/>
              </a:p>
              <a:p>
                <a:endParaRPr kumimoji="1" lang="en-US" altLang="ja-JP" b="1" dirty="0"/>
              </a:p>
              <a:p>
                <a:endParaRPr lang="en-US" altLang="ja-JP" b="1" dirty="0"/>
              </a:p>
              <a:p>
                <a:endParaRPr kumimoji="1" lang="en-US" altLang="ja-JP" b="1" dirty="0"/>
              </a:p>
              <a:p>
                <a:endParaRPr lang="en-US" altLang="ja-JP" b="1" dirty="0"/>
              </a:p>
              <a:p>
                <a:r>
                  <a:rPr kumimoji="1" lang="ja-JP" altLang="en-US" b="1" dirty="0"/>
                  <a:t>という形で実装をする．</a:t>
                </a:r>
                <a:endParaRPr kumimoji="1" lang="en-US" altLang="ja-JP" b="1" dirty="0"/>
              </a:p>
              <a:p>
                <a:endParaRPr lang="en-US" altLang="ja-JP" b="1" dirty="0">
                  <a:solidFill>
                    <a:srgbClr val="002060"/>
                  </a:solidFill>
                </a:endParaRPr>
              </a:p>
              <a:p>
                <a:r>
                  <a:rPr lang="ja-JP" altLang="en-US" b="1" dirty="0">
                    <a:solidFill>
                      <a:srgbClr val="002060"/>
                    </a:solidFill>
                  </a:rPr>
                  <a:t>不完全微分器</a:t>
                </a:r>
                <a:r>
                  <a:rPr lang="ja-JP" altLang="en-US" b="1" dirty="0"/>
                  <a:t>：微分にローパス（</a:t>
                </a:r>
                <a:r>
                  <a:rPr lang="en-US" altLang="ja-JP" b="1" dirty="0"/>
                  <a:t>1</a:t>
                </a:r>
                <a:r>
                  <a:rPr lang="ja-JP" altLang="en-US" b="1" dirty="0"/>
                  <a:t>次遅れ系）を付加したもので，プロパーな関数</a:t>
                </a:r>
                <a:endParaRPr lang="en-US" altLang="ja-JP" b="1" dirty="0"/>
              </a:p>
              <a:p>
                <a:endParaRPr kumimoji="1" lang="en-US" altLang="ja-JP" b="1" dirty="0">
                  <a:solidFill>
                    <a:srgbClr val="C00000"/>
                  </a:solidFill>
                </a:endParaRPr>
              </a:p>
              <a:p>
                <a:r>
                  <a:rPr kumimoji="1" lang="ja-JP" altLang="en-US" b="1" dirty="0">
                    <a:solidFill>
                      <a:srgbClr val="C00000"/>
                    </a:solidFill>
                  </a:rPr>
                  <a:t>ノイズは微分によって増幅されるが，ローパスフィルタが加わることにより，ノイズの影響を低減することができる</a:t>
                </a:r>
                <a:endParaRPr kumimoji="1" lang="en-US" altLang="ja-JP" b="1" dirty="0">
                  <a:solidFill>
                    <a:srgbClr val="C00000"/>
                  </a:solidFill>
                </a:endParaRPr>
              </a:p>
            </p:txBody>
          </p:sp>
        </mc:Choice>
        <mc:Fallback>
          <p:sp>
            <p:nvSpPr>
              <p:cNvPr id="46" name="テキスト ボックス 45">
                <a:extLst>
                  <a:ext uri="{FF2B5EF4-FFF2-40B4-BE49-F238E27FC236}">
                    <a16:creationId xmlns:a16="http://schemas.microsoft.com/office/drawing/2014/main" id="{A11DDF2C-20A7-4967-96AA-D18B2A6F2FCA}"/>
                  </a:ext>
                </a:extLst>
              </p:cNvPr>
              <p:cNvSpPr txBox="1">
                <a:spLocks noRot="1" noChangeAspect="1" noMove="1" noResize="1" noEditPoints="1" noAdjustHandles="1" noChangeArrowheads="1" noChangeShapeType="1" noTextEdit="1"/>
              </p:cNvSpPr>
              <p:nvPr/>
            </p:nvSpPr>
            <p:spPr>
              <a:xfrm>
                <a:off x="838199" y="1853804"/>
                <a:ext cx="8771022" cy="5632311"/>
              </a:xfrm>
              <a:prstGeom prst="rect">
                <a:avLst/>
              </a:prstGeom>
              <a:blipFill>
                <a:blip r:embed="rId4"/>
                <a:stretch>
                  <a:fillRect l="-556" t="-541" b="-7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FDC6FB3E-2897-487A-8268-12A7B3F8D178}"/>
                  </a:ext>
                </a:extLst>
              </p:cNvPr>
              <p:cNvSpPr txBox="1"/>
              <p:nvPr/>
            </p:nvSpPr>
            <p:spPr>
              <a:xfrm>
                <a:off x="5878200" y="3800865"/>
                <a:ext cx="3366065" cy="394210"/>
              </a:xfrm>
              <a:prstGeom prst="rect">
                <a:avLst/>
              </a:prstGeom>
              <a:noFill/>
            </p:spPr>
            <p:txBody>
              <a:bodyPr wrap="square">
                <a:spAutoFit/>
              </a:bodyPr>
              <a:lstStyle/>
              <a:p>
                <a:r>
                  <a:rPr kumimoji="1" lang="ja-JP" altLang="en-US" b="1" dirty="0">
                    <a:solidFill>
                      <a:srgbClr val="002060"/>
                    </a:solidFill>
                  </a:rPr>
                  <a:t>時定数</a:t>
                </a:r>
                <a14:m>
                  <m:oMath xmlns:m="http://schemas.openxmlformats.org/officeDocument/2006/math">
                    <m:sSub>
                      <m:sSubPr>
                        <m:ctrlPr>
                          <a:rPr lang="en-US" altLang="ja-JP" b="1" i="1" smtClean="0">
                            <a:solidFill>
                              <a:srgbClr val="002060"/>
                            </a:solidFill>
                            <a:latin typeface="Cambria Math" panose="02040503050406030204" pitchFamily="18" charset="0"/>
                          </a:rPr>
                        </m:ctrlPr>
                      </m:sSubPr>
                      <m:e>
                        <m:r>
                          <a:rPr lang="en-US" altLang="ja-JP" b="1" i="1">
                            <a:solidFill>
                              <a:srgbClr val="002060"/>
                            </a:solidFill>
                            <a:latin typeface="Cambria Math" panose="02040503050406030204" pitchFamily="18" charset="0"/>
                          </a:rPr>
                          <m:t>𝑻</m:t>
                        </m:r>
                      </m:e>
                      <m:sub>
                        <m:r>
                          <a:rPr lang="en-US" altLang="ja-JP" b="1" i="1">
                            <a:solidFill>
                              <a:srgbClr val="002060"/>
                            </a:solidFill>
                            <a:latin typeface="Cambria Math" panose="02040503050406030204" pitchFamily="18" charset="0"/>
                          </a:rPr>
                          <m:t>𝒍𝒑</m:t>
                        </m:r>
                      </m:sub>
                    </m:sSub>
                  </m:oMath>
                </a14:m>
                <a:r>
                  <a:rPr kumimoji="1" lang="ja-JP" altLang="en-US" b="1" dirty="0">
                    <a:solidFill>
                      <a:srgbClr val="002060"/>
                    </a:solidFill>
                  </a:rPr>
                  <a:t>はカットオフ周波数</a:t>
                </a:r>
                <a:endParaRPr kumimoji="1" lang="en-US" altLang="ja-JP" b="1" dirty="0">
                  <a:solidFill>
                    <a:srgbClr val="002060"/>
                  </a:solidFill>
                </a:endParaRPr>
              </a:p>
            </p:txBody>
          </p:sp>
        </mc:Choice>
        <mc:Fallback>
          <p:sp>
            <p:nvSpPr>
              <p:cNvPr id="16" name="テキスト ボックス 15">
                <a:extLst>
                  <a:ext uri="{FF2B5EF4-FFF2-40B4-BE49-F238E27FC236}">
                    <a16:creationId xmlns:a16="http://schemas.microsoft.com/office/drawing/2014/main" id="{FDC6FB3E-2897-487A-8268-12A7B3F8D178}"/>
                  </a:ext>
                </a:extLst>
              </p:cNvPr>
              <p:cNvSpPr txBox="1">
                <a:spLocks noRot="1" noChangeAspect="1" noMove="1" noResize="1" noEditPoints="1" noAdjustHandles="1" noChangeArrowheads="1" noChangeShapeType="1" noTextEdit="1"/>
              </p:cNvSpPr>
              <p:nvPr/>
            </p:nvSpPr>
            <p:spPr>
              <a:xfrm>
                <a:off x="5878200" y="3800865"/>
                <a:ext cx="3366065" cy="394210"/>
              </a:xfrm>
              <a:prstGeom prst="rect">
                <a:avLst/>
              </a:prstGeom>
              <a:blipFill>
                <a:blip r:embed="rId5"/>
                <a:stretch>
                  <a:fillRect l="-1449" t="-7813" b="-2031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348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PID</a:t>
            </a:r>
            <a:r>
              <a:rPr lang="ja-JP" altLang="en-US" dirty="0"/>
              <a:t>制御</a:t>
            </a:r>
            <a:endParaRPr kumimoji="1" lang="ja-JP" altLang="en-US" dirty="0"/>
          </a:p>
        </p:txBody>
      </p:sp>
      <mc:AlternateContent xmlns:mc="http://schemas.openxmlformats.org/markup-compatibility/2006">
        <mc:Choice xmlns:a14="http://schemas.microsoft.com/office/drawing/2010/main" Requires="a14">
          <p:sp>
            <p:nvSpPr>
              <p:cNvPr id="100" name="テキスト ボックス 99">
                <a:extLst>
                  <a:ext uri="{FF2B5EF4-FFF2-40B4-BE49-F238E27FC236}">
                    <a16:creationId xmlns:a16="http://schemas.microsoft.com/office/drawing/2014/main" id="{6138F757-3F24-44BE-BDAE-142268FFB600}"/>
                  </a:ext>
                </a:extLst>
              </p:cNvPr>
              <p:cNvSpPr txBox="1"/>
              <p:nvPr/>
            </p:nvSpPr>
            <p:spPr>
              <a:xfrm>
                <a:off x="4360055" y="4317358"/>
                <a:ext cx="7831945" cy="496674"/>
              </a:xfrm>
              <a:prstGeom prst="rect">
                <a:avLst/>
              </a:prstGeom>
              <a:noFill/>
            </p:spPr>
            <p:txBody>
              <a:bodyPr wrap="square" rtlCol="0">
                <a:spAutoFit/>
              </a:bodyPr>
              <a:lstStyle/>
              <a:p>
                <a:r>
                  <a:rPr kumimoji="1" lang="ja-JP" altLang="en-US" b="1" dirty="0"/>
                  <a:t>（</a:t>
                </a:r>
                <a14:m>
                  <m:oMath xmlns:m="http://schemas.openxmlformats.org/officeDocument/2006/math">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𝐃</m:t>
                        </m:r>
                      </m:sub>
                    </m:sSub>
                    <m:r>
                      <a:rPr kumimoji="1" lang="en-US" altLang="ja-JP" b="1" i="0" smtClean="0">
                        <a:latin typeface="Cambria Math" panose="02040503050406030204" pitchFamily="18" charset="0"/>
                      </a:rPr>
                      <m:t>𝐬</m:t>
                    </m:r>
                    <m:r>
                      <a:rPr kumimoji="1" lang="en-US" altLang="ja-JP" b="1" i="0"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𝐏</m:t>
                        </m:r>
                      </m:sub>
                    </m:sSub>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num>
                      <m:den>
                        <m:r>
                          <a:rPr kumimoji="1" lang="en-US" altLang="ja-JP" b="1" i="1" smtClean="0">
                            <a:latin typeface="Cambria Math" panose="02040503050406030204" pitchFamily="18" charset="0"/>
                          </a:rPr>
                          <m:t>𝒔</m:t>
                        </m:r>
                      </m:den>
                    </m:f>
                  </m:oMath>
                </a14:m>
                <a:r>
                  <a:rPr kumimoji="1" lang="ja-JP" altLang="en-US" b="1" dirty="0"/>
                  <a:t>としている）　　</a:t>
                </a:r>
                <a:r>
                  <a:rPr kumimoji="1" lang="en-US" altLang="ja-JP" b="1" dirty="0"/>
                  <a:t>※</a:t>
                </a:r>
                <a14:m>
                  <m:oMath xmlns:m="http://schemas.openxmlformats.org/officeDocument/2006/math">
                    <m:r>
                      <a:rPr kumimoji="1" lang="en-US" altLang="ja-JP" b="1" i="1" smtClean="0">
                        <a:latin typeface="Cambria Math" panose="02040503050406030204" pitchFamily="18" charset="0"/>
                      </a:rPr>
                      <m:t>𝒅</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oMath>
                </a14:m>
                <a:r>
                  <a:rPr kumimoji="1" lang="ja-JP" altLang="en-US" b="1" dirty="0"/>
                  <a:t>（外乱影響なしとする）</a:t>
                </a:r>
              </a:p>
            </p:txBody>
          </p:sp>
        </mc:Choice>
        <mc:Fallback>
          <p:sp>
            <p:nvSpPr>
              <p:cNvPr id="100" name="テキスト ボックス 99">
                <a:extLst>
                  <a:ext uri="{FF2B5EF4-FFF2-40B4-BE49-F238E27FC236}">
                    <a16:creationId xmlns:a16="http://schemas.microsoft.com/office/drawing/2014/main" id="{6138F757-3F24-44BE-BDAE-142268FFB600}"/>
                  </a:ext>
                </a:extLst>
              </p:cNvPr>
              <p:cNvSpPr txBox="1">
                <a:spLocks noRot="1" noChangeAspect="1" noMove="1" noResize="1" noEditPoints="1" noAdjustHandles="1" noChangeArrowheads="1" noChangeShapeType="1" noTextEdit="1"/>
              </p:cNvSpPr>
              <p:nvPr/>
            </p:nvSpPr>
            <p:spPr>
              <a:xfrm>
                <a:off x="4360055" y="4317358"/>
                <a:ext cx="7831945" cy="496674"/>
              </a:xfrm>
              <a:prstGeom prst="rect">
                <a:avLst/>
              </a:prstGeom>
              <a:blipFill>
                <a:blip r:embed="rId2"/>
                <a:stretch>
                  <a:fillRect l="-623" b="-73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B850BF02-BA19-40FC-B683-D16C9699EAB5}"/>
                  </a:ext>
                </a:extLst>
              </p:cNvPr>
              <p:cNvSpPr txBox="1"/>
              <p:nvPr/>
            </p:nvSpPr>
            <p:spPr>
              <a:xfrm>
                <a:off x="1197641" y="5312308"/>
                <a:ext cx="8775032" cy="923330"/>
              </a:xfrm>
              <a:prstGeom prst="rect">
                <a:avLst/>
              </a:prstGeom>
              <a:noFill/>
            </p:spPr>
            <p:txBody>
              <a:bodyPr wrap="square" rtlCol="0">
                <a:spAutoFit/>
              </a:bodyPr>
              <a:lstStyle/>
              <a:p>
                <a:r>
                  <a:rPr kumimoji="1" lang="ja-JP" altLang="en-US" b="1" dirty="0"/>
                  <a:t>・</a:t>
                </a:r>
                <a:r>
                  <a:rPr lang="en-US" altLang="ja-JP" b="1" dirty="0"/>
                  <a:t>I</a:t>
                </a:r>
                <a:r>
                  <a:rPr lang="ja-JP" altLang="en-US" b="1" dirty="0"/>
                  <a:t>制御により，定常偏差が</a:t>
                </a:r>
                <a:r>
                  <a:rPr lang="en-US" altLang="ja-JP" b="1" dirty="0"/>
                  <a:t>0</a:t>
                </a:r>
                <a:r>
                  <a:rPr lang="ja-JP" altLang="en-US" b="1" dirty="0"/>
                  <a:t>になっている</a:t>
                </a:r>
                <a:endParaRPr lang="en-US" altLang="ja-JP" b="1" dirty="0"/>
              </a:p>
              <a:p>
                <a:endParaRPr kumimoji="1" lang="en-US" altLang="ja-JP" b="1" dirty="0"/>
              </a:p>
              <a:p>
                <a:r>
                  <a:rPr kumimoji="1" lang="ja-JP" altLang="en-US" b="1" dirty="0"/>
                  <a:t>・</a:t>
                </a:r>
                <a:r>
                  <a:rPr kumimoji="1" lang="en-US" altLang="ja-JP" sz="1800" b="1" dirty="0"/>
                  <a:t>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𝒌</m:t>
                        </m:r>
                      </m:e>
                      <m:sub>
                        <m:r>
                          <a:rPr kumimoji="1" lang="en-US" altLang="ja-JP" sz="1800" b="1" i="1" smtClean="0">
                            <a:latin typeface="Cambria Math" panose="02040503050406030204" pitchFamily="18" charset="0"/>
                          </a:rPr>
                          <m:t>𝑰</m:t>
                        </m:r>
                      </m:sub>
                    </m:sSub>
                  </m:oMath>
                </a14:m>
                <a:r>
                  <a:rPr kumimoji="1" lang="ja-JP" altLang="en-US" b="1" dirty="0"/>
                  <a:t>を大きくするほど，振動的になっている</a:t>
                </a:r>
                <a:endParaRPr kumimoji="1" lang="en-US" altLang="ja-JP" b="1" dirty="0"/>
              </a:p>
            </p:txBody>
          </p:sp>
        </mc:Choice>
        <mc:Fallback>
          <p:sp>
            <p:nvSpPr>
              <p:cNvPr id="43" name="テキスト ボックス 42">
                <a:extLst>
                  <a:ext uri="{FF2B5EF4-FFF2-40B4-BE49-F238E27FC236}">
                    <a16:creationId xmlns:a16="http://schemas.microsoft.com/office/drawing/2014/main" id="{B850BF02-BA19-40FC-B683-D16C9699EAB5}"/>
                  </a:ext>
                </a:extLst>
              </p:cNvPr>
              <p:cNvSpPr txBox="1">
                <a:spLocks noRot="1" noChangeAspect="1" noMove="1" noResize="1" noEditPoints="1" noAdjustHandles="1" noChangeArrowheads="1" noChangeShapeType="1" noTextEdit="1"/>
              </p:cNvSpPr>
              <p:nvPr/>
            </p:nvSpPr>
            <p:spPr>
              <a:xfrm>
                <a:off x="1197641" y="5312308"/>
                <a:ext cx="8775032" cy="923330"/>
              </a:xfrm>
              <a:prstGeom prst="rect">
                <a:avLst/>
              </a:prstGeom>
              <a:blipFill>
                <a:blip r:embed="rId3"/>
                <a:stretch>
                  <a:fillRect l="-556" t="-3289" b="-9211"/>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494F9917-3F9F-441F-9FFE-D2940C9D7A93}"/>
              </a:ext>
            </a:extLst>
          </p:cNvPr>
          <p:cNvGrpSpPr/>
          <p:nvPr/>
        </p:nvGrpSpPr>
        <p:grpSpPr>
          <a:xfrm>
            <a:off x="1197641" y="1453406"/>
            <a:ext cx="9361117" cy="2452809"/>
            <a:chOff x="1207598" y="5934317"/>
            <a:chExt cx="9361117" cy="2452809"/>
          </a:xfrm>
        </p:grpSpPr>
        <p:cxnSp>
          <p:nvCxnSpPr>
            <p:cNvPr id="45" name="直線矢印コネクタ 44">
              <a:extLst>
                <a:ext uri="{FF2B5EF4-FFF2-40B4-BE49-F238E27FC236}">
                  <a16:creationId xmlns:a16="http://schemas.microsoft.com/office/drawing/2014/main" id="{2B67FE90-F213-412D-96E5-80D36CAA300D}"/>
                </a:ext>
              </a:extLst>
            </p:cNvPr>
            <p:cNvCxnSpPr>
              <a:cxnSpLocks/>
              <a:endCxn id="48" idx="2"/>
            </p:cNvCxnSpPr>
            <p:nvPr/>
          </p:nvCxnSpPr>
          <p:spPr>
            <a:xfrm>
              <a:off x="1207598" y="7184310"/>
              <a:ext cx="14237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CE83BC8C-43C8-415A-BE78-6F65F13D34FF}"/>
                </a:ext>
              </a:extLst>
            </p:cNvPr>
            <p:cNvSpPr/>
            <p:nvPr/>
          </p:nvSpPr>
          <p:spPr>
            <a:xfrm>
              <a:off x="2631335" y="7094310"/>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51" name="直線矢印コネクタ 50">
              <a:extLst>
                <a:ext uri="{FF2B5EF4-FFF2-40B4-BE49-F238E27FC236}">
                  <a16:creationId xmlns:a16="http://schemas.microsoft.com/office/drawing/2014/main" id="{BB79061F-775A-4CD6-B738-B9AFCF61CC96}"/>
                </a:ext>
              </a:extLst>
            </p:cNvPr>
            <p:cNvCxnSpPr>
              <a:cxnSpLocks/>
              <a:stCxn id="48" idx="6"/>
              <a:endCxn id="105" idx="2"/>
            </p:cNvCxnSpPr>
            <p:nvPr/>
          </p:nvCxnSpPr>
          <p:spPr>
            <a:xfrm flipV="1">
              <a:off x="2811335" y="7177254"/>
              <a:ext cx="925666" cy="70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059352F3-5797-4F42-850D-EA6239EDAC3C}"/>
                </a:ext>
              </a:extLst>
            </p:cNvPr>
            <p:cNvSpPr/>
            <p:nvPr/>
          </p:nvSpPr>
          <p:spPr>
            <a:xfrm>
              <a:off x="7954481" y="6787354"/>
              <a:ext cx="1080000"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60" name="楕円 59">
              <a:extLst>
                <a:ext uri="{FF2B5EF4-FFF2-40B4-BE49-F238E27FC236}">
                  <a16:creationId xmlns:a16="http://schemas.microsoft.com/office/drawing/2014/main" id="{EBC4A67A-D31E-48F3-999B-390736EEE3A6}"/>
                </a:ext>
              </a:extLst>
            </p:cNvPr>
            <p:cNvSpPr/>
            <p:nvPr/>
          </p:nvSpPr>
          <p:spPr>
            <a:xfrm>
              <a:off x="6118216" y="7059326"/>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62" name="直線矢印コネクタ 61">
              <a:extLst>
                <a:ext uri="{FF2B5EF4-FFF2-40B4-BE49-F238E27FC236}">
                  <a16:creationId xmlns:a16="http://schemas.microsoft.com/office/drawing/2014/main" id="{ABB633D8-A5D6-4032-95C7-756B00F4FE12}"/>
                </a:ext>
              </a:extLst>
            </p:cNvPr>
            <p:cNvCxnSpPr>
              <a:cxnSpLocks/>
              <a:stCxn id="60" idx="6"/>
              <a:endCxn id="108" idx="2"/>
            </p:cNvCxnSpPr>
            <p:nvPr/>
          </p:nvCxnSpPr>
          <p:spPr>
            <a:xfrm flipV="1">
              <a:off x="6298216" y="7147353"/>
              <a:ext cx="837199" cy="19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6DDF7118-A038-4684-9A81-16E6C824AD6A}"/>
                </a:ext>
              </a:extLst>
            </p:cNvPr>
            <p:cNvCxnSpPr>
              <a:cxnSpLocks/>
              <a:stCxn id="94" idx="3"/>
              <a:endCxn id="60" idx="2"/>
            </p:cNvCxnSpPr>
            <p:nvPr/>
          </p:nvCxnSpPr>
          <p:spPr>
            <a:xfrm flipV="1">
              <a:off x="5664008" y="7149326"/>
              <a:ext cx="454208" cy="2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DFC5F079-1D1E-4A25-A92F-F6D39265197E}"/>
                </a:ext>
              </a:extLst>
            </p:cNvPr>
            <p:cNvCxnSpPr>
              <a:cxnSpLocks/>
              <a:stCxn id="58" idx="3"/>
              <a:endCxn id="66" idx="2"/>
            </p:cNvCxnSpPr>
            <p:nvPr/>
          </p:nvCxnSpPr>
          <p:spPr>
            <a:xfrm>
              <a:off x="9034481" y="7147354"/>
              <a:ext cx="5764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楕円 65">
              <a:extLst>
                <a:ext uri="{FF2B5EF4-FFF2-40B4-BE49-F238E27FC236}">
                  <a16:creationId xmlns:a16="http://schemas.microsoft.com/office/drawing/2014/main" id="{F6E5792A-37DE-4030-9B46-89B9B4210778}"/>
                </a:ext>
              </a:extLst>
            </p:cNvPr>
            <p:cNvSpPr/>
            <p:nvPr/>
          </p:nvSpPr>
          <p:spPr>
            <a:xfrm>
              <a:off x="9610975" y="7057354"/>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67" name="直線矢印コネクタ 66">
              <a:extLst>
                <a:ext uri="{FF2B5EF4-FFF2-40B4-BE49-F238E27FC236}">
                  <a16:creationId xmlns:a16="http://schemas.microsoft.com/office/drawing/2014/main" id="{DDA60973-548E-4BF7-BCAB-7E7BB12B3971}"/>
                </a:ext>
              </a:extLst>
            </p:cNvPr>
            <p:cNvCxnSpPr>
              <a:cxnSpLocks/>
              <a:stCxn id="66" idx="6"/>
            </p:cNvCxnSpPr>
            <p:nvPr/>
          </p:nvCxnSpPr>
          <p:spPr>
            <a:xfrm>
              <a:off x="9790975" y="7147354"/>
              <a:ext cx="736970" cy="24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8FF09448-A35B-48D8-B29A-159F2EB0B1DE}"/>
                </a:ext>
              </a:extLst>
            </p:cNvPr>
            <p:cNvCxnSpPr>
              <a:cxnSpLocks/>
              <a:stCxn id="66" idx="4"/>
              <a:endCxn id="48" idx="4"/>
            </p:cNvCxnSpPr>
            <p:nvPr/>
          </p:nvCxnSpPr>
          <p:spPr>
            <a:xfrm rot="5400000">
              <a:off x="6192677" y="3766012"/>
              <a:ext cx="36956" cy="6979640"/>
            </a:xfrm>
            <a:prstGeom prst="bentConnector3">
              <a:avLst>
                <a:gd name="adj1" fmla="val 3887407"/>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E97734D4-74E0-464B-85E2-7E35BA9DAC1F}"/>
                    </a:ext>
                  </a:extLst>
                </p:cNvPr>
                <p:cNvSpPr txBox="1"/>
                <p:nvPr/>
              </p:nvSpPr>
              <p:spPr>
                <a:xfrm>
                  <a:off x="2180699" y="7149326"/>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31" name="テキスト ボックス 30">
                  <a:extLst>
                    <a:ext uri="{FF2B5EF4-FFF2-40B4-BE49-F238E27FC236}">
                      <a16:creationId xmlns:a16="http://schemas.microsoft.com/office/drawing/2014/main" id="{58FA713F-8A07-46E7-A3F2-3B6AACED2350}"/>
                    </a:ext>
                  </a:extLst>
                </p:cNvPr>
                <p:cNvSpPr txBox="1">
                  <a:spLocks noRot="1" noChangeAspect="1" noMove="1" noResize="1" noEditPoints="1" noAdjustHandles="1" noChangeArrowheads="1" noChangeShapeType="1" noTextEdit="1"/>
                </p:cNvSpPr>
                <p:nvPr/>
              </p:nvSpPr>
              <p:spPr>
                <a:xfrm>
                  <a:off x="2180699" y="7149326"/>
                  <a:ext cx="266098" cy="307777"/>
                </a:xfrm>
                <a:prstGeom prst="rect">
                  <a:avLst/>
                </a:prstGeom>
                <a:blipFill>
                  <a:blip r:embed="rId4"/>
                  <a:stretch>
                    <a:fillRect l="-18182" r="-15909" b="-5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E78B3605-E0D4-4D6E-9540-E8DB66A02568}"/>
                    </a:ext>
                  </a:extLst>
                </p:cNvPr>
                <p:cNvSpPr txBox="1"/>
                <p:nvPr/>
              </p:nvSpPr>
              <p:spPr>
                <a:xfrm>
                  <a:off x="2419546" y="7463469"/>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33" name="テキスト ボックス 32">
                  <a:extLst>
                    <a:ext uri="{FF2B5EF4-FFF2-40B4-BE49-F238E27FC236}">
                      <a16:creationId xmlns:a16="http://schemas.microsoft.com/office/drawing/2014/main" id="{3AEAA9DE-60EF-42A5-8796-FF24D8A9E7AE}"/>
                    </a:ext>
                  </a:extLst>
                </p:cNvPr>
                <p:cNvSpPr txBox="1">
                  <a:spLocks noRot="1" noChangeAspect="1" noMove="1" noResize="1" noEditPoints="1" noAdjustHandles="1" noChangeArrowheads="1" noChangeShapeType="1" noTextEdit="1"/>
                </p:cNvSpPr>
                <p:nvPr/>
              </p:nvSpPr>
              <p:spPr>
                <a:xfrm>
                  <a:off x="2419546" y="7463469"/>
                  <a:ext cx="266098" cy="307777"/>
                </a:xfrm>
                <a:prstGeom prst="rect">
                  <a:avLst/>
                </a:prstGeom>
                <a:blipFill>
                  <a:blip r:embed="rId5"/>
                  <a:stretch>
                    <a:fillRect l="-4651" r="-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33E2F21E-EEBC-4CCB-BF1C-E435FD722AFE}"/>
                    </a:ext>
                  </a:extLst>
                </p:cNvPr>
                <p:cNvSpPr txBox="1"/>
                <p:nvPr/>
              </p:nvSpPr>
              <p:spPr>
                <a:xfrm>
                  <a:off x="1424003" y="6789767"/>
                  <a:ext cx="2115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𝒓</m:t>
                        </m:r>
                      </m:oMath>
                    </m:oMathPara>
                  </a14:m>
                  <a:endParaRPr kumimoji="1" lang="ja-JP" altLang="en-US" sz="2000" b="1" dirty="0"/>
                </a:p>
              </p:txBody>
            </p:sp>
          </mc:Choice>
          <mc:Fallback xmlns="">
            <p:sp>
              <p:nvSpPr>
                <p:cNvPr id="35" name="テキスト ボックス 34">
                  <a:extLst>
                    <a:ext uri="{FF2B5EF4-FFF2-40B4-BE49-F238E27FC236}">
                      <a16:creationId xmlns:a16="http://schemas.microsoft.com/office/drawing/2014/main" id="{9B8747A1-0328-4EEF-9B47-25E3241C09F0}"/>
                    </a:ext>
                  </a:extLst>
                </p:cNvPr>
                <p:cNvSpPr txBox="1">
                  <a:spLocks noRot="1" noChangeAspect="1" noMove="1" noResize="1" noEditPoints="1" noAdjustHandles="1" noChangeArrowheads="1" noChangeShapeType="1" noTextEdit="1"/>
                </p:cNvSpPr>
                <p:nvPr/>
              </p:nvSpPr>
              <p:spPr>
                <a:xfrm>
                  <a:off x="1424003" y="6789767"/>
                  <a:ext cx="211596" cy="307777"/>
                </a:xfrm>
                <a:prstGeom prst="rect">
                  <a:avLst/>
                </a:prstGeom>
                <a:blipFill>
                  <a:blip r:embed="rId6"/>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F47C52F-ACA3-4722-9D65-1427F4E91D3D}"/>
                    </a:ext>
                  </a:extLst>
                </p:cNvPr>
                <p:cNvSpPr txBox="1"/>
                <p:nvPr/>
              </p:nvSpPr>
              <p:spPr>
                <a:xfrm>
                  <a:off x="3163613" y="6789002"/>
                  <a:ext cx="2148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𝒆</m:t>
                        </m:r>
                      </m:oMath>
                    </m:oMathPara>
                  </a14:m>
                  <a:endParaRPr kumimoji="1" lang="ja-JP" altLang="en-US" sz="2000" b="1" dirty="0"/>
                </a:p>
              </p:txBody>
            </p:sp>
          </mc:Choice>
          <mc:Fallback xmlns="">
            <p:sp>
              <p:nvSpPr>
                <p:cNvPr id="40" name="テキスト ボックス 39">
                  <a:extLst>
                    <a:ext uri="{FF2B5EF4-FFF2-40B4-BE49-F238E27FC236}">
                      <a16:creationId xmlns:a16="http://schemas.microsoft.com/office/drawing/2014/main" id="{9217206B-5B46-480D-BD99-A77ED84D1503}"/>
                    </a:ext>
                  </a:extLst>
                </p:cNvPr>
                <p:cNvSpPr txBox="1">
                  <a:spLocks noRot="1" noChangeAspect="1" noMove="1" noResize="1" noEditPoints="1" noAdjustHandles="1" noChangeArrowheads="1" noChangeShapeType="1" noTextEdit="1"/>
                </p:cNvSpPr>
                <p:nvPr/>
              </p:nvSpPr>
              <p:spPr>
                <a:xfrm>
                  <a:off x="3163613" y="6789002"/>
                  <a:ext cx="214802" cy="307777"/>
                </a:xfrm>
                <a:prstGeom prst="rect">
                  <a:avLst/>
                </a:prstGeom>
                <a:blipFill>
                  <a:blip r:embed="rId7"/>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C5324B88-5ED0-4553-B8AC-EDB351F295DD}"/>
                    </a:ext>
                  </a:extLst>
                </p:cNvPr>
                <p:cNvSpPr txBox="1"/>
                <p:nvPr/>
              </p:nvSpPr>
              <p:spPr>
                <a:xfrm>
                  <a:off x="6621736" y="6787354"/>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𝒖</m:t>
                        </m:r>
                      </m:oMath>
                    </m:oMathPara>
                  </a14:m>
                  <a:endParaRPr kumimoji="1" lang="ja-JP" altLang="en-US" sz="2000" b="1" dirty="0"/>
                </a:p>
              </p:txBody>
            </p:sp>
          </mc:Choice>
          <mc:Fallback xmlns="">
            <p:sp>
              <p:nvSpPr>
                <p:cNvPr id="41" name="テキスト ボックス 40">
                  <a:extLst>
                    <a:ext uri="{FF2B5EF4-FFF2-40B4-BE49-F238E27FC236}">
                      <a16:creationId xmlns:a16="http://schemas.microsoft.com/office/drawing/2014/main" id="{3419F372-3905-41EE-85A5-F54994AD0745}"/>
                    </a:ext>
                  </a:extLst>
                </p:cNvPr>
                <p:cNvSpPr txBox="1">
                  <a:spLocks noRot="1" noChangeAspect="1" noMove="1" noResize="1" noEditPoints="1" noAdjustHandles="1" noChangeArrowheads="1" noChangeShapeType="1" noTextEdit="1"/>
                </p:cNvSpPr>
                <p:nvPr/>
              </p:nvSpPr>
              <p:spPr>
                <a:xfrm>
                  <a:off x="6621736" y="6787354"/>
                  <a:ext cx="238848" cy="307777"/>
                </a:xfrm>
                <a:prstGeom prst="rect">
                  <a:avLst/>
                </a:prstGeom>
                <a:blipFill>
                  <a:blip r:embed="rId8"/>
                  <a:stretch>
                    <a:fillRect l="-12821" r="-128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CAE34379-0189-4F3B-BAF1-00D1FD6EA871}"/>
                    </a:ext>
                  </a:extLst>
                </p:cNvPr>
                <p:cNvSpPr txBox="1"/>
                <p:nvPr/>
              </p:nvSpPr>
              <p:spPr>
                <a:xfrm>
                  <a:off x="10341089" y="6724108"/>
                  <a:ext cx="2276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𝒚</m:t>
                        </m:r>
                      </m:oMath>
                    </m:oMathPara>
                  </a14:m>
                  <a:endParaRPr kumimoji="1" lang="ja-JP" altLang="en-US" sz="2000" b="1" dirty="0"/>
                </a:p>
              </p:txBody>
            </p:sp>
          </mc:Choice>
          <mc:Fallback xmlns="">
            <p:sp>
              <p:nvSpPr>
                <p:cNvPr id="43" name="テキスト ボックス 42">
                  <a:extLst>
                    <a:ext uri="{FF2B5EF4-FFF2-40B4-BE49-F238E27FC236}">
                      <a16:creationId xmlns:a16="http://schemas.microsoft.com/office/drawing/2014/main" id="{3087A065-6BAB-4977-BE32-68E7B7C083D3}"/>
                    </a:ext>
                  </a:extLst>
                </p:cNvPr>
                <p:cNvSpPr txBox="1">
                  <a:spLocks noRot="1" noChangeAspect="1" noMove="1" noResize="1" noEditPoints="1" noAdjustHandles="1" noChangeArrowheads="1" noChangeShapeType="1" noTextEdit="1"/>
                </p:cNvSpPr>
                <p:nvPr/>
              </p:nvSpPr>
              <p:spPr>
                <a:xfrm>
                  <a:off x="10341089" y="6724108"/>
                  <a:ext cx="227626" cy="307777"/>
                </a:xfrm>
                <a:prstGeom prst="rect">
                  <a:avLst/>
                </a:prstGeom>
                <a:blipFill>
                  <a:blip r:embed="rId9"/>
                  <a:stretch>
                    <a:fillRect l="-27027" r="-24324"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01885A13-7F81-4F91-BAD7-FA02F90DF8DF}"/>
                    </a:ext>
                  </a:extLst>
                </p:cNvPr>
                <p:cNvSpPr txBox="1"/>
                <p:nvPr/>
              </p:nvSpPr>
              <p:spPr>
                <a:xfrm>
                  <a:off x="5816592" y="6806190"/>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45" name="テキスト ボックス 44">
                  <a:extLst>
                    <a:ext uri="{FF2B5EF4-FFF2-40B4-BE49-F238E27FC236}">
                      <a16:creationId xmlns:a16="http://schemas.microsoft.com/office/drawing/2014/main" id="{283765AB-1BFE-4D8E-94C7-9E62196CC2CD}"/>
                    </a:ext>
                  </a:extLst>
                </p:cNvPr>
                <p:cNvSpPr txBox="1">
                  <a:spLocks noRot="1" noChangeAspect="1" noMove="1" noResize="1" noEditPoints="1" noAdjustHandles="1" noChangeArrowheads="1" noChangeShapeType="1" noTextEdit="1"/>
                </p:cNvSpPr>
                <p:nvPr/>
              </p:nvSpPr>
              <p:spPr>
                <a:xfrm>
                  <a:off x="5816592" y="6806190"/>
                  <a:ext cx="266098" cy="307777"/>
                </a:xfrm>
                <a:prstGeom prst="rect">
                  <a:avLst/>
                </a:prstGeom>
                <a:blipFill>
                  <a:blip r:embed="rId10"/>
                  <a:stretch>
                    <a:fillRect l="-18605" r="-18605"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F8CF3F7-B952-4E95-B77C-78770C8C82B5}"/>
                    </a:ext>
                  </a:extLst>
                </p:cNvPr>
                <p:cNvSpPr txBox="1"/>
                <p:nvPr/>
              </p:nvSpPr>
              <p:spPr>
                <a:xfrm>
                  <a:off x="8406297" y="6944488"/>
                  <a:ext cx="18915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rPr>
                          <m:t>𝑷</m:t>
                        </m:r>
                      </m:oMath>
                    </m:oMathPara>
                  </a14:m>
                  <a:endParaRPr lang="ja-JP" altLang="en-US" sz="2800" b="1" dirty="0"/>
                </a:p>
              </p:txBody>
            </p:sp>
          </mc:Choice>
          <mc:Fallback xmlns="">
            <p:sp>
              <p:nvSpPr>
                <p:cNvPr id="46" name="テキスト ボックス 45">
                  <a:extLst>
                    <a:ext uri="{FF2B5EF4-FFF2-40B4-BE49-F238E27FC236}">
                      <a16:creationId xmlns:a16="http://schemas.microsoft.com/office/drawing/2014/main" id="{BFF7C8CF-D02B-46D7-B43B-1907549C476E}"/>
                    </a:ext>
                  </a:extLst>
                </p:cNvPr>
                <p:cNvSpPr txBox="1">
                  <a:spLocks noRot="1" noChangeAspect="1" noMove="1" noResize="1" noEditPoints="1" noAdjustHandles="1" noChangeArrowheads="1" noChangeShapeType="1" noTextEdit="1"/>
                </p:cNvSpPr>
                <p:nvPr/>
              </p:nvSpPr>
              <p:spPr>
                <a:xfrm>
                  <a:off x="8406297" y="6944488"/>
                  <a:ext cx="189154" cy="430887"/>
                </a:xfrm>
                <a:prstGeom prst="rect">
                  <a:avLst/>
                </a:prstGeom>
                <a:blipFill>
                  <a:blip r:embed="rId11"/>
                  <a:stretch>
                    <a:fillRect r="-19355"/>
                  </a:stretch>
                </a:blipFill>
              </p:spPr>
              <p:txBody>
                <a:bodyPr/>
                <a:lstStyle/>
                <a:p>
                  <a:r>
                    <a:rPr lang="ja-JP" altLang="en-US">
                      <a:noFill/>
                    </a:rPr>
                    <a:t> </a:t>
                  </a:r>
                </a:p>
              </p:txBody>
            </p:sp>
          </mc:Fallback>
        </mc:AlternateContent>
        <p:sp>
          <p:nvSpPr>
            <p:cNvPr id="88" name="正方形/長方形 87">
              <a:extLst>
                <a:ext uri="{FF2B5EF4-FFF2-40B4-BE49-F238E27FC236}">
                  <a16:creationId xmlns:a16="http://schemas.microsoft.com/office/drawing/2014/main" id="{DEA68083-F537-4188-B553-A346C12F2D23}"/>
                </a:ext>
              </a:extLst>
            </p:cNvPr>
            <p:cNvSpPr/>
            <p:nvPr/>
          </p:nvSpPr>
          <p:spPr>
            <a:xfrm>
              <a:off x="4214377" y="5934317"/>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89" name="正方形/長方形 88">
              <a:extLst>
                <a:ext uri="{FF2B5EF4-FFF2-40B4-BE49-F238E27FC236}">
                  <a16:creationId xmlns:a16="http://schemas.microsoft.com/office/drawing/2014/main" id="{0D958564-424F-4B38-AF6A-580C76DEACC6}"/>
                </a:ext>
              </a:extLst>
            </p:cNvPr>
            <p:cNvSpPr/>
            <p:nvPr/>
          </p:nvSpPr>
          <p:spPr>
            <a:xfrm>
              <a:off x="5093291" y="5934920"/>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94" name="正方形/長方形 93">
              <a:extLst>
                <a:ext uri="{FF2B5EF4-FFF2-40B4-BE49-F238E27FC236}">
                  <a16:creationId xmlns:a16="http://schemas.microsoft.com/office/drawing/2014/main" id="{6DC3A461-7E21-4EE3-A730-22E6D1E804F9}"/>
                </a:ext>
              </a:extLst>
            </p:cNvPr>
            <p:cNvSpPr/>
            <p:nvPr/>
          </p:nvSpPr>
          <p:spPr>
            <a:xfrm>
              <a:off x="5094256" y="6792043"/>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95" name="正方形/長方形 94">
              <a:extLst>
                <a:ext uri="{FF2B5EF4-FFF2-40B4-BE49-F238E27FC236}">
                  <a16:creationId xmlns:a16="http://schemas.microsoft.com/office/drawing/2014/main" id="{4DE3F0A7-E8D6-4B6D-921C-66EA94EDD0C2}"/>
                </a:ext>
              </a:extLst>
            </p:cNvPr>
            <p:cNvSpPr/>
            <p:nvPr/>
          </p:nvSpPr>
          <p:spPr>
            <a:xfrm>
              <a:off x="4217547" y="7667126"/>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96" name="正方形/長方形 95">
              <a:extLst>
                <a:ext uri="{FF2B5EF4-FFF2-40B4-BE49-F238E27FC236}">
                  <a16:creationId xmlns:a16="http://schemas.microsoft.com/office/drawing/2014/main" id="{C413E2A5-E359-4758-869D-ED87AE616D54}"/>
                </a:ext>
              </a:extLst>
            </p:cNvPr>
            <p:cNvSpPr/>
            <p:nvPr/>
          </p:nvSpPr>
          <p:spPr>
            <a:xfrm>
              <a:off x="5073785" y="7659192"/>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91C3F911-073A-45BE-8654-F65A1C7EAFD8}"/>
                    </a:ext>
                  </a:extLst>
                </p:cNvPr>
                <p:cNvSpPr txBox="1"/>
                <p:nvPr/>
              </p:nvSpPr>
              <p:spPr>
                <a:xfrm>
                  <a:off x="4370012" y="5991762"/>
                  <a:ext cx="227626" cy="578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b="1" i="1" smtClean="0">
                                <a:latin typeface="Cambria Math" panose="02040503050406030204" pitchFamily="18" charset="0"/>
                              </a:rPr>
                            </m:ctrlPr>
                          </m:fPr>
                          <m:num>
                            <m:r>
                              <a:rPr kumimoji="1" lang="en-US" altLang="ja-JP" sz="2000" b="1" i="1" smtClean="0">
                                <a:latin typeface="Cambria Math" panose="02040503050406030204" pitchFamily="18" charset="0"/>
                              </a:rPr>
                              <m:t>𝟏</m:t>
                            </m:r>
                          </m:num>
                          <m:den>
                            <m:r>
                              <a:rPr kumimoji="1" lang="en-US" altLang="ja-JP" sz="2000" b="1" i="1" smtClean="0">
                                <a:latin typeface="Cambria Math" panose="02040503050406030204" pitchFamily="18" charset="0"/>
                              </a:rPr>
                              <m:t>𝒔</m:t>
                            </m:r>
                          </m:den>
                        </m:f>
                      </m:oMath>
                    </m:oMathPara>
                  </a14:m>
                  <a:endParaRPr kumimoji="1" lang="en-US" altLang="ja-JP" sz="2000" b="1" dirty="0"/>
                </a:p>
              </p:txBody>
            </p:sp>
          </mc:Choice>
          <mc:Fallback xmlns="">
            <p:sp>
              <p:nvSpPr>
                <p:cNvPr id="75" name="テキスト ボックス 74">
                  <a:extLst>
                    <a:ext uri="{FF2B5EF4-FFF2-40B4-BE49-F238E27FC236}">
                      <a16:creationId xmlns:a16="http://schemas.microsoft.com/office/drawing/2014/main" id="{1793A4BD-E868-4096-A718-D2967D5AE7AD}"/>
                    </a:ext>
                  </a:extLst>
                </p:cNvPr>
                <p:cNvSpPr txBox="1">
                  <a:spLocks noRot="1" noChangeAspect="1" noMove="1" noResize="1" noEditPoints="1" noAdjustHandles="1" noChangeArrowheads="1" noChangeShapeType="1" noTextEdit="1"/>
                </p:cNvSpPr>
                <p:nvPr/>
              </p:nvSpPr>
              <p:spPr>
                <a:xfrm>
                  <a:off x="4370012" y="5991762"/>
                  <a:ext cx="227626" cy="57817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14FE2490-35E2-4741-B5F2-31EFA0D09160}"/>
                    </a:ext>
                  </a:extLst>
                </p:cNvPr>
                <p:cNvSpPr txBox="1"/>
                <p:nvPr/>
              </p:nvSpPr>
              <p:spPr>
                <a:xfrm>
                  <a:off x="5233920" y="6143438"/>
                  <a:ext cx="32323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𝑰</m:t>
                            </m:r>
                          </m:sub>
                        </m:sSub>
                      </m:oMath>
                    </m:oMathPara>
                  </a14:m>
                  <a:endParaRPr kumimoji="1" lang="en-US" altLang="ja-JP" sz="2000" b="1" dirty="0"/>
                </a:p>
              </p:txBody>
            </p:sp>
          </mc:Choice>
          <mc:Fallback xmlns="">
            <p:sp>
              <p:nvSpPr>
                <p:cNvPr id="76" name="テキスト ボックス 75">
                  <a:extLst>
                    <a:ext uri="{FF2B5EF4-FFF2-40B4-BE49-F238E27FC236}">
                      <a16:creationId xmlns:a16="http://schemas.microsoft.com/office/drawing/2014/main" id="{1E357493-B780-4016-BBD0-C33D27640CBA}"/>
                    </a:ext>
                  </a:extLst>
                </p:cNvPr>
                <p:cNvSpPr txBox="1">
                  <a:spLocks noRot="1" noChangeAspect="1" noMove="1" noResize="1" noEditPoints="1" noAdjustHandles="1" noChangeArrowheads="1" noChangeShapeType="1" noTextEdit="1"/>
                </p:cNvSpPr>
                <p:nvPr/>
              </p:nvSpPr>
              <p:spPr>
                <a:xfrm>
                  <a:off x="5233920" y="6143438"/>
                  <a:ext cx="323230" cy="307777"/>
                </a:xfrm>
                <a:prstGeom prst="rect">
                  <a:avLst/>
                </a:prstGeom>
                <a:blipFill>
                  <a:blip r:embed="rId13"/>
                  <a:stretch>
                    <a:fillRect l="-16981" r="-7547" b="-156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E7D090D7-92A3-4767-9649-7171C4DFB2FC}"/>
                    </a:ext>
                  </a:extLst>
                </p:cNvPr>
                <p:cNvSpPr txBox="1"/>
                <p:nvPr/>
              </p:nvSpPr>
              <p:spPr>
                <a:xfrm>
                  <a:off x="5199433" y="7004894"/>
                  <a:ext cx="3697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𝑷</m:t>
                            </m:r>
                          </m:sub>
                        </m:sSub>
                      </m:oMath>
                    </m:oMathPara>
                  </a14:m>
                  <a:endParaRPr kumimoji="1" lang="en-US" altLang="ja-JP" sz="2000" b="1" dirty="0"/>
                </a:p>
              </p:txBody>
            </p:sp>
          </mc:Choice>
          <mc:Fallback xmlns="">
            <p:sp>
              <p:nvSpPr>
                <p:cNvPr id="77" name="テキスト ボックス 76">
                  <a:extLst>
                    <a:ext uri="{FF2B5EF4-FFF2-40B4-BE49-F238E27FC236}">
                      <a16:creationId xmlns:a16="http://schemas.microsoft.com/office/drawing/2014/main" id="{94A6F143-44AA-4165-AE05-60B38EBB329C}"/>
                    </a:ext>
                  </a:extLst>
                </p:cNvPr>
                <p:cNvSpPr txBox="1">
                  <a:spLocks noRot="1" noChangeAspect="1" noMove="1" noResize="1" noEditPoints="1" noAdjustHandles="1" noChangeArrowheads="1" noChangeShapeType="1" noTextEdit="1"/>
                </p:cNvSpPr>
                <p:nvPr/>
              </p:nvSpPr>
              <p:spPr>
                <a:xfrm>
                  <a:off x="5199433" y="7004894"/>
                  <a:ext cx="369717" cy="307777"/>
                </a:xfrm>
                <a:prstGeom prst="rect">
                  <a:avLst/>
                </a:prstGeom>
                <a:blipFill>
                  <a:blip r:embed="rId14"/>
                  <a:stretch>
                    <a:fillRect l="-16667" r="-6667" b="-156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D8BF2C15-5616-4D9B-B7AF-307229D78782}"/>
                    </a:ext>
                  </a:extLst>
                </p:cNvPr>
                <p:cNvSpPr txBox="1"/>
                <p:nvPr/>
              </p:nvSpPr>
              <p:spPr>
                <a:xfrm>
                  <a:off x="5167390" y="7823803"/>
                  <a:ext cx="3825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𝑫</m:t>
                            </m:r>
                          </m:sub>
                        </m:sSub>
                      </m:oMath>
                    </m:oMathPara>
                  </a14:m>
                  <a:endParaRPr kumimoji="1" lang="en-US" altLang="ja-JP" sz="2000" b="1" dirty="0"/>
                </a:p>
              </p:txBody>
            </p:sp>
          </mc:Choice>
          <mc:Fallback xmlns="">
            <p:sp>
              <p:nvSpPr>
                <p:cNvPr id="78" name="テキスト ボックス 77">
                  <a:extLst>
                    <a:ext uri="{FF2B5EF4-FFF2-40B4-BE49-F238E27FC236}">
                      <a16:creationId xmlns:a16="http://schemas.microsoft.com/office/drawing/2014/main" id="{7D777458-CAE7-4522-9306-DEA7333EA57E}"/>
                    </a:ext>
                  </a:extLst>
                </p:cNvPr>
                <p:cNvSpPr txBox="1">
                  <a:spLocks noRot="1" noChangeAspect="1" noMove="1" noResize="1" noEditPoints="1" noAdjustHandles="1" noChangeArrowheads="1" noChangeShapeType="1" noTextEdit="1"/>
                </p:cNvSpPr>
                <p:nvPr/>
              </p:nvSpPr>
              <p:spPr>
                <a:xfrm>
                  <a:off x="5167390" y="7823803"/>
                  <a:ext cx="382541" cy="307777"/>
                </a:xfrm>
                <a:prstGeom prst="rect">
                  <a:avLst/>
                </a:prstGeom>
                <a:blipFill>
                  <a:blip r:embed="rId15"/>
                  <a:stretch>
                    <a:fillRect l="-14286" r="-4762" b="-1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04962E7A-C668-484E-961E-E0D111DD628D}"/>
                    </a:ext>
                  </a:extLst>
                </p:cNvPr>
                <p:cNvSpPr txBox="1"/>
                <p:nvPr/>
              </p:nvSpPr>
              <p:spPr>
                <a:xfrm>
                  <a:off x="4395660" y="7873237"/>
                  <a:ext cx="20197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𝒔</m:t>
                        </m:r>
                      </m:oMath>
                    </m:oMathPara>
                  </a14:m>
                  <a:endParaRPr kumimoji="1" lang="en-US" altLang="ja-JP" sz="2000" b="1" dirty="0"/>
                </a:p>
              </p:txBody>
            </p:sp>
          </mc:Choice>
          <mc:Fallback xmlns="">
            <p:sp>
              <p:nvSpPr>
                <p:cNvPr id="79" name="テキスト ボックス 78">
                  <a:extLst>
                    <a:ext uri="{FF2B5EF4-FFF2-40B4-BE49-F238E27FC236}">
                      <a16:creationId xmlns:a16="http://schemas.microsoft.com/office/drawing/2014/main" id="{39F04A3E-F7FE-4872-9B62-5B8F7032ED4A}"/>
                    </a:ext>
                  </a:extLst>
                </p:cNvPr>
                <p:cNvSpPr txBox="1">
                  <a:spLocks noRot="1" noChangeAspect="1" noMove="1" noResize="1" noEditPoints="1" noAdjustHandles="1" noChangeArrowheads="1" noChangeShapeType="1" noTextEdit="1"/>
                </p:cNvSpPr>
                <p:nvPr/>
              </p:nvSpPr>
              <p:spPr>
                <a:xfrm>
                  <a:off x="4395660" y="7873237"/>
                  <a:ext cx="201978" cy="307777"/>
                </a:xfrm>
                <a:prstGeom prst="rect">
                  <a:avLst/>
                </a:prstGeom>
                <a:blipFill>
                  <a:blip r:embed="rId16"/>
                  <a:stretch>
                    <a:fillRect l="-15152" r="-15152"/>
                  </a:stretch>
                </a:blipFill>
              </p:spPr>
              <p:txBody>
                <a:bodyPr/>
                <a:lstStyle/>
                <a:p>
                  <a:r>
                    <a:rPr lang="ja-JP" altLang="en-US">
                      <a:noFill/>
                    </a:rPr>
                    <a:t> </a:t>
                  </a:r>
                </a:p>
              </p:txBody>
            </p:sp>
          </mc:Fallback>
        </mc:AlternateContent>
        <p:cxnSp>
          <p:nvCxnSpPr>
            <p:cNvPr id="104" name="コネクタ: カギ線 103">
              <a:extLst>
                <a:ext uri="{FF2B5EF4-FFF2-40B4-BE49-F238E27FC236}">
                  <a16:creationId xmlns:a16="http://schemas.microsoft.com/office/drawing/2014/main" id="{6D492661-6672-4C33-BBBD-11B683D11FD3}"/>
                </a:ext>
              </a:extLst>
            </p:cNvPr>
            <p:cNvCxnSpPr>
              <a:cxnSpLocks/>
              <a:stCxn id="105" idx="4"/>
              <a:endCxn id="95" idx="1"/>
            </p:cNvCxnSpPr>
            <p:nvPr/>
          </p:nvCxnSpPr>
          <p:spPr>
            <a:xfrm rot="16200000" flipH="1">
              <a:off x="3642338" y="7451917"/>
              <a:ext cx="759872" cy="39054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105" name="楕円 104">
              <a:extLst>
                <a:ext uri="{FF2B5EF4-FFF2-40B4-BE49-F238E27FC236}">
                  <a16:creationId xmlns:a16="http://schemas.microsoft.com/office/drawing/2014/main" id="{1A4F5AB7-FD61-4E59-B00E-35AD897349E2}"/>
                </a:ext>
              </a:extLst>
            </p:cNvPr>
            <p:cNvSpPr/>
            <p:nvPr/>
          </p:nvSpPr>
          <p:spPr>
            <a:xfrm>
              <a:off x="3737001" y="7087254"/>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106" name="直線矢印コネクタ 105">
              <a:extLst>
                <a:ext uri="{FF2B5EF4-FFF2-40B4-BE49-F238E27FC236}">
                  <a16:creationId xmlns:a16="http://schemas.microsoft.com/office/drawing/2014/main" id="{78DD44B7-9502-4BF0-8926-5CD52F245CB3}"/>
                </a:ext>
              </a:extLst>
            </p:cNvPr>
            <p:cNvCxnSpPr>
              <a:cxnSpLocks/>
              <a:stCxn id="95" idx="3"/>
              <a:endCxn id="96" idx="1"/>
            </p:cNvCxnSpPr>
            <p:nvPr/>
          </p:nvCxnSpPr>
          <p:spPr>
            <a:xfrm flipV="1">
              <a:off x="4787299" y="8019192"/>
              <a:ext cx="286486" cy="7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コネクタ: カギ線 106">
              <a:extLst>
                <a:ext uri="{FF2B5EF4-FFF2-40B4-BE49-F238E27FC236}">
                  <a16:creationId xmlns:a16="http://schemas.microsoft.com/office/drawing/2014/main" id="{9E2BD4CA-376C-47F8-B1DE-A16B4712D89A}"/>
                </a:ext>
              </a:extLst>
            </p:cNvPr>
            <p:cNvCxnSpPr>
              <a:cxnSpLocks/>
              <a:stCxn id="96" idx="3"/>
              <a:endCxn id="60" idx="4"/>
            </p:cNvCxnSpPr>
            <p:nvPr/>
          </p:nvCxnSpPr>
          <p:spPr>
            <a:xfrm flipV="1">
              <a:off x="5643537" y="7239326"/>
              <a:ext cx="564679" cy="77986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108" name="楕円 107">
              <a:extLst>
                <a:ext uri="{FF2B5EF4-FFF2-40B4-BE49-F238E27FC236}">
                  <a16:creationId xmlns:a16="http://schemas.microsoft.com/office/drawing/2014/main" id="{7F102A3D-2566-435F-A6DD-5F327C3BDEBE}"/>
                </a:ext>
              </a:extLst>
            </p:cNvPr>
            <p:cNvSpPr/>
            <p:nvPr/>
          </p:nvSpPr>
          <p:spPr>
            <a:xfrm>
              <a:off x="7135415" y="7057353"/>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109" name="直線矢印コネクタ 108">
              <a:extLst>
                <a:ext uri="{FF2B5EF4-FFF2-40B4-BE49-F238E27FC236}">
                  <a16:creationId xmlns:a16="http://schemas.microsoft.com/office/drawing/2014/main" id="{EE9AB27B-08D1-4B19-AB65-A8EB61283ED0}"/>
                </a:ext>
              </a:extLst>
            </p:cNvPr>
            <p:cNvCxnSpPr>
              <a:cxnSpLocks/>
              <a:endCxn id="108" idx="0"/>
            </p:cNvCxnSpPr>
            <p:nvPr/>
          </p:nvCxnSpPr>
          <p:spPr>
            <a:xfrm>
              <a:off x="7216100" y="6241074"/>
              <a:ext cx="9315" cy="8162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EA94C8D9-8E67-4F60-A30F-B4CA83EF53E6}"/>
                    </a:ext>
                  </a:extLst>
                </p:cNvPr>
                <p:cNvSpPr txBox="1"/>
                <p:nvPr/>
              </p:nvSpPr>
              <p:spPr>
                <a:xfrm>
                  <a:off x="7222412" y="6659583"/>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5" name="テキスト ボックス 94">
                  <a:extLst>
                    <a:ext uri="{FF2B5EF4-FFF2-40B4-BE49-F238E27FC236}">
                      <a16:creationId xmlns:a16="http://schemas.microsoft.com/office/drawing/2014/main" id="{1CD7BDD4-F3E5-4662-B3C0-3B5C6500DECA}"/>
                    </a:ext>
                  </a:extLst>
                </p:cNvPr>
                <p:cNvSpPr txBox="1">
                  <a:spLocks noRot="1" noChangeAspect="1" noMove="1" noResize="1" noEditPoints="1" noAdjustHandles="1" noChangeArrowheads="1" noChangeShapeType="1" noTextEdit="1"/>
                </p:cNvSpPr>
                <p:nvPr/>
              </p:nvSpPr>
              <p:spPr>
                <a:xfrm>
                  <a:off x="7222412" y="6659583"/>
                  <a:ext cx="266098" cy="307777"/>
                </a:xfrm>
                <a:prstGeom prst="rect">
                  <a:avLst/>
                </a:prstGeom>
                <a:blipFill>
                  <a:blip r:embed="rId17"/>
                  <a:stretch>
                    <a:fillRect l="-18182" r="-15909"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AC5DE555-8C91-4329-9C9A-F1469BF1C248}"/>
                    </a:ext>
                  </a:extLst>
                </p:cNvPr>
                <p:cNvSpPr txBox="1"/>
                <p:nvPr/>
              </p:nvSpPr>
              <p:spPr>
                <a:xfrm>
                  <a:off x="7376375" y="6263661"/>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𝒅</m:t>
                        </m:r>
                      </m:oMath>
                    </m:oMathPara>
                  </a14:m>
                  <a:endParaRPr kumimoji="1" lang="ja-JP" altLang="en-US" sz="2000" b="1" dirty="0"/>
                </a:p>
              </p:txBody>
            </p:sp>
          </mc:Choice>
          <mc:Fallback xmlns="">
            <p:sp>
              <p:nvSpPr>
                <p:cNvPr id="96" name="テキスト ボックス 95">
                  <a:extLst>
                    <a:ext uri="{FF2B5EF4-FFF2-40B4-BE49-F238E27FC236}">
                      <a16:creationId xmlns:a16="http://schemas.microsoft.com/office/drawing/2014/main" id="{CEC5EDEC-ABEE-45A1-9C13-668C4253E77D}"/>
                    </a:ext>
                  </a:extLst>
                </p:cNvPr>
                <p:cNvSpPr txBox="1">
                  <a:spLocks noRot="1" noChangeAspect="1" noMove="1" noResize="1" noEditPoints="1" noAdjustHandles="1" noChangeArrowheads="1" noChangeShapeType="1" noTextEdit="1"/>
                </p:cNvSpPr>
                <p:nvPr/>
              </p:nvSpPr>
              <p:spPr>
                <a:xfrm>
                  <a:off x="7376375" y="6263661"/>
                  <a:ext cx="238848" cy="307777"/>
                </a:xfrm>
                <a:prstGeom prst="rect">
                  <a:avLst/>
                </a:prstGeom>
                <a:blipFill>
                  <a:blip r:embed="rId18"/>
                  <a:stretch>
                    <a:fillRect l="-25641" r="-23077"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9BB9359A-8406-48C9-B6EE-7B3B55345D62}"/>
                    </a:ext>
                  </a:extLst>
                </p:cNvPr>
                <p:cNvSpPr txBox="1"/>
                <p:nvPr/>
              </p:nvSpPr>
              <p:spPr>
                <a:xfrm>
                  <a:off x="6926134" y="7189607"/>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7" name="テキスト ボックス 96">
                  <a:extLst>
                    <a:ext uri="{FF2B5EF4-FFF2-40B4-BE49-F238E27FC236}">
                      <a16:creationId xmlns:a16="http://schemas.microsoft.com/office/drawing/2014/main" id="{DC19510D-DA31-4B19-8CEB-85942E86D6E2}"/>
                    </a:ext>
                  </a:extLst>
                </p:cNvPr>
                <p:cNvSpPr txBox="1">
                  <a:spLocks noRot="1" noChangeAspect="1" noMove="1" noResize="1" noEditPoints="1" noAdjustHandles="1" noChangeArrowheads="1" noChangeShapeType="1" noTextEdit="1"/>
                </p:cNvSpPr>
                <p:nvPr/>
              </p:nvSpPr>
              <p:spPr>
                <a:xfrm>
                  <a:off x="6926134" y="7189607"/>
                  <a:ext cx="266098" cy="307777"/>
                </a:xfrm>
                <a:prstGeom prst="rect">
                  <a:avLst/>
                </a:prstGeom>
                <a:blipFill>
                  <a:blip r:embed="rId19"/>
                  <a:stretch>
                    <a:fillRect l="-18605" r="-18605" b="-8000"/>
                  </a:stretch>
                </a:blipFill>
              </p:spPr>
              <p:txBody>
                <a:bodyPr/>
                <a:lstStyle/>
                <a:p>
                  <a:r>
                    <a:rPr lang="ja-JP" altLang="en-US">
                      <a:noFill/>
                    </a:rPr>
                    <a:t> </a:t>
                  </a:r>
                </a:p>
              </p:txBody>
            </p:sp>
          </mc:Fallback>
        </mc:AlternateContent>
        <p:cxnSp>
          <p:nvCxnSpPr>
            <p:cNvPr id="113" name="直線矢印コネクタ 112">
              <a:extLst>
                <a:ext uri="{FF2B5EF4-FFF2-40B4-BE49-F238E27FC236}">
                  <a16:creationId xmlns:a16="http://schemas.microsoft.com/office/drawing/2014/main" id="{3A36B4F9-33A9-42EF-B0CC-E44C16024AFC}"/>
                </a:ext>
              </a:extLst>
            </p:cNvPr>
            <p:cNvCxnSpPr>
              <a:cxnSpLocks/>
              <a:stCxn id="108" idx="6"/>
              <a:endCxn id="58" idx="1"/>
            </p:cNvCxnSpPr>
            <p:nvPr/>
          </p:nvCxnSpPr>
          <p:spPr>
            <a:xfrm>
              <a:off x="7315415" y="7147353"/>
              <a:ext cx="63906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29CE43C4-02A8-4794-9847-C982BB5C0522}"/>
                </a:ext>
              </a:extLst>
            </p:cNvPr>
            <p:cNvCxnSpPr>
              <a:cxnSpLocks/>
              <a:stCxn id="88" idx="3"/>
              <a:endCxn id="89" idx="1"/>
            </p:cNvCxnSpPr>
            <p:nvPr/>
          </p:nvCxnSpPr>
          <p:spPr>
            <a:xfrm>
              <a:off x="4784129" y="6294317"/>
              <a:ext cx="309162" cy="6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9A82C671-A152-49FA-93C7-6F490AA4B6A4}"/>
                </a:ext>
              </a:extLst>
            </p:cNvPr>
            <p:cNvCxnSpPr>
              <a:cxnSpLocks/>
              <a:stCxn id="105" idx="0"/>
              <a:endCxn id="88" idx="1"/>
            </p:cNvCxnSpPr>
            <p:nvPr/>
          </p:nvCxnSpPr>
          <p:spPr>
            <a:xfrm rot="5400000" flipH="1" flipV="1">
              <a:off x="3624221" y="6497098"/>
              <a:ext cx="792937" cy="38737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16" name="コネクタ: カギ線 115">
              <a:extLst>
                <a:ext uri="{FF2B5EF4-FFF2-40B4-BE49-F238E27FC236}">
                  <a16:creationId xmlns:a16="http://schemas.microsoft.com/office/drawing/2014/main" id="{72D9E245-99D2-48FA-A791-817CC4FD1F5F}"/>
                </a:ext>
              </a:extLst>
            </p:cNvPr>
            <p:cNvCxnSpPr>
              <a:cxnSpLocks/>
              <a:stCxn id="89" idx="3"/>
              <a:endCxn id="60" idx="0"/>
            </p:cNvCxnSpPr>
            <p:nvPr/>
          </p:nvCxnSpPr>
          <p:spPr>
            <a:xfrm>
              <a:off x="5663043" y="6294920"/>
              <a:ext cx="545173" cy="76440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A4F751A3-F60D-43C0-BE92-656BE639ADB5}"/>
                    </a:ext>
                  </a:extLst>
                </p:cNvPr>
                <p:cNvSpPr txBox="1"/>
                <p:nvPr/>
              </p:nvSpPr>
              <p:spPr>
                <a:xfrm>
                  <a:off x="6270650" y="7256276"/>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134" name="テキスト ボックス 133">
                  <a:extLst>
                    <a:ext uri="{FF2B5EF4-FFF2-40B4-BE49-F238E27FC236}">
                      <a16:creationId xmlns:a16="http://schemas.microsoft.com/office/drawing/2014/main" id="{B4854592-A3F7-49EB-A0FA-87CC2E406BB4}"/>
                    </a:ext>
                  </a:extLst>
                </p:cNvPr>
                <p:cNvSpPr txBox="1">
                  <a:spLocks noRot="1" noChangeAspect="1" noMove="1" noResize="1" noEditPoints="1" noAdjustHandles="1" noChangeArrowheads="1" noChangeShapeType="1" noTextEdit="1"/>
                </p:cNvSpPr>
                <p:nvPr/>
              </p:nvSpPr>
              <p:spPr>
                <a:xfrm>
                  <a:off x="6270650" y="7256276"/>
                  <a:ext cx="266098" cy="307777"/>
                </a:xfrm>
                <a:prstGeom prst="rect">
                  <a:avLst/>
                </a:prstGeom>
                <a:blipFill>
                  <a:blip r:embed="rId20"/>
                  <a:stretch>
                    <a:fillRect l="-18182" r="-15909"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BDC3DCD7-07D8-4C66-9D7E-8BEF76028D9C}"/>
                    </a:ext>
                  </a:extLst>
                </p:cNvPr>
                <p:cNvSpPr txBox="1"/>
                <p:nvPr/>
              </p:nvSpPr>
              <p:spPr>
                <a:xfrm>
                  <a:off x="6207521" y="6634084"/>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135" name="テキスト ボックス 134">
                  <a:extLst>
                    <a:ext uri="{FF2B5EF4-FFF2-40B4-BE49-F238E27FC236}">
                      <a16:creationId xmlns:a16="http://schemas.microsoft.com/office/drawing/2014/main" id="{6B9440D2-B07B-40EC-8CCC-7C43E97477A2}"/>
                    </a:ext>
                  </a:extLst>
                </p:cNvPr>
                <p:cNvSpPr txBox="1">
                  <a:spLocks noRot="1" noChangeAspect="1" noMove="1" noResize="1" noEditPoints="1" noAdjustHandles="1" noChangeArrowheads="1" noChangeShapeType="1" noTextEdit="1"/>
                </p:cNvSpPr>
                <p:nvPr/>
              </p:nvSpPr>
              <p:spPr>
                <a:xfrm>
                  <a:off x="6207521" y="6634084"/>
                  <a:ext cx="266098" cy="307777"/>
                </a:xfrm>
                <a:prstGeom prst="rect">
                  <a:avLst/>
                </a:prstGeom>
                <a:blipFill>
                  <a:blip r:embed="rId21"/>
                  <a:stretch>
                    <a:fillRect l="-18182" r="-15909" b="-8000"/>
                  </a:stretch>
                </a:blipFill>
              </p:spPr>
              <p:txBody>
                <a:bodyPr/>
                <a:lstStyle/>
                <a:p>
                  <a:r>
                    <a:rPr lang="ja-JP" altLang="en-US">
                      <a:noFill/>
                    </a:rPr>
                    <a:t> </a:t>
                  </a:r>
                </a:p>
              </p:txBody>
            </p:sp>
          </mc:Fallback>
        </mc:AlternateContent>
      </p:grpSp>
      <p:pic>
        <p:nvPicPr>
          <p:cNvPr id="6" name="図 5" descr="グラフ, 折れ線グラフ&#10;&#10;自動的に生成された説明">
            <a:extLst>
              <a:ext uri="{FF2B5EF4-FFF2-40B4-BE49-F238E27FC236}">
                <a16:creationId xmlns:a16="http://schemas.microsoft.com/office/drawing/2014/main" id="{A72D862B-F764-48FB-8119-1731A18425A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944524" y="5309100"/>
            <a:ext cx="3240000" cy="2430000"/>
          </a:xfrm>
          <a:prstGeom prst="rect">
            <a:avLst/>
          </a:prstGeom>
        </p:spPr>
      </p:pic>
    </p:spTree>
    <p:extLst>
      <p:ext uri="{BB962C8B-B14F-4D97-AF65-F5344CB8AC3E}">
        <p14:creationId xmlns:p14="http://schemas.microsoft.com/office/powerpoint/2010/main" val="146375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PID</a:t>
            </a:r>
            <a:r>
              <a:rPr lang="ja-JP" altLang="en-US" dirty="0"/>
              <a:t>制御</a:t>
            </a:r>
            <a:endParaRPr kumimoji="1" lang="ja-JP" altLang="en-US" dirty="0"/>
          </a:p>
        </p:txBody>
      </p:sp>
      <p:sp>
        <p:nvSpPr>
          <p:cNvPr id="29" name="テキスト ボックス 28">
            <a:extLst>
              <a:ext uri="{FF2B5EF4-FFF2-40B4-BE49-F238E27FC236}">
                <a16:creationId xmlns:a16="http://schemas.microsoft.com/office/drawing/2014/main" id="{875CCC48-241C-40D1-BF8C-2A601FB18264}"/>
              </a:ext>
            </a:extLst>
          </p:cNvPr>
          <p:cNvSpPr txBox="1"/>
          <p:nvPr/>
        </p:nvSpPr>
        <p:spPr>
          <a:xfrm>
            <a:off x="827439" y="4626612"/>
            <a:ext cx="8775032" cy="1754326"/>
          </a:xfrm>
          <a:prstGeom prst="rect">
            <a:avLst/>
          </a:prstGeom>
          <a:noFill/>
        </p:spPr>
        <p:txBody>
          <a:bodyPr wrap="square" rtlCol="0">
            <a:spAutoFit/>
          </a:bodyPr>
          <a:lstStyle/>
          <a:p>
            <a:r>
              <a:rPr lang="ja-JP" altLang="en-US" b="1" dirty="0"/>
              <a:t>ボード線図より</a:t>
            </a:r>
            <a:r>
              <a:rPr lang="en-US" altLang="ja-JP" b="1" dirty="0"/>
              <a:t>…</a:t>
            </a:r>
          </a:p>
          <a:p>
            <a:endParaRPr kumimoji="1" lang="en-US" altLang="ja-JP" b="1" dirty="0"/>
          </a:p>
          <a:p>
            <a:r>
              <a:rPr lang="ja-JP" altLang="en-US" b="1" dirty="0"/>
              <a:t>・</a:t>
            </a:r>
            <a:r>
              <a:rPr kumimoji="1" lang="en-US" altLang="ja-JP" sz="1800" b="1" dirty="0"/>
              <a:t> </a:t>
            </a:r>
            <a:r>
              <a:rPr lang="ja-JP" altLang="en-US" b="1" dirty="0"/>
              <a:t>低周波ゲイン</a:t>
            </a:r>
            <a:r>
              <a:rPr kumimoji="1" lang="ja-JP" altLang="en-US" b="1" dirty="0"/>
              <a:t>が</a:t>
            </a:r>
            <a:r>
              <a:rPr kumimoji="1" lang="en-US" altLang="ja-JP" b="1" dirty="0"/>
              <a:t>0dB</a:t>
            </a:r>
            <a:r>
              <a:rPr kumimoji="1" lang="ja-JP" altLang="en-US" b="1" dirty="0"/>
              <a:t>になっている</a:t>
            </a:r>
            <a:endParaRPr kumimoji="1" lang="en-US" altLang="ja-JP" b="1" dirty="0"/>
          </a:p>
          <a:p>
            <a:endParaRPr lang="en-US" altLang="ja-JP" b="1" dirty="0"/>
          </a:p>
          <a:p>
            <a:r>
              <a:rPr kumimoji="1" lang="ja-JP" altLang="en-US" b="1" dirty="0"/>
              <a:t>・ピークゲインが少し大きくなっている</a:t>
            </a:r>
            <a:endParaRPr kumimoji="1" lang="en-US" altLang="ja-JP" b="1" dirty="0"/>
          </a:p>
          <a:p>
            <a:r>
              <a:rPr lang="ja-JP" altLang="en-US" b="1" dirty="0"/>
              <a:t>　つまり，定常偏差が</a:t>
            </a:r>
            <a:r>
              <a:rPr lang="en-US" altLang="ja-JP" b="1" dirty="0"/>
              <a:t>0</a:t>
            </a:r>
            <a:r>
              <a:rPr lang="ja-JP" altLang="en-US" b="1" dirty="0"/>
              <a:t>になる一方で，ゲインを大きくすると振動的になる</a:t>
            </a:r>
            <a:endParaRPr kumimoji="1" lang="ja-JP" altLang="en-US" b="1" dirty="0"/>
          </a:p>
        </p:txBody>
      </p:sp>
      <p:grpSp>
        <p:nvGrpSpPr>
          <p:cNvPr id="42" name="グループ化 41">
            <a:extLst>
              <a:ext uri="{FF2B5EF4-FFF2-40B4-BE49-F238E27FC236}">
                <a16:creationId xmlns:a16="http://schemas.microsoft.com/office/drawing/2014/main" id="{D26BF9A8-3E34-4EFE-BD97-8AFDAA457FA9}"/>
              </a:ext>
            </a:extLst>
          </p:cNvPr>
          <p:cNvGrpSpPr/>
          <p:nvPr/>
        </p:nvGrpSpPr>
        <p:grpSpPr>
          <a:xfrm>
            <a:off x="1197641" y="1453406"/>
            <a:ext cx="9361117" cy="2452809"/>
            <a:chOff x="1207598" y="5934317"/>
            <a:chExt cx="9361117" cy="2452809"/>
          </a:xfrm>
        </p:grpSpPr>
        <p:cxnSp>
          <p:nvCxnSpPr>
            <p:cNvPr id="43" name="直線矢印コネクタ 42">
              <a:extLst>
                <a:ext uri="{FF2B5EF4-FFF2-40B4-BE49-F238E27FC236}">
                  <a16:creationId xmlns:a16="http://schemas.microsoft.com/office/drawing/2014/main" id="{2B9032CB-028D-4142-82F2-2C3B29CE2D97}"/>
                </a:ext>
              </a:extLst>
            </p:cNvPr>
            <p:cNvCxnSpPr>
              <a:cxnSpLocks/>
              <a:endCxn id="44" idx="2"/>
            </p:cNvCxnSpPr>
            <p:nvPr/>
          </p:nvCxnSpPr>
          <p:spPr>
            <a:xfrm>
              <a:off x="1207598" y="7184310"/>
              <a:ext cx="14237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D3CD4477-E7FA-4B02-8D5C-449DABB61956}"/>
                </a:ext>
              </a:extLst>
            </p:cNvPr>
            <p:cNvSpPr/>
            <p:nvPr/>
          </p:nvSpPr>
          <p:spPr>
            <a:xfrm>
              <a:off x="2631335" y="7094310"/>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45" name="直線矢印コネクタ 44">
              <a:extLst>
                <a:ext uri="{FF2B5EF4-FFF2-40B4-BE49-F238E27FC236}">
                  <a16:creationId xmlns:a16="http://schemas.microsoft.com/office/drawing/2014/main" id="{CC7B23DE-4CA5-4BAC-8AEC-0C5E29C32044}"/>
                </a:ext>
              </a:extLst>
            </p:cNvPr>
            <p:cNvCxnSpPr>
              <a:cxnSpLocks/>
              <a:stCxn id="44" idx="6"/>
              <a:endCxn id="73" idx="2"/>
            </p:cNvCxnSpPr>
            <p:nvPr/>
          </p:nvCxnSpPr>
          <p:spPr>
            <a:xfrm flipV="1">
              <a:off x="2811335" y="7177254"/>
              <a:ext cx="925666" cy="70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952D7A4A-D77C-4F83-8202-0FAB5C9C56D0}"/>
                </a:ext>
              </a:extLst>
            </p:cNvPr>
            <p:cNvSpPr/>
            <p:nvPr/>
          </p:nvSpPr>
          <p:spPr>
            <a:xfrm>
              <a:off x="7954481" y="6787354"/>
              <a:ext cx="1080000"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47" name="楕円 46">
              <a:extLst>
                <a:ext uri="{FF2B5EF4-FFF2-40B4-BE49-F238E27FC236}">
                  <a16:creationId xmlns:a16="http://schemas.microsoft.com/office/drawing/2014/main" id="{3BE74997-EAAD-411B-BF6B-2D15299A2430}"/>
                </a:ext>
              </a:extLst>
            </p:cNvPr>
            <p:cNvSpPr/>
            <p:nvPr/>
          </p:nvSpPr>
          <p:spPr>
            <a:xfrm>
              <a:off x="6118216" y="7059326"/>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48" name="直線矢印コネクタ 47">
              <a:extLst>
                <a:ext uri="{FF2B5EF4-FFF2-40B4-BE49-F238E27FC236}">
                  <a16:creationId xmlns:a16="http://schemas.microsoft.com/office/drawing/2014/main" id="{71FF7D81-BC16-4647-A7B4-B82EA48E63D1}"/>
                </a:ext>
              </a:extLst>
            </p:cNvPr>
            <p:cNvCxnSpPr>
              <a:cxnSpLocks/>
              <a:stCxn id="47" idx="6"/>
              <a:endCxn id="76" idx="2"/>
            </p:cNvCxnSpPr>
            <p:nvPr/>
          </p:nvCxnSpPr>
          <p:spPr>
            <a:xfrm flipV="1">
              <a:off x="6298216" y="7147353"/>
              <a:ext cx="837199" cy="19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4E4A2370-4C12-4193-BD96-006783A20BC7}"/>
                </a:ext>
              </a:extLst>
            </p:cNvPr>
            <p:cNvCxnSpPr>
              <a:cxnSpLocks/>
              <a:stCxn id="64" idx="3"/>
              <a:endCxn id="47" idx="2"/>
            </p:cNvCxnSpPr>
            <p:nvPr/>
          </p:nvCxnSpPr>
          <p:spPr>
            <a:xfrm flipV="1">
              <a:off x="5664008" y="7149326"/>
              <a:ext cx="454208" cy="2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13A5A871-C3F9-49F3-B0C3-31FC98956DBF}"/>
                </a:ext>
              </a:extLst>
            </p:cNvPr>
            <p:cNvCxnSpPr>
              <a:cxnSpLocks/>
              <a:stCxn id="46" idx="3"/>
              <a:endCxn id="51" idx="2"/>
            </p:cNvCxnSpPr>
            <p:nvPr/>
          </p:nvCxnSpPr>
          <p:spPr>
            <a:xfrm>
              <a:off x="9034481" y="7147354"/>
              <a:ext cx="5764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E540EFA8-D379-42DA-8DAF-116B002FC413}"/>
                </a:ext>
              </a:extLst>
            </p:cNvPr>
            <p:cNvSpPr/>
            <p:nvPr/>
          </p:nvSpPr>
          <p:spPr>
            <a:xfrm>
              <a:off x="9610975" y="7057354"/>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52" name="直線矢印コネクタ 51">
              <a:extLst>
                <a:ext uri="{FF2B5EF4-FFF2-40B4-BE49-F238E27FC236}">
                  <a16:creationId xmlns:a16="http://schemas.microsoft.com/office/drawing/2014/main" id="{7D1CB6AB-12B5-40B5-A89B-32CA9CAD2447}"/>
                </a:ext>
              </a:extLst>
            </p:cNvPr>
            <p:cNvCxnSpPr>
              <a:cxnSpLocks/>
              <a:stCxn id="51" idx="6"/>
            </p:cNvCxnSpPr>
            <p:nvPr/>
          </p:nvCxnSpPr>
          <p:spPr>
            <a:xfrm>
              <a:off x="9790975" y="7147354"/>
              <a:ext cx="736970" cy="24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コネクタ: カギ線 52">
              <a:extLst>
                <a:ext uri="{FF2B5EF4-FFF2-40B4-BE49-F238E27FC236}">
                  <a16:creationId xmlns:a16="http://schemas.microsoft.com/office/drawing/2014/main" id="{30B3F324-AFDE-4C93-A08B-4E613D110A9D}"/>
                </a:ext>
              </a:extLst>
            </p:cNvPr>
            <p:cNvCxnSpPr>
              <a:cxnSpLocks/>
              <a:stCxn id="51" idx="4"/>
              <a:endCxn id="44" idx="4"/>
            </p:cNvCxnSpPr>
            <p:nvPr/>
          </p:nvCxnSpPr>
          <p:spPr>
            <a:xfrm rot="5400000">
              <a:off x="6192677" y="3766012"/>
              <a:ext cx="36956" cy="6979640"/>
            </a:xfrm>
            <a:prstGeom prst="bentConnector3">
              <a:avLst>
                <a:gd name="adj1" fmla="val 3887407"/>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7384CE0-1A9D-44D4-86A3-D5B442A1DA44}"/>
                    </a:ext>
                  </a:extLst>
                </p:cNvPr>
                <p:cNvSpPr txBox="1"/>
                <p:nvPr/>
              </p:nvSpPr>
              <p:spPr>
                <a:xfrm>
                  <a:off x="2180699" y="7149326"/>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31" name="テキスト ボックス 30">
                  <a:extLst>
                    <a:ext uri="{FF2B5EF4-FFF2-40B4-BE49-F238E27FC236}">
                      <a16:creationId xmlns:a16="http://schemas.microsoft.com/office/drawing/2014/main" id="{58FA713F-8A07-46E7-A3F2-3B6AACED2350}"/>
                    </a:ext>
                  </a:extLst>
                </p:cNvPr>
                <p:cNvSpPr txBox="1">
                  <a:spLocks noRot="1" noChangeAspect="1" noMove="1" noResize="1" noEditPoints="1" noAdjustHandles="1" noChangeArrowheads="1" noChangeShapeType="1" noTextEdit="1"/>
                </p:cNvSpPr>
                <p:nvPr/>
              </p:nvSpPr>
              <p:spPr>
                <a:xfrm>
                  <a:off x="2180699" y="7149326"/>
                  <a:ext cx="266098" cy="307777"/>
                </a:xfrm>
                <a:prstGeom prst="rect">
                  <a:avLst/>
                </a:prstGeom>
                <a:blipFill>
                  <a:blip r:embed="rId4"/>
                  <a:stretch>
                    <a:fillRect l="-18182" r="-15909" b="-5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E179A58-07B1-4189-B6A5-7F33DD211E35}"/>
                    </a:ext>
                  </a:extLst>
                </p:cNvPr>
                <p:cNvSpPr txBox="1"/>
                <p:nvPr/>
              </p:nvSpPr>
              <p:spPr>
                <a:xfrm>
                  <a:off x="2419546" y="7463469"/>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33" name="テキスト ボックス 32">
                  <a:extLst>
                    <a:ext uri="{FF2B5EF4-FFF2-40B4-BE49-F238E27FC236}">
                      <a16:creationId xmlns:a16="http://schemas.microsoft.com/office/drawing/2014/main" id="{3AEAA9DE-60EF-42A5-8796-FF24D8A9E7AE}"/>
                    </a:ext>
                  </a:extLst>
                </p:cNvPr>
                <p:cNvSpPr txBox="1">
                  <a:spLocks noRot="1" noChangeAspect="1" noMove="1" noResize="1" noEditPoints="1" noAdjustHandles="1" noChangeArrowheads="1" noChangeShapeType="1" noTextEdit="1"/>
                </p:cNvSpPr>
                <p:nvPr/>
              </p:nvSpPr>
              <p:spPr>
                <a:xfrm>
                  <a:off x="2419546" y="7463469"/>
                  <a:ext cx="266098" cy="307777"/>
                </a:xfrm>
                <a:prstGeom prst="rect">
                  <a:avLst/>
                </a:prstGeom>
                <a:blipFill>
                  <a:blip r:embed="rId5"/>
                  <a:stretch>
                    <a:fillRect l="-4651" r="-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89AE7F6-47B5-4526-AD4D-5A29895B82B6}"/>
                    </a:ext>
                  </a:extLst>
                </p:cNvPr>
                <p:cNvSpPr txBox="1"/>
                <p:nvPr/>
              </p:nvSpPr>
              <p:spPr>
                <a:xfrm>
                  <a:off x="1424003" y="6789767"/>
                  <a:ext cx="2115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𝒓</m:t>
                        </m:r>
                      </m:oMath>
                    </m:oMathPara>
                  </a14:m>
                  <a:endParaRPr kumimoji="1" lang="ja-JP" altLang="en-US" sz="2000" b="1" dirty="0"/>
                </a:p>
              </p:txBody>
            </p:sp>
          </mc:Choice>
          <mc:Fallback xmlns="">
            <p:sp>
              <p:nvSpPr>
                <p:cNvPr id="35" name="テキスト ボックス 34">
                  <a:extLst>
                    <a:ext uri="{FF2B5EF4-FFF2-40B4-BE49-F238E27FC236}">
                      <a16:creationId xmlns:a16="http://schemas.microsoft.com/office/drawing/2014/main" id="{9B8747A1-0328-4EEF-9B47-25E3241C09F0}"/>
                    </a:ext>
                  </a:extLst>
                </p:cNvPr>
                <p:cNvSpPr txBox="1">
                  <a:spLocks noRot="1" noChangeAspect="1" noMove="1" noResize="1" noEditPoints="1" noAdjustHandles="1" noChangeArrowheads="1" noChangeShapeType="1" noTextEdit="1"/>
                </p:cNvSpPr>
                <p:nvPr/>
              </p:nvSpPr>
              <p:spPr>
                <a:xfrm>
                  <a:off x="1424003" y="6789767"/>
                  <a:ext cx="211596" cy="307777"/>
                </a:xfrm>
                <a:prstGeom prst="rect">
                  <a:avLst/>
                </a:prstGeom>
                <a:blipFill>
                  <a:blip r:embed="rId6"/>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EB8C2A59-B86F-457E-8A3A-84D5BD10891A}"/>
                    </a:ext>
                  </a:extLst>
                </p:cNvPr>
                <p:cNvSpPr txBox="1"/>
                <p:nvPr/>
              </p:nvSpPr>
              <p:spPr>
                <a:xfrm>
                  <a:off x="3163613" y="6789002"/>
                  <a:ext cx="2148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𝒆</m:t>
                        </m:r>
                      </m:oMath>
                    </m:oMathPara>
                  </a14:m>
                  <a:endParaRPr kumimoji="1" lang="ja-JP" altLang="en-US" sz="2000" b="1" dirty="0"/>
                </a:p>
              </p:txBody>
            </p:sp>
          </mc:Choice>
          <mc:Fallback xmlns="">
            <p:sp>
              <p:nvSpPr>
                <p:cNvPr id="40" name="テキスト ボックス 39">
                  <a:extLst>
                    <a:ext uri="{FF2B5EF4-FFF2-40B4-BE49-F238E27FC236}">
                      <a16:creationId xmlns:a16="http://schemas.microsoft.com/office/drawing/2014/main" id="{9217206B-5B46-480D-BD99-A77ED84D1503}"/>
                    </a:ext>
                  </a:extLst>
                </p:cNvPr>
                <p:cNvSpPr txBox="1">
                  <a:spLocks noRot="1" noChangeAspect="1" noMove="1" noResize="1" noEditPoints="1" noAdjustHandles="1" noChangeArrowheads="1" noChangeShapeType="1" noTextEdit="1"/>
                </p:cNvSpPr>
                <p:nvPr/>
              </p:nvSpPr>
              <p:spPr>
                <a:xfrm>
                  <a:off x="3163613" y="6789002"/>
                  <a:ext cx="214802" cy="307777"/>
                </a:xfrm>
                <a:prstGeom prst="rect">
                  <a:avLst/>
                </a:prstGeom>
                <a:blipFill>
                  <a:blip r:embed="rId7"/>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8679F12-C2EB-4F22-B58F-72B9E368974E}"/>
                    </a:ext>
                  </a:extLst>
                </p:cNvPr>
                <p:cNvSpPr txBox="1"/>
                <p:nvPr/>
              </p:nvSpPr>
              <p:spPr>
                <a:xfrm>
                  <a:off x="6621736" y="6787354"/>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𝒖</m:t>
                        </m:r>
                      </m:oMath>
                    </m:oMathPara>
                  </a14:m>
                  <a:endParaRPr kumimoji="1" lang="ja-JP" altLang="en-US" sz="2000" b="1" dirty="0"/>
                </a:p>
              </p:txBody>
            </p:sp>
          </mc:Choice>
          <mc:Fallback xmlns="">
            <p:sp>
              <p:nvSpPr>
                <p:cNvPr id="41" name="テキスト ボックス 40">
                  <a:extLst>
                    <a:ext uri="{FF2B5EF4-FFF2-40B4-BE49-F238E27FC236}">
                      <a16:creationId xmlns:a16="http://schemas.microsoft.com/office/drawing/2014/main" id="{3419F372-3905-41EE-85A5-F54994AD0745}"/>
                    </a:ext>
                  </a:extLst>
                </p:cNvPr>
                <p:cNvSpPr txBox="1">
                  <a:spLocks noRot="1" noChangeAspect="1" noMove="1" noResize="1" noEditPoints="1" noAdjustHandles="1" noChangeArrowheads="1" noChangeShapeType="1" noTextEdit="1"/>
                </p:cNvSpPr>
                <p:nvPr/>
              </p:nvSpPr>
              <p:spPr>
                <a:xfrm>
                  <a:off x="6621736" y="6787354"/>
                  <a:ext cx="238848" cy="307777"/>
                </a:xfrm>
                <a:prstGeom prst="rect">
                  <a:avLst/>
                </a:prstGeom>
                <a:blipFill>
                  <a:blip r:embed="rId8"/>
                  <a:stretch>
                    <a:fillRect l="-12821" r="-128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AD0A375-7F04-46DB-911C-3F44252ABDE7}"/>
                    </a:ext>
                  </a:extLst>
                </p:cNvPr>
                <p:cNvSpPr txBox="1"/>
                <p:nvPr/>
              </p:nvSpPr>
              <p:spPr>
                <a:xfrm>
                  <a:off x="10341089" y="6724108"/>
                  <a:ext cx="2276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𝒚</m:t>
                        </m:r>
                      </m:oMath>
                    </m:oMathPara>
                  </a14:m>
                  <a:endParaRPr kumimoji="1" lang="ja-JP" altLang="en-US" sz="2000" b="1" dirty="0"/>
                </a:p>
              </p:txBody>
            </p:sp>
          </mc:Choice>
          <mc:Fallback xmlns="">
            <p:sp>
              <p:nvSpPr>
                <p:cNvPr id="43" name="テキスト ボックス 42">
                  <a:extLst>
                    <a:ext uri="{FF2B5EF4-FFF2-40B4-BE49-F238E27FC236}">
                      <a16:creationId xmlns:a16="http://schemas.microsoft.com/office/drawing/2014/main" id="{3087A065-6BAB-4977-BE32-68E7B7C083D3}"/>
                    </a:ext>
                  </a:extLst>
                </p:cNvPr>
                <p:cNvSpPr txBox="1">
                  <a:spLocks noRot="1" noChangeAspect="1" noMove="1" noResize="1" noEditPoints="1" noAdjustHandles="1" noChangeArrowheads="1" noChangeShapeType="1" noTextEdit="1"/>
                </p:cNvSpPr>
                <p:nvPr/>
              </p:nvSpPr>
              <p:spPr>
                <a:xfrm>
                  <a:off x="10341089" y="6724108"/>
                  <a:ext cx="227626" cy="307777"/>
                </a:xfrm>
                <a:prstGeom prst="rect">
                  <a:avLst/>
                </a:prstGeom>
                <a:blipFill>
                  <a:blip r:embed="rId9"/>
                  <a:stretch>
                    <a:fillRect l="-27027" r="-24324"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4A95104-DF64-4000-AA61-7C12FCF40B64}"/>
                    </a:ext>
                  </a:extLst>
                </p:cNvPr>
                <p:cNvSpPr txBox="1"/>
                <p:nvPr/>
              </p:nvSpPr>
              <p:spPr>
                <a:xfrm>
                  <a:off x="5816592" y="6806190"/>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45" name="テキスト ボックス 44">
                  <a:extLst>
                    <a:ext uri="{FF2B5EF4-FFF2-40B4-BE49-F238E27FC236}">
                      <a16:creationId xmlns:a16="http://schemas.microsoft.com/office/drawing/2014/main" id="{283765AB-1BFE-4D8E-94C7-9E62196CC2CD}"/>
                    </a:ext>
                  </a:extLst>
                </p:cNvPr>
                <p:cNvSpPr txBox="1">
                  <a:spLocks noRot="1" noChangeAspect="1" noMove="1" noResize="1" noEditPoints="1" noAdjustHandles="1" noChangeArrowheads="1" noChangeShapeType="1" noTextEdit="1"/>
                </p:cNvSpPr>
                <p:nvPr/>
              </p:nvSpPr>
              <p:spPr>
                <a:xfrm>
                  <a:off x="5816592" y="6806190"/>
                  <a:ext cx="266098" cy="307777"/>
                </a:xfrm>
                <a:prstGeom prst="rect">
                  <a:avLst/>
                </a:prstGeom>
                <a:blipFill>
                  <a:blip r:embed="rId10"/>
                  <a:stretch>
                    <a:fillRect l="-18605" r="-18605"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AD0055C0-1463-4BE1-B49C-AB84F77F6B46}"/>
                    </a:ext>
                  </a:extLst>
                </p:cNvPr>
                <p:cNvSpPr txBox="1"/>
                <p:nvPr/>
              </p:nvSpPr>
              <p:spPr>
                <a:xfrm>
                  <a:off x="8406297" y="6944488"/>
                  <a:ext cx="18915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rPr>
                          <m:t>𝑷</m:t>
                        </m:r>
                      </m:oMath>
                    </m:oMathPara>
                  </a14:m>
                  <a:endParaRPr lang="ja-JP" altLang="en-US" sz="2800" b="1" dirty="0"/>
                </a:p>
              </p:txBody>
            </p:sp>
          </mc:Choice>
          <mc:Fallback xmlns="">
            <p:sp>
              <p:nvSpPr>
                <p:cNvPr id="46" name="テキスト ボックス 45">
                  <a:extLst>
                    <a:ext uri="{FF2B5EF4-FFF2-40B4-BE49-F238E27FC236}">
                      <a16:creationId xmlns:a16="http://schemas.microsoft.com/office/drawing/2014/main" id="{BFF7C8CF-D02B-46D7-B43B-1907549C476E}"/>
                    </a:ext>
                  </a:extLst>
                </p:cNvPr>
                <p:cNvSpPr txBox="1">
                  <a:spLocks noRot="1" noChangeAspect="1" noMove="1" noResize="1" noEditPoints="1" noAdjustHandles="1" noChangeArrowheads="1" noChangeShapeType="1" noTextEdit="1"/>
                </p:cNvSpPr>
                <p:nvPr/>
              </p:nvSpPr>
              <p:spPr>
                <a:xfrm>
                  <a:off x="8406297" y="6944488"/>
                  <a:ext cx="189154" cy="430887"/>
                </a:xfrm>
                <a:prstGeom prst="rect">
                  <a:avLst/>
                </a:prstGeom>
                <a:blipFill>
                  <a:blip r:embed="rId11"/>
                  <a:stretch>
                    <a:fillRect r="-19355"/>
                  </a:stretch>
                </a:blipFill>
              </p:spPr>
              <p:txBody>
                <a:bodyPr/>
                <a:lstStyle/>
                <a:p>
                  <a:r>
                    <a:rPr lang="ja-JP" altLang="en-US">
                      <a:noFill/>
                    </a:rPr>
                    <a:t> </a:t>
                  </a:r>
                </a:p>
              </p:txBody>
            </p:sp>
          </mc:Fallback>
        </mc:AlternateContent>
        <p:sp>
          <p:nvSpPr>
            <p:cNvPr id="62" name="正方形/長方形 61">
              <a:extLst>
                <a:ext uri="{FF2B5EF4-FFF2-40B4-BE49-F238E27FC236}">
                  <a16:creationId xmlns:a16="http://schemas.microsoft.com/office/drawing/2014/main" id="{3F794730-CF36-495F-9B55-2C76EAEABE12}"/>
                </a:ext>
              </a:extLst>
            </p:cNvPr>
            <p:cNvSpPr/>
            <p:nvPr/>
          </p:nvSpPr>
          <p:spPr>
            <a:xfrm>
              <a:off x="4214377" y="5934317"/>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63" name="正方形/長方形 62">
              <a:extLst>
                <a:ext uri="{FF2B5EF4-FFF2-40B4-BE49-F238E27FC236}">
                  <a16:creationId xmlns:a16="http://schemas.microsoft.com/office/drawing/2014/main" id="{1E0079D6-91F0-4DC0-B01F-AB6F28C5E9E6}"/>
                </a:ext>
              </a:extLst>
            </p:cNvPr>
            <p:cNvSpPr/>
            <p:nvPr/>
          </p:nvSpPr>
          <p:spPr>
            <a:xfrm>
              <a:off x="5093291" y="5934920"/>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64" name="正方形/長方形 63">
              <a:extLst>
                <a:ext uri="{FF2B5EF4-FFF2-40B4-BE49-F238E27FC236}">
                  <a16:creationId xmlns:a16="http://schemas.microsoft.com/office/drawing/2014/main" id="{AF2798A0-6601-4F1C-BC6D-1A1BAF37A305}"/>
                </a:ext>
              </a:extLst>
            </p:cNvPr>
            <p:cNvSpPr/>
            <p:nvPr/>
          </p:nvSpPr>
          <p:spPr>
            <a:xfrm>
              <a:off x="5094256" y="6792043"/>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65" name="正方形/長方形 64">
              <a:extLst>
                <a:ext uri="{FF2B5EF4-FFF2-40B4-BE49-F238E27FC236}">
                  <a16:creationId xmlns:a16="http://schemas.microsoft.com/office/drawing/2014/main" id="{33F9741E-AB5B-4C76-8187-37563CE7D230}"/>
                </a:ext>
              </a:extLst>
            </p:cNvPr>
            <p:cNvSpPr/>
            <p:nvPr/>
          </p:nvSpPr>
          <p:spPr>
            <a:xfrm>
              <a:off x="4217547" y="7667126"/>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66" name="正方形/長方形 65">
              <a:extLst>
                <a:ext uri="{FF2B5EF4-FFF2-40B4-BE49-F238E27FC236}">
                  <a16:creationId xmlns:a16="http://schemas.microsoft.com/office/drawing/2014/main" id="{2367C2DD-8F7B-4BA0-A531-99FF2D36A7FA}"/>
                </a:ext>
              </a:extLst>
            </p:cNvPr>
            <p:cNvSpPr/>
            <p:nvPr/>
          </p:nvSpPr>
          <p:spPr>
            <a:xfrm>
              <a:off x="5073785" y="7659192"/>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F10D1DE2-1D9F-4ABE-8EE2-6CACC2F74BB4}"/>
                    </a:ext>
                  </a:extLst>
                </p:cNvPr>
                <p:cNvSpPr txBox="1"/>
                <p:nvPr/>
              </p:nvSpPr>
              <p:spPr>
                <a:xfrm>
                  <a:off x="4370012" y="5991762"/>
                  <a:ext cx="227626" cy="578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b="1" i="1" smtClean="0">
                                <a:latin typeface="Cambria Math" panose="02040503050406030204" pitchFamily="18" charset="0"/>
                              </a:rPr>
                            </m:ctrlPr>
                          </m:fPr>
                          <m:num>
                            <m:r>
                              <a:rPr kumimoji="1" lang="en-US" altLang="ja-JP" sz="2000" b="1" i="1" smtClean="0">
                                <a:latin typeface="Cambria Math" panose="02040503050406030204" pitchFamily="18" charset="0"/>
                              </a:rPr>
                              <m:t>𝟏</m:t>
                            </m:r>
                          </m:num>
                          <m:den>
                            <m:r>
                              <a:rPr kumimoji="1" lang="en-US" altLang="ja-JP" sz="2000" b="1" i="1" smtClean="0">
                                <a:latin typeface="Cambria Math" panose="02040503050406030204" pitchFamily="18" charset="0"/>
                              </a:rPr>
                              <m:t>𝒔</m:t>
                            </m:r>
                          </m:den>
                        </m:f>
                      </m:oMath>
                    </m:oMathPara>
                  </a14:m>
                  <a:endParaRPr kumimoji="1" lang="en-US" altLang="ja-JP" sz="2000" b="1" dirty="0"/>
                </a:p>
              </p:txBody>
            </p:sp>
          </mc:Choice>
          <mc:Fallback xmlns="">
            <p:sp>
              <p:nvSpPr>
                <p:cNvPr id="75" name="テキスト ボックス 74">
                  <a:extLst>
                    <a:ext uri="{FF2B5EF4-FFF2-40B4-BE49-F238E27FC236}">
                      <a16:creationId xmlns:a16="http://schemas.microsoft.com/office/drawing/2014/main" id="{1793A4BD-E868-4096-A718-D2967D5AE7AD}"/>
                    </a:ext>
                  </a:extLst>
                </p:cNvPr>
                <p:cNvSpPr txBox="1">
                  <a:spLocks noRot="1" noChangeAspect="1" noMove="1" noResize="1" noEditPoints="1" noAdjustHandles="1" noChangeArrowheads="1" noChangeShapeType="1" noTextEdit="1"/>
                </p:cNvSpPr>
                <p:nvPr/>
              </p:nvSpPr>
              <p:spPr>
                <a:xfrm>
                  <a:off x="4370012" y="5991762"/>
                  <a:ext cx="227626" cy="57817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D212AE9-EE02-48FB-A2F3-9E1B1798BB03}"/>
                    </a:ext>
                  </a:extLst>
                </p:cNvPr>
                <p:cNvSpPr txBox="1"/>
                <p:nvPr/>
              </p:nvSpPr>
              <p:spPr>
                <a:xfrm>
                  <a:off x="5233920" y="6143438"/>
                  <a:ext cx="32323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𝑰</m:t>
                            </m:r>
                          </m:sub>
                        </m:sSub>
                      </m:oMath>
                    </m:oMathPara>
                  </a14:m>
                  <a:endParaRPr kumimoji="1" lang="en-US" altLang="ja-JP" sz="2000" b="1" dirty="0"/>
                </a:p>
              </p:txBody>
            </p:sp>
          </mc:Choice>
          <mc:Fallback xmlns="">
            <p:sp>
              <p:nvSpPr>
                <p:cNvPr id="76" name="テキスト ボックス 75">
                  <a:extLst>
                    <a:ext uri="{FF2B5EF4-FFF2-40B4-BE49-F238E27FC236}">
                      <a16:creationId xmlns:a16="http://schemas.microsoft.com/office/drawing/2014/main" id="{1E357493-B780-4016-BBD0-C33D27640CBA}"/>
                    </a:ext>
                  </a:extLst>
                </p:cNvPr>
                <p:cNvSpPr txBox="1">
                  <a:spLocks noRot="1" noChangeAspect="1" noMove="1" noResize="1" noEditPoints="1" noAdjustHandles="1" noChangeArrowheads="1" noChangeShapeType="1" noTextEdit="1"/>
                </p:cNvSpPr>
                <p:nvPr/>
              </p:nvSpPr>
              <p:spPr>
                <a:xfrm>
                  <a:off x="5233920" y="6143438"/>
                  <a:ext cx="323230" cy="307777"/>
                </a:xfrm>
                <a:prstGeom prst="rect">
                  <a:avLst/>
                </a:prstGeom>
                <a:blipFill>
                  <a:blip r:embed="rId13"/>
                  <a:stretch>
                    <a:fillRect l="-16981" r="-7547" b="-156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19B5F545-94C5-4AD5-AACD-A4D3B48A72AD}"/>
                    </a:ext>
                  </a:extLst>
                </p:cNvPr>
                <p:cNvSpPr txBox="1"/>
                <p:nvPr/>
              </p:nvSpPr>
              <p:spPr>
                <a:xfrm>
                  <a:off x="5199433" y="7004894"/>
                  <a:ext cx="3697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𝑷</m:t>
                            </m:r>
                          </m:sub>
                        </m:sSub>
                      </m:oMath>
                    </m:oMathPara>
                  </a14:m>
                  <a:endParaRPr kumimoji="1" lang="en-US" altLang="ja-JP" sz="2000" b="1" dirty="0"/>
                </a:p>
              </p:txBody>
            </p:sp>
          </mc:Choice>
          <mc:Fallback xmlns="">
            <p:sp>
              <p:nvSpPr>
                <p:cNvPr id="77" name="テキスト ボックス 76">
                  <a:extLst>
                    <a:ext uri="{FF2B5EF4-FFF2-40B4-BE49-F238E27FC236}">
                      <a16:creationId xmlns:a16="http://schemas.microsoft.com/office/drawing/2014/main" id="{94A6F143-44AA-4165-AE05-60B38EBB329C}"/>
                    </a:ext>
                  </a:extLst>
                </p:cNvPr>
                <p:cNvSpPr txBox="1">
                  <a:spLocks noRot="1" noChangeAspect="1" noMove="1" noResize="1" noEditPoints="1" noAdjustHandles="1" noChangeArrowheads="1" noChangeShapeType="1" noTextEdit="1"/>
                </p:cNvSpPr>
                <p:nvPr/>
              </p:nvSpPr>
              <p:spPr>
                <a:xfrm>
                  <a:off x="5199433" y="7004894"/>
                  <a:ext cx="369717" cy="307777"/>
                </a:xfrm>
                <a:prstGeom prst="rect">
                  <a:avLst/>
                </a:prstGeom>
                <a:blipFill>
                  <a:blip r:embed="rId14"/>
                  <a:stretch>
                    <a:fillRect l="-16667" r="-6667" b="-156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8DE9007C-AA6F-4571-A85D-0DB950F2B652}"/>
                    </a:ext>
                  </a:extLst>
                </p:cNvPr>
                <p:cNvSpPr txBox="1"/>
                <p:nvPr/>
              </p:nvSpPr>
              <p:spPr>
                <a:xfrm>
                  <a:off x="5167390" y="7823803"/>
                  <a:ext cx="3825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𝑫</m:t>
                            </m:r>
                          </m:sub>
                        </m:sSub>
                      </m:oMath>
                    </m:oMathPara>
                  </a14:m>
                  <a:endParaRPr kumimoji="1" lang="en-US" altLang="ja-JP" sz="2000" b="1" dirty="0"/>
                </a:p>
              </p:txBody>
            </p:sp>
          </mc:Choice>
          <mc:Fallback xmlns="">
            <p:sp>
              <p:nvSpPr>
                <p:cNvPr id="78" name="テキスト ボックス 77">
                  <a:extLst>
                    <a:ext uri="{FF2B5EF4-FFF2-40B4-BE49-F238E27FC236}">
                      <a16:creationId xmlns:a16="http://schemas.microsoft.com/office/drawing/2014/main" id="{7D777458-CAE7-4522-9306-DEA7333EA57E}"/>
                    </a:ext>
                  </a:extLst>
                </p:cNvPr>
                <p:cNvSpPr txBox="1">
                  <a:spLocks noRot="1" noChangeAspect="1" noMove="1" noResize="1" noEditPoints="1" noAdjustHandles="1" noChangeArrowheads="1" noChangeShapeType="1" noTextEdit="1"/>
                </p:cNvSpPr>
                <p:nvPr/>
              </p:nvSpPr>
              <p:spPr>
                <a:xfrm>
                  <a:off x="5167390" y="7823803"/>
                  <a:ext cx="382541" cy="307777"/>
                </a:xfrm>
                <a:prstGeom prst="rect">
                  <a:avLst/>
                </a:prstGeom>
                <a:blipFill>
                  <a:blip r:embed="rId15"/>
                  <a:stretch>
                    <a:fillRect l="-14286" r="-4762" b="-1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3D3A7134-F11B-4A25-A0EF-E31F5D9E4A8A}"/>
                    </a:ext>
                  </a:extLst>
                </p:cNvPr>
                <p:cNvSpPr txBox="1"/>
                <p:nvPr/>
              </p:nvSpPr>
              <p:spPr>
                <a:xfrm>
                  <a:off x="4395660" y="7873237"/>
                  <a:ext cx="20197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𝒔</m:t>
                        </m:r>
                      </m:oMath>
                    </m:oMathPara>
                  </a14:m>
                  <a:endParaRPr kumimoji="1" lang="en-US" altLang="ja-JP" sz="2000" b="1" dirty="0"/>
                </a:p>
              </p:txBody>
            </p:sp>
          </mc:Choice>
          <mc:Fallback xmlns="">
            <p:sp>
              <p:nvSpPr>
                <p:cNvPr id="79" name="テキスト ボックス 78">
                  <a:extLst>
                    <a:ext uri="{FF2B5EF4-FFF2-40B4-BE49-F238E27FC236}">
                      <a16:creationId xmlns:a16="http://schemas.microsoft.com/office/drawing/2014/main" id="{39F04A3E-F7FE-4872-9B62-5B8F7032ED4A}"/>
                    </a:ext>
                  </a:extLst>
                </p:cNvPr>
                <p:cNvSpPr txBox="1">
                  <a:spLocks noRot="1" noChangeAspect="1" noMove="1" noResize="1" noEditPoints="1" noAdjustHandles="1" noChangeArrowheads="1" noChangeShapeType="1" noTextEdit="1"/>
                </p:cNvSpPr>
                <p:nvPr/>
              </p:nvSpPr>
              <p:spPr>
                <a:xfrm>
                  <a:off x="4395660" y="7873237"/>
                  <a:ext cx="201978" cy="307777"/>
                </a:xfrm>
                <a:prstGeom prst="rect">
                  <a:avLst/>
                </a:prstGeom>
                <a:blipFill>
                  <a:blip r:embed="rId16"/>
                  <a:stretch>
                    <a:fillRect l="-15152" r="-15152"/>
                  </a:stretch>
                </a:blipFill>
              </p:spPr>
              <p:txBody>
                <a:bodyPr/>
                <a:lstStyle/>
                <a:p>
                  <a:r>
                    <a:rPr lang="ja-JP" altLang="en-US">
                      <a:noFill/>
                    </a:rPr>
                    <a:t> </a:t>
                  </a:r>
                </a:p>
              </p:txBody>
            </p:sp>
          </mc:Fallback>
        </mc:AlternateContent>
        <p:cxnSp>
          <p:nvCxnSpPr>
            <p:cNvPr id="72" name="コネクタ: カギ線 71">
              <a:extLst>
                <a:ext uri="{FF2B5EF4-FFF2-40B4-BE49-F238E27FC236}">
                  <a16:creationId xmlns:a16="http://schemas.microsoft.com/office/drawing/2014/main" id="{43E1BD06-C32A-4241-B316-1DEC59C33B72}"/>
                </a:ext>
              </a:extLst>
            </p:cNvPr>
            <p:cNvCxnSpPr>
              <a:cxnSpLocks/>
              <a:stCxn id="73" idx="4"/>
              <a:endCxn id="65" idx="1"/>
            </p:cNvCxnSpPr>
            <p:nvPr/>
          </p:nvCxnSpPr>
          <p:spPr>
            <a:xfrm rot="16200000" flipH="1">
              <a:off x="3642338" y="7451917"/>
              <a:ext cx="759872" cy="39054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73" name="楕円 72">
              <a:extLst>
                <a:ext uri="{FF2B5EF4-FFF2-40B4-BE49-F238E27FC236}">
                  <a16:creationId xmlns:a16="http://schemas.microsoft.com/office/drawing/2014/main" id="{3EE273A0-6F69-4C3A-8014-ED15C5A975C9}"/>
                </a:ext>
              </a:extLst>
            </p:cNvPr>
            <p:cNvSpPr/>
            <p:nvPr/>
          </p:nvSpPr>
          <p:spPr>
            <a:xfrm>
              <a:off x="3737001" y="7087254"/>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74" name="直線矢印コネクタ 73">
              <a:extLst>
                <a:ext uri="{FF2B5EF4-FFF2-40B4-BE49-F238E27FC236}">
                  <a16:creationId xmlns:a16="http://schemas.microsoft.com/office/drawing/2014/main" id="{A108AEC3-9E34-475E-B634-4469D6E21755}"/>
                </a:ext>
              </a:extLst>
            </p:cNvPr>
            <p:cNvCxnSpPr>
              <a:cxnSpLocks/>
              <a:stCxn id="65" idx="3"/>
              <a:endCxn id="66" idx="1"/>
            </p:cNvCxnSpPr>
            <p:nvPr/>
          </p:nvCxnSpPr>
          <p:spPr>
            <a:xfrm flipV="1">
              <a:off x="4787299" y="8019192"/>
              <a:ext cx="286486" cy="7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74">
              <a:extLst>
                <a:ext uri="{FF2B5EF4-FFF2-40B4-BE49-F238E27FC236}">
                  <a16:creationId xmlns:a16="http://schemas.microsoft.com/office/drawing/2014/main" id="{59CB88CA-B73A-4A1D-A1C8-93326D85A7A0}"/>
                </a:ext>
              </a:extLst>
            </p:cNvPr>
            <p:cNvCxnSpPr>
              <a:cxnSpLocks/>
              <a:stCxn id="66" idx="3"/>
              <a:endCxn id="47" idx="4"/>
            </p:cNvCxnSpPr>
            <p:nvPr/>
          </p:nvCxnSpPr>
          <p:spPr>
            <a:xfrm flipV="1">
              <a:off x="5643537" y="7239326"/>
              <a:ext cx="564679" cy="77986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76" name="楕円 75">
              <a:extLst>
                <a:ext uri="{FF2B5EF4-FFF2-40B4-BE49-F238E27FC236}">
                  <a16:creationId xmlns:a16="http://schemas.microsoft.com/office/drawing/2014/main" id="{44B0AF58-95E6-48B0-87E7-A42C5254D9D8}"/>
                </a:ext>
              </a:extLst>
            </p:cNvPr>
            <p:cNvSpPr/>
            <p:nvPr/>
          </p:nvSpPr>
          <p:spPr>
            <a:xfrm>
              <a:off x="7135415" y="7057353"/>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77" name="直線矢印コネクタ 76">
              <a:extLst>
                <a:ext uri="{FF2B5EF4-FFF2-40B4-BE49-F238E27FC236}">
                  <a16:creationId xmlns:a16="http://schemas.microsoft.com/office/drawing/2014/main" id="{C2E0F81D-07D0-45F6-91A4-EAB5BB0759FF}"/>
                </a:ext>
              </a:extLst>
            </p:cNvPr>
            <p:cNvCxnSpPr>
              <a:cxnSpLocks/>
              <a:endCxn id="76" idx="0"/>
            </p:cNvCxnSpPr>
            <p:nvPr/>
          </p:nvCxnSpPr>
          <p:spPr>
            <a:xfrm>
              <a:off x="7216100" y="6241074"/>
              <a:ext cx="9315" cy="8162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0F07F430-EAE9-4E87-AE58-6A8DDD00AC11}"/>
                    </a:ext>
                  </a:extLst>
                </p:cNvPr>
                <p:cNvSpPr txBox="1"/>
                <p:nvPr/>
              </p:nvSpPr>
              <p:spPr>
                <a:xfrm>
                  <a:off x="7222412" y="6659583"/>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5" name="テキスト ボックス 94">
                  <a:extLst>
                    <a:ext uri="{FF2B5EF4-FFF2-40B4-BE49-F238E27FC236}">
                      <a16:creationId xmlns:a16="http://schemas.microsoft.com/office/drawing/2014/main" id="{1CD7BDD4-F3E5-4662-B3C0-3B5C6500DECA}"/>
                    </a:ext>
                  </a:extLst>
                </p:cNvPr>
                <p:cNvSpPr txBox="1">
                  <a:spLocks noRot="1" noChangeAspect="1" noMove="1" noResize="1" noEditPoints="1" noAdjustHandles="1" noChangeArrowheads="1" noChangeShapeType="1" noTextEdit="1"/>
                </p:cNvSpPr>
                <p:nvPr/>
              </p:nvSpPr>
              <p:spPr>
                <a:xfrm>
                  <a:off x="7222412" y="6659583"/>
                  <a:ext cx="266098" cy="307777"/>
                </a:xfrm>
                <a:prstGeom prst="rect">
                  <a:avLst/>
                </a:prstGeom>
                <a:blipFill>
                  <a:blip r:embed="rId17"/>
                  <a:stretch>
                    <a:fillRect l="-18182" r="-15909"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96AD98B-1757-484F-97A4-63FC92E161A1}"/>
                    </a:ext>
                  </a:extLst>
                </p:cNvPr>
                <p:cNvSpPr txBox="1"/>
                <p:nvPr/>
              </p:nvSpPr>
              <p:spPr>
                <a:xfrm>
                  <a:off x="7376375" y="6263661"/>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𝒅</m:t>
                        </m:r>
                      </m:oMath>
                    </m:oMathPara>
                  </a14:m>
                  <a:endParaRPr kumimoji="1" lang="ja-JP" altLang="en-US" sz="2000" b="1" dirty="0"/>
                </a:p>
              </p:txBody>
            </p:sp>
          </mc:Choice>
          <mc:Fallback xmlns="">
            <p:sp>
              <p:nvSpPr>
                <p:cNvPr id="96" name="テキスト ボックス 95">
                  <a:extLst>
                    <a:ext uri="{FF2B5EF4-FFF2-40B4-BE49-F238E27FC236}">
                      <a16:creationId xmlns:a16="http://schemas.microsoft.com/office/drawing/2014/main" id="{CEC5EDEC-ABEE-45A1-9C13-668C4253E77D}"/>
                    </a:ext>
                  </a:extLst>
                </p:cNvPr>
                <p:cNvSpPr txBox="1">
                  <a:spLocks noRot="1" noChangeAspect="1" noMove="1" noResize="1" noEditPoints="1" noAdjustHandles="1" noChangeArrowheads="1" noChangeShapeType="1" noTextEdit="1"/>
                </p:cNvSpPr>
                <p:nvPr/>
              </p:nvSpPr>
              <p:spPr>
                <a:xfrm>
                  <a:off x="7376375" y="6263661"/>
                  <a:ext cx="238848" cy="307777"/>
                </a:xfrm>
                <a:prstGeom prst="rect">
                  <a:avLst/>
                </a:prstGeom>
                <a:blipFill>
                  <a:blip r:embed="rId18"/>
                  <a:stretch>
                    <a:fillRect l="-25641" r="-23077"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17EA5154-DD5A-49BD-9960-BE6B7C155E03}"/>
                    </a:ext>
                  </a:extLst>
                </p:cNvPr>
                <p:cNvSpPr txBox="1"/>
                <p:nvPr/>
              </p:nvSpPr>
              <p:spPr>
                <a:xfrm>
                  <a:off x="6926134" y="7189607"/>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7" name="テキスト ボックス 96">
                  <a:extLst>
                    <a:ext uri="{FF2B5EF4-FFF2-40B4-BE49-F238E27FC236}">
                      <a16:creationId xmlns:a16="http://schemas.microsoft.com/office/drawing/2014/main" id="{DC19510D-DA31-4B19-8CEB-85942E86D6E2}"/>
                    </a:ext>
                  </a:extLst>
                </p:cNvPr>
                <p:cNvSpPr txBox="1">
                  <a:spLocks noRot="1" noChangeAspect="1" noMove="1" noResize="1" noEditPoints="1" noAdjustHandles="1" noChangeArrowheads="1" noChangeShapeType="1" noTextEdit="1"/>
                </p:cNvSpPr>
                <p:nvPr/>
              </p:nvSpPr>
              <p:spPr>
                <a:xfrm>
                  <a:off x="6926134" y="7189607"/>
                  <a:ext cx="266098" cy="307777"/>
                </a:xfrm>
                <a:prstGeom prst="rect">
                  <a:avLst/>
                </a:prstGeom>
                <a:blipFill>
                  <a:blip r:embed="rId19"/>
                  <a:stretch>
                    <a:fillRect l="-18605" r="-18605" b="-8000"/>
                  </a:stretch>
                </a:blipFill>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3BF0D419-B15E-4BD1-8B7E-6F798CA0042A}"/>
                </a:ext>
              </a:extLst>
            </p:cNvPr>
            <p:cNvCxnSpPr>
              <a:cxnSpLocks/>
              <a:stCxn id="76" idx="6"/>
              <a:endCxn id="46" idx="1"/>
            </p:cNvCxnSpPr>
            <p:nvPr/>
          </p:nvCxnSpPr>
          <p:spPr>
            <a:xfrm>
              <a:off x="7315415" y="7147353"/>
              <a:ext cx="63906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0C1D6658-9E9B-49A9-8831-86A69AF328D4}"/>
                </a:ext>
              </a:extLst>
            </p:cNvPr>
            <p:cNvCxnSpPr>
              <a:cxnSpLocks/>
              <a:stCxn id="62" idx="3"/>
              <a:endCxn id="63" idx="1"/>
            </p:cNvCxnSpPr>
            <p:nvPr/>
          </p:nvCxnSpPr>
          <p:spPr>
            <a:xfrm>
              <a:off x="4784129" y="6294317"/>
              <a:ext cx="309162" cy="6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コネクタ: カギ線 82">
              <a:extLst>
                <a:ext uri="{FF2B5EF4-FFF2-40B4-BE49-F238E27FC236}">
                  <a16:creationId xmlns:a16="http://schemas.microsoft.com/office/drawing/2014/main" id="{2C656C82-2D89-466A-9AD7-A0B13A9ED32D}"/>
                </a:ext>
              </a:extLst>
            </p:cNvPr>
            <p:cNvCxnSpPr>
              <a:cxnSpLocks/>
              <a:stCxn id="73" idx="0"/>
              <a:endCxn id="62" idx="1"/>
            </p:cNvCxnSpPr>
            <p:nvPr/>
          </p:nvCxnSpPr>
          <p:spPr>
            <a:xfrm rot="5400000" flipH="1" flipV="1">
              <a:off x="3624221" y="6497098"/>
              <a:ext cx="792937" cy="38737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84" name="コネクタ: カギ線 83">
              <a:extLst>
                <a:ext uri="{FF2B5EF4-FFF2-40B4-BE49-F238E27FC236}">
                  <a16:creationId xmlns:a16="http://schemas.microsoft.com/office/drawing/2014/main" id="{00454A10-CC09-4978-B989-1BC35F87AC90}"/>
                </a:ext>
              </a:extLst>
            </p:cNvPr>
            <p:cNvCxnSpPr>
              <a:cxnSpLocks/>
              <a:stCxn id="63" idx="3"/>
              <a:endCxn id="47" idx="0"/>
            </p:cNvCxnSpPr>
            <p:nvPr/>
          </p:nvCxnSpPr>
          <p:spPr>
            <a:xfrm>
              <a:off x="5663043" y="6294920"/>
              <a:ext cx="545173" cy="76440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762DCE53-40BD-45D3-8110-E9D2EA260788}"/>
                    </a:ext>
                  </a:extLst>
                </p:cNvPr>
                <p:cNvSpPr txBox="1"/>
                <p:nvPr/>
              </p:nvSpPr>
              <p:spPr>
                <a:xfrm>
                  <a:off x="6270650" y="7256276"/>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134" name="テキスト ボックス 133">
                  <a:extLst>
                    <a:ext uri="{FF2B5EF4-FFF2-40B4-BE49-F238E27FC236}">
                      <a16:creationId xmlns:a16="http://schemas.microsoft.com/office/drawing/2014/main" id="{B4854592-A3F7-49EB-A0FA-87CC2E406BB4}"/>
                    </a:ext>
                  </a:extLst>
                </p:cNvPr>
                <p:cNvSpPr txBox="1">
                  <a:spLocks noRot="1" noChangeAspect="1" noMove="1" noResize="1" noEditPoints="1" noAdjustHandles="1" noChangeArrowheads="1" noChangeShapeType="1" noTextEdit="1"/>
                </p:cNvSpPr>
                <p:nvPr/>
              </p:nvSpPr>
              <p:spPr>
                <a:xfrm>
                  <a:off x="6270650" y="7256276"/>
                  <a:ext cx="266098" cy="307777"/>
                </a:xfrm>
                <a:prstGeom prst="rect">
                  <a:avLst/>
                </a:prstGeom>
                <a:blipFill>
                  <a:blip r:embed="rId20"/>
                  <a:stretch>
                    <a:fillRect l="-18182" r="-15909"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4559715-6668-4767-80A1-53C2927B0921}"/>
                    </a:ext>
                  </a:extLst>
                </p:cNvPr>
                <p:cNvSpPr txBox="1"/>
                <p:nvPr/>
              </p:nvSpPr>
              <p:spPr>
                <a:xfrm>
                  <a:off x="6207521" y="6634084"/>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135" name="テキスト ボックス 134">
                  <a:extLst>
                    <a:ext uri="{FF2B5EF4-FFF2-40B4-BE49-F238E27FC236}">
                      <a16:creationId xmlns:a16="http://schemas.microsoft.com/office/drawing/2014/main" id="{6B9440D2-B07B-40EC-8CCC-7C43E97477A2}"/>
                    </a:ext>
                  </a:extLst>
                </p:cNvPr>
                <p:cNvSpPr txBox="1">
                  <a:spLocks noRot="1" noChangeAspect="1" noMove="1" noResize="1" noEditPoints="1" noAdjustHandles="1" noChangeArrowheads="1" noChangeShapeType="1" noTextEdit="1"/>
                </p:cNvSpPr>
                <p:nvPr/>
              </p:nvSpPr>
              <p:spPr>
                <a:xfrm>
                  <a:off x="6207521" y="6634084"/>
                  <a:ext cx="266098" cy="307777"/>
                </a:xfrm>
                <a:prstGeom prst="rect">
                  <a:avLst/>
                </a:prstGeom>
                <a:blipFill>
                  <a:blip r:embed="rId21"/>
                  <a:stretch>
                    <a:fillRect l="-18182" r="-15909" b="-8000"/>
                  </a:stretch>
                </a:blipFill>
              </p:spPr>
              <p:txBody>
                <a:bodyPr/>
                <a:lstStyle/>
                <a:p>
                  <a:r>
                    <a:rPr lang="ja-JP" altLang="en-US">
                      <a:noFill/>
                    </a:rPr>
                    <a:t> </a:t>
                  </a:r>
                </a:p>
              </p:txBody>
            </p:sp>
          </mc:Fallback>
        </mc:AlternateContent>
      </p:grpSp>
      <p:pic>
        <p:nvPicPr>
          <p:cNvPr id="4" name="図 3" descr="グラフ&#10;&#10;自動的に生成された説明">
            <a:extLst>
              <a:ext uri="{FF2B5EF4-FFF2-40B4-BE49-F238E27FC236}">
                <a16:creationId xmlns:a16="http://schemas.microsoft.com/office/drawing/2014/main" id="{25F11716-0B88-4884-96E0-B7C1A87E79C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585494" y="4810120"/>
            <a:ext cx="3240000" cy="2430000"/>
          </a:xfrm>
          <a:prstGeom prst="rect">
            <a:avLst/>
          </a:prstGeom>
        </p:spPr>
      </p:pic>
    </p:spTree>
    <p:extLst>
      <p:ext uri="{BB962C8B-B14F-4D97-AF65-F5344CB8AC3E}">
        <p14:creationId xmlns:p14="http://schemas.microsoft.com/office/powerpoint/2010/main" val="380478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ADCBC133-6C1A-444C-84BE-13FEDC099790}"/>
              </a:ext>
            </a:extLst>
          </p:cNvPr>
          <p:cNvSpPr/>
          <p:nvPr/>
        </p:nvSpPr>
        <p:spPr>
          <a:xfrm>
            <a:off x="1965960" y="4065920"/>
            <a:ext cx="2819400" cy="394788"/>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PID</a:t>
            </a:r>
            <a:r>
              <a:rPr lang="ja-JP" altLang="en-US" dirty="0"/>
              <a:t>制御（性能解析）</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708684-9574-449A-943A-C0C14D9F5BD6}"/>
                  </a:ext>
                </a:extLst>
              </p:cNvPr>
              <p:cNvSpPr txBox="1"/>
              <p:nvPr/>
            </p:nvSpPr>
            <p:spPr>
              <a:xfrm>
                <a:off x="838200" y="1917032"/>
                <a:ext cx="2400464" cy="569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0" smtClean="0">
                          <a:latin typeface="Cambria Math" panose="02040503050406030204" pitchFamily="18" charset="0"/>
                        </a:rPr>
                        <m:t>𝐏</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0" smtClean="0">
                              <a:latin typeface="Cambria Math" panose="02040503050406030204" pitchFamily="18" charset="0"/>
                            </a:rPr>
                            <m:t>𝟏</m:t>
                          </m:r>
                        </m:num>
                        <m:den>
                          <m:r>
                            <a:rPr kumimoji="1" lang="en-US" altLang="ja-JP" b="1" i="1" smtClean="0">
                              <a:latin typeface="Cambria Math" panose="02040503050406030204" pitchFamily="18" charset="0"/>
                            </a:rPr>
                            <m:t>𝑱</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𝝁</m:t>
                          </m:r>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𝑴𝒈𝒍</m:t>
                          </m:r>
                        </m:den>
                      </m:f>
                    </m:oMath>
                  </m:oMathPara>
                </a14:m>
                <a:endParaRPr kumimoji="1" lang="en-US" altLang="ja-JP" b="1" dirty="0"/>
              </a:p>
            </p:txBody>
          </p:sp>
        </mc:Choice>
        <mc:Fallback xmlns="">
          <p:sp>
            <p:nvSpPr>
              <p:cNvPr id="3" name="テキスト ボックス 2">
                <a:extLst>
                  <a:ext uri="{FF2B5EF4-FFF2-40B4-BE49-F238E27FC236}">
                    <a16:creationId xmlns:a16="http://schemas.microsoft.com/office/drawing/2014/main" id="{25708684-9574-449A-943A-C0C14D9F5BD6}"/>
                  </a:ext>
                </a:extLst>
              </p:cNvPr>
              <p:cNvSpPr txBox="1">
                <a:spLocks noRot="1" noChangeAspect="1" noMove="1" noResize="1" noEditPoints="1" noAdjustHandles="1" noChangeArrowheads="1" noChangeShapeType="1" noTextEdit="1"/>
              </p:cNvSpPr>
              <p:nvPr/>
            </p:nvSpPr>
            <p:spPr>
              <a:xfrm>
                <a:off x="838200" y="1917032"/>
                <a:ext cx="2400464" cy="5690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B7EA96CD-2912-4362-A648-1094E31FB36E}"/>
                  </a:ext>
                </a:extLst>
              </p:cNvPr>
              <p:cNvSpPr txBox="1"/>
              <p:nvPr/>
            </p:nvSpPr>
            <p:spPr>
              <a:xfrm>
                <a:off x="838199" y="3191321"/>
                <a:ext cx="6272293" cy="6114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1" smtClean="0">
                              <a:latin typeface="Cambria Math" panose="02040503050406030204" pitchFamily="18" charset="0"/>
                            </a:rPr>
                            <m:t>𝒚𝒓</m:t>
                          </m:r>
                        </m:sub>
                      </m:sSub>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𝑷</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num>
                        <m:den>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𝑷</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den>
                      </m:f>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𝑰</m:t>
                              </m:r>
                            </m:sub>
                          </m:sSub>
                        </m:num>
                        <m:den>
                          <m:r>
                            <a:rPr kumimoji="1" lang="en-US" altLang="ja-JP" b="1" i="1" smtClean="0">
                              <a:latin typeface="Cambria Math" panose="02040503050406030204" pitchFamily="18" charset="0"/>
                            </a:rPr>
                            <m:t>𝑱</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𝟑</m:t>
                              </m:r>
                            </m:sup>
                          </m:sSup>
                          <m:r>
                            <a:rPr kumimoji="1" lang="en-US" altLang="ja-JP" b="1" i="1" smtClean="0">
                              <a:latin typeface="Cambria Math" panose="02040503050406030204" pitchFamily="18" charset="0"/>
                            </a:rPr>
                            <m:t>+</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𝝁</m:t>
                              </m:r>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e>
                          </m:d>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𝑴𝒈𝒍</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e>
                          </m:d>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𝑰</m:t>
                              </m:r>
                            </m:sub>
                          </m:sSub>
                        </m:den>
                      </m:f>
                    </m:oMath>
                  </m:oMathPara>
                </a14:m>
                <a:endParaRPr kumimoji="1" lang="en-US" altLang="ja-JP" b="1" dirty="0"/>
              </a:p>
            </p:txBody>
          </p:sp>
        </mc:Choice>
        <mc:Fallback>
          <p:sp>
            <p:nvSpPr>
              <p:cNvPr id="31" name="テキスト ボックス 30">
                <a:extLst>
                  <a:ext uri="{FF2B5EF4-FFF2-40B4-BE49-F238E27FC236}">
                    <a16:creationId xmlns:a16="http://schemas.microsoft.com/office/drawing/2014/main" id="{B7EA96CD-2912-4362-A648-1094E31FB36E}"/>
                  </a:ext>
                </a:extLst>
              </p:cNvPr>
              <p:cNvSpPr txBox="1">
                <a:spLocks noRot="1" noChangeAspect="1" noMove="1" noResize="1" noEditPoints="1" noAdjustHandles="1" noChangeArrowheads="1" noChangeShapeType="1" noTextEdit="1"/>
              </p:cNvSpPr>
              <p:nvPr/>
            </p:nvSpPr>
            <p:spPr>
              <a:xfrm>
                <a:off x="838199" y="3191321"/>
                <a:ext cx="6272293" cy="61144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DB0E54F9-8039-4073-9E6A-7E837FDAA103}"/>
                  </a:ext>
                </a:extLst>
              </p:cNvPr>
              <p:cNvSpPr txBox="1"/>
              <p:nvPr/>
            </p:nvSpPr>
            <p:spPr>
              <a:xfrm>
                <a:off x="3898230" y="2012947"/>
                <a:ext cx="2639730" cy="6551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𝐤</m:t>
                              </m:r>
                            </m:e>
                            <m:sub>
                              <m:r>
                                <a:rPr lang="en-US" altLang="ja-JP" b="1">
                                  <a:latin typeface="Cambria Math" panose="02040503050406030204" pitchFamily="18" charset="0"/>
                                </a:rPr>
                                <m:t>𝐏</m:t>
                              </m:r>
                            </m:sub>
                          </m:sSub>
                          <m:r>
                            <a:rPr lang="en-US" altLang="ja-JP" b="1" i="1" smtClean="0">
                              <a:latin typeface="Cambria Math" panose="02040503050406030204" pitchFamily="18" charset="0"/>
                            </a:rPr>
                            <m:t>𝒔</m:t>
                          </m:r>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𝒌</m:t>
                              </m:r>
                            </m:e>
                            <m:sub>
                              <m:r>
                                <a:rPr lang="en-US" altLang="ja-JP" b="1" i="1" smtClean="0">
                                  <a:latin typeface="Cambria Math" panose="02040503050406030204" pitchFamily="18" charset="0"/>
                                </a:rPr>
                                <m:t>𝑰</m:t>
                              </m:r>
                            </m:sub>
                          </m:sSub>
                        </m:num>
                        <m:den>
                          <m:r>
                            <a:rPr lang="en-US" altLang="ja-JP" b="1" i="1" smtClean="0">
                              <a:latin typeface="Cambria Math" panose="02040503050406030204" pitchFamily="18" charset="0"/>
                            </a:rPr>
                            <m:t>𝒔</m:t>
                          </m:r>
                        </m:den>
                      </m:f>
                    </m:oMath>
                  </m:oMathPara>
                </a14:m>
                <a:endParaRPr lang="en-US" altLang="ja-JP" b="1" dirty="0"/>
              </a:p>
            </p:txBody>
          </p:sp>
        </mc:Choice>
        <mc:Fallback>
          <p:sp>
            <p:nvSpPr>
              <p:cNvPr id="34" name="テキスト ボックス 33">
                <a:extLst>
                  <a:ext uri="{FF2B5EF4-FFF2-40B4-BE49-F238E27FC236}">
                    <a16:creationId xmlns:a16="http://schemas.microsoft.com/office/drawing/2014/main" id="{DB0E54F9-8039-4073-9E6A-7E837FDAA103}"/>
                  </a:ext>
                </a:extLst>
              </p:cNvPr>
              <p:cNvSpPr txBox="1">
                <a:spLocks noRot="1" noChangeAspect="1" noMove="1" noResize="1" noEditPoints="1" noAdjustHandles="1" noChangeArrowheads="1" noChangeShapeType="1" noTextEdit="1"/>
              </p:cNvSpPr>
              <p:nvPr/>
            </p:nvSpPr>
            <p:spPr>
              <a:xfrm>
                <a:off x="3898230" y="2012947"/>
                <a:ext cx="2639730" cy="65517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1B436CA-01BC-4287-9F74-B237FB0F2E8F}"/>
                  </a:ext>
                </a:extLst>
              </p:cNvPr>
              <p:cNvSpPr txBox="1"/>
              <p:nvPr/>
            </p:nvSpPr>
            <p:spPr>
              <a:xfrm>
                <a:off x="818146" y="4065920"/>
                <a:ext cx="8874494" cy="394788"/>
              </a:xfrm>
              <a:prstGeom prst="rect">
                <a:avLst/>
              </a:prstGeom>
              <a:noFill/>
            </p:spPr>
            <p:txBody>
              <a:bodyPr wrap="square" rtlCol="0">
                <a:spAutoFit/>
              </a:bodyPr>
              <a:lstStyle/>
              <a:p>
                <a:r>
                  <a:rPr lang="ja-JP" altLang="en-US" b="1" dirty="0"/>
                  <a:t>このとき，</a:t>
                </a:r>
                <a14:m>
                  <m:oMath xmlns:m="http://schemas.openxmlformats.org/officeDocument/2006/math">
                    <m:func>
                      <m:funcPr>
                        <m:ctrlPr>
                          <a:rPr lang="en-US" altLang="ja-JP" b="1" i="1" smtClean="0">
                            <a:latin typeface="Cambria Math" panose="02040503050406030204" pitchFamily="18" charset="0"/>
                          </a:rPr>
                        </m:ctrlPr>
                      </m:funcPr>
                      <m:fName>
                        <m:limLow>
                          <m:limLowPr>
                            <m:ctrlPr>
                              <a:rPr lang="en-US" altLang="ja-JP" b="1" i="1" smtClean="0">
                                <a:latin typeface="Cambria Math" panose="02040503050406030204" pitchFamily="18" charset="0"/>
                              </a:rPr>
                            </m:ctrlPr>
                          </m:limLowPr>
                          <m:e>
                            <m:r>
                              <m:rPr>
                                <m:sty m:val="p"/>
                              </m:rPr>
                              <a:rPr lang="en-US" altLang="ja-JP" b="0" i="0" smtClean="0">
                                <a:latin typeface="Cambria Math" panose="02040503050406030204" pitchFamily="18" charset="0"/>
                              </a:rPr>
                              <m:t>lim</m:t>
                            </m:r>
                          </m:e>
                          <m:lim>
                            <m:r>
                              <a:rPr lang="en-US" altLang="ja-JP" b="1" i="1" smtClean="0">
                                <a:latin typeface="Cambria Math" panose="02040503050406030204" pitchFamily="18" charset="0"/>
                              </a:rPr>
                              <m:t>𝒔</m:t>
                            </m:r>
                            <m:r>
                              <a:rPr lang="en-US" altLang="ja-JP" b="1" i="1" smtClean="0">
                                <a:latin typeface="Cambria Math" panose="02040503050406030204" pitchFamily="18" charset="0"/>
                              </a:rPr>
                              <m:t>→</m:t>
                            </m:r>
                            <m:r>
                              <a:rPr lang="en-US" altLang="ja-JP" b="1" i="1" smtClean="0">
                                <a:latin typeface="Cambria Math" panose="02040503050406030204" pitchFamily="18" charset="0"/>
                              </a:rPr>
                              <m:t>𝟎</m:t>
                            </m:r>
                          </m:lim>
                        </m:limLow>
                      </m:fName>
                      <m:e>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𝑮</m:t>
                            </m:r>
                          </m:e>
                          <m:sub>
                            <m:r>
                              <a:rPr lang="en-US" altLang="ja-JP" b="1" i="1" smtClean="0">
                                <a:latin typeface="Cambria Math" panose="02040503050406030204" pitchFamily="18" charset="0"/>
                              </a:rPr>
                              <m:t>𝒚𝒓</m:t>
                            </m:r>
                          </m:sub>
                        </m:sSub>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𝒔</m:t>
                            </m:r>
                          </m:e>
                        </m:d>
                      </m:e>
                    </m:func>
                    <m:r>
                      <a:rPr lang="en-US" altLang="ja-JP" b="1" i="1" smtClean="0">
                        <a:latin typeface="Cambria Math" panose="02040503050406030204" pitchFamily="18" charset="0"/>
                      </a:rPr>
                      <m:t>=</m:t>
                    </m:r>
                    <m:r>
                      <a:rPr lang="en-US" altLang="ja-JP" b="1" i="1" smtClean="0">
                        <a:latin typeface="Cambria Math" panose="02040503050406030204" pitchFamily="18" charset="0"/>
                      </a:rPr>
                      <m:t>𝟏</m:t>
                    </m:r>
                  </m:oMath>
                </a14:m>
                <a:r>
                  <a:rPr lang="en-US" altLang="ja-JP" b="1" dirty="0"/>
                  <a:t> (</a:t>
                </a:r>
                <a:r>
                  <a:rPr lang="ja-JP" altLang="en-US" b="1" dirty="0"/>
                  <a:t>目標値</a:t>
                </a:r>
                <a:r>
                  <a:rPr lang="en-US" altLang="ja-JP" b="1" dirty="0"/>
                  <a:t>)</a:t>
                </a:r>
                <a:r>
                  <a:rPr lang="ja-JP" altLang="en-US" b="1" dirty="0"/>
                  <a:t>となるので，</a:t>
                </a:r>
                <a:r>
                  <a:rPr lang="ja-JP" altLang="en-US" b="1" dirty="0">
                    <a:solidFill>
                      <a:srgbClr val="002060"/>
                    </a:solidFill>
                  </a:rPr>
                  <a:t>定常偏差が</a:t>
                </a:r>
                <a:r>
                  <a:rPr lang="en-US" altLang="ja-JP" b="1" dirty="0">
                    <a:solidFill>
                      <a:srgbClr val="002060"/>
                    </a:solidFill>
                  </a:rPr>
                  <a:t>0</a:t>
                </a:r>
                <a:r>
                  <a:rPr lang="ja-JP" altLang="en-US" b="1" dirty="0"/>
                  <a:t>になることが分かる</a:t>
                </a:r>
                <a:endParaRPr lang="en-US" altLang="ja-JP" b="1" dirty="0"/>
              </a:p>
            </p:txBody>
          </p:sp>
        </mc:Choice>
        <mc:Fallback>
          <p:sp>
            <p:nvSpPr>
              <p:cNvPr id="6" name="テキスト ボックス 5">
                <a:extLst>
                  <a:ext uri="{FF2B5EF4-FFF2-40B4-BE49-F238E27FC236}">
                    <a16:creationId xmlns:a16="http://schemas.microsoft.com/office/drawing/2014/main" id="{11B436CA-01BC-4287-9F74-B237FB0F2E8F}"/>
                  </a:ext>
                </a:extLst>
              </p:cNvPr>
              <p:cNvSpPr txBox="1">
                <a:spLocks noRot="1" noChangeAspect="1" noMove="1" noResize="1" noEditPoints="1" noAdjustHandles="1" noChangeArrowheads="1" noChangeShapeType="1" noTextEdit="1"/>
              </p:cNvSpPr>
              <p:nvPr/>
            </p:nvSpPr>
            <p:spPr>
              <a:xfrm>
                <a:off x="818146" y="4065920"/>
                <a:ext cx="8874494" cy="394788"/>
              </a:xfrm>
              <a:prstGeom prst="rect">
                <a:avLst/>
              </a:prstGeom>
              <a:blipFill>
                <a:blip r:embed="rId5"/>
                <a:stretch>
                  <a:fillRect l="-549" t="-7692" b="-1846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A11DDF2C-20A7-4967-96AA-D18B2A6F2FCA}"/>
                  </a:ext>
                </a:extLst>
              </p:cNvPr>
              <p:cNvSpPr txBox="1"/>
              <p:nvPr/>
            </p:nvSpPr>
            <p:spPr>
              <a:xfrm>
                <a:off x="838199" y="4773849"/>
                <a:ext cx="8406066" cy="369332"/>
              </a:xfrm>
              <a:prstGeom prst="rect">
                <a:avLst/>
              </a:prstGeom>
              <a:noFill/>
            </p:spPr>
            <p:txBody>
              <a:bodyPr wrap="square" rtlCol="0">
                <a:spAutoFit/>
              </a:bodyPr>
              <a:lstStyle/>
              <a:p>
                <a:r>
                  <a:rPr kumimoji="1" lang="ja-JP" altLang="en-US" b="1" dirty="0"/>
                  <a:t>外乱</a:t>
                </a:r>
                <a14:m>
                  <m:oMath xmlns:m="http://schemas.openxmlformats.org/officeDocument/2006/math">
                    <m:r>
                      <a:rPr kumimoji="1" lang="en-US" altLang="ja-JP" b="1" i="1" smtClean="0">
                        <a:latin typeface="Cambria Math" panose="02040503050406030204" pitchFamily="18" charset="0"/>
                      </a:rPr>
                      <m:t>𝒅</m:t>
                    </m:r>
                  </m:oMath>
                </a14:m>
                <a:r>
                  <a:rPr kumimoji="1" lang="ja-JP" altLang="en-US" b="1" dirty="0"/>
                  <a:t>から出力</a:t>
                </a:r>
                <a14:m>
                  <m:oMath xmlns:m="http://schemas.openxmlformats.org/officeDocument/2006/math">
                    <m:r>
                      <a:rPr kumimoji="1" lang="en-US" altLang="ja-JP" b="1" i="1" smtClean="0">
                        <a:latin typeface="Cambria Math" panose="02040503050406030204" pitchFamily="18" charset="0"/>
                      </a:rPr>
                      <m:t>𝒚</m:t>
                    </m:r>
                  </m:oMath>
                </a14:m>
                <a:r>
                  <a:rPr kumimoji="1" lang="ja-JP" altLang="en-US" b="1" dirty="0"/>
                  <a:t>までの伝達関数は次のようになる．</a:t>
                </a:r>
                <a:endParaRPr kumimoji="1" lang="en-US" altLang="ja-JP" b="1" dirty="0"/>
              </a:p>
            </p:txBody>
          </p:sp>
        </mc:Choice>
        <mc:Fallback>
          <p:sp>
            <p:nvSpPr>
              <p:cNvPr id="46" name="テキスト ボックス 45">
                <a:extLst>
                  <a:ext uri="{FF2B5EF4-FFF2-40B4-BE49-F238E27FC236}">
                    <a16:creationId xmlns:a16="http://schemas.microsoft.com/office/drawing/2014/main" id="{A11DDF2C-20A7-4967-96AA-D18B2A6F2FCA}"/>
                  </a:ext>
                </a:extLst>
              </p:cNvPr>
              <p:cNvSpPr txBox="1">
                <a:spLocks noRot="1" noChangeAspect="1" noMove="1" noResize="1" noEditPoints="1" noAdjustHandles="1" noChangeArrowheads="1" noChangeShapeType="1" noTextEdit="1"/>
              </p:cNvSpPr>
              <p:nvPr/>
            </p:nvSpPr>
            <p:spPr>
              <a:xfrm>
                <a:off x="838199" y="4773849"/>
                <a:ext cx="8406066" cy="369332"/>
              </a:xfrm>
              <a:prstGeom prst="rect">
                <a:avLst/>
              </a:prstGeom>
              <a:blipFill>
                <a:blip r:embed="rId6"/>
                <a:stretch>
                  <a:fillRect l="-580" t="-8197" b="-24590"/>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EB6FA5A5-26C5-4F28-9E5B-9B57CB8E7936}"/>
              </a:ext>
            </a:extLst>
          </p:cNvPr>
          <p:cNvSpPr txBox="1"/>
          <p:nvPr/>
        </p:nvSpPr>
        <p:spPr>
          <a:xfrm>
            <a:off x="818144" y="2770554"/>
            <a:ext cx="4315327" cy="369332"/>
          </a:xfrm>
          <a:prstGeom prst="rect">
            <a:avLst/>
          </a:prstGeom>
          <a:noFill/>
        </p:spPr>
        <p:txBody>
          <a:bodyPr wrap="square" rtlCol="0">
            <a:spAutoFit/>
          </a:bodyPr>
          <a:lstStyle/>
          <a:p>
            <a:r>
              <a:rPr lang="ja-JP" altLang="en-US" b="1" dirty="0"/>
              <a:t>開ループ系は，次のようになる</a:t>
            </a:r>
            <a:endParaRPr lang="en-US" altLang="ja-JP" b="1"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1F89F2C4-A30B-4DE7-9464-C048FA412AB0}"/>
                  </a:ext>
                </a:extLst>
              </p:cNvPr>
              <p:cNvSpPr txBox="1"/>
              <p:nvPr/>
            </p:nvSpPr>
            <p:spPr>
              <a:xfrm>
                <a:off x="818144" y="5225980"/>
                <a:ext cx="6405616" cy="70378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1" smtClean="0">
                              <a:latin typeface="Cambria Math" panose="02040503050406030204" pitchFamily="18" charset="0"/>
                            </a:rPr>
                            <m:t>𝒚</m:t>
                          </m:r>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𝑷</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num>
                        <m:den>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𝑷</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den>
                      </m:f>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𝒔</m:t>
                          </m:r>
                        </m:num>
                        <m:den>
                          <m:r>
                            <a:rPr kumimoji="1" lang="en-US" altLang="ja-JP" b="1" i="1" smtClean="0">
                              <a:latin typeface="Cambria Math" panose="02040503050406030204" pitchFamily="18" charset="0"/>
                            </a:rPr>
                            <m:t>𝑱</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𝟑</m:t>
                              </m:r>
                            </m:sup>
                          </m:sSup>
                          <m:r>
                            <a:rPr kumimoji="1" lang="en-US" altLang="ja-JP" b="1" i="1" smtClean="0">
                              <a:latin typeface="Cambria Math" panose="02040503050406030204" pitchFamily="18" charset="0"/>
                            </a:rPr>
                            <m:t>+</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𝝁</m:t>
                              </m:r>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e>
                          </m:d>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𝑴𝒈𝒍</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e>
                          </m:d>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𝑰</m:t>
                              </m:r>
                            </m:sub>
                          </m:sSub>
                        </m:den>
                      </m:f>
                    </m:oMath>
                  </m:oMathPara>
                </a14:m>
                <a:endParaRPr lang="ja-JP" altLang="en-US" dirty="0"/>
              </a:p>
            </p:txBody>
          </p:sp>
        </mc:Choice>
        <mc:Fallback>
          <p:sp>
            <p:nvSpPr>
              <p:cNvPr id="14" name="テキスト ボックス 13">
                <a:extLst>
                  <a:ext uri="{FF2B5EF4-FFF2-40B4-BE49-F238E27FC236}">
                    <a16:creationId xmlns:a16="http://schemas.microsoft.com/office/drawing/2014/main" id="{1F89F2C4-A30B-4DE7-9464-C048FA412AB0}"/>
                  </a:ext>
                </a:extLst>
              </p:cNvPr>
              <p:cNvSpPr txBox="1">
                <a:spLocks noRot="1" noChangeAspect="1" noMove="1" noResize="1" noEditPoints="1" noAdjustHandles="1" noChangeArrowheads="1" noChangeShapeType="1" noTextEdit="1"/>
              </p:cNvSpPr>
              <p:nvPr/>
            </p:nvSpPr>
            <p:spPr>
              <a:xfrm>
                <a:off x="818144" y="5225980"/>
                <a:ext cx="6405616" cy="70378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A17C6557-B153-463E-AE0A-3E0254189103}"/>
                  </a:ext>
                </a:extLst>
              </p:cNvPr>
              <p:cNvSpPr txBox="1"/>
              <p:nvPr/>
            </p:nvSpPr>
            <p:spPr>
              <a:xfrm>
                <a:off x="818144" y="6056089"/>
                <a:ext cx="8752576" cy="729815"/>
              </a:xfrm>
              <a:prstGeom prst="rect">
                <a:avLst/>
              </a:prstGeom>
              <a:noFill/>
            </p:spPr>
            <p:txBody>
              <a:bodyPr wrap="square" rtlCol="0">
                <a:spAutoFit/>
              </a:bodyPr>
              <a:lstStyle/>
              <a:p>
                <a:r>
                  <a:rPr lang="ja-JP" altLang="en-US" b="1" dirty="0"/>
                  <a:t>このとき，</a:t>
                </a:r>
                <a14:m>
                  <m:oMath xmlns:m="http://schemas.openxmlformats.org/officeDocument/2006/math">
                    <m:func>
                      <m:funcPr>
                        <m:ctrlPr>
                          <a:rPr lang="en-US" altLang="ja-JP" b="1" i="1" smtClean="0">
                            <a:latin typeface="Cambria Math" panose="02040503050406030204" pitchFamily="18" charset="0"/>
                          </a:rPr>
                        </m:ctrlPr>
                      </m:funcPr>
                      <m:fName>
                        <m:limLow>
                          <m:limLowPr>
                            <m:ctrlPr>
                              <a:rPr lang="en-US" altLang="ja-JP" b="1" i="1" smtClean="0">
                                <a:latin typeface="Cambria Math" panose="02040503050406030204" pitchFamily="18" charset="0"/>
                              </a:rPr>
                            </m:ctrlPr>
                          </m:limLowPr>
                          <m:e>
                            <m:r>
                              <m:rPr>
                                <m:sty m:val="p"/>
                              </m:rPr>
                              <a:rPr lang="en-US" altLang="ja-JP" b="0" i="0" smtClean="0">
                                <a:latin typeface="Cambria Math" panose="02040503050406030204" pitchFamily="18" charset="0"/>
                              </a:rPr>
                              <m:t>lim</m:t>
                            </m:r>
                          </m:e>
                          <m:lim>
                            <m:r>
                              <a:rPr lang="en-US" altLang="ja-JP" b="1" i="1" smtClean="0">
                                <a:latin typeface="Cambria Math" panose="02040503050406030204" pitchFamily="18" charset="0"/>
                              </a:rPr>
                              <m:t>𝒔</m:t>
                            </m:r>
                            <m:r>
                              <a:rPr lang="en-US" altLang="ja-JP" b="1" i="1" smtClean="0">
                                <a:latin typeface="Cambria Math" panose="02040503050406030204" pitchFamily="18" charset="0"/>
                              </a:rPr>
                              <m:t>→</m:t>
                            </m:r>
                            <m:r>
                              <a:rPr lang="en-US" altLang="ja-JP" b="1" i="1" smtClean="0">
                                <a:latin typeface="Cambria Math" panose="02040503050406030204" pitchFamily="18" charset="0"/>
                              </a:rPr>
                              <m:t>𝟎</m:t>
                            </m:r>
                          </m:lim>
                        </m:limLow>
                      </m:fName>
                      <m:e>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𝑮</m:t>
                            </m:r>
                          </m:e>
                          <m:sub>
                            <m:r>
                              <a:rPr lang="en-US" altLang="ja-JP" b="1" i="1" smtClean="0">
                                <a:latin typeface="Cambria Math" panose="02040503050406030204" pitchFamily="18" charset="0"/>
                              </a:rPr>
                              <m:t>𝒚</m:t>
                            </m:r>
                            <m:r>
                              <a:rPr lang="en-US" altLang="ja-JP" b="1" i="1" smtClean="0">
                                <a:latin typeface="Cambria Math" panose="02040503050406030204" pitchFamily="18" charset="0"/>
                              </a:rPr>
                              <m:t>𝒅</m:t>
                            </m:r>
                          </m:sub>
                        </m:sSub>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𝒔</m:t>
                            </m:r>
                          </m:e>
                        </m:d>
                      </m:e>
                    </m:func>
                    <m:r>
                      <a:rPr lang="en-US" altLang="ja-JP" b="1" i="1" smtClean="0">
                        <a:latin typeface="Cambria Math" panose="02040503050406030204" pitchFamily="18" charset="0"/>
                      </a:rPr>
                      <m:t>=</m:t>
                    </m:r>
                    <m:r>
                      <a:rPr lang="en-US" altLang="ja-JP" b="1" i="1" smtClean="0">
                        <a:latin typeface="Cambria Math" panose="02040503050406030204" pitchFamily="18" charset="0"/>
                      </a:rPr>
                      <m:t>𝟎</m:t>
                    </m:r>
                  </m:oMath>
                </a14:m>
                <a:r>
                  <a:rPr lang="en-US" altLang="ja-JP" b="1" dirty="0"/>
                  <a:t> (</a:t>
                </a:r>
                <a:r>
                  <a:rPr lang="ja-JP" altLang="en-US" b="1" dirty="0"/>
                  <a:t>偏差</a:t>
                </a:r>
                <a:r>
                  <a:rPr lang="en-US" altLang="ja-JP" b="1" dirty="0"/>
                  <a:t>)</a:t>
                </a:r>
                <a:r>
                  <a:rPr lang="ja-JP" altLang="en-US" b="1" dirty="0"/>
                  <a:t>．</a:t>
                </a:r>
                <a:endParaRPr lang="en-US" altLang="ja-JP" b="1" dirty="0"/>
              </a:p>
              <a:p>
                <a:r>
                  <a:rPr lang="ja-JP" altLang="en-US" b="1" dirty="0"/>
                  <a:t>つまり，ステップ状の外乱</a:t>
                </a:r>
                <a:r>
                  <a:rPr lang="en-US" altLang="ja-JP" b="1" dirty="0"/>
                  <a:t>(</a:t>
                </a:r>
                <a:r>
                  <a:rPr lang="ja-JP" altLang="en-US" b="1" dirty="0"/>
                  <a:t>定値外乱</a:t>
                </a:r>
                <a:r>
                  <a:rPr lang="en-US" altLang="ja-JP" b="1" dirty="0"/>
                  <a:t>)</a:t>
                </a:r>
                <a:r>
                  <a:rPr lang="ja-JP" altLang="en-US" b="1" dirty="0"/>
                  <a:t>に対して，</a:t>
                </a:r>
                <a:r>
                  <a:rPr lang="ja-JP" altLang="en-US" b="1" dirty="0">
                    <a:solidFill>
                      <a:srgbClr val="002060"/>
                    </a:solidFill>
                  </a:rPr>
                  <a:t>定常偏差が</a:t>
                </a:r>
                <a:r>
                  <a:rPr lang="en-US" altLang="ja-JP" b="1" dirty="0">
                    <a:solidFill>
                      <a:srgbClr val="002060"/>
                    </a:solidFill>
                  </a:rPr>
                  <a:t>0</a:t>
                </a:r>
                <a:r>
                  <a:rPr lang="ja-JP" altLang="en-US" b="1" dirty="0"/>
                  <a:t>になることが分かる</a:t>
                </a:r>
                <a:endParaRPr lang="en-US" altLang="ja-JP" b="1" dirty="0"/>
              </a:p>
            </p:txBody>
          </p:sp>
        </mc:Choice>
        <mc:Fallback>
          <p:sp>
            <p:nvSpPr>
              <p:cNvPr id="15" name="テキスト ボックス 14">
                <a:extLst>
                  <a:ext uri="{FF2B5EF4-FFF2-40B4-BE49-F238E27FC236}">
                    <a16:creationId xmlns:a16="http://schemas.microsoft.com/office/drawing/2014/main" id="{A17C6557-B153-463E-AE0A-3E0254189103}"/>
                  </a:ext>
                </a:extLst>
              </p:cNvPr>
              <p:cNvSpPr txBox="1">
                <a:spLocks noRot="1" noChangeAspect="1" noMove="1" noResize="1" noEditPoints="1" noAdjustHandles="1" noChangeArrowheads="1" noChangeShapeType="1" noTextEdit="1"/>
              </p:cNvSpPr>
              <p:nvPr/>
            </p:nvSpPr>
            <p:spPr>
              <a:xfrm>
                <a:off x="818144" y="6056089"/>
                <a:ext cx="8752576" cy="729815"/>
              </a:xfrm>
              <a:prstGeom prst="rect">
                <a:avLst/>
              </a:prstGeom>
              <a:blipFill>
                <a:blip r:embed="rId8"/>
                <a:stretch>
                  <a:fillRect l="-557" t="-3333" b="-11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071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ja-JP" altLang="en-US" dirty="0"/>
              <a:t>定値外乱（機械系の場合）</a:t>
            </a:r>
            <a:endParaRPr kumimoji="1" lang="ja-JP" altLang="en-US" dirty="0"/>
          </a:p>
        </p:txBody>
      </p:sp>
      <p:grpSp>
        <p:nvGrpSpPr>
          <p:cNvPr id="4" name="グループ化 3">
            <a:extLst>
              <a:ext uri="{FF2B5EF4-FFF2-40B4-BE49-F238E27FC236}">
                <a16:creationId xmlns:a16="http://schemas.microsoft.com/office/drawing/2014/main" id="{75E9BEAB-932B-494E-931A-C86800C0B49A}"/>
              </a:ext>
            </a:extLst>
          </p:cNvPr>
          <p:cNvGrpSpPr/>
          <p:nvPr/>
        </p:nvGrpSpPr>
        <p:grpSpPr>
          <a:xfrm>
            <a:off x="838199" y="1853804"/>
            <a:ext cx="8771022" cy="3316904"/>
            <a:chOff x="838199" y="1853804"/>
            <a:chExt cx="8771022" cy="3316904"/>
          </a:xfrm>
        </p:grpSpPr>
        <p:sp>
          <p:nvSpPr>
            <p:cNvPr id="46" name="テキスト ボックス 45">
              <a:extLst>
                <a:ext uri="{FF2B5EF4-FFF2-40B4-BE49-F238E27FC236}">
                  <a16:creationId xmlns:a16="http://schemas.microsoft.com/office/drawing/2014/main" id="{A11DDF2C-20A7-4967-96AA-D18B2A6F2FCA}"/>
                </a:ext>
              </a:extLst>
            </p:cNvPr>
            <p:cNvSpPr txBox="1"/>
            <p:nvPr/>
          </p:nvSpPr>
          <p:spPr>
            <a:xfrm>
              <a:off x="838199" y="1853804"/>
              <a:ext cx="8771022" cy="1477328"/>
            </a:xfrm>
            <a:prstGeom prst="rect">
              <a:avLst/>
            </a:prstGeom>
            <a:noFill/>
          </p:spPr>
          <p:txBody>
            <a:bodyPr wrap="square" rtlCol="0">
              <a:spAutoFit/>
            </a:bodyPr>
            <a:lstStyle/>
            <a:p>
              <a:r>
                <a:rPr kumimoji="1" lang="ja-JP" altLang="en-US" b="1" dirty="0"/>
                <a:t>外乱の要因</a:t>
              </a:r>
              <a:endParaRPr kumimoji="1" lang="en-US" altLang="ja-JP" b="1" dirty="0"/>
            </a:p>
            <a:p>
              <a:r>
                <a:rPr kumimoji="1" lang="ja-JP" altLang="en-US" b="1" dirty="0"/>
                <a:t>　</a:t>
              </a:r>
              <a:r>
                <a:rPr kumimoji="1" lang="en-US" altLang="ja-JP" b="1" dirty="0"/>
                <a:t>(</a:t>
              </a:r>
              <a:r>
                <a:rPr lang="ja-JP" altLang="en-US" b="1" dirty="0"/>
                <a:t>例</a:t>
              </a:r>
              <a:r>
                <a:rPr kumimoji="1" lang="en-US" altLang="ja-JP" b="1" dirty="0"/>
                <a:t>) </a:t>
              </a:r>
              <a:r>
                <a:rPr kumimoji="1" lang="ja-JP" altLang="en-US" b="1" dirty="0"/>
                <a:t>非線形摩擦</a:t>
              </a:r>
              <a:endParaRPr kumimoji="1" lang="en-US" altLang="ja-JP" b="1" dirty="0"/>
            </a:p>
            <a:p>
              <a:endParaRPr lang="en-US" altLang="ja-JP" b="1" dirty="0"/>
            </a:p>
            <a:p>
              <a:endParaRPr lang="en-US" altLang="ja-JP" b="1" dirty="0"/>
            </a:p>
            <a:p>
              <a:r>
                <a:rPr kumimoji="1" lang="ja-JP" altLang="en-US" b="1" dirty="0"/>
                <a:t>なぜ外乱になるのか？</a:t>
              </a:r>
              <a:endParaRPr kumimoji="1" lang="en-US" altLang="ja-JP" b="1" dirty="0"/>
            </a:p>
          </p:txBody>
        </p:sp>
        <p:sp>
          <p:nvSpPr>
            <p:cNvPr id="9" name="テキスト ボックス 8">
              <a:extLst>
                <a:ext uri="{FF2B5EF4-FFF2-40B4-BE49-F238E27FC236}">
                  <a16:creationId xmlns:a16="http://schemas.microsoft.com/office/drawing/2014/main" id="{A0FD8FF1-B050-4CD5-843C-47BC30A607A0}"/>
                </a:ext>
              </a:extLst>
            </p:cNvPr>
            <p:cNvSpPr txBox="1"/>
            <p:nvPr/>
          </p:nvSpPr>
          <p:spPr>
            <a:xfrm>
              <a:off x="1048151" y="3315892"/>
              <a:ext cx="6258424" cy="923330"/>
            </a:xfrm>
            <a:prstGeom prst="rect">
              <a:avLst/>
            </a:prstGeom>
            <a:noFill/>
          </p:spPr>
          <p:txBody>
            <a:bodyPr wrap="square" rtlCol="0">
              <a:spAutoFit/>
            </a:bodyPr>
            <a:lstStyle/>
            <a:p>
              <a:r>
                <a:rPr kumimoji="1" lang="ja-JP" altLang="en-US" b="1" dirty="0"/>
                <a:t>粘性摩擦のような線形摩擦は，伝達関数モデルや状態空間モデルに組み込むことができるが，クーロン摩擦や静止摩擦のような</a:t>
              </a:r>
              <a:r>
                <a:rPr kumimoji="1" lang="ja-JP" altLang="en-US" b="1" dirty="0">
                  <a:solidFill>
                    <a:srgbClr val="002060"/>
                  </a:solidFill>
                </a:rPr>
                <a:t>非線形摩擦は組み込むことができないため</a:t>
              </a:r>
              <a:endParaRPr kumimoji="1" lang="en-US" altLang="ja-JP" b="1" dirty="0">
                <a:solidFill>
                  <a:srgbClr val="002060"/>
                </a:solidFill>
              </a:endParaRPr>
            </a:p>
          </p:txBody>
        </p:sp>
        <p:sp>
          <p:nvSpPr>
            <p:cNvPr id="10" name="テキスト ボックス 9">
              <a:extLst>
                <a:ext uri="{FF2B5EF4-FFF2-40B4-BE49-F238E27FC236}">
                  <a16:creationId xmlns:a16="http://schemas.microsoft.com/office/drawing/2014/main" id="{DA342AFC-2AB7-40CF-9073-26CEECF34A12}"/>
                </a:ext>
              </a:extLst>
            </p:cNvPr>
            <p:cNvSpPr txBox="1"/>
            <p:nvPr/>
          </p:nvSpPr>
          <p:spPr>
            <a:xfrm>
              <a:off x="838199" y="4801376"/>
              <a:ext cx="8771021" cy="369332"/>
            </a:xfrm>
            <a:prstGeom prst="rect">
              <a:avLst/>
            </a:prstGeom>
            <a:noFill/>
          </p:spPr>
          <p:txBody>
            <a:bodyPr wrap="square" rtlCol="0">
              <a:spAutoFit/>
            </a:bodyPr>
            <a:lstStyle/>
            <a:p>
              <a:r>
                <a:rPr kumimoji="1" lang="ja-JP" altLang="en-US" b="1" dirty="0"/>
                <a:t>つまり，どうしても表現できずに乱すもの，これらが定値外乱の要因と考えられる</a:t>
              </a:r>
              <a:endParaRPr kumimoji="1" lang="en-US" altLang="ja-JP" b="1" dirty="0">
                <a:solidFill>
                  <a:srgbClr val="002060"/>
                </a:solidFill>
              </a:endParaRPr>
            </a:p>
          </p:txBody>
        </p:sp>
      </p:grpSp>
    </p:spTree>
    <p:extLst>
      <p:ext uri="{BB962C8B-B14F-4D97-AF65-F5344CB8AC3E}">
        <p14:creationId xmlns:p14="http://schemas.microsoft.com/office/powerpoint/2010/main" val="46262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PID</a:t>
            </a:r>
            <a:r>
              <a:rPr lang="ja-JP" altLang="en-US" dirty="0"/>
              <a:t>制御　概要</a:t>
            </a:r>
            <a:endParaRPr kumimoji="1" lang="ja-JP" altLang="en-US" dirty="0"/>
          </a:p>
        </p:txBody>
      </p:sp>
      <p:sp>
        <p:nvSpPr>
          <p:cNvPr id="3" name="テキスト ボックス 2">
            <a:extLst>
              <a:ext uri="{FF2B5EF4-FFF2-40B4-BE49-F238E27FC236}">
                <a16:creationId xmlns:a16="http://schemas.microsoft.com/office/drawing/2014/main" id="{5BFF361B-037A-42BF-9461-D4FFF739FC8C}"/>
              </a:ext>
            </a:extLst>
          </p:cNvPr>
          <p:cNvSpPr txBox="1"/>
          <p:nvPr/>
        </p:nvSpPr>
        <p:spPr>
          <a:xfrm>
            <a:off x="838200" y="1882136"/>
            <a:ext cx="10080000" cy="369332"/>
          </a:xfrm>
          <a:prstGeom prst="rect">
            <a:avLst/>
          </a:prstGeom>
          <a:noFill/>
        </p:spPr>
        <p:txBody>
          <a:bodyPr wrap="square" rtlCol="0">
            <a:spAutoFit/>
          </a:bodyPr>
          <a:lstStyle/>
          <a:p>
            <a:r>
              <a:rPr kumimoji="1" lang="ja-JP" altLang="en-US" b="1" dirty="0"/>
              <a:t>目標値と出力の差（偏差）に対する各動作の線形和で制御入力を決定する</a:t>
            </a:r>
            <a:endParaRPr kumimoji="1" lang="en-US" altLang="ja-JP" b="1" dirty="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BFB0A9F1-BB88-4736-ACD1-B675D72C62B3}"/>
                  </a:ext>
                </a:extLst>
              </p:cNvPr>
              <p:cNvSpPr txBox="1"/>
              <p:nvPr/>
            </p:nvSpPr>
            <p:spPr>
              <a:xfrm>
                <a:off x="838200" y="2535214"/>
                <a:ext cx="10080001" cy="4322786"/>
              </a:xfrm>
              <a:prstGeom prst="rect">
                <a:avLst/>
              </a:prstGeom>
              <a:noFill/>
            </p:spPr>
            <p:txBody>
              <a:bodyPr wrap="square" rtlCol="0">
                <a:spAutoFit/>
              </a:bodyPr>
              <a:lstStyle/>
              <a:p>
                <a:r>
                  <a:rPr kumimoji="1" lang="en-US" altLang="ja-JP" b="1" dirty="0"/>
                  <a:t>[</a:t>
                </a:r>
                <a:r>
                  <a:rPr kumimoji="1" lang="ja-JP" altLang="en-US" b="1" dirty="0"/>
                  <a:t>例題</a:t>
                </a:r>
                <a:r>
                  <a:rPr kumimoji="1" lang="en-US" altLang="ja-JP" b="1" dirty="0"/>
                  <a:t>]</a:t>
                </a:r>
                <a:r>
                  <a:rPr kumimoji="1" lang="ja-JP" altLang="en-US" b="1" dirty="0"/>
                  <a:t>　垂直駆動アームの角度制御</a:t>
                </a:r>
                <a:endParaRPr kumimoji="1" lang="en-US" altLang="ja-JP" b="1" dirty="0"/>
              </a:p>
              <a:p>
                <a:endParaRPr lang="en-US" altLang="ja-JP" b="1" dirty="0"/>
              </a:p>
              <a:p>
                <a:r>
                  <a:rPr kumimoji="1" lang="ja-JP" altLang="en-US" b="1" dirty="0"/>
                  <a:t>アームの角度</a:t>
                </a:r>
                <a14:m>
                  <m:oMath xmlns:m="http://schemas.openxmlformats.org/officeDocument/2006/math">
                    <m:r>
                      <a:rPr kumimoji="1" lang="en-US" altLang="ja-JP" b="1" i="1" smtClean="0">
                        <a:latin typeface="Cambria Math" panose="02040503050406030204" pitchFamily="18" charset="0"/>
                      </a:rPr>
                      <m:t>𝒚</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a14:m>
                <a:r>
                  <a:rPr kumimoji="1" lang="ja-JP" altLang="en-US" b="1" dirty="0"/>
                  <a:t>を目標角度</a:t>
                </a:r>
                <a14:m>
                  <m:oMath xmlns:m="http://schemas.openxmlformats.org/officeDocument/2006/math">
                    <m:r>
                      <a:rPr kumimoji="1" lang="en-US" altLang="ja-JP" b="1" i="1" smtClean="0">
                        <a:latin typeface="Cambria Math" panose="02040503050406030204" pitchFamily="18" charset="0"/>
                      </a:rPr>
                      <m:t>𝒓</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a14:m>
                <a:r>
                  <a:rPr kumimoji="1" lang="ja-JP" altLang="en-US" b="1" dirty="0"/>
                  <a:t>に速やかに到達させたい</a:t>
                </a:r>
                <a:endParaRPr kumimoji="1" lang="en-US" altLang="ja-JP" b="1" dirty="0"/>
              </a:p>
              <a:p>
                <a:endParaRPr lang="en-US" altLang="ja-JP" b="1" dirty="0"/>
              </a:p>
              <a:p>
                <a:r>
                  <a:rPr kumimoji="1" lang="ja-JP" altLang="en-US" b="1" dirty="0"/>
                  <a:t>偏差：</a:t>
                </a:r>
                <a14:m>
                  <m:oMath xmlns:m="http://schemas.openxmlformats.org/officeDocument/2006/math">
                    <m:r>
                      <a:rPr kumimoji="1" lang="en-US" altLang="ja-JP" b="1" i="1" smtClean="0">
                        <a:latin typeface="Cambria Math" panose="02040503050406030204" pitchFamily="18" charset="0"/>
                      </a:rPr>
                      <m:t>𝒆</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𝒓</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𝒚</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a14:m>
                <a:endParaRPr kumimoji="1" lang="en-US" altLang="ja-JP" b="1" dirty="0"/>
              </a:p>
              <a:p>
                <a:endParaRPr lang="en-US" altLang="ja-JP" b="1" dirty="0"/>
              </a:p>
              <a:p>
                <a:r>
                  <a:rPr kumimoji="1" lang="en-US" altLang="ja-JP" b="1" dirty="0"/>
                  <a:t>P</a:t>
                </a:r>
                <a:r>
                  <a:rPr kumimoji="1" lang="ja-JP" altLang="en-US" b="1" dirty="0"/>
                  <a:t>制御</a:t>
                </a:r>
                <a:endParaRPr kumimoji="1" lang="en-US" altLang="ja-JP" b="1" dirty="0"/>
              </a:p>
              <a:p>
                <a:pPr/>
                <a14:m>
                  <m:oMathPara xmlns:m="http://schemas.openxmlformats.org/officeDocument/2006/math">
                    <m:oMathParaPr>
                      <m:jc m:val="left"/>
                    </m:oMathParaPr>
                    <m:oMath xmlns:m="http://schemas.openxmlformats.org/officeDocument/2006/math">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𝒖</m:t>
                          </m:r>
                        </m:e>
                        <m:sub>
                          <m:r>
                            <a:rPr kumimoji="1" lang="en-US" altLang="ja-JP" b="1" i="1" smtClean="0">
                              <a:latin typeface="Cambria Math" panose="02040503050406030204" pitchFamily="18" charset="0"/>
                            </a:rPr>
                            <m:t>𝑷</m:t>
                          </m:r>
                        </m:sub>
                      </m:sSub>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r>
                        <a:rPr kumimoji="1" lang="en-US" altLang="ja-JP" b="1" i="1" smtClean="0">
                          <a:latin typeface="Cambria Math" panose="02040503050406030204" pitchFamily="18" charset="0"/>
                        </a:rPr>
                        <m:t>𝒆</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m:oMathPara>
                </a14:m>
                <a:endParaRPr kumimoji="1" lang="en-US" altLang="ja-JP" b="1" dirty="0"/>
              </a:p>
              <a:p>
                <a:endParaRPr kumimoji="1" lang="en-US" altLang="ja-JP" b="1" dirty="0"/>
              </a:p>
              <a:p>
                <a:r>
                  <a:rPr kumimoji="1" lang="en-US" altLang="ja-JP" b="1" dirty="0"/>
                  <a:t>I</a:t>
                </a:r>
                <a:r>
                  <a:rPr kumimoji="1" lang="ja-JP" altLang="en-US" b="1" dirty="0"/>
                  <a:t>制御</a:t>
                </a:r>
                <a:endParaRPr kumimoji="1" lang="en-US" altLang="ja-JP" b="1" dirty="0"/>
              </a:p>
              <a:p>
                <a:pPr/>
                <a14:m>
                  <m:oMathPara xmlns:m="http://schemas.openxmlformats.org/officeDocument/2006/math">
                    <m:oMathParaPr>
                      <m:jc m:val="left"/>
                    </m:oMathParaPr>
                    <m:oMath xmlns:m="http://schemas.openxmlformats.org/officeDocument/2006/math">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𝒖</m:t>
                          </m:r>
                        </m:e>
                        <m:sub>
                          <m:r>
                            <a:rPr kumimoji="1" lang="en-US" altLang="ja-JP" b="1" i="1" smtClean="0">
                              <a:latin typeface="Cambria Math" panose="02040503050406030204" pitchFamily="18" charset="0"/>
                            </a:rPr>
                            <m:t>𝑰</m:t>
                          </m:r>
                        </m:sub>
                      </m:sSub>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𝑰</m:t>
                          </m:r>
                        </m:sub>
                      </m:sSub>
                      <m:nary>
                        <m:naryPr>
                          <m:ctrlPr>
                            <a:rPr kumimoji="1" lang="en-US" altLang="ja-JP" b="1" i="1" smtClean="0">
                              <a:latin typeface="Cambria Math" panose="02040503050406030204" pitchFamily="18" charset="0"/>
                            </a:rPr>
                          </m:ctrlPr>
                        </m:naryPr>
                        <m:sub>
                          <m:r>
                            <a:rPr kumimoji="1" lang="en-US" altLang="ja-JP" b="1" i="1" smtClean="0">
                              <a:latin typeface="Cambria Math" panose="02040503050406030204" pitchFamily="18" charset="0"/>
                            </a:rPr>
                            <m:t>𝟎</m:t>
                          </m:r>
                        </m:sub>
                        <m:sup>
                          <m:r>
                            <a:rPr kumimoji="1" lang="en-US" altLang="ja-JP" b="1" i="1" smtClean="0">
                              <a:latin typeface="Cambria Math" panose="02040503050406030204" pitchFamily="18" charset="0"/>
                            </a:rPr>
                            <m:t>𝒕</m:t>
                          </m:r>
                        </m:sup>
                        <m:e>
                          <m:r>
                            <a:rPr kumimoji="1" lang="en-US" altLang="ja-JP" b="1" i="1" smtClean="0">
                              <a:latin typeface="Cambria Math" panose="02040503050406030204" pitchFamily="18" charset="0"/>
                            </a:rPr>
                            <m:t>𝒆</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𝝉</m:t>
                              </m:r>
                            </m:e>
                          </m:d>
                        </m:e>
                      </m:nary>
                      <m:r>
                        <a:rPr kumimoji="1" lang="en-US" altLang="ja-JP" b="1" i="1" smtClean="0">
                          <a:latin typeface="Cambria Math" panose="02040503050406030204" pitchFamily="18" charset="0"/>
                        </a:rPr>
                        <m:t>𝒅</m:t>
                      </m:r>
                      <m:r>
                        <a:rPr kumimoji="1" lang="en-US" altLang="ja-JP" b="1" i="1" smtClean="0">
                          <a:latin typeface="Cambria Math" panose="02040503050406030204" pitchFamily="18" charset="0"/>
                        </a:rPr>
                        <m:t>𝝉</m:t>
                      </m:r>
                    </m:oMath>
                  </m:oMathPara>
                </a14:m>
                <a:endParaRPr kumimoji="1" lang="en-US" altLang="ja-JP" b="1" dirty="0"/>
              </a:p>
              <a:p>
                <a:endParaRPr kumimoji="1" lang="en-US" altLang="ja-JP" b="1" dirty="0"/>
              </a:p>
              <a:p>
                <a:r>
                  <a:rPr kumimoji="1" lang="en-US" altLang="ja-JP" b="1" dirty="0"/>
                  <a:t>D</a:t>
                </a:r>
                <a:r>
                  <a:rPr kumimoji="1" lang="ja-JP" altLang="en-US" b="1" dirty="0"/>
                  <a:t>制御</a:t>
                </a:r>
                <a:endParaRPr kumimoji="1" lang="en-US" altLang="ja-JP" b="1" dirty="0"/>
              </a:p>
              <a:p>
                <a:pPr/>
                <a14:m>
                  <m:oMathPara xmlns:m="http://schemas.openxmlformats.org/officeDocument/2006/math">
                    <m:oMathParaPr>
                      <m:jc m:val="left"/>
                    </m:oMathParaPr>
                    <m:oMath xmlns:m="http://schemas.openxmlformats.org/officeDocument/2006/math">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𝒖</m:t>
                          </m:r>
                        </m:e>
                        <m:sub>
                          <m:r>
                            <a:rPr kumimoji="1" lang="en-US" altLang="ja-JP" b="1" i="1" smtClean="0">
                              <a:latin typeface="Cambria Math" panose="02040503050406030204" pitchFamily="18" charset="0"/>
                            </a:rPr>
                            <m:t>𝑫</m:t>
                          </m:r>
                        </m:sub>
                      </m:sSub>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acc>
                        <m:accPr>
                          <m:chr m:val="̇"/>
                          <m:ctrlPr>
                            <a:rPr kumimoji="1" lang="en-US" altLang="ja-JP" b="1" i="1" smtClean="0">
                              <a:latin typeface="Cambria Math" panose="02040503050406030204" pitchFamily="18" charset="0"/>
                            </a:rPr>
                          </m:ctrlPr>
                        </m:accPr>
                        <m:e>
                          <m:r>
                            <a:rPr kumimoji="1" lang="en-US" altLang="ja-JP" b="1" i="1" smtClean="0">
                              <a:latin typeface="Cambria Math" panose="02040503050406030204" pitchFamily="18" charset="0"/>
                            </a:rPr>
                            <m:t>𝒆</m:t>
                          </m:r>
                        </m:e>
                      </m:acc>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m:oMathPara>
                </a14:m>
                <a:endParaRPr kumimoji="1" lang="en-US" altLang="ja-JP" b="1" dirty="0"/>
              </a:p>
            </p:txBody>
          </p:sp>
        </mc:Choice>
        <mc:Fallback xmlns="">
          <p:sp>
            <p:nvSpPr>
              <p:cNvPr id="32" name="テキスト ボックス 31">
                <a:extLst>
                  <a:ext uri="{FF2B5EF4-FFF2-40B4-BE49-F238E27FC236}">
                    <a16:creationId xmlns:a16="http://schemas.microsoft.com/office/drawing/2014/main" id="{BFB0A9F1-BB88-4736-ACD1-B675D72C62B3}"/>
                  </a:ext>
                </a:extLst>
              </p:cNvPr>
              <p:cNvSpPr txBox="1">
                <a:spLocks noRot="1" noChangeAspect="1" noMove="1" noResize="1" noEditPoints="1" noAdjustHandles="1" noChangeArrowheads="1" noChangeShapeType="1" noTextEdit="1"/>
              </p:cNvSpPr>
              <p:nvPr/>
            </p:nvSpPr>
            <p:spPr>
              <a:xfrm>
                <a:off x="838200" y="2535214"/>
                <a:ext cx="10080001" cy="4322786"/>
              </a:xfrm>
              <a:prstGeom prst="rect">
                <a:avLst/>
              </a:prstGeom>
              <a:blipFill>
                <a:blip r:embed="rId2"/>
                <a:stretch>
                  <a:fillRect l="-544" t="-846"/>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E942CE8E-ACFB-452A-B437-1AC511C2736F}"/>
              </a:ext>
            </a:extLst>
          </p:cNvPr>
          <p:cNvSpPr txBox="1"/>
          <p:nvPr/>
        </p:nvSpPr>
        <p:spPr>
          <a:xfrm>
            <a:off x="8640221" y="704605"/>
            <a:ext cx="2277979" cy="923330"/>
          </a:xfrm>
          <a:prstGeom prst="rect">
            <a:avLst/>
          </a:prstGeom>
          <a:noFill/>
        </p:spPr>
        <p:txBody>
          <a:bodyPr wrap="square">
            <a:spAutoFit/>
          </a:bodyPr>
          <a:lstStyle/>
          <a:p>
            <a:r>
              <a:rPr lang="ja-JP" altLang="en-US" b="1" dirty="0"/>
              <a:t>比例：</a:t>
            </a:r>
            <a:r>
              <a:rPr lang="en-US" altLang="ja-JP" b="1" dirty="0"/>
              <a:t>Proportional</a:t>
            </a:r>
          </a:p>
          <a:p>
            <a:r>
              <a:rPr lang="ja-JP" altLang="en-US" b="1" dirty="0"/>
              <a:t>積分：</a:t>
            </a:r>
            <a:r>
              <a:rPr lang="en-US" altLang="ja-JP" b="1" dirty="0"/>
              <a:t>Integral</a:t>
            </a:r>
          </a:p>
          <a:p>
            <a:r>
              <a:rPr lang="ja-JP" altLang="en-US" b="1" dirty="0"/>
              <a:t>微分：</a:t>
            </a:r>
            <a:r>
              <a:rPr lang="en-US" altLang="ja-JP" b="1" dirty="0"/>
              <a:t>Derivative</a:t>
            </a:r>
          </a:p>
        </p:txBody>
      </p:sp>
      <p:sp>
        <p:nvSpPr>
          <p:cNvPr id="37" name="テキスト ボックス 36">
            <a:extLst>
              <a:ext uri="{FF2B5EF4-FFF2-40B4-BE49-F238E27FC236}">
                <a16:creationId xmlns:a16="http://schemas.microsoft.com/office/drawing/2014/main" id="{93230309-CDE8-4F15-B939-74519AEB94DC}"/>
              </a:ext>
            </a:extLst>
          </p:cNvPr>
          <p:cNvSpPr txBox="1"/>
          <p:nvPr/>
        </p:nvSpPr>
        <p:spPr>
          <a:xfrm>
            <a:off x="4730871" y="4224470"/>
            <a:ext cx="6622927" cy="646331"/>
          </a:xfrm>
          <a:prstGeom prst="rect">
            <a:avLst/>
          </a:prstGeom>
          <a:solidFill>
            <a:schemeClr val="bg2"/>
          </a:solidFill>
        </p:spPr>
        <p:txBody>
          <a:bodyPr wrap="square" rtlCol="0">
            <a:spAutoFit/>
          </a:bodyPr>
          <a:lstStyle/>
          <a:p>
            <a:r>
              <a:rPr kumimoji="1" lang="en-US" altLang="ja-JP" b="1" dirty="0">
                <a:solidFill>
                  <a:srgbClr val="002060"/>
                </a:solidFill>
              </a:rPr>
              <a:t>P</a:t>
            </a:r>
            <a:r>
              <a:rPr kumimoji="1" lang="ja-JP" altLang="en-US" b="1" dirty="0">
                <a:solidFill>
                  <a:srgbClr val="002060"/>
                </a:solidFill>
              </a:rPr>
              <a:t>制御だけでは，制御入力と重力によるトルクとつりあい，</a:t>
            </a:r>
            <a:endParaRPr kumimoji="1" lang="en-US" altLang="ja-JP" b="1" dirty="0">
              <a:solidFill>
                <a:srgbClr val="002060"/>
              </a:solidFill>
            </a:endParaRPr>
          </a:p>
          <a:p>
            <a:r>
              <a:rPr kumimoji="1" lang="ja-JP" altLang="en-US" b="1" dirty="0">
                <a:solidFill>
                  <a:srgbClr val="C00000"/>
                </a:solidFill>
              </a:rPr>
              <a:t>目標に到達しない</a:t>
            </a:r>
            <a:endParaRPr kumimoji="1" lang="en-US" altLang="ja-JP" b="1" dirty="0">
              <a:solidFill>
                <a:srgbClr val="C00000"/>
              </a:solidFill>
            </a:endParaRPr>
          </a:p>
        </p:txBody>
      </p:sp>
      <p:sp>
        <p:nvSpPr>
          <p:cNvPr id="38" name="テキスト ボックス 37">
            <a:extLst>
              <a:ext uri="{FF2B5EF4-FFF2-40B4-BE49-F238E27FC236}">
                <a16:creationId xmlns:a16="http://schemas.microsoft.com/office/drawing/2014/main" id="{09509706-C8DE-4415-AD85-86F42EF427A0}"/>
              </a:ext>
            </a:extLst>
          </p:cNvPr>
          <p:cNvSpPr txBox="1"/>
          <p:nvPr/>
        </p:nvSpPr>
        <p:spPr>
          <a:xfrm>
            <a:off x="4730870" y="5218069"/>
            <a:ext cx="6622927" cy="646331"/>
          </a:xfrm>
          <a:prstGeom prst="rect">
            <a:avLst/>
          </a:prstGeom>
          <a:solidFill>
            <a:schemeClr val="bg2"/>
          </a:solidFill>
        </p:spPr>
        <p:txBody>
          <a:bodyPr wrap="square" rtlCol="0">
            <a:spAutoFit/>
          </a:bodyPr>
          <a:lstStyle/>
          <a:p>
            <a:r>
              <a:rPr kumimoji="1" lang="en-US" altLang="ja-JP" b="1" dirty="0">
                <a:solidFill>
                  <a:srgbClr val="002060"/>
                </a:solidFill>
              </a:rPr>
              <a:t>I</a:t>
            </a:r>
            <a:r>
              <a:rPr kumimoji="1" lang="ja-JP" altLang="en-US" b="1" dirty="0">
                <a:solidFill>
                  <a:srgbClr val="002060"/>
                </a:solidFill>
              </a:rPr>
              <a:t>制御により，</a:t>
            </a:r>
            <a:r>
              <a:rPr kumimoji="1" lang="ja-JP" altLang="en-US" b="1" dirty="0">
                <a:solidFill>
                  <a:srgbClr val="C00000"/>
                </a:solidFill>
              </a:rPr>
              <a:t>トルクに打ち勝つ制御入力</a:t>
            </a:r>
            <a:r>
              <a:rPr kumimoji="1" lang="ja-JP" altLang="en-US" b="1" dirty="0">
                <a:solidFill>
                  <a:srgbClr val="002060"/>
                </a:solidFill>
              </a:rPr>
              <a:t>になるが，強く利かせすぎると，応答が</a:t>
            </a:r>
            <a:r>
              <a:rPr kumimoji="1" lang="ja-JP" altLang="en-US" b="1" dirty="0">
                <a:solidFill>
                  <a:srgbClr val="C00000"/>
                </a:solidFill>
              </a:rPr>
              <a:t>振動的</a:t>
            </a:r>
            <a:r>
              <a:rPr kumimoji="1" lang="ja-JP" altLang="en-US" b="1" dirty="0">
                <a:solidFill>
                  <a:srgbClr val="002060"/>
                </a:solidFill>
              </a:rPr>
              <a:t>になる．</a:t>
            </a:r>
            <a:endParaRPr kumimoji="1" lang="en-US" altLang="ja-JP" b="1" dirty="0">
              <a:solidFill>
                <a:srgbClr val="002060"/>
              </a:solidFill>
            </a:endParaRPr>
          </a:p>
        </p:txBody>
      </p:sp>
      <p:sp>
        <p:nvSpPr>
          <p:cNvPr id="39" name="テキスト ボックス 38">
            <a:extLst>
              <a:ext uri="{FF2B5EF4-FFF2-40B4-BE49-F238E27FC236}">
                <a16:creationId xmlns:a16="http://schemas.microsoft.com/office/drawing/2014/main" id="{F86C5E7F-FEFF-487A-8ED1-06532FBBE30B}"/>
              </a:ext>
            </a:extLst>
          </p:cNvPr>
          <p:cNvSpPr txBox="1"/>
          <p:nvPr/>
        </p:nvSpPr>
        <p:spPr>
          <a:xfrm>
            <a:off x="4730870" y="6217871"/>
            <a:ext cx="6622927" cy="646331"/>
          </a:xfrm>
          <a:prstGeom prst="rect">
            <a:avLst/>
          </a:prstGeom>
          <a:solidFill>
            <a:schemeClr val="bg2"/>
          </a:solidFill>
        </p:spPr>
        <p:txBody>
          <a:bodyPr wrap="square" rtlCol="0">
            <a:spAutoFit/>
          </a:bodyPr>
          <a:lstStyle/>
          <a:p>
            <a:r>
              <a:rPr kumimoji="1" lang="en-US" altLang="ja-JP" b="1" dirty="0">
                <a:solidFill>
                  <a:srgbClr val="002060"/>
                </a:solidFill>
              </a:rPr>
              <a:t>D</a:t>
            </a:r>
            <a:r>
              <a:rPr kumimoji="1" lang="ja-JP" altLang="en-US" b="1" dirty="0">
                <a:solidFill>
                  <a:srgbClr val="002060"/>
                </a:solidFill>
              </a:rPr>
              <a:t>制御により，微分情報を利用し，アームの動きの少し未来を予想することで，</a:t>
            </a:r>
            <a:r>
              <a:rPr kumimoji="1" lang="ja-JP" altLang="en-US" b="1" dirty="0">
                <a:solidFill>
                  <a:srgbClr val="C00000"/>
                </a:solidFill>
              </a:rPr>
              <a:t>振動的な振る舞いを生じさせにくく</a:t>
            </a:r>
            <a:r>
              <a:rPr kumimoji="1" lang="ja-JP" altLang="en-US" b="1" dirty="0">
                <a:solidFill>
                  <a:srgbClr val="002060"/>
                </a:solidFill>
              </a:rPr>
              <a:t>する</a:t>
            </a:r>
            <a:endParaRPr kumimoji="1" lang="en-US" altLang="ja-JP" b="1" dirty="0">
              <a:solidFill>
                <a:srgbClr val="002060"/>
              </a:solidFill>
            </a:endParaRPr>
          </a:p>
        </p:txBody>
      </p:sp>
    </p:spTree>
    <p:extLst>
      <p:ext uri="{BB962C8B-B14F-4D97-AF65-F5344CB8AC3E}">
        <p14:creationId xmlns:p14="http://schemas.microsoft.com/office/powerpoint/2010/main" val="170071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PID</a:t>
            </a:r>
            <a:r>
              <a:rPr lang="ja-JP" altLang="en-US" dirty="0"/>
              <a:t>制御　概要</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5BFF361B-037A-42BF-9461-D4FFF739FC8C}"/>
                  </a:ext>
                </a:extLst>
              </p:cNvPr>
              <p:cNvSpPr txBox="1"/>
              <p:nvPr/>
            </p:nvSpPr>
            <p:spPr>
              <a:xfrm>
                <a:off x="838200" y="1882136"/>
                <a:ext cx="10080000" cy="33357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r>
                        <a:rPr kumimoji="1" lang="en-US" altLang="ja-JP" b="1" i="1" smtClean="0">
                          <a:latin typeface="Cambria Math" panose="02040503050406030204" pitchFamily="18" charset="0"/>
                        </a:rPr>
                        <m:t>𝒆</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𝑰</m:t>
                          </m:r>
                        </m:sub>
                      </m:sSub>
                      <m:nary>
                        <m:naryPr>
                          <m:ctrlPr>
                            <a:rPr kumimoji="1" lang="en-US" altLang="ja-JP" b="1" i="1" smtClean="0">
                              <a:latin typeface="Cambria Math" panose="02040503050406030204" pitchFamily="18" charset="0"/>
                            </a:rPr>
                          </m:ctrlPr>
                        </m:naryPr>
                        <m:sub>
                          <m:r>
                            <a:rPr kumimoji="1" lang="en-US" altLang="ja-JP" b="1" i="1" smtClean="0">
                              <a:latin typeface="Cambria Math" panose="02040503050406030204" pitchFamily="18" charset="0"/>
                            </a:rPr>
                            <m:t>𝟎</m:t>
                          </m:r>
                        </m:sub>
                        <m:sup>
                          <m:r>
                            <a:rPr kumimoji="1" lang="en-US" altLang="ja-JP" b="1" i="1" smtClean="0">
                              <a:latin typeface="Cambria Math" panose="02040503050406030204" pitchFamily="18" charset="0"/>
                            </a:rPr>
                            <m:t>𝒕</m:t>
                          </m:r>
                        </m:sup>
                        <m:e>
                          <m:r>
                            <a:rPr kumimoji="1" lang="en-US" altLang="ja-JP" b="1" i="1" smtClean="0">
                              <a:latin typeface="Cambria Math" panose="02040503050406030204" pitchFamily="18" charset="0"/>
                            </a:rPr>
                            <m:t>𝒆</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𝝉</m:t>
                              </m:r>
                            </m:e>
                          </m:d>
                        </m:e>
                      </m:nary>
                      <m:r>
                        <a:rPr kumimoji="1" lang="en-US" altLang="ja-JP" b="1" i="1" smtClean="0">
                          <a:latin typeface="Cambria Math" panose="02040503050406030204" pitchFamily="18" charset="0"/>
                        </a:rPr>
                        <m:t>𝒅</m:t>
                      </m:r>
                      <m:r>
                        <a:rPr kumimoji="1" lang="en-US" altLang="ja-JP" b="1" i="1" smtClean="0">
                          <a:latin typeface="Cambria Math" panose="02040503050406030204" pitchFamily="18" charset="0"/>
                        </a:rPr>
                        <m:t>𝝉</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acc>
                        <m:accPr>
                          <m:chr m:val="̇"/>
                          <m:ctrlPr>
                            <a:rPr kumimoji="1" lang="en-US" altLang="ja-JP" b="1" i="1" smtClean="0">
                              <a:latin typeface="Cambria Math" panose="02040503050406030204" pitchFamily="18" charset="0"/>
                            </a:rPr>
                          </m:ctrlPr>
                        </m:accPr>
                        <m:e>
                          <m:r>
                            <a:rPr kumimoji="1" lang="en-US" altLang="ja-JP" b="1" i="1" smtClean="0">
                              <a:latin typeface="Cambria Math" panose="02040503050406030204" pitchFamily="18" charset="0"/>
                            </a:rPr>
                            <m:t>𝒆</m:t>
                          </m:r>
                        </m:e>
                      </m:acc>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m:oMathPara>
                </a14:m>
                <a:endParaRPr kumimoji="1" lang="en-US" altLang="ja-JP" b="1" dirty="0"/>
              </a:p>
              <a:p>
                <a:endParaRPr kumimoji="1" lang="en-US" altLang="ja-JP" b="1" dirty="0"/>
              </a:p>
              <a:p>
                <a:endParaRPr kumimoji="1" lang="en-US" altLang="ja-JP" b="1" dirty="0"/>
              </a:p>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r>
                        <a:rPr kumimoji="1" lang="en-US" altLang="ja-JP" b="1" i="1" smtClean="0">
                          <a:latin typeface="Cambria Math" panose="02040503050406030204" pitchFamily="18" charset="0"/>
                        </a:rPr>
                        <m:t>𝒆</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𝑰</m:t>
                          </m:r>
                        </m:sub>
                      </m:sSub>
                      <m:nary>
                        <m:naryPr>
                          <m:ctrlPr>
                            <a:rPr kumimoji="1" lang="en-US" altLang="ja-JP" b="1" i="1" smtClean="0">
                              <a:latin typeface="Cambria Math" panose="02040503050406030204" pitchFamily="18" charset="0"/>
                            </a:rPr>
                          </m:ctrlPr>
                        </m:naryPr>
                        <m:sub>
                          <m:r>
                            <a:rPr kumimoji="1" lang="en-US" altLang="ja-JP" b="1" i="1" smtClean="0">
                              <a:latin typeface="Cambria Math" panose="02040503050406030204" pitchFamily="18" charset="0"/>
                            </a:rPr>
                            <m:t>𝟎</m:t>
                          </m:r>
                        </m:sub>
                        <m:sup>
                          <m:r>
                            <a:rPr kumimoji="1" lang="en-US" altLang="ja-JP" b="1" i="1" smtClean="0">
                              <a:latin typeface="Cambria Math" panose="02040503050406030204" pitchFamily="18" charset="0"/>
                            </a:rPr>
                            <m:t>𝒕</m:t>
                          </m:r>
                        </m:sup>
                        <m:e>
                          <m:r>
                            <a:rPr kumimoji="1" lang="en-US" altLang="ja-JP" b="1" i="1" smtClean="0">
                              <a:latin typeface="Cambria Math" panose="02040503050406030204" pitchFamily="18" charset="0"/>
                            </a:rPr>
                            <m:t>𝒆</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e>
                      </m:nary>
                      <m:r>
                        <a:rPr kumimoji="1" lang="en-US" altLang="ja-JP" b="1" i="1" smtClean="0">
                          <a:latin typeface="Cambria Math" panose="02040503050406030204" pitchFamily="18" charset="0"/>
                        </a:rPr>
                        <m:t>𝒅</m:t>
                      </m:r>
                      <m:r>
                        <a:rPr kumimoji="1" lang="en-US" altLang="ja-JP" b="1" i="1" smtClean="0">
                          <a:latin typeface="Cambria Math" panose="02040503050406030204" pitchFamily="18" charset="0"/>
                        </a:rPr>
                        <m:t>𝝉</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acc>
                        <m:accPr>
                          <m:chr m:val="̇"/>
                          <m:ctrlPr>
                            <a:rPr kumimoji="1" lang="en-US" altLang="ja-JP" b="1" i="1" smtClean="0">
                              <a:latin typeface="Cambria Math" panose="02040503050406030204" pitchFamily="18" charset="0"/>
                            </a:rPr>
                          </m:ctrlPr>
                        </m:accPr>
                        <m:e>
                          <m:r>
                            <a:rPr kumimoji="1" lang="en-US" altLang="ja-JP" b="1" i="1" smtClean="0">
                              <a:latin typeface="Cambria Math" panose="02040503050406030204" pitchFamily="18" charset="0"/>
                            </a:rPr>
                            <m:t>𝒆</m:t>
                          </m:r>
                        </m:e>
                      </m:acc>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oMath>
                  </m:oMathPara>
                </a14:m>
                <a:endParaRPr kumimoji="1" lang="en-US" altLang="ja-JP" b="1" dirty="0"/>
              </a:p>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m:t>
                      </m:r>
                      <m:d>
                        <m:dPr>
                          <m:ctrlPr>
                            <a:rPr kumimoji="1" lang="en-US" altLang="ja-JP" b="1" i="1" smtClean="0">
                              <a:latin typeface="Cambria Math" panose="02040503050406030204" pitchFamily="18" charset="0"/>
                            </a:rPr>
                          </m:ctrlPr>
                        </m:dPr>
                        <m:e>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𝑰</m:t>
                                  </m:r>
                                </m:sub>
                              </m:sSub>
                            </m:num>
                            <m:den>
                              <m:r>
                                <a:rPr kumimoji="1" lang="en-US" altLang="ja-JP" b="1" i="1" smtClean="0">
                                  <a:latin typeface="Cambria Math" panose="02040503050406030204" pitchFamily="18" charset="0"/>
                                </a:rPr>
                                <m:t>𝒔</m:t>
                              </m:r>
                            </m:den>
                          </m:f>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𝒔</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e>
                      </m:d>
                      <m:r>
                        <a:rPr lang="en-US" altLang="ja-JP" b="1" i="1" smtClean="0">
                          <a:latin typeface="Cambria Math" panose="02040503050406030204" pitchFamily="18" charset="0"/>
                        </a:rPr>
                        <m:t>𝒆</m:t>
                      </m:r>
                      <m:d>
                        <m:dPr>
                          <m:ctrlPr>
                            <a:rPr lang="en-US" altLang="ja-JP" b="1" i="1">
                              <a:latin typeface="Cambria Math" panose="02040503050406030204" pitchFamily="18" charset="0"/>
                            </a:rPr>
                          </m:ctrlPr>
                        </m:dPr>
                        <m:e>
                          <m:r>
                            <a:rPr lang="en-US" altLang="ja-JP" b="1" i="1">
                              <a:latin typeface="Cambria Math" panose="02040503050406030204" pitchFamily="18" charset="0"/>
                            </a:rPr>
                            <m:t>𝒔</m:t>
                          </m:r>
                        </m:e>
                      </m:d>
                      <m:r>
                        <a:rPr lang="en-US" altLang="ja-JP" b="1" i="1" smtClean="0">
                          <a:latin typeface="Cambria Math" panose="02040503050406030204" pitchFamily="18" charset="0"/>
                        </a:rPr>
                        <m:t>            </m:t>
                      </m:r>
                    </m:oMath>
                  </m:oMathPara>
                </a14:m>
                <a:endParaRPr kumimoji="1" lang="en-US" altLang="ja-JP" b="1" dirty="0"/>
              </a:p>
              <a:p>
                <a:endParaRPr kumimoji="1" lang="en-US" altLang="ja-JP" b="1" dirty="0"/>
              </a:p>
              <a:p>
                <a:endParaRPr kumimoji="1" lang="en-US" altLang="ja-JP" b="1" dirty="0"/>
              </a:p>
              <a:p>
                <a:endParaRPr kumimoji="1" lang="en-US" altLang="ja-JP" b="1" dirty="0"/>
              </a:p>
            </p:txBody>
          </p:sp>
        </mc:Choice>
        <mc:Fallback>
          <p:sp>
            <p:nvSpPr>
              <p:cNvPr id="3" name="テキスト ボックス 2">
                <a:extLst>
                  <a:ext uri="{FF2B5EF4-FFF2-40B4-BE49-F238E27FC236}">
                    <a16:creationId xmlns:a16="http://schemas.microsoft.com/office/drawing/2014/main" id="{5BFF361B-037A-42BF-9461-D4FFF739FC8C}"/>
                  </a:ext>
                </a:extLst>
              </p:cNvPr>
              <p:cNvSpPr txBox="1">
                <a:spLocks noRot="1" noChangeAspect="1" noMove="1" noResize="1" noEditPoints="1" noAdjustHandles="1" noChangeArrowheads="1" noChangeShapeType="1" noTextEdit="1"/>
              </p:cNvSpPr>
              <p:nvPr/>
            </p:nvSpPr>
            <p:spPr>
              <a:xfrm>
                <a:off x="838200" y="1882136"/>
                <a:ext cx="10080000" cy="333578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E942CE8E-ACFB-452A-B437-1AC511C2736F}"/>
                  </a:ext>
                </a:extLst>
              </p:cNvPr>
              <p:cNvSpPr txBox="1"/>
              <p:nvPr/>
            </p:nvSpPr>
            <p:spPr>
              <a:xfrm>
                <a:off x="1540041" y="5355397"/>
                <a:ext cx="7972927" cy="369332"/>
              </a:xfrm>
              <a:prstGeom prst="rect">
                <a:avLst/>
              </a:prstGeom>
              <a:noFill/>
            </p:spPr>
            <p:txBody>
              <a:bodyPr wrap="square">
                <a:spAutoFit/>
              </a:bodyPr>
              <a:lstStyle/>
              <a:p>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𝒌</m:t>
                        </m:r>
                      </m:e>
                      <m:sub>
                        <m:r>
                          <a:rPr lang="en-US" altLang="ja-JP" b="1" i="1" smtClean="0">
                            <a:latin typeface="Cambria Math" panose="02040503050406030204" pitchFamily="18" charset="0"/>
                          </a:rPr>
                          <m:t>𝑷</m:t>
                        </m:r>
                      </m:sub>
                    </m:sSub>
                  </m:oMath>
                </a14:m>
                <a:r>
                  <a:rPr lang="ja-JP" altLang="en-US" b="1" dirty="0"/>
                  <a:t>：比例ゲイン</a:t>
                </a:r>
                <a:r>
                  <a:rPr lang="en-US" altLang="ja-JP" b="1" dirty="0"/>
                  <a:t>		 </a:t>
                </a:r>
                <a14:m>
                  <m:oMath xmlns:m="http://schemas.openxmlformats.org/officeDocument/2006/math">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𝒌</m:t>
                        </m:r>
                      </m:e>
                      <m:sub>
                        <m:r>
                          <a:rPr lang="en-US" altLang="ja-JP" b="1" i="1" smtClean="0">
                            <a:latin typeface="Cambria Math" panose="02040503050406030204" pitchFamily="18" charset="0"/>
                          </a:rPr>
                          <m:t>𝑰</m:t>
                        </m:r>
                      </m:sub>
                    </m:sSub>
                    <m:r>
                      <a:rPr lang="en-US" altLang="ja-JP" b="1" i="1">
                        <a:latin typeface="Cambria Math" panose="02040503050406030204" pitchFamily="18" charset="0"/>
                      </a:rPr>
                      <m:t> </m:t>
                    </m:r>
                  </m:oMath>
                </a14:m>
                <a:r>
                  <a:rPr lang="ja-JP" altLang="en-US" b="1" dirty="0"/>
                  <a:t>：積分ゲイン</a:t>
                </a:r>
                <a:r>
                  <a:rPr lang="en-US" altLang="ja-JP" b="1" dirty="0"/>
                  <a:t>	 	</a:t>
                </a:r>
                <a14:m>
                  <m:oMath xmlns:m="http://schemas.openxmlformats.org/officeDocument/2006/math">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𝒌</m:t>
                        </m:r>
                      </m:e>
                      <m:sub>
                        <m:r>
                          <a:rPr lang="en-US" altLang="ja-JP" b="1" i="1" smtClean="0">
                            <a:latin typeface="Cambria Math" panose="02040503050406030204" pitchFamily="18" charset="0"/>
                          </a:rPr>
                          <m:t>𝑫</m:t>
                        </m:r>
                      </m:sub>
                    </m:sSub>
                    <m:r>
                      <a:rPr lang="en-US" altLang="ja-JP" b="1" i="1">
                        <a:latin typeface="Cambria Math" panose="02040503050406030204" pitchFamily="18" charset="0"/>
                      </a:rPr>
                      <m:t> </m:t>
                    </m:r>
                  </m:oMath>
                </a14:m>
                <a:r>
                  <a:rPr lang="ja-JP" altLang="en-US" b="1" dirty="0"/>
                  <a:t>：微分ゲイン</a:t>
                </a:r>
                <a:endParaRPr lang="en-US" altLang="ja-JP" b="1" dirty="0"/>
              </a:p>
            </p:txBody>
          </p:sp>
        </mc:Choice>
        <mc:Fallback xmlns="">
          <p:sp>
            <p:nvSpPr>
              <p:cNvPr id="36" name="テキスト ボックス 35">
                <a:extLst>
                  <a:ext uri="{FF2B5EF4-FFF2-40B4-BE49-F238E27FC236}">
                    <a16:creationId xmlns:a16="http://schemas.microsoft.com/office/drawing/2014/main" id="{E942CE8E-ACFB-452A-B437-1AC511C2736F}"/>
                  </a:ext>
                </a:extLst>
              </p:cNvPr>
              <p:cNvSpPr txBox="1">
                <a:spLocks noRot="1" noChangeAspect="1" noMove="1" noResize="1" noEditPoints="1" noAdjustHandles="1" noChangeArrowheads="1" noChangeShapeType="1" noTextEdit="1"/>
              </p:cNvSpPr>
              <p:nvPr/>
            </p:nvSpPr>
            <p:spPr>
              <a:xfrm>
                <a:off x="1540041" y="5355397"/>
                <a:ext cx="7972927" cy="369332"/>
              </a:xfrm>
              <a:prstGeom prst="rect">
                <a:avLst/>
              </a:prstGeom>
              <a:blipFill>
                <a:blip r:embed="rId3"/>
                <a:stretch>
                  <a:fillRect t="-10000" b="-26667"/>
                </a:stretch>
              </a:blipFill>
            </p:spPr>
            <p:txBody>
              <a:bodyPr/>
              <a:lstStyle/>
              <a:p>
                <a:r>
                  <a:rPr lang="ja-JP" altLang="en-US">
                    <a:noFill/>
                  </a:rPr>
                  <a:t> </a:t>
                </a:r>
              </a:p>
            </p:txBody>
          </p:sp>
        </mc:Fallback>
      </mc:AlternateContent>
      <p:sp>
        <p:nvSpPr>
          <p:cNvPr id="4" name="矢印: 右カーブ 3">
            <a:extLst>
              <a:ext uri="{FF2B5EF4-FFF2-40B4-BE49-F238E27FC236}">
                <a16:creationId xmlns:a16="http://schemas.microsoft.com/office/drawing/2014/main" id="{92FA180A-760A-44B3-864B-0BBA87D30E50}"/>
              </a:ext>
            </a:extLst>
          </p:cNvPr>
          <p:cNvSpPr/>
          <p:nvPr/>
        </p:nvSpPr>
        <p:spPr>
          <a:xfrm>
            <a:off x="3224462" y="2261936"/>
            <a:ext cx="417095" cy="11670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9BA2BDA6-C175-4AB4-891D-FE891CD11321}"/>
              </a:ext>
            </a:extLst>
          </p:cNvPr>
          <p:cNvSpPr txBox="1"/>
          <p:nvPr/>
        </p:nvSpPr>
        <p:spPr>
          <a:xfrm>
            <a:off x="1540042" y="2726976"/>
            <a:ext cx="2277979" cy="369332"/>
          </a:xfrm>
          <a:prstGeom prst="rect">
            <a:avLst/>
          </a:prstGeom>
          <a:noFill/>
        </p:spPr>
        <p:txBody>
          <a:bodyPr wrap="square">
            <a:spAutoFit/>
          </a:bodyPr>
          <a:lstStyle/>
          <a:p>
            <a:r>
              <a:rPr lang="ja-JP" altLang="en-US" b="1" dirty="0"/>
              <a:t>ラプラス変換</a:t>
            </a:r>
            <a:endParaRPr lang="en-US" altLang="ja-JP" b="1" dirty="0"/>
          </a:p>
        </p:txBody>
      </p:sp>
      <p:sp>
        <p:nvSpPr>
          <p:cNvPr id="11" name="テキスト ボックス 10">
            <a:extLst>
              <a:ext uri="{FF2B5EF4-FFF2-40B4-BE49-F238E27FC236}">
                <a16:creationId xmlns:a16="http://schemas.microsoft.com/office/drawing/2014/main" id="{F311BC1F-E637-411A-BCE4-BB80E4E1E55E}"/>
              </a:ext>
            </a:extLst>
          </p:cNvPr>
          <p:cNvSpPr txBox="1"/>
          <p:nvPr/>
        </p:nvSpPr>
        <p:spPr>
          <a:xfrm>
            <a:off x="4729183" y="2630724"/>
            <a:ext cx="362179" cy="369332"/>
          </a:xfrm>
          <a:prstGeom prst="rect">
            <a:avLst/>
          </a:prstGeom>
          <a:noFill/>
        </p:spPr>
        <p:txBody>
          <a:bodyPr wrap="square">
            <a:spAutoFit/>
          </a:bodyPr>
          <a:lstStyle/>
          <a:p>
            <a:pPr algn="ctr"/>
            <a:r>
              <a:rPr lang="en-US" altLang="ja-JP" b="1" dirty="0">
                <a:solidFill>
                  <a:srgbClr val="0070C0"/>
                </a:solidFill>
              </a:rPr>
              <a:t>P</a:t>
            </a:r>
          </a:p>
        </p:txBody>
      </p:sp>
      <p:sp>
        <p:nvSpPr>
          <p:cNvPr id="12" name="テキスト ボックス 11">
            <a:extLst>
              <a:ext uri="{FF2B5EF4-FFF2-40B4-BE49-F238E27FC236}">
                <a16:creationId xmlns:a16="http://schemas.microsoft.com/office/drawing/2014/main" id="{DD3E5289-20F2-4DA6-B526-B93FC6D66832}"/>
              </a:ext>
            </a:extLst>
          </p:cNvPr>
          <p:cNvSpPr txBox="1"/>
          <p:nvPr/>
        </p:nvSpPr>
        <p:spPr>
          <a:xfrm>
            <a:off x="5826061" y="2630724"/>
            <a:ext cx="362179" cy="369332"/>
          </a:xfrm>
          <a:prstGeom prst="rect">
            <a:avLst/>
          </a:prstGeom>
          <a:noFill/>
        </p:spPr>
        <p:txBody>
          <a:bodyPr wrap="square">
            <a:spAutoFit/>
          </a:bodyPr>
          <a:lstStyle/>
          <a:p>
            <a:pPr algn="ctr"/>
            <a:r>
              <a:rPr lang="en-US" altLang="ja-JP" b="1" dirty="0">
                <a:solidFill>
                  <a:srgbClr val="0070C0"/>
                </a:solidFill>
              </a:rPr>
              <a:t>I</a:t>
            </a:r>
          </a:p>
        </p:txBody>
      </p:sp>
      <p:sp>
        <p:nvSpPr>
          <p:cNvPr id="13" name="テキスト ボックス 12">
            <a:extLst>
              <a:ext uri="{FF2B5EF4-FFF2-40B4-BE49-F238E27FC236}">
                <a16:creationId xmlns:a16="http://schemas.microsoft.com/office/drawing/2014/main" id="{9A7B1691-38C4-4ECB-B6AB-25AC7BC1320F}"/>
              </a:ext>
            </a:extLst>
          </p:cNvPr>
          <p:cNvSpPr txBox="1"/>
          <p:nvPr/>
        </p:nvSpPr>
        <p:spPr>
          <a:xfrm>
            <a:off x="7275252" y="2630724"/>
            <a:ext cx="362179" cy="369332"/>
          </a:xfrm>
          <a:prstGeom prst="rect">
            <a:avLst/>
          </a:prstGeom>
          <a:noFill/>
        </p:spPr>
        <p:txBody>
          <a:bodyPr wrap="square">
            <a:spAutoFit/>
          </a:bodyPr>
          <a:lstStyle/>
          <a:p>
            <a:pPr algn="ctr"/>
            <a:r>
              <a:rPr lang="en-US" altLang="ja-JP" b="1" dirty="0">
                <a:solidFill>
                  <a:srgbClr val="0070C0"/>
                </a:solidFill>
              </a:rPr>
              <a:t>D</a:t>
            </a:r>
          </a:p>
        </p:txBody>
      </p:sp>
      <p:sp>
        <p:nvSpPr>
          <p:cNvPr id="14" name="テキスト ボックス 13">
            <a:extLst>
              <a:ext uri="{FF2B5EF4-FFF2-40B4-BE49-F238E27FC236}">
                <a16:creationId xmlns:a16="http://schemas.microsoft.com/office/drawing/2014/main" id="{0DDAE818-7FCB-49F7-8869-7E7C5C38E8E4}"/>
              </a:ext>
            </a:extLst>
          </p:cNvPr>
          <p:cNvSpPr txBox="1"/>
          <p:nvPr/>
        </p:nvSpPr>
        <p:spPr>
          <a:xfrm>
            <a:off x="4729183" y="4435461"/>
            <a:ext cx="362179" cy="369332"/>
          </a:xfrm>
          <a:prstGeom prst="rect">
            <a:avLst/>
          </a:prstGeom>
          <a:noFill/>
        </p:spPr>
        <p:txBody>
          <a:bodyPr wrap="square">
            <a:spAutoFit/>
          </a:bodyPr>
          <a:lstStyle/>
          <a:p>
            <a:pPr algn="ctr"/>
            <a:r>
              <a:rPr lang="en-US" altLang="ja-JP" b="1" dirty="0">
                <a:solidFill>
                  <a:srgbClr val="0070C0"/>
                </a:solidFill>
              </a:rPr>
              <a:t>P</a:t>
            </a:r>
          </a:p>
        </p:txBody>
      </p:sp>
      <p:sp>
        <p:nvSpPr>
          <p:cNvPr id="15" name="テキスト ボックス 14">
            <a:extLst>
              <a:ext uri="{FF2B5EF4-FFF2-40B4-BE49-F238E27FC236}">
                <a16:creationId xmlns:a16="http://schemas.microsoft.com/office/drawing/2014/main" id="{BDB5D524-4035-49A3-9762-D154CEDB563B}"/>
              </a:ext>
            </a:extLst>
          </p:cNvPr>
          <p:cNvSpPr txBox="1"/>
          <p:nvPr/>
        </p:nvSpPr>
        <p:spPr>
          <a:xfrm>
            <a:off x="5248545" y="4435461"/>
            <a:ext cx="362179" cy="369332"/>
          </a:xfrm>
          <a:prstGeom prst="rect">
            <a:avLst/>
          </a:prstGeom>
          <a:noFill/>
        </p:spPr>
        <p:txBody>
          <a:bodyPr wrap="square">
            <a:spAutoFit/>
          </a:bodyPr>
          <a:lstStyle/>
          <a:p>
            <a:pPr algn="ctr"/>
            <a:r>
              <a:rPr lang="en-US" altLang="ja-JP" b="1" dirty="0">
                <a:solidFill>
                  <a:srgbClr val="0070C0"/>
                </a:solidFill>
              </a:rPr>
              <a:t>I</a:t>
            </a:r>
          </a:p>
        </p:txBody>
      </p:sp>
      <p:sp>
        <p:nvSpPr>
          <p:cNvPr id="16" name="テキスト ボックス 15">
            <a:extLst>
              <a:ext uri="{FF2B5EF4-FFF2-40B4-BE49-F238E27FC236}">
                <a16:creationId xmlns:a16="http://schemas.microsoft.com/office/drawing/2014/main" id="{8F2076D8-B0AC-4F8E-B5CA-F3AC5C6F5324}"/>
              </a:ext>
            </a:extLst>
          </p:cNvPr>
          <p:cNvSpPr txBox="1"/>
          <p:nvPr/>
        </p:nvSpPr>
        <p:spPr>
          <a:xfrm>
            <a:off x="5767907" y="4435461"/>
            <a:ext cx="362179" cy="369332"/>
          </a:xfrm>
          <a:prstGeom prst="rect">
            <a:avLst/>
          </a:prstGeom>
          <a:noFill/>
        </p:spPr>
        <p:txBody>
          <a:bodyPr wrap="square">
            <a:spAutoFit/>
          </a:bodyPr>
          <a:lstStyle/>
          <a:p>
            <a:pPr algn="ctr"/>
            <a:r>
              <a:rPr lang="en-US" altLang="ja-JP" b="1" dirty="0">
                <a:solidFill>
                  <a:srgbClr val="0070C0"/>
                </a:solidFill>
              </a:rPr>
              <a:t>D</a:t>
            </a:r>
          </a:p>
        </p:txBody>
      </p:sp>
      <p:grpSp>
        <p:nvGrpSpPr>
          <p:cNvPr id="5" name="グループ化 4">
            <a:extLst>
              <a:ext uri="{FF2B5EF4-FFF2-40B4-BE49-F238E27FC236}">
                <a16:creationId xmlns:a16="http://schemas.microsoft.com/office/drawing/2014/main" id="{186A84CF-F54D-4B3C-85CE-AB8958879282}"/>
              </a:ext>
            </a:extLst>
          </p:cNvPr>
          <p:cNvGrpSpPr/>
          <p:nvPr/>
        </p:nvGrpSpPr>
        <p:grpSpPr>
          <a:xfrm>
            <a:off x="1205243" y="5966509"/>
            <a:ext cx="9361117" cy="2452809"/>
            <a:chOff x="1207598" y="5934317"/>
            <a:chExt cx="9361117" cy="2452809"/>
          </a:xfrm>
        </p:grpSpPr>
        <p:cxnSp>
          <p:nvCxnSpPr>
            <p:cNvPr id="18" name="直線矢印コネクタ 17">
              <a:extLst>
                <a:ext uri="{FF2B5EF4-FFF2-40B4-BE49-F238E27FC236}">
                  <a16:creationId xmlns:a16="http://schemas.microsoft.com/office/drawing/2014/main" id="{A4F064B4-A5F9-431C-BBFE-EBE659502DB4}"/>
                </a:ext>
              </a:extLst>
            </p:cNvPr>
            <p:cNvCxnSpPr>
              <a:cxnSpLocks/>
              <a:endCxn id="20" idx="2"/>
            </p:cNvCxnSpPr>
            <p:nvPr/>
          </p:nvCxnSpPr>
          <p:spPr>
            <a:xfrm>
              <a:off x="1207598" y="7184310"/>
              <a:ext cx="14237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8B916E24-BBA1-4C1E-9DEA-4301B8CC6756}"/>
                </a:ext>
              </a:extLst>
            </p:cNvPr>
            <p:cNvSpPr/>
            <p:nvPr/>
          </p:nvSpPr>
          <p:spPr>
            <a:xfrm>
              <a:off x="2631335" y="7094310"/>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21" name="直線矢印コネクタ 20">
              <a:extLst>
                <a:ext uri="{FF2B5EF4-FFF2-40B4-BE49-F238E27FC236}">
                  <a16:creationId xmlns:a16="http://schemas.microsoft.com/office/drawing/2014/main" id="{0555D6E4-432A-468C-B1D3-F4A0A7E9817A}"/>
                </a:ext>
              </a:extLst>
            </p:cNvPr>
            <p:cNvCxnSpPr>
              <a:cxnSpLocks/>
              <a:stCxn id="20" idx="6"/>
              <a:endCxn id="81" idx="2"/>
            </p:cNvCxnSpPr>
            <p:nvPr/>
          </p:nvCxnSpPr>
          <p:spPr>
            <a:xfrm flipV="1">
              <a:off x="2811335" y="7177254"/>
              <a:ext cx="925666" cy="70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9705EAA-30AE-4C04-A588-494A1C12E964}"/>
                </a:ext>
              </a:extLst>
            </p:cNvPr>
            <p:cNvSpPr/>
            <p:nvPr/>
          </p:nvSpPr>
          <p:spPr>
            <a:xfrm>
              <a:off x="7954481" y="6787354"/>
              <a:ext cx="1080000"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23" name="楕円 22">
              <a:extLst>
                <a:ext uri="{FF2B5EF4-FFF2-40B4-BE49-F238E27FC236}">
                  <a16:creationId xmlns:a16="http://schemas.microsoft.com/office/drawing/2014/main" id="{3C286A63-1E4C-4F25-8798-813D6794A88D}"/>
                </a:ext>
              </a:extLst>
            </p:cNvPr>
            <p:cNvSpPr/>
            <p:nvPr/>
          </p:nvSpPr>
          <p:spPr>
            <a:xfrm>
              <a:off x="6118216" y="7059326"/>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24" name="直線矢印コネクタ 23">
              <a:extLst>
                <a:ext uri="{FF2B5EF4-FFF2-40B4-BE49-F238E27FC236}">
                  <a16:creationId xmlns:a16="http://schemas.microsoft.com/office/drawing/2014/main" id="{B954B3EC-D339-4A75-B102-6668137053CF}"/>
                </a:ext>
              </a:extLst>
            </p:cNvPr>
            <p:cNvCxnSpPr>
              <a:cxnSpLocks/>
              <a:stCxn id="23" idx="6"/>
              <a:endCxn id="93" idx="2"/>
            </p:cNvCxnSpPr>
            <p:nvPr/>
          </p:nvCxnSpPr>
          <p:spPr>
            <a:xfrm flipV="1">
              <a:off x="6298216" y="7147353"/>
              <a:ext cx="837199" cy="19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D1E7B8F-8F69-4127-8940-A77F0D54E7A0}"/>
                </a:ext>
              </a:extLst>
            </p:cNvPr>
            <p:cNvCxnSpPr>
              <a:cxnSpLocks/>
              <a:stCxn id="49" idx="3"/>
              <a:endCxn id="23" idx="2"/>
            </p:cNvCxnSpPr>
            <p:nvPr/>
          </p:nvCxnSpPr>
          <p:spPr>
            <a:xfrm flipV="1">
              <a:off x="5664008" y="7149326"/>
              <a:ext cx="454208" cy="2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C8CC86CD-F275-4091-AF04-3745FC5B5200}"/>
                </a:ext>
              </a:extLst>
            </p:cNvPr>
            <p:cNvCxnSpPr>
              <a:cxnSpLocks/>
              <a:stCxn id="22" idx="3"/>
              <a:endCxn id="28" idx="2"/>
            </p:cNvCxnSpPr>
            <p:nvPr/>
          </p:nvCxnSpPr>
          <p:spPr>
            <a:xfrm>
              <a:off x="9034481" y="7147354"/>
              <a:ext cx="5764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CF7D3EC2-91F4-4D6B-BE32-523CF84236E7}"/>
                </a:ext>
              </a:extLst>
            </p:cNvPr>
            <p:cNvSpPr/>
            <p:nvPr/>
          </p:nvSpPr>
          <p:spPr>
            <a:xfrm>
              <a:off x="9610975" y="7057354"/>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29" name="直線矢印コネクタ 28">
              <a:extLst>
                <a:ext uri="{FF2B5EF4-FFF2-40B4-BE49-F238E27FC236}">
                  <a16:creationId xmlns:a16="http://schemas.microsoft.com/office/drawing/2014/main" id="{BDF67B02-B04F-4BB8-8CEF-D28DA3F20DAB}"/>
                </a:ext>
              </a:extLst>
            </p:cNvPr>
            <p:cNvCxnSpPr>
              <a:cxnSpLocks/>
              <a:stCxn id="28" idx="6"/>
            </p:cNvCxnSpPr>
            <p:nvPr/>
          </p:nvCxnSpPr>
          <p:spPr>
            <a:xfrm>
              <a:off x="9790975" y="7147354"/>
              <a:ext cx="736970" cy="24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EB96EBBC-C4EF-45F6-B73E-A9ADE67248E4}"/>
                </a:ext>
              </a:extLst>
            </p:cNvPr>
            <p:cNvCxnSpPr>
              <a:cxnSpLocks/>
              <a:stCxn id="28" idx="4"/>
              <a:endCxn id="20" idx="4"/>
            </p:cNvCxnSpPr>
            <p:nvPr/>
          </p:nvCxnSpPr>
          <p:spPr>
            <a:xfrm rot="5400000">
              <a:off x="6192677" y="3766012"/>
              <a:ext cx="36956" cy="6979640"/>
            </a:xfrm>
            <a:prstGeom prst="bentConnector3">
              <a:avLst>
                <a:gd name="adj1" fmla="val 3887407"/>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8FA713F-8A07-46E7-A3F2-3B6AACED2350}"/>
                    </a:ext>
                  </a:extLst>
                </p:cNvPr>
                <p:cNvSpPr txBox="1"/>
                <p:nvPr/>
              </p:nvSpPr>
              <p:spPr>
                <a:xfrm>
                  <a:off x="2180699" y="7149326"/>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31" name="テキスト ボックス 30">
                  <a:extLst>
                    <a:ext uri="{FF2B5EF4-FFF2-40B4-BE49-F238E27FC236}">
                      <a16:creationId xmlns:a16="http://schemas.microsoft.com/office/drawing/2014/main" id="{58FA713F-8A07-46E7-A3F2-3B6AACED2350}"/>
                    </a:ext>
                  </a:extLst>
                </p:cNvPr>
                <p:cNvSpPr txBox="1">
                  <a:spLocks noRot="1" noChangeAspect="1" noMove="1" noResize="1" noEditPoints="1" noAdjustHandles="1" noChangeArrowheads="1" noChangeShapeType="1" noTextEdit="1"/>
                </p:cNvSpPr>
                <p:nvPr/>
              </p:nvSpPr>
              <p:spPr>
                <a:xfrm>
                  <a:off x="2180699" y="7149326"/>
                  <a:ext cx="266098" cy="307777"/>
                </a:xfrm>
                <a:prstGeom prst="rect">
                  <a:avLst/>
                </a:prstGeom>
                <a:blipFill>
                  <a:blip r:embed="rId4"/>
                  <a:stretch>
                    <a:fillRect l="-18182" r="-15909" b="-5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AEAA9DE-60EF-42A5-8796-FF24D8A9E7AE}"/>
                    </a:ext>
                  </a:extLst>
                </p:cNvPr>
                <p:cNvSpPr txBox="1"/>
                <p:nvPr/>
              </p:nvSpPr>
              <p:spPr>
                <a:xfrm>
                  <a:off x="2419546" y="7463469"/>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33" name="テキスト ボックス 32">
                  <a:extLst>
                    <a:ext uri="{FF2B5EF4-FFF2-40B4-BE49-F238E27FC236}">
                      <a16:creationId xmlns:a16="http://schemas.microsoft.com/office/drawing/2014/main" id="{3AEAA9DE-60EF-42A5-8796-FF24D8A9E7AE}"/>
                    </a:ext>
                  </a:extLst>
                </p:cNvPr>
                <p:cNvSpPr txBox="1">
                  <a:spLocks noRot="1" noChangeAspect="1" noMove="1" noResize="1" noEditPoints="1" noAdjustHandles="1" noChangeArrowheads="1" noChangeShapeType="1" noTextEdit="1"/>
                </p:cNvSpPr>
                <p:nvPr/>
              </p:nvSpPr>
              <p:spPr>
                <a:xfrm>
                  <a:off x="2419546" y="7463469"/>
                  <a:ext cx="266098" cy="307777"/>
                </a:xfrm>
                <a:prstGeom prst="rect">
                  <a:avLst/>
                </a:prstGeom>
                <a:blipFill>
                  <a:blip r:embed="rId5"/>
                  <a:stretch>
                    <a:fillRect l="-4651" r="-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9B8747A1-0328-4EEF-9B47-25E3241C09F0}"/>
                    </a:ext>
                  </a:extLst>
                </p:cNvPr>
                <p:cNvSpPr txBox="1"/>
                <p:nvPr/>
              </p:nvSpPr>
              <p:spPr>
                <a:xfrm>
                  <a:off x="1424003" y="6789767"/>
                  <a:ext cx="2115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𝒓</m:t>
                        </m:r>
                      </m:oMath>
                    </m:oMathPara>
                  </a14:m>
                  <a:endParaRPr kumimoji="1" lang="ja-JP" altLang="en-US" sz="2000" b="1" dirty="0"/>
                </a:p>
              </p:txBody>
            </p:sp>
          </mc:Choice>
          <mc:Fallback xmlns="">
            <p:sp>
              <p:nvSpPr>
                <p:cNvPr id="35" name="テキスト ボックス 34">
                  <a:extLst>
                    <a:ext uri="{FF2B5EF4-FFF2-40B4-BE49-F238E27FC236}">
                      <a16:creationId xmlns:a16="http://schemas.microsoft.com/office/drawing/2014/main" id="{9B8747A1-0328-4EEF-9B47-25E3241C09F0}"/>
                    </a:ext>
                  </a:extLst>
                </p:cNvPr>
                <p:cNvSpPr txBox="1">
                  <a:spLocks noRot="1" noChangeAspect="1" noMove="1" noResize="1" noEditPoints="1" noAdjustHandles="1" noChangeArrowheads="1" noChangeShapeType="1" noTextEdit="1"/>
                </p:cNvSpPr>
                <p:nvPr/>
              </p:nvSpPr>
              <p:spPr>
                <a:xfrm>
                  <a:off x="1424003" y="6789767"/>
                  <a:ext cx="211596" cy="307777"/>
                </a:xfrm>
                <a:prstGeom prst="rect">
                  <a:avLst/>
                </a:prstGeom>
                <a:blipFill>
                  <a:blip r:embed="rId6"/>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9217206B-5B46-480D-BD99-A77ED84D1503}"/>
                    </a:ext>
                  </a:extLst>
                </p:cNvPr>
                <p:cNvSpPr txBox="1"/>
                <p:nvPr/>
              </p:nvSpPr>
              <p:spPr>
                <a:xfrm>
                  <a:off x="3163613" y="6789002"/>
                  <a:ext cx="2148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𝒆</m:t>
                        </m:r>
                      </m:oMath>
                    </m:oMathPara>
                  </a14:m>
                  <a:endParaRPr kumimoji="1" lang="ja-JP" altLang="en-US" sz="2000" b="1" dirty="0"/>
                </a:p>
              </p:txBody>
            </p:sp>
          </mc:Choice>
          <mc:Fallback xmlns="">
            <p:sp>
              <p:nvSpPr>
                <p:cNvPr id="40" name="テキスト ボックス 39">
                  <a:extLst>
                    <a:ext uri="{FF2B5EF4-FFF2-40B4-BE49-F238E27FC236}">
                      <a16:creationId xmlns:a16="http://schemas.microsoft.com/office/drawing/2014/main" id="{9217206B-5B46-480D-BD99-A77ED84D1503}"/>
                    </a:ext>
                  </a:extLst>
                </p:cNvPr>
                <p:cNvSpPr txBox="1">
                  <a:spLocks noRot="1" noChangeAspect="1" noMove="1" noResize="1" noEditPoints="1" noAdjustHandles="1" noChangeArrowheads="1" noChangeShapeType="1" noTextEdit="1"/>
                </p:cNvSpPr>
                <p:nvPr/>
              </p:nvSpPr>
              <p:spPr>
                <a:xfrm>
                  <a:off x="3163613" y="6789002"/>
                  <a:ext cx="214802" cy="307777"/>
                </a:xfrm>
                <a:prstGeom prst="rect">
                  <a:avLst/>
                </a:prstGeom>
                <a:blipFill>
                  <a:blip r:embed="rId7"/>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419F372-3905-41EE-85A5-F54994AD0745}"/>
                    </a:ext>
                  </a:extLst>
                </p:cNvPr>
                <p:cNvSpPr txBox="1"/>
                <p:nvPr/>
              </p:nvSpPr>
              <p:spPr>
                <a:xfrm>
                  <a:off x="6621736" y="6787354"/>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𝒖</m:t>
                        </m:r>
                      </m:oMath>
                    </m:oMathPara>
                  </a14:m>
                  <a:endParaRPr kumimoji="1" lang="ja-JP" altLang="en-US" sz="2000" b="1" dirty="0"/>
                </a:p>
              </p:txBody>
            </p:sp>
          </mc:Choice>
          <mc:Fallback xmlns="">
            <p:sp>
              <p:nvSpPr>
                <p:cNvPr id="41" name="テキスト ボックス 40">
                  <a:extLst>
                    <a:ext uri="{FF2B5EF4-FFF2-40B4-BE49-F238E27FC236}">
                      <a16:creationId xmlns:a16="http://schemas.microsoft.com/office/drawing/2014/main" id="{3419F372-3905-41EE-85A5-F54994AD0745}"/>
                    </a:ext>
                  </a:extLst>
                </p:cNvPr>
                <p:cNvSpPr txBox="1">
                  <a:spLocks noRot="1" noChangeAspect="1" noMove="1" noResize="1" noEditPoints="1" noAdjustHandles="1" noChangeArrowheads="1" noChangeShapeType="1" noTextEdit="1"/>
                </p:cNvSpPr>
                <p:nvPr/>
              </p:nvSpPr>
              <p:spPr>
                <a:xfrm>
                  <a:off x="6621736" y="6787354"/>
                  <a:ext cx="238848" cy="307777"/>
                </a:xfrm>
                <a:prstGeom prst="rect">
                  <a:avLst/>
                </a:prstGeom>
                <a:blipFill>
                  <a:blip r:embed="rId8"/>
                  <a:stretch>
                    <a:fillRect l="-12821" r="-128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3087A065-6BAB-4977-BE32-68E7B7C083D3}"/>
                    </a:ext>
                  </a:extLst>
                </p:cNvPr>
                <p:cNvSpPr txBox="1"/>
                <p:nvPr/>
              </p:nvSpPr>
              <p:spPr>
                <a:xfrm>
                  <a:off x="10341089" y="6724108"/>
                  <a:ext cx="2276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𝒚</m:t>
                        </m:r>
                      </m:oMath>
                    </m:oMathPara>
                  </a14:m>
                  <a:endParaRPr kumimoji="1" lang="ja-JP" altLang="en-US" sz="2000" b="1" dirty="0"/>
                </a:p>
              </p:txBody>
            </p:sp>
          </mc:Choice>
          <mc:Fallback xmlns="">
            <p:sp>
              <p:nvSpPr>
                <p:cNvPr id="43" name="テキスト ボックス 42">
                  <a:extLst>
                    <a:ext uri="{FF2B5EF4-FFF2-40B4-BE49-F238E27FC236}">
                      <a16:creationId xmlns:a16="http://schemas.microsoft.com/office/drawing/2014/main" id="{3087A065-6BAB-4977-BE32-68E7B7C083D3}"/>
                    </a:ext>
                  </a:extLst>
                </p:cNvPr>
                <p:cNvSpPr txBox="1">
                  <a:spLocks noRot="1" noChangeAspect="1" noMove="1" noResize="1" noEditPoints="1" noAdjustHandles="1" noChangeArrowheads="1" noChangeShapeType="1" noTextEdit="1"/>
                </p:cNvSpPr>
                <p:nvPr/>
              </p:nvSpPr>
              <p:spPr>
                <a:xfrm>
                  <a:off x="10341089" y="6724108"/>
                  <a:ext cx="227626" cy="307777"/>
                </a:xfrm>
                <a:prstGeom prst="rect">
                  <a:avLst/>
                </a:prstGeom>
                <a:blipFill>
                  <a:blip r:embed="rId9"/>
                  <a:stretch>
                    <a:fillRect l="-27027" r="-24324"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283765AB-1BFE-4D8E-94C7-9E62196CC2CD}"/>
                    </a:ext>
                  </a:extLst>
                </p:cNvPr>
                <p:cNvSpPr txBox="1"/>
                <p:nvPr/>
              </p:nvSpPr>
              <p:spPr>
                <a:xfrm>
                  <a:off x="5816592" y="6806190"/>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45" name="テキスト ボックス 44">
                  <a:extLst>
                    <a:ext uri="{FF2B5EF4-FFF2-40B4-BE49-F238E27FC236}">
                      <a16:creationId xmlns:a16="http://schemas.microsoft.com/office/drawing/2014/main" id="{283765AB-1BFE-4D8E-94C7-9E62196CC2CD}"/>
                    </a:ext>
                  </a:extLst>
                </p:cNvPr>
                <p:cNvSpPr txBox="1">
                  <a:spLocks noRot="1" noChangeAspect="1" noMove="1" noResize="1" noEditPoints="1" noAdjustHandles="1" noChangeArrowheads="1" noChangeShapeType="1" noTextEdit="1"/>
                </p:cNvSpPr>
                <p:nvPr/>
              </p:nvSpPr>
              <p:spPr>
                <a:xfrm>
                  <a:off x="5816592" y="6806190"/>
                  <a:ext cx="266098" cy="307777"/>
                </a:xfrm>
                <a:prstGeom prst="rect">
                  <a:avLst/>
                </a:prstGeom>
                <a:blipFill>
                  <a:blip r:embed="rId10"/>
                  <a:stretch>
                    <a:fillRect l="-18605" r="-18605"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BFF7C8CF-D02B-46D7-B43B-1907549C476E}"/>
                    </a:ext>
                  </a:extLst>
                </p:cNvPr>
                <p:cNvSpPr txBox="1"/>
                <p:nvPr/>
              </p:nvSpPr>
              <p:spPr>
                <a:xfrm>
                  <a:off x="8406297" y="6944488"/>
                  <a:ext cx="18915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rPr>
                          <m:t>𝑷</m:t>
                        </m:r>
                      </m:oMath>
                    </m:oMathPara>
                  </a14:m>
                  <a:endParaRPr lang="ja-JP" altLang="en-US" sz="2800" b="1" dirty="0"/>
                </a:p>
              </p:txBody>
            </p:sp>
          </mc:Choice>
          <mc:Fallback xmlns="">
            <p:sp>
              <p:nvSpPr>
                <p:cNvPr id="46" name="テキスト ボックス 45">
                  <a:extLst>
                    <a:ext uri="{FF2B5EF4-FFF2-40B4-BE49-F238E27FC236}">
                      <a16:creationId xmlns:a16="http://schemas.microsoft.com/office/drawing/2014/main" id="{BFF7C8CF-D02B-46D7-B43B-1907549C476E}"/>
                    </a:ext>
                  </a:extLst>
                </p:cNvPr>
                <p:cNvSpPr txBox="1">
                  <a:spLocks noRot="1" noChangeAspect="1" noMove="1" noResize="1" noEditPoints="1" noAdjustHandles="1" noChangeArrowheads="1" noChangeShapeType="1" noTextEdit="1"/>
                </p:cNvSpPr>
                <p:nvPr/>
              </p:nvSpPr>
              <p:spPr>
                <a:xfrm>
                  <a:off x="8406297" y="6944488"/>
                  <a:ext cx="189154" cy="430887"/>
                </a:xfrm>
                <a:prstGeom prst="rect">
                  <a:avLst/>
                </a:prstGeom>
                <a:blipFill>
                  <a:blip r:embed="rId11"/>
                  <a:stretch>
                    <a:fillRect r="-19355"/>
                  </a:stretch>
                </a:blipFill>
              </p:spPr>
              <p:txBody>
                <a:bodyPr/>
                <a:lstStyle/>
                <a:p>
                  <a:r>
                    <a:rPr lang="ja-JP" altLang="en-US">
                      <a:noFill/>
                    </a:rPr>
                    <a:t> </a:t>
                  </a:r>
                </a:p>
              </p:txBody>
            </p:sp>
          </mc:Fallback>
        </mc:AlternateContent>
        <p:sp>
          <p:nvSpPr>
            <p:cNvPr id="47" name="正方形/長方形 46">
              <a:extLst>
                <a:ext uri="{FF2B5EF4-FFF2-40B4-BE49-F238E27FC236}">
                  <a16:creationId xmlns:a16="http://schemas.microsoft.com/office/drawing/2014/main" id="{72A07950-F938-4AC1-A0C2-8F9E56C65F30}"/>
                </a:ext>
              </a:extLst>
            </p:cNvPr>
            <p:cNvSpPr/>
            <p:nvPr/>
          </p:nvSpPr>
          <p:spPr>
            <a:xfrm>
              <a:off x="4214377" y="5934317"/>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48" name="正方形/長方形 47">
              <a:extLst>
                <a:ext uri="{FF2B5EF4-FFF2-40B4-BE49-F238E27FC236}">
                  <a16:creationId xmlns:a16="http://schemas.microsoft.com/office/drawing/2014/main" id="{DE718059-9AF7-4D25-90DA-7F7541721439}"/>
                </a:ext>
              </a:extLst>
            </p:cNvPr>
            <p:cNvSpPr/>
            <p:nvPr/>
          </p:nvSpPr>
          <p:spPr>
            <a:xfrm>
              <a:off x="5093291" y="5934920"/>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49" name="正方形/長方形 48">
              <a:extLst>
                <a:ext uri="{FF2B5EF4-FFF2-40B4-BE49-F238E27FC236}">
                  <a16:creationId xmlns:a16="http://schemas.microsoft.com/office/drawing/2014/main" id="{5657AAE4-DE95-4791-A060-F1232FBA5D76}"/>
                </a:ext>
              </a:extLst>
            </p:cNvPr>
            <p:cNvSpPr/>
            <p:nvPr/>
          </p:nvSpPr>
          <p:spPr>
            <a:xfrm>
              <a:off x="5094256" y="6792043"/>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50" name="正方形/長方形 49">
              <a:extLst>
                <a:ext uri="{FF2B5EF4-FFF2-40B4-BE49-F238E27FC236}">
                  <a16:creationId xmlns:a16="http://schemas.microsoft.com/office/drawing/2014/main" id="{25CBF234-1D63-44BB-A8B8-C3060663A6E3}"/>
                </a:ext>
              </a:extLst>
            </p:cNvPr>
            <p:cNvSpPr/>
            <p:nvPr/>
          </p:nvSpPr>
          <p:spPr>
            <a:xfrm>
              <a:off x="4217547" y="7667126"/>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51" name="正方形/長方形 50">
              <a:extLst>
                <a:ext uri="{FF2B5EF4-FFF2-40B4-BE49-F238E27FC236}">
                  <a16:creationId xmlns:a16="http://schemas.microsoft.com/office/drawing/2014/main" id="{515D0866-FA38-42BB-8B84-7EC29906DBB4}"/>
                </a:ext>
              </a:extLst>
            </p:cNvPr>
            <p:cNvSpPr/>
            <p:nvPr/>
          </p:nvSpPr>
          <p:spPr>
            <a:xfrm>
              <a:off x="5073785" y="7659192"/>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1793A4BD-E868-4096-A718-D2967D5AE7AD}"/>
                    </a:ext>
                  </a:extLst>
                </p:cNvPr>
                <p:cNvSpPr txBox="1"/>
                <p:nvPr/>
              </p:nvSpPr>
              <p:spPr>
                <a:xfrm>
                  <a:off x="4370012" y="5991762"/>
                  <a:ext cx="227626" cy="578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b="1" i="1" smtClean="0">
                                <a:latin typeface="Cambria Math" panose="02040503050406030204" pitchFamily="18" charset="0"/>
                              </a:rPr>
                            </m:ctrlPr>
                          </m:fPr>
                          <m:num>
                            <m:r>
                              <a:rPr kumimoji="1" lang="en-US" altLang="ja-JP" sz="2000" b="1" i="1" smtClean="0">
                                <a:latin typeface="Cambria Math" panose="02040503050406030204" pitchFamily="18" charset="0"/>
                              </a:rPr>
                              <m:t>𝟏</m:t>
                            </m:r>
                          </m:num>
                          <m:den>
                            <m:r>
                              <a:rPr kumimoji="1" lang="en-US" altLang="ja-JP" sz="2000" b="1" i="1" smtClean="0">
                                <a:latin typeface="Cambria Math" panose="02040503050406030204" pitchFamily="18" charset="0"/>
                              </a:rPr>
                              <m:t>𝒔</m:t>
                            </m:r>
                          </m:den>
                        </m:f>
                      </m:oMath>
                    </m:oMathPara>
                  </a14:m>
                  <a:endParaRPr kumimoji="1" lang="en-US" altLang="ja-JP" sz="2000" b="1" dirty="0"/>
                </a:p>
              </p:txBody>
            </p:sp>
          </mc:Choice>
          <mc:Fallback xmlns="">
            <p:sp>
              <p:nvSpPr>
                <p:cNvPr id="75" name="テキスト ボックス 74">
                  <a:extLst>
                    <a:ext uri="{FF2B5EF4-FFF2-40B4-BE49-F238E27FC236}">
                      <a16:creationId xmlns:a16="http://schemas.microsoft.com/office/drawing/2014/main" id="{1793A4BD-E868-4096-A718-D2967D5AE7AD}"/>
                    </a:ext>
                  </a:extLst>
                </p:cNvPr>
                <p:cNvSpPr txBox="1">
                  <a:spLocks noRot="1" noChangeAspect="1" noMove="1" noResize="1" noEditPoints="1" noAdjustHandles="1" noChangeArrowheads="1" noChangeShapeType="1" noTextEdit="1"/>
                </p:cNvSpPr>
                <p:nvPr/>
              </p:nvSpPr>
              <p:spPr>
                <a:xfrm>
                  <a:off x="4370012" y="5991762"/>
                  <a:ext cx="227626" cy="57817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1E357493-B780-4016-BBD0-C33D27640CBA}"/>
                    </a:ext>
                  </a:extLst>
                </p:cNvPr>
                <p:cNvSpPr txBox="1"/>
                <p:nvPr/>
              </p:nvSpPr>
              <p:spPr>
                <a:xfrm>
                  <a:off x="5233920" y="6143438"/>
                  <a:ext cx="32323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𝑰</m:t>
                            </m:r>
                          </m:sub>
                        </m:sSub>
                      </m:oMath>
                    </m:oMathPara>
                  </a14:m>
                  <a:endParaRPr kumimoji="1" lang="en-US" altLang="ja-JP" sz="2000" b="1" dirty="0"/>
                </a:p>
              </p:txBody>
            </p:sp>
          </mc:Choice>
          <mc:Fallback xmlns="">
            <p:sp>
              <p:nvSpPr>
                <p:cNvPr id="76" name="テキスト ボックス 75">
                  <a:extLst>
                    <a:ext uri="{FF2B5EF4-FFF2-40B4-BE49-F238E27FC236}">
                      <a16:creationId xmlns:a16="http://schemas.microsoft.com/office/drawing/2014/main" id="{1E357493-B780-4016-BBD0-C33D27640CBA}"/>
                    </a:ext>
                  </a:extLst>
                </p:cNvPr>
                <p:cNvSpPr txBox="1">
                  <a:spLocks noRot="1" noChangeAspect="1" noMove="1" noResize="1" noEditPoints="1" noAdjustHandles="1" noChangeArrowheads="1" noChangeShapeType="1" noTextEdit="1"/>
                </p:cNvSpPr>
                <p:nvPr/>
              </p:nvSpPr>
              <p:spPr>
                <a:xfrm>
                  <a:off x="5233920" y="6143438"/>
                  <a:ext cx="323230" cy="307777"/>
                </a:xfrm>
                <a:prstGeom prst="rect">
                  <a:avLst/>
                </a:prstGeom>
                <a:blipFill>
                  <a:blip r:embed="rId13"/>
                  <a:stretch>
                    <a:fillRect l="-16981" r="-7547" b="-156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94A6F143-44AA-4165-AE05-60B38EBB329C}"/>
                    </a:ext>
                  </a:extLst>
                </p:cNvPr>
                <p:cNvSpPr txBox="1"/>
                <p:nvPr/>
              </p:nvSpPr>
              <p:spPr>
                <a:xfrm>
                  <a:off x="5199433" y="7004894"/>
                  <a:ext cx="3697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𝑷</m:t>
                            </m:r>
                          </m:sub>
                        </m:sSub>
                      </m:oMath>
                    </m:oMathPara>
                  </a14:m>
                  <a:endParaRPr kumimoji="1" lang="en-US" altLang="ja-JP" sz="2000" b="1" dirty="0"/>
                </a:p>
              </p:txBody>
            </p:sp>
          </mc:Choice>
          <mc:Fallback xmlns="">
            <p:sp>
              <p:nvSpPr>
                <p:cNvPr id="77" name="テキスト ボックス 76">
                  <a:extLst>
                    <a:ext uri="{FF2B5EF4-FFF2-40B4-BE49-F238E27FC236}">
                      <a16:creationId xmlns:a16="http://schemas.microsoft.com/office/drawing/2014/main" id="{94A6F143-44AA-4165-AE05-60B38EBB329C}"/>
                    </a:ext>
                  </a:extLst>
                </p:cNvPr>
                <p:cNvSpPr txBox="1">
                  <a:spLocks noRot="1" noChangeAspect="1" noMove="1" noResize="1" noEditPoints="1" noAdjustHandles="1" noChangeArrowheads="1" noChangeShapeType="1" noTextEdit="1"/>
                </p:cNvSpPr>
                <p:nvPr/>
              </p:nvSpPr>
              <p:spPr>
                <a:xfrm>
                  <a:off x="5199433" y="7004894"/>
                  <a:ext cx="369717" cy="307777"/>
                </a:xfrm>
                <a:prstGeom prst="rect">
                  <a:avLst/>
                </a:prstGeom>
                <a:blipFill>
                  <a:blip r:embed="rId14"/>
                  <a:stretch>
                    <a:fillRect l="-16667" r="-6667" b="-156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7D777458-CAE7-4522-9306-DEA7333EA57E}"/>
                    </a:ext>
                  </a:extLst>
                </p:cNvPr>
                <p:cNvSpPr txBox="1"/>
                <p:nvPr/>
              </p:nvSpPr>
              <p:spPr>
                <a:xfrm>
                  <a:off x="5167390" y="7823803"/>
                  <a:ext cx="3825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𝑫</m:t>
                            </m:r>
                          </m:sub>
                        </m:sSub>
                      </m:oMath>
                    </m:oMathPara>
                  </a14:m>
                  <a:endParaRPr kumimoji="1" lang="en-US" altLang="ja-JP" sz="2000" b="1" dirty="0"/>
                </a:p>
              </p:txBody>
            </p:sp>
          </mc:Choice>
          <mc:Fallback xmlns="">
            <p:sp>
              <p:nvSpPr>
                <p:cNvPr id="78" name="テキスト ボックス 77">
                  <a:extLst>
                    <a:ext uri="{FF2B5EF4-FFF2-40B4-BE49-F238E27FC236}">
                      <a16:creationId xmlns:a16="http://schemas.microsoft.com/office/drawing/2014/main" id="{7D777458-CAE7-4522-9306-DEA7333EA57E}"/>
                    </a:ext>
                  </a:extLst>
                </p:cNvPr>
                <p:cNvSpPr txBox="1">
                  <a:spLocks noRot="1" noChangeAspect="1" noMove="1" noResize="1" noEditPoints="1" noAdjustHandles="1" noChangeArrowheads="1" noChangeShapeType="1" noTextEdit="1"/>
                </p:cNvSpPr>
                <p:nvPr/>
              </p:nvSpPr>
              <p:spPr>
                <a:xfrm>
                  <a:off x="5167390" y="7823803"/>
                  <a:ext cx="382541" cy="307777"/>
                </a:xfrm>
                <a:prstGeom prst="rect">
                  <a:avLst/>
                </a:prstGeom>
                <a:blipFill>
                  <a:blip r:embed="rId15"/>
                  <a:stretch>
                    <a:fillRect l="-14286" r="-4762" b="-1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39F04A3E-F7FE-4872-9B62-5B8F7032ED4A}"/>
                    </a:ext>
                  </a:extLst>
                </p:cNvPr>
                <p:cNvSpPr txBox="1"/>
                <p:nvPr/>
              </p:nvSpPr>
              <p:spPr>
                <a:xfrm>
                  <a:off x="4395660" y="7873237"/>
                  <a:ext cx="20197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𝒔</m:t>
                        </m:r>
                      </m:oMath>
                    </m:oMathPara>
                  </a14:m>
                  <a:endParaRPr kumimoji="1" lang="en-US" altLang="ja-JP" sz="2000" b="1" dirty="0"/>
                </a:p>
              </p:txBody>
            </p:sp>
          </mc:Choice>
          <mc:Fallback xmlns="">
            <p:sp>
              <p:nvSpPr>
                <p:cNvPr id="79" name="テキスト ボックス 78">
                  <a:extLst>
                    <a:ext uri="{FF2B5EF4-FFF2-40B4-BE49-F238E27FC236}">
                      <a16:creationId xmlns:a16="http://schemas.microsoft.com/office/drawing/2014/main" id="{39F04A3E-F7FE-4872-9B62-5B8F7032ED4A}"/>
                    </a:ext>
                  </a:extLst>
                </p:cNvPr>
                <p:cNvSpPr txBox="1">
                  <a:spLocks noRot="1" noChangeAspect="1" noMove="1" noResize="1" noEditPoints="1" noAdjustHandles="1" noChangeArrowheads="1" noChangeShapeType="1" noTextEdit="1"/>
                </p:cNvSpPr>
                <p:nvPr/>
              </p:nvSpPr>
              <p:spPr>
                <a:xfrm>
                  <a:off x="4395660" y="7873237"/>
                  <a:ext cx="201978" cy="307777"/>
                </a:xfrm>
                <a:prstGeom prst="rect">
                  <a:avLst/>
                </a:prstGeom>
                <a:blipFill>
                  <a:blip r:embed="rId16"/>
                  <a:stretch>
                    <a:fillRect l="-15152" r="-15152"/>
                  </a:stretch>
                </a:blipFill>
              </p:spPr>
              <p:txBody>
                <a:bodyPr/>
                <a:lstStyle/>
                <a:p>
                  <a:r>
                    <a:rPr lang="ja-JP" altLang="en-US">
                      <a:noFill/>
                    </a:rPr>
                    <a:t> </a:t>
                  </a:r>
                </a:p>
              </p:txBody>
            </p:sp>
          </mc:Fallback>
        </mc:AlternateContent>
        <p:cxnSp>
          <p:nvCxnSpPr>
            <p:cNvPr id="80" name="コネクタ: カギ線 79">
              <a:extLst>
                <a:ext uri="{FF2B5EF4-FFF2-40B4-BE49-F238E27FC236}">
                  <a16:creationId xmlns:a16="http://schemas.microsoft.com/office/drawing/2014/main" id="{ECF73CFB-0ACD-4D6C-8C9F-1DAF1B1BB191}"/>
                </a:ext>
              </a:extLst>
            </p:cNvPr>
            <p:cNvCxnSpPr>
              <a:cxnSpLocks/>
              <a:stCxn id="81" idx="4"/>
              <a:endCxn id="50" idx="1"/>
            </p:cNvCxnSpPr>
            <p:nvPr/>
          </p:nvCxnSpPr>
          <p:spPr>
            <a:xfrm rot="16200000" flipH="1">
              <a:off x="3642338" y="7451917"/>
              <a:ext cx="759872" cy="39054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81" name="楕円 80">
              <a:extLst>
                <a:ext uri="{FF2B5EF4-FFF2-40B4-BE49-F238E27FC236}">
                  <a16:creationId xmlns:a16="http://schemas.microsoft.com/office/drawing/2014/main" id="{364FBEC1-2241-47FF-BF22-F324D09AA954}"/>
                </a:ext>
              </a:extLst>
            </p:cNvPr>
            <p:cNvSpPr/>
            <p:nvPr/>
          </p:nvSpPr>
          <p:spPr>
            <a:xfrm>
              <a:off x="3737001" y="7087254"/>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86" name="直線矢印コネクタ 85">
              <a:extLst>
                <a:ext uri="{FF2B5EF4-FFF2-40B4-BE49-F238E27FC236}">
                  <a16:creationId xmlns:a16="http://schemas.microsoft.com/office/drawing/2014/main" id="{361E3274-A079-41D6-A11F-57D9A0B08F0A}"/>
                </a:ext>
              </a:extLst>
            </p:cNvPr>
            <p:cNvCxnSpPr>
              <a:cxnSpLocks/>
              <a:stCxn id="50" idx="3"/>
              <a:endCxn id="51" idx="1"/>
            </p:cNvCxnSpPr>
            <p:nvPr/>
          </p:nvCxnSpPr>
          <p:spPr>
            <a:xfrm flipV="1">
              <a:off x="4787299" y="8019192"/>
              <a:ext cx="286486" cy="7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CD58FCE-C0D5-42F4-8791-0C8AED141074}"/>
                </a:ext>
              </a:extLst>
            </p:cNvPr>
            <p:cNvCxnSpPr>
              <a:cxnSpLocks/>
              <a:stCxn id="51" idx="3"/>
              <a:endCxn id="23" idx="4"/>
            </p:cNvCxnSpPr>
            <p:nvPr/>
          </p:nvCxnSpPr>
          <p:spPr>
            <a:xfrm flipV="1">
              <a:off x="5643537" y="7239326"/>
              <a:ext cx="564679" cy="77986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93" name="楕円 92">
              <a:extLst>
                <a:ext uri="{FF2B5EF4-FFF2-40B4-BE49-F238E27FC236}">
                  <a16:creationId xmlns:a16="http://schemas.microsoft.com/office/drawing/2014/main" id="{3CA5AE13-92E9-41F6-A1F4-ACB273089EC6}"/>
                </a:ext>
              </a:extLst>
            </p:cNvPr>
            <p:cNvSpPr/>
            <p:nvPr/>
          </p:nvSpPr>
          <p:spPr>
            <a:xfrm>
              <a:off x="7135415" y="7057353"/>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94" name="直線矢印コネクタ 93">
              <a:extLst>
                <a:ext uri="{FF2B5EF4-FFF2-40B4-BE49-F238E27FC236}">
                  <a16:creationId xmlns:a16="http://schemas.microsoft.com/office/drawing/2014/main" id="{7FAAD990-B573-4E79-A149-74144FED02D0}"/>
                </a:ext>
              </a:extLst>
            </p:cNvPr>
            <p:cNvCxnSpPr>
              <a:cxnSpLocks/>
              <a:endCxn id="93" idx="0"/>
            </p:cNvCxnSpPr>
            <p:nvPr/>
          </p:nvCxnSpPr>
          <p:spPr>
            <a:xfrm>
              <a:off x="7216100" y="6241074"/>
              <a:ext cx="9315" cy="8162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1CD7BDD4-F3E5-4662-B3C0-3B5C6500DECA}"/>
                    </a:ext>
                  </a:extLst>
                </p:cNvPr>
                <p:cNvSpPr txBox="1"/>
                <p:nvPr/>
              </p:nvSpPr>
              <p:spPr>
                <a:xfrm>
                  <a:off x="7222412" y="6659583"/>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5" name="テキスト ボックス 94">
                  <a:extLst>
                    <a:ext uri="{FF2B5EF4-FFF2-40B4-BE49-F238E27FC236}">
                      <a16:creationId xmlns:a16="http://schemas.microsoft.com/office/drawing/2014/main" id="{1CD7BDD4-F3E5-4662-B3C0-3B5C6500DECA}"/>
                    </a:ext>
                  </a:extLst>
                </p:cNvPr>
                <p:cNvSpPr txBox="1">
                  <a:spLocks noRot="1" noChangeAspect="1" noMove="1" noResize="1" noEditPoints="1" noAdjustHandles="1" noChangeArrowheads="1" noChangeShapeType="1" noTextEdit="1"/>
                </p:cNvSpPr>
                <p:nvPr/>
              </p:nvSpPr>
              <p:spPr>
                <a:xfrm>
                  <a:off x="7222412" y="6659583"/>
                  <a:ext cx="266098" cy="307777"/>
                </a:xfrm>
                <a:prstGeom prst="rect">
                  <a:avLst/>
                </a:prstGeom>
                <a:blipFill>
                  <a:blip r:embed="rId17"/>
                  <a:stretch>
                    <a:fillRect l="-18182" r="-15909"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EC5EDEC-ABEE-45A1-9C13-668C4253E77D}"/>
                    </a:ext>
                  </a:extLst>
                </p:cNvPr>
                <p:cNvSpPr txBox="1"/>
                <p:nvPr/>
              </p:nvSpPr>
              <p:spPr>
                <a:xfrm>
                  <a:off x="7376375" y="6263661"/>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𝒅</m:t>
                        </m:r>
                      </m:oMath>
                    </m:oMathPara>
                  </a14:m>
                  <a:endParaRPr kumimoji="1" lang="ja-JP" altLang="en-US" sz="2000" b="1" dirty="0"/>
                </a:p>
              </p:txBody>
            </p:sp>
          </mc:Choice>
          <mc:Fallback xmlns="">
            <p:sp>
              <p:nvSpPr>
                <p:cNvPr id="96" name="テキスト ボックス 95">
                  <a:extLst>
                    <a:ext uri="{FF2B5EF4-FFF2-40B4-BE49-F238E27FC236}">
                      <a16:creationId xmlns:a16="http://schemas.microsoft.com/office/drawing/2014/main" id="{CEC5EDEC-ABEE-45A1-9C13-668C4253E77D}"/>
                    </a:ext>
                  </a:extLst>
                </p:cNvPr>
                <p:cNvSpPr txBox="1">
                  <a:spLocks noRot="1" noChangeAspect="1" noMove="1" noResize="1" noEditPoints="1" noAdjustHandles="1" noChangeArrowheads="1" noChangeShapeType="1" noTextEdit="1"/>
                </p:cNvSpPr>
                <p:nvPr/>
              </p:nvSpPr>
              <p:spPr>
                <a:xfrm>
                  <a:off x="7376375" y="6263661"/>
                  <a:ext cx="238848" cy="307777"/>
                </a:xfrm>
                <a:prstGeom prst="rect">
                  <a:avLst/>
                </a:prstGeom>
                <a:blipFill>
                  <a:blip r:embed="rId18"/>
                  <a:stretch>
                    <a:fillRect l="-25641" r="-23077"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DC19510D-DA31-4B19-8CEB-85942E86D6E2}"/>
                    </a:ext>
                  </a:extLst>
                </p:cNvPr>
                <p:cNvSpPr txBox="1"/>
                <p:nvPr/>
              </p:nvSpPr>
              <p:spPr>
                <a:xfrm>
                  <a:off x="6926134" y="7189607"/>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7" name="テキスト ボックス 96">
                  <a:extLst>
                    <a:ext uri="{FF2B5EF4-FFF2-40B4-BE49-F238E27FC236}">
                      <a16:creationId xmlns:a16="http://schemas.microsoft.com/office/drawing/2014/main" id="{DC19510D-DA31-4B19-8CEB-85942E86D6E2}"/>
                    </a:ext>
                  </a:extLst>
                </p:cNvPr>
                <p:cNvSpPr txBox="1">
                  <a:spLocks noRot="1" noChangeAspect="1" noMove="1" noResize="1" noEditPoints="1" noAdjustHandles="1" noChangeArrowheads="1" noChangeShapeType="1" noTextEdit="1"/>
                </p:cNvSpPr>
                <p:nvPr/>
              </p:nvSpPr>
              <p:spPr>
                <a:xfrm>
                  <a:off x="6926134" y="7189607"/>
                  <a:ext cx="266098" cy="307777"/>
                </a:xfrm>
                <a:prstGeom prst="rect">
                  <a:avLst/>
                </a:prstGeom>
                <a:blipFill>
                  <a:blip r:embed="rId19"/>
                  <a:stretch>
                    <a:fillRect l="-18605" r="-18605" b="-8000"/>
                  </a:stretch>
                </a:blipFill>
              </p:spPr>
              <p:txBody>
                <a:bodyPr/>
                <a:lstStyle/>
                <a:p>
                  <a:r>
                    <a:rPr lang="ja-JP" altLang="en-US">
                      <a:noFill/>
                    </a:rPr>
                    <a:t> </a:t>
                  </a:r>
                </a:p>
              </p:txBody>
            </p:sp>
          </mc:Fallback>
        </mc:AlternateContent>
        <p:cxnSp>
          <p:nvCxnSpPr>
            <p:cNvPr id="109" name="直線矢印コネクタ 108">
              <a:extLst>
                <a:ext uri="{FF2B5EF4-FFF2-40B4-BE49-F238E27FC236}">
                  <a16:creationId xmlns:a16="http://schemas.microsoft.com/office/drawing/2014/main" id="{62A61C67-A23E-424D-8FBD-2C73A55E9B90}"/>
                </a:ext>
              </a:extLst>
            </p:cNvPr>
            <p:cNvCxnSpPr>
              <a:cxnSpLocks/>
              <a:stCxn id="93" idx="6"/>
              <a:endCxn id="22" idx="1"/>
            </p:cNvCxnSpPr>
            <p:nvPr/>
          </p:nvCxnSpPr>
          <p:spPr>
            <a:xfrm>
              <a:off x="7315415" y="7147353"/>
              <a:ext cx="63906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5D97445D-7CC0-4A5F-9B26-252028CA881F}"/>
                </a:ext>
              </a:extLst>
            </p:cNvPr>
            <p:cNvCxnSpPr>
              <a:cxnSpLocks/>
              <a:stCxn id="47" idx="3"/>
              <a:endCxn id="48" idx="1"/>
            </p:cNvCxnSpPr>
            <p:nvPr/>
          </p:nvCxnSpPr>
          <p:spPr>
            <a:xfrm>
              <a:off x="4784129" y="6294317"/>
              <a:ext cx="309162" cy="6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コネクタ: カギ線 127">
              <a:extLst>
                <a:ext uri="{FF2B5EF4-FFF2-40B4-BE49-F238E27FC236}">
                  <a16:creationId xmlns:a16="http://schemas.microsoft.com/office/drawing/2014/main" id="{54CF5D84-63CA-4437-855A-B4C4D0CDB5F6}"/>
                </a:ext>
              </a:extLst>
            </p:cNvPr>
            <p:cNvCxnSpPr>
              <a:cxnSpLocks/>
              <a:stCxn id="81" idx="0"/>
              <a:endCxn id="47" idx="1"/>
            </p:cNvCxnSpPr>
            <p:nvPr/>
          </p:nvCxnSpPr>
          <p:spPr>
            <a:xfrm rot="5400000" flipH="1" flipV="1">
              <a:off x="3624221" y="6497098"/>
              <a:ext cx="792937" cy="38737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31" name="コネクタ: カギ線 130">
              <a:extLst>
                <a:ext uri="{FF2B5EF4-FFF2-40B4-BE49-F238E27FC236}">
                  <a16:creationId xmlns:a16="http://schemas.microsoft.com/office/drawing/2014/main" id="{ED12DD8D-7879-4E52-A6DB-BC6418438624}"/>
                </a:ext>
              </a:extLst>
            </p:cNvPr>
            <p:cNvCxnSpPr>
              <a:cxnSpLocks/>
              <a:stCxn id="48" idx="3"/>
              <a:endCxn id="23" idx="0"/>
            </p:cNvCxnSpPr>
            <p:nvPr/>
          </p:nvCxnSpPr>
          <p:spPr>
            <a:xfrm>
              <a:off x="5663043" y="6294920"/>
              <a:ext cx="545173" cy="76440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a16="http://schemas.microsoft.com/office/drawing/2014/main" id="{B4854592-A3F7-49EB-A0FA-87CC2E406BB4}"/>
                    </a:ext>
                  </a:extLst>
                </p:cNvPr>
                <p:cNvSpPr txBox="1"/>
                <p:nvPr/>
              </p:nvSpPr>
              <p:spPr>
                <a:xfrm>
                  <a:off x="6270650" y="7256276"/>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134" name="テキスト ボックス 133">
                  <a:extLst>
                    <a:ext uri="{FF2B5EF4-FFF2-40B4-BE49-F238E27FC236}">
                      <a16:creationId xmlns:a16="http://schemas.microsoft.com/office/drawing/2014/main" id="{B4854592-A3F7-49EB-A0FA-87CC2E406BB4}"/>
                    </a:ext>
                  </a:extLst>
                </p:cNvPr>
                <p:cNvSpPr txBox="1">
                  <a:spLocks noRot="1" noChangeAspect="1" noMove="1" noResize="1" noEditPoints="1" noAdjustHandles="1" noChangeArrowheads="1" noChangeShapeType="1" noTextEdit="1"/>
                </p:cNvSpPr>
                <p:nvPr/>
              </p:nvSpPr>
              <p:spPr>
                <a:xfrm>
                  <a:off x="6270650" y="7256276"/>
                  <a:ext cx="266098" cy="307777"/>
                </a:xfrm>
                <a:prstGeom prst="rect">
                  <a:avLst/>
                </a:prstGeom>
                <a:blipFill>
                  <a:blip r:embed="rId20"/>
                  <a:stretch>
                    <a:fillRect l="-18182" r="-15909"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テキスト ボックス 134">
                  <a:extLst>
                    <a:ext uri="{FF2B5EF4-FFF2-40B4-BE49-F238E27FC236}">
                      <a16:creationId xmlns:a16="http://schemas.microsoft.com/office/drawing/2014/main" id="{6B9440D2-B07B-40EC-8CCC-7C43E97477A2}"/>
                    </a:ext>
                  </a:extLst>
                </p:cNvPr>
                <p:cNvSpPr txBox="1"/>
                <p:nvPr/>
              </p:nvSpPr>
              <p:spPr>
                <a:xfrm>
                  <a:off x="6207521" y="6634084"/>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135" name="テキスト ボックス 134">
                  <a:extLst>
                    <a:ext uri="{FF2B5EF4-FFF2-40B4-BE49-F238E27FC236}">
                      <a16:creationId xmlns:a16="http://schemas.microsoft.com/office/drawing/2014/main" id="{6B9440D2-B07B-40EC-8CCC-7C43E97477A2}"/>
                    </a:ext>
                  </a:extLst>
                </p:cNvPr>
                <p:cNvSpPr txBox="1">
                  <a:spLocks noRot="1" noChangeAspect="1" noMove="1" noResize="1" noEditPoints="1" noAdjustHandles="1" noChangeArrowheads="1" noChangeShapeType="1" noTextEdit="1"/>
                </p:cNvSpPr>
                <p:nvPr/>
              </p:nvSpPr>
              <p:spPr>
                <a:xfrm>
                  <a:off x="6207521" y="6634084"/>
                  <a:ext cx="266098" cy="307777"/>
                </a:xfrm>
                <a:prstGeom prst="rect">
                  <a:avLst/>
                </a:prstGeom>
                <a:blipFill>
                  <a:blip r:embed="rId21"/>
                  <a:stretch>
                    <a:fillRect l="-18182" r="-15909" b="-8000"/>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38200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a:t>
            </a:r>
            <a:r>
              <a:rPr lang="ja-JP" altLang="en-US" dirty="0"/>
              <a:t>制御</a:t>
            </a:r>
            <a:endParaRPr kumimoji="1" lang="ja-JP" altLang="en-US" dirty="0"/>
          </a:p>
        </p:txBody>
      </p:sp>
      <p:grpSp>
        <p:nvGrpSpPr>
          <p:cNvPr id="28" name="グループ化 27">
            <a:extLst>
              <a:ext uri="{FF2B5EF4-FFF2-40B4-BE49-F238E27FC236}">
                <a16:creationId xmlns:a16="http://schemas.microsoft.com/office/drawing/2014/main" id="{DE2675DC-18BA-49B3-89F4-50C7B782CFD8}"/>
              </a:ext>
            </a:extLst>
          </p:cNvPr>
          <p:cNvGrpSpPr/>
          <p:nvPr/>
        </p:nvGrpSpPr>
        <p:grpSpPr>
          <a:xfrm>
            <a:off x="838200" y="1639967"/>
            <a:ext cx="7308279" cy="1528524"/>
            <a:chOff x="1896769" y="2519322"/>
            <a:chExt cx="7308279" cy="1528524"/>
          </a:xfrm>
        </p:grpSpPr>
        <p:cxnSp>
          <p:nvCxnSpPr>
            <p:cNvPr id="33" name="直線矢印コネクタ 32">
              <a:extLst>
                <a:ext uri="{FF2B5EF4-FFF2-40B4-BE49-F238E27FC236}">
                  <a16:creationId xmlns:a16="http://schemas.microsoft.com/office/drawing/2014/main" id="{C6F77E56-4232-4375-9DD2-9AEF3A2DD436}"/>
                </a:ext>
              </a:extLst>
            </p:cNvPr>
            <p:cNvCxnSpPr>
              <a:cxnSpLocks/>
              <a:endCxn id="36" idx="2"/>
            </p:cNvCxnSpPr>
            <p:nvPr/>
          </p:nvCxnSpPr>
          <p:spPr>
            <a:xfrm>
              <a:off x="1896769" y="3425926"/>
              <a:ext cx="14237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B4242AD0-0AB6-43C4-9249-F229FD814795}"/>
                </a:ext>
              </a:extLst>
            </p:cNvPr>
            <p:cNvSpPr/>
            <p:nvPr/>
          </p:nvSpPr>
          <p:spPr>
            <a:xfrm>
              <a:off x="3320506" y="3335926"/>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37" name="直線矢印コネクタ 36">
              <a:extLst>
                <a:ext uri="{FF2B5EF4-FFF2-40B4-BE49-F238E27FC236}">
                  <a16:creationId xmlns:a16="http://schemas.microsoft.com/office/drawing/2014/main" id="{EFDA2290-977A-46FB-8E18-1AEAA8471B30}"/>
                </a:ext>
              </a:extLst>
            </p:cNvPr>
            <p:cNvCxnSpPr>
              <a:cxnSpLocks/>
              <a:stCxn id="36" idx="6"/>
              <a:endCxn id="72" idx="1"/>
            </p:cNvCxnSpPr>
            <p:nvPr/>
          </p:nvCxnSpPr>
          <p:spPr>
            <a:xfrm>
              <a:off x="3500506" y="3425926"/>
              <a:ext cx="1114621" cy="46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F1915CB8-197A-4F66-BE77-DC1A17E04D00}"/>
                </a:ext>
              </a:extLst>
            </p:cNvPr>
            <p:cNvSpPr/>
            <p:nvPr/>
          </p:nvSpPr>
          <p:spPr>
            <a:xfrm>
              <a:off x="6590814" y="3055632"/>
              <a:ext cx="1080000"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cxnSp>
          <p:nvCxnSpPr>
            <p:cNvPr id="40" name="直線矢印コネクタ 39">
              <a:extLst>
                <a:ext uri="{FF2B5EF4-FFF2-40B4-BE49-F238E27FC236}">
                  <a16:creationId xmlns:a16="http://schemas.microsoft.com/office/drawing/2014/main" id="{0811A84A-6620-470C-A159-DCA3133A94D6}"/>
                </a:ext>
              </a:extLst>
            </p:cNvPr>
            <p:cNvCxnSpPr>
              <a:cxnSpLocks/>
              <a:stCxn id="72" idx="3"/>
              <a:endCxn id="84" idx="2"/>
            </p:cNvCxnSpPr>
            <p:nvPr/>
          </p:nvCxnSpPr>
          <p:spPr>
            <a:xfrm flipV="1">
              <a:off x="5184879" y="3425601"/>
              <a:ext cx="757908" cy="49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97D7A28-9815-4433-AAC2-555BBE58550F}"/>
                </a:ext>
              </a:extLst>
            </p:cNvPr>
            <p:cNvCxnSpPr>
              <a:cxnSpLocks/>
              <a:stCxn id="38" idx="3"/>
              <a:endCxn id="44" idx="2"/>
            </p:cNvCxnSpPr>
            <p:nvPr/>
          </p:nvCxnSpPr>
          <p:spPr>
            <a:xfrm>
              <a:off x="7670814" y="3415632"/>
              <a:ext cx="5764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2132A26C-9BEC-46E3-BC7D-1D836C66BCCB}"/>
                </a:ext>
              </a:extLst>
            </p:cNvPr>
            <p:cNvSpPr/>
            <p:nvPr/>
          </p:nvSpPr>
          <p:spPr>
            <a:xfrm>
              <a:off x="8247308" y="3325632"/>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45" name="直線矢印コネクタ 44">
              <a:extLst>
                <a:ext uri="{FF2B5EF4-FFF2-40B4-BE49-F238E27FC236}">
                  <a16:creationId xmlns:a16="http://schemas.microsoft.com/office/drawing/2014/main" id="{5355BCF0-AF9D-4E66-9F29-BD15255DAA79}"/>
                </a:ext>
              </a:extLst>
            </p:cNvPr>
            <p:cNvCxnSpPr>
              <a:cxnSpLocks/>
              <a:stCxn id="44" idx="6"/>
            </p:cNvCxnSpPr>
            <p:nvPr/>
          </p:nvCxnSpPr>
          <p:spPr>
            <a:xfrm>
              <a:off x="8427308" y="3415632"/>
              <a:ext cx="736970" cy="24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CEE382EE-F14E-4D6D-9F31-AB055D90A7B1}"/>
                </a:ext>
              </a:extLst>
            </p:cNvPr>
            <p:cNvCxnSpPr>
              <a:cxnSpLocks/>
              <a:stCxn id="44" idx="4"/>
              <a:endCxn id="36" idx="4"/>
            </p:cNvCxnSpPr>
            <p:nvPr/>
          </p:nvCxnSpPr>
          <p:spPr>
            <a:xfrm rot="5400000">
              <a:off x="5868760" y="1047378"/>
              <a:ext cx="10294" cy="4926802"/>
            </a:xfrm>
            <a:prstGeom prst="bentConnector3">
              <a:avLst>
                <a:gd name="adj1" fmla="val 6372537"/>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24ECF6A-58E2-44F3-AD5A-02B0798EF8DB}"/>
                    </a:ext>
                  </a:extLst>
                </p:cNvPr>
                <p:cNvSpPr txBox="1"/>
                <p:nvPr/>
              </p:nvSpPr>
              <p:spPr>
                <a:xfrm>
                  <a:off x="2885073" y="3425926"/>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51" name="テキスト ボックス 50">
                  <a:extLst>
                    <a:ext uri="{FF2B5EF4-FFF2-40B4-BE49-F238E27FC236}">
                      <a16:creationId xmlns:a16="http://schemas.microsoft.com/office/drawing/2014/main" id="{824ECF6A-58E2-44F3-AD5A-02B0798EF8DB}"/>
                    </a:ext>
                  </a:extLst>
                </p:cNvPr>
                <p:cNvSpPr txBox="1">
                  <a:spLocks noRot="1" noChangeAspect="1" noMove="1" noResize="1" noEditPoints="1" noAdjustHandles="1" noChangeArrowheads="1" noChangeShapeType="1" noTextEdit="1"/>
                </p:cNvSpPr>
                <p:nvPr/>
              </p:nvSpPr>
              <p:spPr>
                <a:xfrm>
                  <a:off x="2885073" y="3425926"/>
                  <a:ext cx="266098" cy="307777"/>
                </a:xfrm>
                <a:prstGeom prst="rect">
                  <a:avLst/>
                </a:prstGeom>
                <a:blipFill>
                  <a:blip r:embed="rId2"/>
                  <a:stretch>
                    <a:fillRect l="-18605" r="-18605"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FA8C0FED-386A-4502-9355-E8BA9D26F29B}"/>
                    </a:ext>
                  </a:extLst>
                </p:cNvPr>
                <p:cNvSpPr txBox="1"/>
                <p:nvPr/>
              </p:nvSpPr>
              <p:spPr>
                <a:xfrm>
                  <a:off x="3123920" y="3740069"/>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58" name="テキスト ボックス 57">
                  <a:extLst>
                    <a:ext uri="{FF2B5EF4-FFF2-40B4-BE49-F238E27FC236}">
                      <a16:creationId xmlns:a16="http://schemas.microsoft.com/office/drawing/2014/main" id="{FA8C0FED-386A-4502-9355-E8BA9D26F29B}"/>
                    </a:ext>
                  </a:extLst>
                </p:cNvPr>
                <p:cNvSpPr txBox="1">
                  <a:spLocks noRot="1" noChangeAspect="1" noMove="1" noResize="1" noEditPoints="1" noAdjustHandles="1" noChangeArrowheads="1" noChangeShapeType="1" noTextEdit="1"/>
                </p:cNvSpPr>
                <p:nvPr/>
              </p:nvSpPr>
              <p:spPr>
                <a:xfrm>
                  <a:off x="3123920" y="3740069"/>
                  <a:ext cx="266098" cy="307777"/>
                </a:xfrm>
                <a:prstGeom prst="rect">
                  <a:avLst/>
                </a:prstGeom>
                <a:blipFill>
                  <a:blip r:embed="rId3"/>
                  <a:stretch>
                    <a:fillRect l="-4651" r="-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61B2D944-FDBB-44C7-9AE7-86584011A742}"/>
                    </a:ext>
                  </a:extLst>
                </p:cNvPr>
                <p:cNvSpPr txBox="1"/>
                <p:nvPr/>
              </p:nvSpPr>
              <p:spPr>
                <a:xfrm>
                  <a:off x="2128377" y="3066367"/>
                  <a:ext cx="2115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𝒓</m:t>
                        </m:r>
                      </m:oMath>
                    </m:oMathPara>
                  </a14:m>
                  <a:endParaRPr kumimoji="1" lang="ja-JP" altLang="en-US" sz="2000" b="1" dirty="0"/>
                </a:p>
              </p:txBody>
            </p:sp>
          </mc:Choice>
          <mc:Fallback xmlns="">
            <p:sp>
              <p:nvSpPr>
                <p:cNvPr id="60" name="テキスト ボックス 59">
                  <a:extLst>
                    <a:ext uri="{FF2B5EF4-FFF2-40B4-BE49-F238E27FC236}">
                      <a16:creationId xmlns:a16="http://schemas.microsoft.com/office/drawing/2014/main" id="{61B2D944-FDBB-44C7-9AE7-86584011A742}"/>
                    </a:ext>
                  </a:extLst>
                </p:cNvPr>
                <p:cNvSpPr txBox="1">
                  <a:spLocks noRot="1" noChangeAspect="1" noMove="1" noResize="1" noEditPoints="1" noAdjustHandles="1" noChangeArrowheads="1" noChangeShapeType="1" noTextEdit="1"/>
                </p:cNvSpPr>
                <p:nvPr/>
              </p:nvSpPr>
              <p:spPr>
                <a:xfrm>
                  <a:off x="2128377" y="3066367"/>
                  <a:ext cx="211596" cy="307777"/>
                </a:xfrm>
                <a:prstGeom prst="rect">
                  <a:avLst/>
                </a:prstGeom>
                <a:blipFill>
                  <a:blip r:embed="rId4"/>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7C8E16A-6443-404D-9BC6-A3EB94E0B2F6}"/>
                    </a:ext>
                  </a:extLst>
                </p:cNvPr>
                <p:cNvSpPr txBox="1"/>
                <p:nvPr/>
              </p:nvSpPr>
              <p:spPr>
                <a:xfrm>
                  <a:off x="3867987" y="3065602"/>
                  <a:ext cx="2148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𝒆</m:t>
                        </m:r>
                      </m:oMath>
                    </m:oMathPara>
                  </a14:m>
                  <a:endParaRPr kumimoji="1" lang="ja-JP" altLang="en-US" sz="2000" b="1" dirty="0"/>
                </a:p>
              </p:txBody>
            </p:sp>
          </mc:Choice>
          <mc:Fallback xmlns="">
            <p:sp>
              <p:nvSpPr>
                <p:cNvPr id="65" name="テキスト ボックス 64">
                  <a:extLst>
                    <a:ext uri="{FF2B5EF4-FFF2-40B4-BE49-F238E27FC236}">
                      <a16:creationId xmlns:a16="http://schemas.microsoft.com/office/drawing/2014/main" id="{67C8E16A-6443-404D-9BC6-A3EB94E0B2F6}"/>
                    </a:ext>
                  </a:extLst>
                </p:cNvPr>
                <p:cNvSpPr txBox="1">
                  <a:spLocks noRot="1" noChangeAspect="1" noMove="1" noResize="1" noEditPoints="1" noAdjustHandles="1" noChangeArrowheads="1" noChangeShapeType="1" noTextEdit="1"/>
                </p:cNvSpPr>
                <p:nvPr/>
              </p:nvSpPr>
              <p:spPr>
                <a:xfrm>
                  <a:off x="3867987" y="3065602"/>
                  <a:ext cx="214802" cy="307777"/>
                </a:xfrm>
                <a:prstGeom prst="rect">
                  <a:avLst/>
                </a:prstGeom>
                <a:blipFill>
                  <a:blip r:embed="rId5"/>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ECAF024B-1955-4384-B3D3-A77E0AB6D438}"/>
                    </a:ext>
                  </a:extLst>
                </p:cNvPr>
                <p:cNvSpPr txBox="1"/>
                <p:nvPr/>
              </p:nvSpPr>
              <p:spPr>
                <a:xfrm>
                  <a:off x="5429108" y="3065602"/>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𝒖</m:t>
                        </m:r>
                      </m:oMath>
                    </m:oMathPara>
                  </a14:m>
                  <a:endParaRPr kumimoji="1" lang="ja-JP" altLang="en-US" sz="2000" b="1" dirty="0"/>
                </a:p>
              </p:txBody>
            </p:sp>
          </mc:Choice>
          <mc:Fallback xmlns="">
            <p:sp>
              <p:nvSpPr>
                <p:cNvPr id="66" name="テキスト ボックス 65">
                  <a:extLst>
                    <a:ext uri="{FF2B5EF4-FFF2-40B4-BE49-F238E27FC236}">
                      <a16:creationId xmlns:a16="http://schemas.microsoft.com/office/drawing/2014/main" id="{ECAF024B-1955-4384-B3D3-A77E0AB6D438}"/>
                    </a:ext>
                  </a:extLst>
                </p:cNvPr>
                <p:cNvSpPr txBox="1">
                  <a:spLocks noRot="1" noChangeAspect="1" noMove="1" noResize="1" noEditPoints="1" noAdjustHandles="1" noChangeArrowheads="1" noChangeShapeType="1" noTextEdit="1"/>
                </p:cNvSpPr>
                <p:nvPr/>
              </p:nvSpPr>
              <p:spPr>
                <a:xfrm>
                  <a:off x="5429108" y="3065602"/>
                  <a:ext cx="238848" cy="307777"/>
                </a:xfrm>
                <a:prstGeom prst="rect">
                  <a:avLst/>
                </a:prstGeom>
                <a:blipFill>
                  <a:blip r:embed="rId6"/>
                  <a:stretch>
                    <a:fillRect l="-12821" r="-128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E02D2AEC-87AC-43A1-A9EE-526650A07057}"/>
                    </a:ext>
                  </a:extLst>
                </p:cNvPr>
                <p:cNvSpPr txBox="1"/>
                <p:nvPr/>
              </p:nvSpPr>
              <p:spPr>
                <a:xfrm>
                  <a:off x="8977422" y="2992386"/>
                  <a:ext cx="2276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𝒚</m:t>
                        </m:r>
                      </m:oMath>
                    </m:oMathPara>
                  </a14:m>
                  <a:endParaRPr kumimoji="1" lang="ja-JP" altLang="en-US" sz="2000" b="1" dirty="0"/>
                </a:p>
              </p:txBody>
            </p:sp>
          </mc:Choice>
          <mc:Fallback xmlns="">
            <p:sp>
              <p:nvSpPr>
                <p:cNvPr id="67" name="テキスト ボックス 66">
                  <a:extLst>
                    <a:ext uri="{FF2B5EF4-FFF2-40B4-BE49-F238E27FC236}">
                      <a16:creationId xmlns:a16="http://schemas.microsoft.com/office/drawing/2014/main" id="{E02D2AEC-87AC-43A1-A9EE-526650A07057}"/>
                    </a:ext>
                  </a:extLst>
                </p:cNvPr>
                <p:cNvSpPr txBox="1">
                  <a:spLocks noRot="1" noChangeAspect="1" noMove="1" noResize="1" noEditPoints="1" noAdjustHandles="1" noChangeArrowheads="1" noChangeShapeType="1" noTextEdit="1"/>
                </p:cNvSpPr>
                <p:nvPr/>
              </p:nvSpPr>
              <p:spPr>
                <a:xfrm>
                  <a:off x="8977422" y="2992386"/>
                  <a:ext cx="227626" cy="307777"/>
                </a:xfrm>
                <a:prstGeom prst="rect">
                  <a:avLst/>
                </a:prstGeom>
                <a:blipFill>
                  <a:blip r:embed="rId7"/>
                  <a:stretch>
                    <a:fillRect l="-24324" r="-27027" b="-2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DB9F45A-4530-42B6-B8D2-636141A362A9}"/>
                    </a:ext>
                  </a:extLst>
                </p:cNvPr>
                <p:cNvSpPr txBox="1"/>
                <p:nvPr/>
              </p:nvSpPr>
              <p:spPr>
                <a:xfrm>
                  <a:off x="7042630" y="3212766"/>
                  <a:ext cx="18915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rPr>
                          <m:t>𝑷</m:t>
                        </m:r>
                      </m:oMath>
                    </m:oMathPara>
                  </a14:m>
                  <a:endParaRPr lang="ja-JP" altLang="en-US" sz="2800" b="1" dirty="0"/>
                </a:p>
              </p:txBody>
            </p:sp>
          </mc:Choice>
          <mc:Fallback xmlns="">
            <p:sp>
              <p:nvSpPr>
                <p:cNvPr id="69" name="テキスト ボックス 68">
                  <a:extLst>
                    <a:ext uri="{FF2B5EF4-FFF2-40B4-BE49-F238E27FC236}">
                      <a16:creationId xmlns:a16="http://schemas.microsoft.com/office/drawing/2014/main" id="{CDB9F45A-4530-42B6-B8D2-636141A362A9}"/>
                    </a:ext>
                  </a:extLst>
                </p:cNvPr>
                <p:cNvSpPr txBox="1">
                  <a:spLocks noRot="1" noChangeAspect="1" noMove="1" noResize="1" noEditPoints="1" noAdjustHandles="1" noChangeArrowheads="1" noChangeShapeType="1" noTextEdit="1"/>
                </p:cNvSpPr>
                <p:nvPr/>
              </p:nvSpPr>
              <p:spPr>
                <a:xfrm>
                  <a:off x="7042630" y="3212766"/>
                  <a:ext cx="189154" cy="430887"/>
                </a:xfrm>
                <a:prstGeom prst="rect">
                  <a:avLst/>
                </a:prstGeom>
                <a:blipFill>
                  <a:blip r:embed="rId8"/>
                  <a:stretch>
                    <a:fillRect r="-19355"/>
                  </a:stretch>
                </a:blipFill>
              </p:spPr>
              <p:txBody>
                <a:bodyPr/>
                <a:lstStyle/>
                <a:p>
                  <a:r>
                    <a:rPr lang="ja-JP" altLang="en-US">
                      <a:noFill/>
                    </a:rPr>
                    <a:t> </a:t>
                  </a:r>
                </a:p>
              </p:txBody>
            </p:sp>
          </mc:Fallback>
        </mc:AlternateContent>
        <p:sp>
          <p:nvSpPr>
            <p:cNvPr id="72" name="正方形/長方形 71">
              <a:extLst>
                <a:ext uri="{FF2B5EF4-FFF2-40B4-BE49-F238E27FC236}">
                  <a16:creationId xmlns:a16="http://schemas.microsoft.com/office/drawing/2014/main" id="{2C853150-D105-4011-B884-ED97C5D28413}"/>
                </a:ext>
              </a:extLst>
            </p:cNvPr>
            <p:cNvSpPr/>
            <p:nvPr/>
          </p:nvSpPr>
          <p:spPr>
            <a:xfrm>
              <a:off x="4615127" y="3070582"/>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640BE872-C166-4870-84FE-8F57053A75FE}"/>
                    </a:ext>
                  </a:extLst>
                </p:cNvPr>
                <p:cNvSpPr txBox="1"/>
                <p:nvPr/>
              </p:nvSpPr>
              <p:spPr>
                <a:xfrm>
                  <a:off x="4720304" y="3283433"/>
                  <a:ext cx="3697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𝑷</m:t>
                            </m:r>
                          </m:sub>
                        </m:sSub>
                      </m:oMath>
                    </m:oMathPara>
                  </a14:m>
                  <a:endParaRPr kumimoji="1" lang="en-US" altLang="ja-JP" sz="2000" b="1" dirty="0"/>
                </a:p>
              </p:txBody>
            </p:sp>
          </mc:Choice>
          <mc:Fallback xmlns="">
            <p:sp>
              <p:nvSpPr>
                <p:cNvPr id="77" name="テキスト ボックス 76">
                  <a:extLst>
                    <a:ext uri="{FF2B5EF4-FFF2-40B4-BE49-F238E27FC236}">
                      <a16:creationId xmlns:a16="http://schemas.microsoft.com/office/drawing/2014/main" id="{640BE872-C166-4870-84FE-8F57053A75FE}"/>
                    </a:ext>
                  </a:extLst>
                </p:cNvPr>
                <p:cNvSpPr txBox="1">
                  <a:spLocks noRot="1" noChangeAspect="1" noMove="1" noResize="1" noEditPoints="1" noAdjustHandles="1" noChangeArrowheads="1" noChangeShapeType="1" noTextEdit="1"/>
                </p:cNvSpPr>
                <p:nvPr/>
              </p:nvSpPr>
              <p:spPr>
                <a:xfrm>
                  <a:off x="4720304" y="3283433"/>
                  <a:ext cx="369717" cy="307777"/>
                </a:xfrm>
                <a:prstGeom prst="rect">
                  <a:avLst/>
                </a:prstGeom>
                <a:blipFill>
                  <a:blip r:embed="rId9"/>
                  <a:stretch>
                    <a:fillRect l="-16667" r="-6667" b="-15686"/>
                  </a:stretch>
                </a:blipFill>
              </p:spPr>
              <p:txBody>
                <a:bodyPr/>
                <a:lstStyle/>
                <a:p>
                  <a:r>
                    <a:rPr lang="ja-JP" altLang="en-US">
                      <a:noFill/>
                    </a:rPr>
                    <a:t> </a:t>
                  </a:r>
                </a:p>
              </p:txBody>
            </p:sp>
          </mc:Fallback>
        </mc:AlternateContent>
        <p:sp>
          <p:nvSpPr>
            <p:cNvPr id="84" name="楕円 83">
              <a:extLst>
                <a:ext uri="{FF2B5EF4-FFF2-40B4-BE49-F238E27FC236}">
                  <a16:creationId xmlns:a16="http://schemas.microsoft.com/office/drawing/2014/main" id="{5ACFA169-3EDF-45AF-81D7-F65650E550DC}"/>
                </a:ext>
              </a:extLst>
            </p:cNvPr>
            <p:cNvSpPr/>
            <p:nvPr/>
          </p:nvSpPr>
          <p:spPr>
            <a:xfrm>
              <a:off x="5942787" y="3335601"/>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85" name="直線矢印コネクタ 84">
              <a:extLst>
                <a:ext uri="{FF2B5EF4-FFF2-40B4-BE49-F238E27FC236}">
                  <a16:creationId xmlns:a16="http://schemas.microsoft.com/office/drawing/2014/main" id="{345F93C0-BBDC-4E6F-AD2A-3A7A92FC62EC}"/>
                </a:ext>
              </a:extLst>
            </p:cNvPr>
            <p:cNvCxnSpPr>
              <a:cxnSpLocks/>
              <a:endCxn id="84" idx="0"/>
            </p:cNvCxnSpPr>
            <p:nvPr/>
          </p:nvCxnSpPr>
          <p:spPr>
            <a:xfrm>
              <a:off x="6023472" y="2519322"/>
              <a:ext cx="9315" cy="8162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DBB365E6-3353-412E-AF19-340F28046EC9}"/>
                    </a:ext>
                  </a:extLst>
                </p:cNvPr>
                <p:cNvSpPr txBox="1"/>
                <p:nvPr/>
              </p:nvSpPr>
              <p:spPr>
                <a:xfrm>
                  <a:off x="6029784" y="2937831"/>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86" name="テキスト ボックス 85">
                  <a:extLst>
                    <a:ext uri="{FF2B5EF4-FFF2-40B4-BE49-F238E27FC236}">
                      <a16:creationId xmlns:a16="http://schemas.microsoft.com/office/drawing/2014/main" id="{DBB365E6-3353-412E-AF19-340F28046EC9}"/>
                    </a:ext>
                  </a:extLst>
                </p:cNvPr>
                <p:cNvSpPr txBox="1">
                  <a:spLocks noRot="1" noChangeAspect="1" noMove="1" noResize="1" noEditPoints="1" noAdjustHandles="1" noChangeArrowheads="1" noChangeShapeType="1" noTextEdit="1"/>
                </p:cNvSpPr>
                <p:nvPr/>
              </p:nvSpPr>
              <p:spPr>
                <a:xfrm>
                  <a:off x="6029784" y="2937831"/>
                  <a:ext cx="266098" cy="307777"/>
                </a:xfrm>
                <a:prstGeom prst="rect">
                  <a:avLst/>
                </a:prstGeom>
                <a:blipFill>
                  <a:blip r:embed="rId10"/>
                  <a:stretch>
                    <a:fillRect l="-18182" r="-15909"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FD119A88-608B-463D-AC52-A21121B55998}"/>
                    </a:ext>
                  </a:extLst>
                </p:cNvPr>
                <p:cNvSpPr txBox="1"/>
                <p:nvPr/>
              </p:nvSpPr>
              <p:spPr>
                <a:xfrm>
                  <a:off x="6183747" y="2541909"/>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𝒅</m:t>
                        </m:r>
                      </m:oMath>
                    </m:oMathPara>
                  </a14:m>
                  <a:endParaRPr kumimoji="1" lang="ja-JP" altLang="en-US" sz="2000" b="1" dirty="0"/>
                </a:p>
              </p:txBody>
            </p:sp>
          </mc:Choice>
          <mc:Fallback xmlns="">
            <p:sp>
              <p:nvSpPr>
                <p:cNvPr id="87" name="テキスト ボックス 86">
                  <a:extLst>
                    <a:ext uri="{FF2B5EF4-FFF2-40B4-BE49-F238E27FC236}">
                      <a16:creationId xmlns:a16="http://schemas.microsoft.com/office/drawing/2014/main" id="{FD119A88-608B-463D-AC52-A21121B55998}"/>
                    </a:ext>
                  </a:extLst>
                </p:cNvPr>
                <p:cNvSpPr txBox="1">
                  <a:spLocks noRot="1" noChangeAspect="1" noMove="1" noResize="1" noEditPoints="1" noAdjustHandles="1" noChangeArrowheads="1" noChangeShapeType="1" noTextEdit="1"/>
                </p:cNvSpPr>
                <p:nvPr/>
              </p:nvSpPr>
              <p:spPr>
                <a:xfrm>
                  <a:off x="6183747" y="2541909"/>
                  <a:ext cx="238848" cy="307777"/>
                </a:xfrm>
                <a:prstGeom prst="rect">
                  <a:avLst/>
                </a:prstGeom>
                <a:blipFill>
                  <a:blip r:embed="rId11"/>
                  <a:stretch>
                    <a:fillRect l="-25641" r="-23077"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89742470-8212-490F-8A5D-4485978619F8}"/>
                    </a:ext>
                  </a:extLst>
                </p:cNvPr>
                <p:cNvSpPr txBox="1"/>
                <p:nvPr/>
              </p:nvSpPr>
              <p:spPr>
                <a:xfrm>
                  <a:off x="5733506" y="3467855"/>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88" name="テキスト ボックス 87">
                  <a:extLst>
                    <a:ext uri="{FF2B5EF4-FFF2-40B4-BE49-F238E27FC236}">
                      <a16:creationId xmlns:a16="http://schemas.microsoft.com/office/drawing/2014/main" id="{89742470-8212-490F-8A5D-4485978619F8}"/>
                    </a:ext>
                  </a:extLst>
                </p:cNvPr>
                <p:cNvSpPr txBox="1">
                  <a:spLocks noRot="1" noChangeAspect="1" noMove="1" noResize="1" noEditPoints="1" noAdjustHandles="1" noChangeArrowheads="1" noChangeShapeType="1" noTextEdit="1"/>
                </p:cNvSpPr>
                <p:nvPr/>
              </p:nvSpPr>
              <p:spPr>
                <a:xfrm>
                  <a:off x="5733506" y="3467855"/>
                  <a:ext cx="266098" cy="307777"/>
                </a:xfrm>
                <a:prstGeom prst="rect">
                  <a:avLst/>
                </a:prstGeom>
                <a:blipFill>
                  <a:blip r:embed="rId12"/>
                  <a:stretch>
                    <a:fillRect l="-18182" r="-15909" b="-8000"/>
                  </a:stretch>
                </a:blipFill>
              </p:spPr>
              <p:txBody>
                <a:bodyPr/>
                <a:lstStyle/>
                <a:p>
                  <a:r>
                    <a:rPr lang="ja-JP" altLang="en-US">
                      <a:noFill/>
                    </a:rPr>
                    <a:t> </a:t>
                  </a:r>
                </a:p>
              </p:txBody>
            </p:sp>
          </mc:Fallback>
        </mc:AlternateContent>
        <p:cxnSp>
          <p:nvCxnSpPr>
            <p:cNvPr id="89" name="直線矢印コネクタ 88">
              <a:extLst>
                <a:ext uri="{FF2B5EF4-FFF2-40B4-BE49-F238E27FC236}">
                  <a16:creationId xmlns:a16="http://schemas.microsoft.com/office/drawing/2014/main" id="{B8A56466-9029-4FD8-8169-FEBB4C839652}"/>
                </a:ext>
              </a:extLst>
            </p:cNvPr>
            <p:cNvCxnSpPr>
              <a:cxnSpLocks/>
              <a:stCxn id="84" idx="6"/>
              <a:endCxn id="38" idx="1"/>
            </p:cNvCxnSpPr>
            <p:nvPr/>
          </p:nvCxnSpPr>
          <p:spPr>
            <a:xfrm flipV="1">
              <a:off x="6122787" y="3415632"/>
              <a:ext cx="468027" cy="99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75CCC48-241C-40D1-BF8C-2A601FB18264}"/>
                  </a:ext>
                </a:extLst>
              </p:cNvPr>
              <p:cNvSpPr txBox="1"/>
              <p:nvPr/>
            </p:nvSpPr>
            <p:spPr>
              <a:xfrm>
                <a:off x="838200" y="4479369"/>
                <a:ext cx="8775032" cy="1477328"/>
              </a:xfrm>
              <a:prstGeom prst="rect">
                <a:avLst/>
              </a:prstGeom>
              <a:noFill/>
            </p:spPr>
            <p:txBody>
              <a:bodyPr wrap="square" rtlCol="0">
                <a:spAutoFit/>
              </a:bodyPr>
              <a:lstStyle/>
              <a:p>
                <a:r>
                  <a:rPr kumimoji="1" lang="ja-JP" altLang="en-US" b="1" dirty="0"/>
                  <a:t>・</a:t>
                </a:r>
                <a:r>
                  <a:rPr kumimoji="1" lang="en-US" altLang="ja-JP" b="1" dirty="0"/>
                  <a:t>P</a:t>
                </a:r>
                <a:r>
                  <a:rPr kumimoji="1" lang="ja-JP" altLang="en-US" b="1" dirty="0"/>
                  <a:t>制御では目標値に到達できない</a:t>
                </a:r>
                <a:endParaRPr lang="en-US" altLang="ja-JP" b="1" dirty="0"/>
              </a:p>
              <a:p>
                <a:endParaRPr kumimoji="1" lang="en-US" altLang="ja-JP" b="1" dirty="0"/>
              </a:p>
              <a:p>
                <a:r>
                  <a:rPr lang="ja-JP" altLang="en-US" b="1" dirty="0"/>
                  <a:t>・比例ゲイン</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𝒌</m:t>
                        </m:r>
                      </m:e>
                      <m:sub>
                        <m:r>
                          <a:rPr kumimoji="1" lang="en-US" altLang="ja-JP" sz="1800" b="1" i="1" smtClean="0">
                            <a:latin typeface="Cambria Math" panose="02040503050406030204" pitchFamily="18" charset="0"/>
                          </a:rPr>
                          <m:t>𝑷</m:t>
                        </m:r>
                      </m:sub>
                    </m:sSub>
                  </m:oMath>
                </a14:m>
                <a:r>
                  <a:rPr lang="ja-JP" altLang="en-US" b="1" dirty="0"/>
                  <a:t>を大きくすると，目標値との差が小さくなる</a:t>
                </a:r>
                <a:endParaRPr lang="en-US" altLang="ja-JP" b="1" dirty="0"/>
              </a:p>
              <a:p>
                <a:endParaRPr kumimoji="1" lang="en-US" altLang="ja-JP" b="1" dirty="0"/>
              </a:p>
              <a:p>
                <a:r>
                  <a:rPr kumimoji="1" lang="ja-JP" altLang="en-US" b="1" dirty="0"/>
                  <a:t>・さらに大きくすると，立ち上がりが速くなり，振動周期も短くなる</a:t>
                </a:r>
              </a:p>
            </p:txBody>
          </p:sp>
        </mc:Choice>
        <mc:Fallback xmlns="">
          <p:sp>
            <p:nvSpPr>
              <p:cNvPr id="29" name="テキスト ボックス 28">
                <a:extLst>
                  <a:ext uri="{FF2B5EF4-FFF2-40B4-BE49-F238E27FC236}">
                    <a16:creationId xmlns:a16="http://schemas.microsoft.com/office/drawing/2014/main" id="{875CCC48-241C-40D1-BF8C-2A601FB18264}"/>
                  </a:ext>
                </a:extLst>
              </p:cNvPr>
              <p:cNvSpPr txBox="1">
                <a:spLocks noRot="1" noChangeAspect="1" noMove="1" noResize="1" noEditPoints="1" noAdjustHandles="1" noChangeArrowheads="1" noChangeShapeType="1" noTextEdit="1"/>
              </p:cNvSpPr>
              <p:nvPr/>
            </p:nvSpPr>
            <p:spPr>
              <a:xfrm>
                <a:off x="838200" y="4479369"/>
                <a:ext cx="8775032" cy="1477328"/>
              </a:xfrm>
              <a:prstGeom prst="rect">
                <a:avLst/>
              </a:prstGeom>
              <a:blipFill>
                <a:blip r:embed="rId13"/>
                <a:stretch>
                  <a:fillRect l="-625" t="-2479" b="-5785"/>
                </a:stretch>
              </a:blipFill>
            </p:spPr>
            <p:txBody>
              <a:bodyPr/>
              <a:lstStyle/>
              <a:p>
                <a:r>
                  <a:rPr lang="ja-JP" altLang="en-US">
                    <a:noFill/>
                  </a:rPr>
                  <a:t> </a:t>
                </a:r>
              </a:p>
            </p:txBody>
          </p:sp>
        </mc:Fallback>
      </mc:AlternateContent>
      <p:pic>
        <p:nvPicPr>
          <p:cNvPr id="95" name="図 94" descr="グラフ, 折れ線グラフ&#10;&#10;自動的に生成された説明">
            <a:extLst>
              <a:ext uri="{FF2B5EF4-FFF2-40B4-BE49-F238E27FC236}">
                <a16:creationId xmlns:a16="http://schemas.microsoft.com/office/drawing/2014/main" id="{10EFE992-8542-4E61-9D6C-1649F978D88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46479" y="4125295"/>
            <a:ext cx="3240444" cy="2430333"/>
          </a:xfrm>
          <a:prstGeom prst="rect">
            <a:avLst/>
          </a:prstGeom>
        </p:spPr>
      </p:pic>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865F9E0-4818-4269-888B-01F33FC26638}"/>
                  </a:ext>
                </a:extLst>
              </p:cNvPr>
              <p:cNvSpPr txBox="1"/>
              <p:nvPr/>
            </p:nvSpPr>
            <p:spPr>
              <a:xfrm>
                <a:off x="3388895" y="3514834"/>
                <a:ext cx="6717633" cy="369332"/>
              </a:xfrm>
              <a:prstGeom prst="rect">
                <a:avLst/>
              </a:prstGeom>
              <a:noFill/>
            </p:spPr>
            <p:txBody>
              <a:bodyPr wrap="square" rtlCol="0">
                <a:spAutoFit/>
              </a:bodyPr>
              <a:lstStyle/>
              <a:p>
                <a:r>
                  <a:rPr kumimoji="1" lang="ja-JP" altLang="en-US" b="1" dirty="0"/>
                  <a:t>（</a:t>
                </a:r>
                <a14:m>
                  <m:oMath xmlns:m="http://schemas.openxmlformats.org/officeDocument/2006/math">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𝐏</m:t>
                        </m:r>
                      </m:sub>
                    </m:sSub>
                  </m:oMath>
                </a14:m>
                <a:r>
                  <a:rPr kumimoji="1" lang="ja-JP" altLang="en-US" b="1" dirty="0"/>
                  <a:t>としている）　　</a:t>
                </a:r>
                <a:r>
                  <a:rPr kumimoji="1" lang="en-US" altLang="ja-JP" b="1" dirty="0"/>
                  <a:t>※</a:t>
                </a:r>
                <a14:m>
                  <m:oMath xmlns:m="http://schemas.openxmlformats.org/officeDocument/2006/math">
                    <m:r>
                      <a:rPr kumimoji="1" lang="en-US" altLang="ja-JP" b="1" i="1" smtClean="0">
                        <a:latin typeface="Cambria Math" panose="02040503050406030204" pitchFamily="18" charset="0"/>
                      </a:rPr>
                      <m:t>𝒅</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oMath>
                </a14:m>
                <a:r>
                  <a:rPr kumimoji="1" lang="ja-JP" altLang="en-US" b="1" dirty="0"/>
                  <a:t>（外乱影響なしとする）</a:t>
                </a:r>
              </a:p>
            </p:txBody>
          </p:sp>
        </mc:Choice>
        <mc:Fallback xmlns="">
          <p:sp>
            <p:nvSpPr>
              <p:cNvPr id="96" name="テキスト ボックス 95">
                <a:extLst>
                  <a:ext uri="{FF2B5EF4-FFF2-40B4-BE49-F238E27FC236}">
                    <a16:creationId xmlns:a16="http://schemas.microsoft.com/office/drawing/2014/main" id="{C865F9E0-4818-4269-888B-01F33FC26638}"/>
                  </a:ext>
                </a:extLst>
              </p:cNvPr>
              <p:cNvSpPr txBox="1">
                <a:spLocks noRot="1" noChangeAspect="1" noMove="1" noResize="1" noEditPoints="1" noAdjustHandles="1" noChangeArrowheads="1" noChangeShapeType="1" noTextEdit="1"/>
              </p:cNvSpPr>
              <p:nvPr/>
            </p:nvSpPr>
            <p:spPr>
              <a:xfrm>
                <a:off x="3388895" y="3514834"/>
                <a:ext cx="6717633" cy="369332"/>
              </a:xfrm>
              <a:prstGeom prst="rect">
                <a:avLst/>
              </a:prstGeom>
              <a:blipFill>
                <a:blip r:embed="rId15"/>
                <a:stretch>
                  <a:fillRect l="-817" t="-1000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079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a:t>
            </a:r>
            <a:r>
              <a:rPr lang="ja-JP" altLang="en-US" dirty="0"/>
              <a:t>制御</a:t>
            </a:r>
            <a:endParaRPr kumimoji="1" lang="ja-JP" altLang="en-US" dirty="0"/>
          </a:p>
        </p:txBody>
      </p:sp>
      <p:grpSp>
        <p:nvGrpSpPr>
          <p:cNvPr id="28" name="グループ化 27">
            <a:extLst>
              <a:ext uri="{FF2B5EF4-FFF2-40B4-BE49-F238E27FC236}">
                <a16:creationId xmlns:a16="http://schemas.microsoft.com/office/drawing/2014/main" id="{DE2675DC-18BA-49B3-89F4-50C7B782CFD8}"/>
              </a:ext>
            </a:extLst>
          </p:cNvPr>
          <p:cNvGrpSpPr/>
          <p:nvPr/>
        </p:nvGrpSpPr>
        <p:grpSpPr>
          <a:xfrm>
            <a:off x="838200" y="1639967"/>
            <a:ext cx="7308279" cy="1528524"/>
            <a:chOff x="1896769" y="2519322"/>
            <a:chExt cx="7308279" cy="1528524"/>
          </a:xfrm>
        </p:grpSpPr>
        <p:cxnSp>
          <p:nvCxnSpPr>
            <p:cNvPr id="33" name="直線矢印コネクタ 32">
              <a:extLst>
                <a:ext uri="{FF2B5EF4-FFF2-40B4-BE49-F238E27FC236}">
                  <a16:creationId xmlns:a16="http://schemas.microsoft.com/office/drawing/2014/main" id="{C6F77E56-4232-4375-9DD2-9AEF3A2DD436}"/>
                </a:ext>
              </a:extLst>
            </p:cNvPr>
            <p:cNvCxnSpPr>
              <a:cxnSpLocks/>
              <a:endCxn id="36" idx="2"/>
            </p:cNvCxnSpPr>
            <p:nvPr/>
          </p:nvCxnSpPr>
          <p:spPr>
            <a:xfrm>
              <a:off x="1896769" y="3425926"/>
              <a:ext cx="14237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B4242AD0-0AB6-43C4-9249-F229FD814795}"/>
                </a:ext>
              </a:extLst>
            </p:cNvPr>
            <p:cNvSpPr/>
            <p:nvPr/>
          </p:nvSpPr>
          <p:spPr>
            <a:xfrm>
              <a:off x="3320506" y="3335926"/>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37" name="直線矢印コネクタ 36">
              <a:extLst>
                <a:ext uri="{FF2B5EF4-FFF2-40B4-BE49-F238E27FC236}">
                  <a16:creationId xmlns:a16="http://schemas.microsoft.com/office/drawing/2014/main" id="{EFDA2290-977A-46FB-8E18-1AEAA8471B30}"/>
                </a:ext>
              </a:extLst>
            </p:cNvPr>
            <p:cNvCxnSpPr>
              <a:cxnSpLocks/>
              <a:stCxn id="36" idx="6"/>
              <a:endCxn id="72" idx="1"/>
            </p:cNvCxnSpPr>
            <p:nvPr/>
          </p:nvCxnSpPr>
          <p:spPr>
            <a:xfrm>
              <a:off x="3500506" y="3425926"/>
              <a:ext cx="1114621" cy="46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F1915CB8-197A-4F66-BE77-DC1A17E04D00}"/>
                </a:ext>
              </a:extLst>
            </p:cNvPr>
            <p:cNvSpPr/>
            <p:nvPr/>
          </p:nvSpPr>
          <p:spPr>
            <a:xfrm>
              <a:off x="6590814" y="3055632"/>
              <a:ext cx="1080000"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cxnSp>
          <p:nvCxnSpPr>
            <p:cNvPr id="40" name="直線矢印コネクタ 39">
              <a:extLst>
                <a:ext uri="{FF2B5EF4-FFF2-40B4-BE49-F238E27FC236}">
                  <a16:creationId xmlns:a16="http://schemas.microsoft.com/office/drawing/2014/main" id="{0811A84A-6620-470C-A159-DCA3133A94D6}"/>
                </a:ext>
              </a:extLst>
            </p:cNvPr>
            <p:cNvCxnSpPr>
              <a:cxnSpLocks/>
              <a:stCxn id="72" idx="3"/>
              <a:endCxn id="84" idx="2"/>
            </p:cNvCxnSpPr>
            <p:nvPr/>
          </p:nvCxnSpPr>
          <p:spPr>
            <a:xfrm flipV="1">
              <a:off x="5184879" y="3425601"/>
              <a:ext cx="757908" cy="49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97D7A28-9815-4433-AAC2-555BBE58550F}"/>
                </a:ext>
              </a:extLst>
            </p:cNvPr>
            <p:cNvCxnSpPr>
              <a:cxnSpLocks/>
              <a:stCxn id="38" idx="3"/>
              <a:endCxn id="44" idx="2"/>
            </p:cNvCxnSpPr>
            <p:nvPr/>
          </p:nvCxnSpPr>
          <p:spPr>
            <a:xfrm>
              <a:off x="7670814" y="3415632"/>
              <a:ext cx="5764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2132A26C-9BEC-46E3-BC7D-1D836C66BCCB}"/>
                </a:ext>
              </a:extLst>
            </p:cNvPr>
            <p:cNvSpPr/>
            <p:nvPr/>
          </p:nvSpPr>
          <p:spPr>
            <a:xfrm>
              <a:off x="8247308" y="3325632"/>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45" name="直線矢印コネクタ 44">
              <a:extLst>
                <a:ext uri="{FF2B5EF4-FFF2-40B4-BE49-F238E27FC236}">
                  <a16:creationId xmlns:a16="http://schemas.microsoft.com/office/drawing/2014/main" id="{5355BCF0-AF9D-4E66-9F29-BD15255DAA79}"/>
                </a:ext>
              </a:extLst>
            </p:cNvPr>
            <p:cNvCxnSpPr>
              <a:cxnSpLocks/>
              <a:stCxn id="44" idx="6"/>
            </p:cNvCxnSpPr>
            <p:nvPr/>
          </p:nvCxnSpPr>
          <p:spPr>
            <a:xfrm>
              <a:off x="8427308" y="3415632"/>
              <a:ext cx="736970" cy="24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CEE382EE-F14E-4D6D-9F31-AB055D90A7B1}"/>
                </a:ext>
              </a:extLst>
            </p:cNvPr>
            <p:cNvCxnSpPr>
              <a:cxnSpLocks/>
              <a:stCxn id="44" idx="4"/>
              <a:endCxn id="36" idx="4"/>
            </p:cNvCxnSpPr>
            <p:nvPr/>
          </p:nvCxnSpPr>
          <p:spPr>
            <a:xfrm rot="5400000">
              <a:off x="5868760" y="1047378"/>
              <a:ext cx="10294" cy="4926802"/>
            </a:xfrm>
            <a:prstGeom prst="bentConnector3">
              <a:avLst>
                <a:gd name="adj1" fmla="val 6372537"/>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24ECF6A-58E2-44F3-AD5A-02B0798EF8DB}"/>
                    </a:ext>
                  </a:extLst>
                </p:cNvPr>
                <p:cNvSpPr txBox="1"/>
                <p:nvPr/>
              </p:nvSpPr>
              <p:spPr>
                <a:xfrm>
                  <a:off x="2885073" y="3425926"/>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51" name="テキスト ボックス 50">
                  <a:extLst>
                    <a:ext uri="{FF2B5EF4-FFF2-40B4-BE49-F238E27FC236}">
                      <a16:creationId xmlns:a16="http://schemas.microsoft.com/office/drawing/2014/main" id="{824ECF6A-58E2-44F3-AD5A-02B0798EF8DB}"/>
                    </a:ext>
                  </a:extLst>
                </p:cNvPr>
                <p:cNvSpPr txBox="1">
                  <a:spLocks noRot="1" noChangeAspect="1" noMove="1" noResize="1" noEditPoints="1" noAdjustHandles="1" noChangeArrowheads="1" noChangeShapeType="1" noTextEdit="1"/>
                </p:cNvSpPr>
                <p:nvPr/>
              </p:nvSpPr>
              <p:spPr>
                <a:xfrm>
                  <a:off x="2885073" y="3425926"/>
                  <a:ext cx="266098" cy="307777"/>
                </a:xfrm>
                <a:prstGeom prst="rect">
                  <a:avLst/>
                </a:prstGeom>
                <a:blipFill>
                  <a:blip r:embed="rId2"/>
                  <a:stretch>
                    <a:fillRect l="-18605" r="-18605"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FA8C0FED-386A-4502-9355-E8BA9D26F29B}"/>
                    </a:ext>
                  </a:extLst>
                </p:cNvPr>
                <p:cNvSpPr txBox="1"/>
                <p:nvPr/>
              </p:nvSpPr>
              <p:spPr>
                <a:xfrm>
                  <a:off x="3123920" y="3740069"/>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58" name="テキスト ボックス 57">
                  <a:extLst>
                    <a:ext uri="{FF2B5EF4-FFF2-40B4-BE49-F238E27FC236}">
                      <a16:creationId xmlns:a16="http://schemas.microsoft.com/office/drawing/2014/main" id="{FA8C0FED-386A-4502-9355-E8BA9D26F29B}"/>
                    </a:ext>
                  </a:extLst>
                </p:cNvPr>
                <p:cNvSpPr txBox="1">
                  <a:spLocks noRot="1" noChangeAspect="1" noMove="1" noResize="1" noEditPoints="1" noAdjustHandles="1" noChangeArrowheads="1" noChangeShapeType="1" noTextEdit="1"/>
                </p:cNvSpPr>
                <p:nvPr/>
              </p:nvSpPr>
              <p:spPr>
                <a:xfrm>
                  <a:off x="3123920" y="3740069"/>
                  <a:ext cx="266098" cy="307777"/>
                </a:xfrm>
                <a:prstGeom prst="rect">
                  <a:avLst/>
                </a:prstGeom>
                <a:blipFill>
                  <a:blip r:embed="rId3"/>
                  <a:stretch>
                    <a:fillRect l="-4651" r="-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61B2D944-FDBB-44C7-9AE7-86584011A742}"/>
                    </a:ext>
                  </a:extLst>
                </p:cNvPr>
                <p:cNvSpPr txBox="1"/>
                <p:nvPr/>
              </p:nvSpPr>
              <p:spPr>
                <a:xfrm>
                  <a:off x="2128377" y="3066367"/>
                  <a:ext cx="2115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𝒓</m:t>
                        </m:r>
                      </m:oMath>
                    </m:oMathPara>
                  </a14:m>
                  <a:endParaRPr kumimoji="1" lang="ja-JP" altLang="en-US" sz="2000" b="1" dirty="0"/>
                </a:p>
              </p:txBody>
            </p:sp>
          </mc:Choice>
          <mc:Fallback xmlns="">
            <p:sp>
              <p:nvSpPr>
                <p:cNvPr id="60" name="テキスト ボックス 59">
                  <a:extLst>
                    <a:ext uri="{FF2B5EF4-FFF2-40B4-BE49-F238E27FC236}">
                      <a16:creationId xmlns:a16="http://schemas.microsoft.com/office/drawing/2014/main" id="{61B2D944-FDBB-44C7-9AE7-86584011A742}"/>
                    </a:ext>
                  </a:extLst>
                </p:cNvPr>
                <p:cNvSpPr txBox="1">
                  <a:spLocks noRot="1" noChangeAspect="1" noMove="1" noResize="1" noEditPoints="1" noAdjustHandles="1" noChangeArrowheads="1" noChangeShapeType="1" noTextEdit="1"/>
                </p:cNvSpPr>
                <p:nvPr/>
              </p:nvSpPr>
              <p:spPr>
                <a:xfrm>
                  <a:off x="2128377" y="3066367"/>
                  <a:ext cx="211596" cy="307777"/>
                </a:xfrm>
                <a:prstGeom prst="rect">
                  <a:avLst/>
                </a:prstGeom>
                <a:blipFill>
                  <a:blip r:embed="rId4"/>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7C8E16A-6443-404D-9BC6-A3EB94E0B2F6}"/>
                    </a:ext>
                  </a:extLst>
                </p:cNvPr>
                <p:cNvSpPr txBox="1"/>
                <p:nvPr/>
              </p:nvSpPr>
              <p:spPr>
                <a:xfrm>
                  <a:off x="3867987" y="3065602"/>
                  <a:ext cx="2148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𝒆</m:t>
                        </m:r>
                      </m:oMath>
                    </m:oMathPara>
                  </a14:m>
                  <a:endParaRPr kumimoji="1" lang="ja-JP" altLang="en-US" sz="2000" b="1" dirty="0"/>
                </a:p>
              </p:txBody>
            </p:sp>
          </mc:Choice>
          <mc:Fallback xmlns="">
            <p:sp>
              <p:nvSpPr>
                <p:cNvPr id="65" name="テキスト ボックス 64">
                  <a:extLst>
                    <a:ext uri="{FF2B5EF4-FFF2-40B4-BE49-F238E27FC236}">
                      <a16:creationId xmlns:a16="http://schemas.microsoft.com/office/drawing/2014/main" id="{67C8E16A-6443-404D-9BC6-A3EB94E0B2F6}"/>
                    </a:ext>
                  </a:extLst>
                </p:cNvPr>
                <p:cNvSpPr txBox="1">
                  <a:spLocks noRot="1" noChangeAspect="1" noMove="1" noResize="1" noEditPoints="1" noAdjustHandles="1" noChangeArrowheads="1" noChangeShapeType="1" noTextEdit="1"/>
                </p:cNvSpPr>
                <p:nvPr/>
              </p:nvSpPr>
              <p:spPr>
                <a:xfrm>
                  <a:off x="3867987" y="3065602"/>
                  <a:ext cx="214802" cy="307777"/>
                </a:xfrm>
                <a:prstGeom prst="rect">
                  <a:avLst/>
                </a:prstGeom>
                <a:blipFill>
                  <a:blip r:embed="rId5"/>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ECAF024B-1955-4384-B3D3-A77E0AB6D438}"/>
                    </a:ext>
                  </a:extLst>
                </p:cNvPr>
                <p:cNvSpPr txBox="1"/>
                <p:nvPr/>
              </p:nvSpPr>
              <p:spPr>
                <a:xfrm>
                  <a:off x="5429108" y="3065602"/>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𝒖</m:t>
                        </m:r>
                      </m:oMath>
                    </m:oMathPara>
                  </a14:m>
                  <a:endParaRPr kumimoji="1" lang="ja-JP" altLang="en-US" sz="2000" b="1" dirty="0"/>
                </a:p>
              </p:txBody>
            </p:sp>
          </mc:Choice>
          <mc:Fallback xmlns="">
            <p:sp>
              <p:nvSpPr>
                <p:cNvPr id="66" name="テキスト ボックス 65">
                  <a:extLst>
                    <a:ext uri="{FF2B5EF4-FFF2-40B4-BE49-F238E27FC236}">
                      <a16:creationId xmlns:a16="http://schemas.microsoft.com/office/drawing/2014/main" id="{ECAF024B-1955-4384-B3D3-A77E0AB6D438}"/>
                    </a:ext>
                  </a:extLst>
                </p:cNvPr>
                <p:cNvSpPr txBox="1">
                  <a:spLocks noRot="1" noChangeAspect="1" noMove="1" noResize="1" noEditPoints="1" noAdjustHandles="1" noChangeArrowheads="1" noChangeShapeType="1" noTextEdit="1"/>
                </p:cNvSpPr>
                <p:nvPr/>
              </p:nvSpPr>
              <p:spPr>
                <a:xfrm>
                  <a:off x="5429108" y="3065602"/>
                  <a:ext cx="238848" cy="307777"/>
                </a:xfrm>
                <a:prstGeom prst="rect">
                  <a:avLst/>
                </a:prstGeom>
                <a:blipFill>
                  <a:blip r:embed="rId6"/>
                  <a:stretch>
                    <a:fillRect l="-12821" r="-128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E02D2AEC-87AC-43A1-A9EE-526650A07057}"/>
                    </a:ext>
                  </a:extLst>
                </p:cNvPr>
                <p:cNvSpPr txBox="1"/>
                <p:nvPr/>
              </p:nvSpPr>
              <p:spPr>
                <a:xfrm>
                  <a:off x="8977422" y="2992386"/>
                  <a:ext cx="2276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𝒚</m:t>
                        </m:r>
                      </m:oMath>
                    </m:oMathPara>
                  </a14:m>
                  <a:endParaRPr kumimoji="1" lang="ja-JP" altLang="en-US" sz="2000" b="1" dirty="0"/>
                </a:p>
              </p:txBody>
            </p:sp>
          </mc:Choice>
          <mc:Fallback xmlns="">
            <p:sp>
              <p:nvSpPr>
                <p:cNvPr id="67" name="テキスト ボックス 66">
                  <a:extLst>
                    <a:ext uri="{FF2B5EF4-FFF2-40B4-BE49-F238E27FC236}">
                      <a16:creationId xmlns:a16="http://schemas.microsoft.com/office/drawing/2014/main" id="{E02D2AEC-87AC-43A1-A9EE-526650A07057}"/>
                    </a:ext>
                  </a:extLst>
                </p:cNvPr>
                <p:cNvSpPr txBox="1">
                  <a:spLocks noRot="1" noChangeAspect="1" noMove="1" noResize="1" noEditPoints="1" noAdjustHandles="1" noChangeArrowheads="1" noChangeShapeType="1" noTextEdit="1"/>
                </p:cNvSpPr>
                <p:nvPr/>
              </p:nvSpPr>
              <p:spPr>
                <a:xfrm>
                  <a:off x="8977422" y="2992386"/>
                  <a:ext cx="227626" cy="307777"/>
                </a:xfrm>
                <a:prstGeom prst="rect">
                  <a:avLst/>
                </a:prstGeom>
                <a:blipFill>
                  <a:blip r:embed="rId7"/>
                  <a:stretch>
                    <a:fillRect l="-24324" r="-27027" b="-2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DB9F45A-4530-42B6-B8D2-636141A362A9}"/>
                    </a:ext>
                  </a:extLst>
                </p:cNvPr>
                <p:cNvSpPr txBox="1"/>
                <p:nvPr/>
              </p:nvSpPr>
              <p:spPr>
                <a:xfrm>
                  <a:off x="7042630" y="3212766"/>
                  <a:ext cx="18915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rPr>
                          <m:t>𝑷</m:t>
                        </m:r>
                      </m:oMath>
                    </m:oMathPara>
                  </a14:m>
                  <a:endParaRPr lang="ja-JP" altLang="en-US" sz="2800" b="1" dirty="0"/>
                </a:p>
              </p:txBody>
            </p:sp>
          </mc:Choice>
          <mc:Fallback xmlns="">
            <p:sp>
              <p:nvSpPr>
                <p:cNvPr id="69" name="テキスト ボックス 68">
                  <a:extLst>
                    <a:ext uri="{FF2B5EF4-FFF2-40B4-BE49-F238E27FC236}">
                      <a16:creationId xmlns:a16="http://schemas.microsoft.com/office/drawing/2014/main" id="{CDB9F45A-4530-42B6-B8D2-636141A362A9}"/>
                    </a:ext>
                  </a:extLst>
                </p:cNvPr>
                <p:cNvSpPr txBox="1">
                  <a:spLocks noRot="1" noChangeAspect="1" noMove="1" noResize="1" noEditPoints="1" noAdjustHandles="1" noChangeArrowheads="1" noChangeShapeType="1" noTextEdit="1"/>
                </p:cNvSpPr>
                <p:nvPr/>
              </p:nvSpPr>
              <p:spPr>
                <a:xfrm>
                  <a:off x="7042630" y="3212766"/>
                  <a:ext cx="189154" cy="430887"/>
                </a:xfrm>
                <a:prstGeom prst="rect">
                  <a:avLst/>
                </a:prstGeom>
                <a:blipFill>
                  <a:blip r:embed="rId8"/>
                  <a:stretch>
                    <a:fillRect r="-19355"/>
                  </a:stretch>
                </a:blipFill>
              </p:spPr>
              <p:txBody>
                <a:bodyPr/>
                <a:lstStyle/>
                <a:p>
                  <a:r>
                    <a:rPr lang="ja-JP" altLang="en-US">
                      <a:noFill/>
                    </a:rPr>
                    <a:t> </a:t>
                  </a:r>
                </a:p>
              </p:txBody>
            </p:sp>
          </mc:Fallback>
        </mc:AlternateContent>
        <p:sp>
          <p:nvSpPr>
            <p:cNvPr id="72" name="正方形/長方形 71">
              <a:extLst>
                <a:ext uri="{FF2B5EF4-FFF2-40B4-BE49-F238E27FC236}">
                  <a16:creationId xmlns:a16="http://schemas.microsoft.com/office/drawing/2014/main" id="{2C853150-D105-4011-B884-ED97C5D28413}"/>
                </a:ext>
              </a:extLst>
            </p:cNvPr>
            <p:cNvSpPr/>
            <p:nvPr/>
          </p:nvSpPr>
          <p:spPr>
            <a:xfrm>
              <a:off x="4615127" y="3070582"/>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640BE872-C166-4870-84FE-8F57053A75FE}"/>
                    </a:ext>
                  </a:extLst>
                </p:cNvPr>
                <p:cNvSpPr txBox="1"/>
                <p:nvPr/>
              </p:nvSpPr>
              <p:spPr>
                <a:xfrm>
                  <a:off x="4720304" y="3283433"/>
                  <a:ext cx="3697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𝑷</m:t>
                            </m:r>
                          </m:sub>
                        </m:sSub>
                      </m:oMath>
                    </m:oMathPara>
                  </a14:m>
                  <a:endParaRPr kumimoji="1" lang="en-US" altLang="ja-JP" sz="2000" b="1" dirty="0"/>
                </a:p>
              </p:txBody>
            </p:sp>
          </mc:Choice>
          <mc:Fallback xmlns="">
            <p:sp>
              <p:nvSpPr>
                <p:cNvPr id="77" name="テキスト ボックス 76">
                  <a:extLst>
                    <a:ext uri="{FF2B5EF4-FFF2-40B4-BE49-F238E27FC236}">
                      <a16:creationId xmlns:a16="http://schemas.microsoft.com/office/drawing/2014/main" id="{640BE872-C166-4870-84FE-8F57053A75FE}"/>
                    </a:ext>
                  </a:extLst>
                </p:cNvPr>
                <p:cNvSpPr txBox="1">
                  <a:spLocks noRot="1" noChangeAspect="1" noMove="1" noResize="1" noEditPoints="1" noAdjustHandles="1" noChangeArrowheads="1" noChangeShapeType="1" noTextEdit="1"/>
                </p:cNvSpPr>
                <p:nvPr/>
              </p:nvSpPr>
              <p:spPr>
                <a:xfrm>
                  <a:off x="4720304" y="3283433"/>
                  <a:ext cx="369717" cy="307777"/>
                </a:xfrm>
                <a:prstGeom prst="rect">
                  <a:avLst/>
                </a:prstGeom>
                <a:blipFill>
                  <a:blip r:embed="rId9"/>
                  <a:stretch>
                    <a:fillRect l="-16667" r="-6667" b="-15686"/>
                  </a:stretch>
                </a:blipFill>
              </p:spPr>
              <p:txBody>
                <a:bodyPr/>
                <a:lstStyle/>
                <a:p>
                  <a:r>
                    <a:rPr lang="ja-JP" altLang="en-US">
                      <a:noFill/>
                    </a:rPr>
                    <a:t> </a:t>
                  </a:r>
                </a:p>
              </p:txBody>
            </p:sp>
          </mc:Fallback>
        </mc:AlternateContent>
        <p:sp>
          <p:nvSpPr>
            <p:cNvPr id="84" name="楕円 83">
              <a:extLst>
                <a:ext uri="{FF2B5EF4-FFF2-40B4-BE49-F238E27FC236}">
                  <a16:creationId xmlns:a16="http://schemas.microsoft.com/office/drawing/2014/main" id="{5ACFA169-3EDF-45AF-81D7-F65650E550DC}"/>
                </a:ext>
              </a:extLst>
            </p:cNvPr>
            <p:cNvSpPr/>
            <p:nvPr/>
          </p:nvSpPr>
          <p:spPr>
            <a:xfrm>
              <a:off x="5942787" y="3335601"/>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85" name="直線矢印コネクタ 84">
              <a:extLst>
                <a:ext uri="{FF2B5EF4-FFF2-40B4-BE49-F238E27FC236}">
                  <a16:creationId xmlns:a16="http://schemas.microsoft.com/office/drawing/2014/main" id="{345F93C0-BBDC-4E6F-AD2A-3A7A92FC62EC}"/>
                </a:ext>
              </a:extLst>
            </p:cNvPr>
            <p:cNvCxnSpPr>
              <a:cxnSpLocks/>
              <a:endCxn id="84" idx="0"/>
            </p:cNvCxnSpPr>
            <p:nvPr/>
          </p:nvCxnSpPr>
          <p:spPr>
            <a:xfrm>
              <a:off x="6023472" y="2519322"/>
              <a:ext cx="9315" cy="8162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DBB365E6-3353-412E-AF19-340F28046EC9}"/>
                    </a:ext>
                  </a:extLst>
                </p:cNvPr>
                <p:cNvSpPr txBox="1"/>
                <p:nvPr/>
              </p:nvSpPr>
              <p:spPr>
                <a:xfrm>
                  <a:off x="6029784" y="2937831"/>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86" name="テキスト ボックス 85">
                  <a:extLst>
                    <a:ext uri="{FF2B5EF4-FFF2-40B4-BE49-F238E27FC236}">
                      <a16:creationId xmlns:a16="http://schemas.microsoft.com/office/drawing/2014/main" id="{DBB365E6-3353-412E-AF19-340F28046EC9}"/>
                    </a:ext>
                  </a:extLst>
                </p:cNvPr>
                <p:cNvSpPr txBox="1">
                  <a:spLocks noRot="1" noChangeAspect="1" noMove="1" noResize="1" noEditPoints="1" noAdjustHandles="1" noChangeArrowheads="1" noChangeShapeType="1" noTextEdit="1"/>
                </p:cNvSpPr>
                <p:nvPr/>
              </p:nvSpPr>
              <p:spPr>
                <a:xfrm>
                  <a:off x="6029784" y="2937831"/>
                  <a:ext cx="266098" cy="307777"/>
                </a:xfrm>
                <a:prstGeom prst="rect">
                  <a:avLst/>
                </a:prstGeom>
                <a:blipFill>
                  <a:blip r:embed="rId10"/>
                  <a:stretch>
                    <a:fillRect l="-18182" r="-15909"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FD119A88-608B-463D-AC52-A21121B55998}"/>
                    </a:ext>
                  </a:extLst>
                </p:cNvPr>
                <p:cNvSpPr txBox="1"/>
                <p:nvPr/>
              </p:nvSpPr>
              <p:spPr>
                <a:xfrm>
                  <a:off x="6183747" y="2541909"/>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𝒅</m:t>
                        </m:r>
                      </m:oMath>
                    </m:oMathPara>
                  </a14:m>
                  <a:endParaRPr kumimoji="1" lang="ja-JP" altLang="en-US" sz="2000" b="1" dirty="0"/>
                </a:p>
              </p:txBody>
            </p:sp>
          </mc:Choice>
          <mc:Fallback xmlns="">
            <p:sp>
              <p:nvSpPr>
                <p:cNvPr id="87" name="テキスト ボックス 86">
                  <a:extLst>
                    <a:ext uri="{FF2B5EF4-FFF2-40B4-BE49-F238E27FC236}">
                      <a16:creationId xmlns:a16="http://schemas.microsoft.com/office/drawing/2014/main" id="{FD119A88-608B-463D-AC52-A21121B55998}"/>
                    </a:ext>
                  </a:extLst>
                </p:cNvPr>
                <p:cNvSpPr txBox="1">
                  <a:spLocks noRot="1" noChangeAspect="1" noMove="1" noResize="1" noEditPoints="1" noAdjustHandles="1" noChangeArrowheads="1" noChangeShapeType="1" noTextEdit="1"/>
                </p:cNvSpPr>
                <p:nvPr/>
              </p:nvSpPr>
              <p:spPr>
                <a:xfrm>
                  <a:off x="6183747" y="2541909"/>
                  <a:ext cx="238848" cy="307777"/>
                </a:xfrm>
                <a:prstGeom prst="rect">
                  <a:avLst/>
                </a:prstGeom>
                <a:blipFill>
                  <a:blip r:embed="rId11"/>
                  <a:stretch>
                    <a:fillRect l="-25641" r="-23077"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89742470-8212-490F-8A5D-4485978619F8}"/>
                    </a:ext>
                  </a:extLst>
                </p:cNvPr>
                <p:cNvSpPr txBox="1"/>
                <p:nvPr/>
              </p:nvSpPr>
              <p:spPr>
                <a:xfrm>
                  <a:off x="5733506" y="3467855"/>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88" name="テキスト ボックス 87">
                  <a:extLst>
                    <a:ext uri="{FF2B5EF4-FFF2-40B4-BE49-F238E27FC236}">
                      <a16:creationId xmlns:a16="http://schemas.microsoft.com/office/drawing/2014/main" id="{89742470-8212-490F-8A5D-4485978619F8}"/>
                    </a:ext>
                  </a:extLst>
                </p:cNvPr>
                <p:cNvSpPr txBox="1">
                  <a:spLocks noRot="1" noChangeAspect="1" noMove="1" noResize="1" noEditPoints="1" noAdjustHandles="1" noChangeArrowheads="1" noChangeShapeType="1" noTextEdit="1"/>
                </p:cNvSpPr>
                <p:nvPr/>
              </p:nvSpPr>
              <p:spPr>
                <a:xfrm>
                  <a:off x="5733506" y="3467855"/>
                  <a:ext cx="266098" cy="307777"/>
                </a:xfrm>
                <a:prstGeom prst="rect">
                  <a:avLst/>
                </a:prstGeom>
                <a:blipFill>
                  <a:blip r:embed="rId12"/>
                  <a:stretch>
                    <a:fillRect l="-18182" r="-15909" b="-8000"/>
                  </a:stretch>
                </a:blipFill>
              </p:spPr>
              <p:txBody>
                <a:bodyPr/>
                <a:lstStyle/>
                <a:p>
                  <a:r>
                    <a:rPr lang="ja-JP" altLang="en-US">
                      <a:noFill/>
                    </a:rPr>
                    <a:t> </a:t>
                  </a:r>
                </a:p>
              </p:txBody>
            </p:sp>
          </mc:Fallback>
        </mc:AlternateContent>
        <p:cxnSp>
          <p:nvCxnSpPr>
            <p:cNvPr id="89" name="直線矢印コネクタ 88">
              <a:extLst>
                <a:ext uri="{FF2B5EF4-FFF2-40B4-BE49-F238E27FC236}">
                  <a16:creationId xmlns:a16="http://schemas.microsoft.com/office/drawing/2014/main" id="{B8A56466-9029-4FD8-8169-FEBB4C839652}"/>
                </a:ext>
              </a:extLst>
            </p:cNvPr>
            <p:cNvCxnSpPr>
              <a:cxnSpLocks/>
              <a:stCxn id="84" idx="6"/>
              <a:endCxn id="38" idx="1"/>
            </p:cNvCxnSpPr>
            <p:nvPr/>
          </p:nvCxnSpPr>
          <p:spPr>
            <a:xfrm flipV="1">
              <a:off x="6122787" y="3415632"/>
              <a:ext cx="468027" cy="99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75CCC48-241C-40D1-BF8C-2A601FB18264}"/>
                  </a:ext>
                </a:extLst>
              </p:cNvPr>
              <p:cNvSpPr txBox="1"/>
              <p:nvPr/>
            </p:nvSpPr>
            <p:spPr>
              <a:xfrm>
                <a:off x="838200" y="4479369"/>
                <a:ext cx="8775032" cy="2031325"/>
              </a:xfrm>
              <a:prstGeom prst="rect">
                <a:avLst/>
              </a:prstGeom>
              <a:noFill/>
            </p:spPr>
            <p:txBody>
              <a:bodyPr wrap="square" rtlCol="0">
                <a:spAutoFit/>
              </a:bodyPr>
              <a:lstStyle/>
              <a:p>
                <a:r>
                  <a:rPr lang="ja-JP" altLang="en-US" b="1" dirty="0"/>
                  <a:t>比例ゲイン</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𝒌</m:t>
                        </m:r>
                      </m:e>
                      <m:sub>
                        <m:r>
                          <a:rPr kumimoji="1" lang="en-US" altLang="ja-JP" sz="1800" b="1" i="1" smtClean="0">
                            <a:latin typeface="Cambria Math" panose="02040503050406030204" pitchFamily="18" charset="0"/>
                          </a:rPr>
                          <m:t>𝑷</m:t>
                        </m:r>
                      </m:sub>
                    </m:sSub>
                  </m:oMath>
                </a14:m>
                <a:r>
                  <a:rPr lang="ja-JP" altLang="en-US" b="1" dirty="0"/>
                  <a:t>を大きくすると</a:t>
                </a:r>
                <a:r>
                  <a:rPr lang="en-US" altLang="ja-JP" b="1" dirty="0"/>
                  <a:t>…</a:t>
                </a:r>
              </a:p>
              <a:p>
                <a:endParaRPr kumimoji="1" lang="en-US" altLang="ja-JP" b="1" dirty="0"/>
              </a:p>
              <a:p>
                <a:r>
                  <a:rPr lang="ja-JP" altLang="en-US" b="1" dirty="0"/>
                  <a:t>・低周波ゲインが大きくなり，ステップ応答の定常偏差が小さくなる</a:t>
                </a:r>
                <a:endParaRPr lang="en-US" altLang="ja-JP" b="1" dirty="0"/>
              </a:p>
              <a:p>
                <a:endParaRPr kumimoji="1" lang="en-US" altLang="ja-JP" b="1" dirty="0"/>
              </a:p>
              <a:p>
                <a:r>
                  <a:rPr kumimoji="1" lang="ja-JP" altLang="en-US" b="1" dirty="0"/>
                  <a:t>・バンド幅が大きくなることにより，応答速度が速くなるが，</a:t>
                </a:r>
                <a:endParaRPr kumimoji="1" lang="en-US" altLang="ja-JP" b="1" dirty="0"/>
              </a:p>
              <a:p>
                <a:r>
                  <a:rPr lang="ja-JP" altLang="en-US" b="1" dirty="0"/>
                  <a:t>　</a:t>
                </a:r>
                <a:r>
                  <a:rPr kumimoji="1" lang="ja-JP" altLang="en-US" b="1" dirty="0"/>
                  <a:t>その一方で，ピークゲインが大きくなることで，振動的になる</a:t>
                </a:r>
                <a:endParaRPr kumimoji="1" lang="en-US" altLang="ja-JP" b="1" dirty="0"/>
              </a:p>
              <a:p>
                <a:endParaRPr kumimoji="1" lang="ja-JP" altLang="en-US" b="1" dirty="0"/>
              </a:p>
            </p:txBody>
          </p:sp>
        </mc:Choice>
        <mc:Fallback xmlns="">
          <p:sp>
            <p:nvSpPr>
              <p:cNvPr id="29" name="テキスト ボックス 28">
                <a:extLst>
                  <a:ext uri="{FF2B5EF4-FFF2-40B4-BE49-F238E27FC236}">
                    <a16:creationId xmlns:a16="http://schemas.microsoft.com/office/drawing/2014/main" id="{875CCC48-241C-40D1-BF8C-2A601FB18264}"/>
                  </a:ext>
                </a:extLst>
              </p:cNvPr>
              <p:cNvSpPr txBox="1">
                <a:spLocks noRot="1" noChangeAspect="1" noMove="1" noResize="1" noEditPoints="1" noAdjustHandles="1" noChangeArrowheads="1" noChangeShapeType="1" noTextEdit="1"/>
              </p:cNvSpPr>
              <p:nvPr/>
            </p:nvSpPr>
            <p:spPr>
              <a:xfrm>
                <a:off x="838200" y="4479369"/>
                <a:ext cx="8775032" cy="2031325"/>
              </a:xfrm>
              <a:prstGeom prst="rect">
                <a:avLst/>
              </a:prstGeom>
              <a:blipFill>
                <a:blip r:embed="rId13"/>
                <a:stretch>
                  <a:fillRect l="-625" t="-1802"/>
                </a:stretch>
              </a:blipFill>
            </p:spPr>
            <p:txBody>
              <a:bodyPr/>
              <a:lstStyle/>
              <a:p>
                <a:r>
                  <a:rPr lang="ja-JP" altLang="en-US">
                    <a:noFill/>
                  </a:rPr>
                  <a:t> </a:t>
                </a:r>
              </a:p>
            </p:txBody>
          </p:sp>
        </mc:Fallback>
      </mc:AlternateContent>
      <p:pic>
        <p:nvPicPr>
          <p:cNvPr id="4" name="図 3" descr="グラフ&#10;&#10;自動的に生成された説明">
            <a:extLst>
              <a:ext uri="{FF2B5EF4-FFF2-40B4-BE49-F238E27FC236}">
                <a16:creationId xmlns:a16="http://schemas.microsoft.com/office/drawing/2014/main" id="{3E57CEDB-082B-46A2-8638-E53F3EBB3B2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46479" y="4125628"/>
            <a:ext cx="3240000" cy="2430000"/>
          </a:xfrm>
          <a:prstGeom prst="rect">
            <a:avLst/>
          </a:prstGeom>
        </p:spPr>
      </p:pic>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B647C4F-2964-4418-8322-AEA153B9FD42}"/>
                  </a:ext>
                </a:extLst>
              </p:cNvPr>
              <p:cNvSpPr txBox="1"/>
              <p:nvPr/>
            </p:nvSpPr>
            <p:spPr>
              <a:xfrm>
                <a:off x="3388895" y="3514834"/>
                <a:ext cx="6717633" cy="369332"/>
              </a:xfrm>
              <a:prstGeom prst="rect">
                <a:avLst/>
              </a:prstGeom>
              <a:noFill/>
            </p:spPr>
            <p:txBody>
              <a:bodyPr wrap="square" rtlCol="0">
                <a:spAutoFit/>
              </a:bodyPr>
              <a:lstStyle/>
              <a:p>
                <a:r>
                  <a:rPr kumimoji="1" lang="ja-JP" altLang="en-US" b="1" dirty="0"/>
                  <a:t>（</a:t>
                </a:r>
                <a14:m>
                  <m:oMath xmlns:m="http://schemas.openxmlformats.org/officeDocument/2006/math">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𝐏</m:t>
                        </m:r>
                      </m:sub>
                    </m:sSub>
                  </m:oMath>
                </a14:m>
                <a:r>
                  <a:rPr kumimoji="1" lang="ja-JP" altLang="en-US" b="1" dirty="0"/>
                  <a:t>としている）　　</a:t>
                </a:r>
                <a:r>
                  <a:rPr kumimoji="1" lang="en-US" altLang="ja-JP" b="1" dirty="0"/>
                  <a:t>※</a:t>
                </a:r>
                <a14:m>
                  <m:oMath xmlns:m="http://schemas.openxmlformats.org/officeDocument/2006/math">
                    <m:r>
                      <a:rPr kumimoji="1" lang="en-US" altLang="ja-JP" b="1" i="1" smtClean="0">
                        <a:latin typeface="Cambria Math" panose="02040503050406030204" pitchFamily="18" charset="0"/>
                      </a:rPr>
                      <m:t>𝒅</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oMath>
                </a14:m>
                <a:r>
                  <a:rPr kumimoji="1" lang="ja-JP" altLang="en-US" b="1" dirty="0"/>
                  <a:t>（外乱影響なしとする）</a:t>
                </a:r>
              </a:p>
            </p:txBody>
          </p:sp>
        </mc:Choice>
        <mc:Fallback xmlns="">
          <p:sp>
            <p:nvSpPr>
              <p:cNvPr id="34" name="テキスト ボックス 33">
                <a:extLst>
                  <a:ext uri="{FF2B5EF4-FFF2-40B4-BE49-F238E27FC236}">
                    <a16:creationId xmlns:a16="http://schemas.microsoft.com/office/drawing/2014/main" id="{EB647C4F-2964-4418-8322-AEA153B9FD42}"/>
                  </a:ext>
                </a:extLst>
              </p:cNvPr>
              <p:cNvSpPr txBox="1">
                <a:spLocks noRot="1" noChangeAspect="1" noMove="1" noResize="1" noEditPoints="1" noAdjustHandles="1" noChangeArrowheads="1" noChangeShapeType="1" noTextEdit="1"/>
              </p:cNvSpPr>
              <p:nvPr/>
            </p:nvSpPr>
            <p:spPr>
              <a:xfrm>
                <a:off x="3388895" y="3514834"/>
                <a:ext cx="6717633" cy="369332"/>
              </a:xfrm>
              <a:prstGeom prst="rect">
                <a:avLst/>
              </a:prstGeom>
              <a:blipFill>
                <a:blip r:embed="rId15"/>
                <a:stretch>
                  <a:fillRect l="-817" t="-1000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353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11C962D1-E4B9-463A-BE69-5AE9B4275E41}"/>
              </a:ext>
            </a:extLst>
          </p:cNvPr>
          <p:cNvSpPr/>
          <p:nvPr/>
        </p:nvSpPr>
        <p:spPr>
          <a:xfrm>
            <a:off x="818145" y="6858000"/>
            <a:ext cx="6813468" cy="125862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a:t>
            </a:r>
            <a:r>
              <a:rPr lang="ja-JP" altLang="en-US" dirty="0"/>
              <a:t>制御（性能解析）</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708684-9574-449A-943A-C0C14D9F5BD6}"/>
                  </a:ext>
                </a:extLst>
              </p:cNvPr>
              <p:cNvSpPr txBox="1"/>
              <p:nvPr/>
            </p:nvSpPr>
            <p:spPr>
              <a:xfrm>
                <a:off x="838200" y="1917032"/>
                <a:ext cx="2400464" cy="569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0" smtClean="0">
                          <a:latin typeface="Cambria Math" panose="02040503050406030204" pitchFamily="18" charset="0"/>
                        </a:rPr>
                        <m:t>𝐏</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0" smtClean="0">
                              <a:latin typeface="Cambria Math" panose="02040503050406030204" pitchFamily="18" charset="0"/>
                            </a:rPr>
                            <m:t>𝟏</m:t>
                          </m:r>
                        </m:num>
                        <m:den>
                          <m:r>
                            <a:rPr kumimoji="1" lang="en-US" altLang="ja-JP" b="1" i="1" smtClean="0">
                              <a:latin typeface="Cambria Math" panose="02040503050406030204" pitchFamily="18" charset="0"/>
                            </a:rPr>
                            <m:t>𝑱</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𝝁</m:t>
                          </m:r>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𝑴𝒈𝒍</m:t>
                          </m:r>
                        </m:den>
                      </m:f>
                    </m:oMath>
                  </m:oMathPara>
                </a14:m>
                <a:endParaRPr kumimoji="1" lang="en-US" altLang="ja-JP" b="1" dirty="0"/>
              </a:p>
            </p:txBody>
          </p:sp>
        </mc:Choice>
        <mc:Fallback xmlns="">
          <p:sp>
            <p:nvSpPr>
              <p:cNvPr id="3" name="テキスト ボックス 2">
                <a:extLst>
                  <a:ext uri="{FF2B5EF4-FFF2-40B4-BE49-F238E27FC236}">
                    <a16:creationId xmlns:a16="http://schemas.microsoft.com/office/drawing/2014/main" id="{25708684-9574-449A-943A-C0C14D9F5BD6}"/>
                  </a:ext>
                </a:extLst>
              </p:cNvPr>
              <p:cNvSpPr txBox="1">
                <a:spLocks noRot="1" noChangeAspect="1" noMove="1" noResize="1" noEditPoints="1" noAdjustHandles="1" noChangeArrowheads="1" noChangeShapeType="1" noTextEdit="1"/>
              </p:cNvSpPr>
              <p:nvPr/>
            </p:nvSpPr>
            <p:spPr>
              <a:xfrm>
                <a:off x="838200" y="1917032"/>
                <a:ext cx="2400464" cy="5690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7EA96CD-2912-4362-A648-1094E31FB36E}"/>
                  </a:ext>
                </a:extLst>
              </p:cNvPr>
              <p:cNvSpPr txBox="1"/>
              <p:nvPr/>
            </p:nvSpPr>
            <p:spPr>
              <a:xfrm>
                <a:off x="838200" y="3144499"/>
                <a:ext cx="4613379" cy="586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1" smtClean="0">
                              <a:latin typeface="Cambria Math" panose="02040503050406030204" pitchFamily="18" charset="0"/>
                            </a:rPr>
                            <m:t>𝒚𝒓</m:t>
                          </m:r>
                        </m:sub>
                      </m:sSub>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𝑷</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num>
                        <m:den>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𝑷</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den>
                      </m:f>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num>
                        <m:den>
                          <m:r>
                            <a:rPr kumimoji="1" lang="en-US" altLang="ja-JP" b="1" i="1" smtClean="0">
                              <a:latin typeface="Cambria Math" panose="02040503050406030204" pitchFamily="18" charset="0"/>
                            </a:rPr>
                            <m:t>𝑱</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𝝁</m:t>
                          </m:r>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𝑴𝒈𝒍</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den>
                      </m:f>
                    </m:oMath>
                  </m:oMathPara>
                </a14:m>
                <a:endParaRPr kumimoji="1" lang="en-US" altLang="ja-JP" b="1" dirty="0"/>
              </a:p>
            </p:txBody>
          </p:sp>
        </mc:Choice>
        <mc:Fallback xmlns="">
          <p:sp>
            <p:nvSpPr>
              <p:cNvPr id="31" name="テキスト ボックス 30">
                <a:extLst>
                  <a:ext uri="{FF2B5EF4-FFF2-40B4-BE49-F238E27FC236}">
                    <a16:creationId xmlns:a16="http://schemas.microsoft.com/office/drawing/2014/main" id="{B7EA96CD-2912-4362-A648-1094E31FB36E}"/>
                  </a:ext>
                </a:extLst>
              </p:cNvPr>
              <p:cNvSpPr txBox="1">
                <a:spLocks noRot="1" noChangeAspect="1" noMove="1" noResize="1" noEditPoints="1" noAdjustHandles="1" noChangeArrowheads="1" noChangeShapeType="1" noTextEdit="1"/>
              </p:cNvSpPr>
              <p:nvPr/>
            </p:nvSpPr>
            <p:spPr>
              <a:xfrm>
                <a:off x="838200" y="3144499"/>
                <a:ext cx="4613379" cy="5861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B0E54F9-8039-4073-9E6A-7E837FDAA103}"/>
                  </a:ext>
                </a:extLst>
              </p:cNvPr>
              <p:cNvSpPr txBox="1"/>
              <p:nvPr/>
            </p:nvSpPr>
            <p:spPr>
              <a:xfrm>
                <a:off x="3898231" y="2012947"/>
                <a:ext cx="1235242" cy="3771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𝐏</m:t>
                          </m:r>
                        </m:sub>
                      </m:sSub>
                    </m:oMath>
                  </m:oMathPara>
                </a14:m>
                <a:endParaRPr kumimoji="1" lang="en-US" altLang="ja-JP" b="1" dirty="0"/>
              </a:p>
            </p:txBody>
          </p:sp>
        </mc:Choice>
        <mc:Fallback xmlns="">
          <p:sp>
            <p:nvSpPr>
              <p:cNvPr id="34" name="テキスト ボックス 33">
                <a:extLst>
                  <a:ext uri="{FF2B5EF4-FFF2-40B4-BE49-F238E27FC236}">
                    <a16:creationId xmlns:a16="http://schemas.microsoft.com/office/drawing/2014/main" id="{DB0E54F9-8039-4073-9E6A-7E837FDAA103}"/>
                  </a:ext>
                </a:extLst>
              </p:cNvPr>
              <p:cNvSpPr txBox="1">
                <a:spLocks noRot="1" noChangeAspect="1" noMove="1" noResize="1" noEditPoints="1" noAdjustHandles="1" noChangeArrowheads="1" noChangeShapeType="1" noTextEdit="1"/>
              </p:cNvSpPr>
              <p:nvPr/>
            </p:nvSpPr>
            <p:spPr>
              <a:xfrm>
                <a:off x="3898231" y="2012947"/>
                <a:ext cx="1235242" cy="37717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E86192B-9C71-42E4-9451-769C36E035C1}"/>
                  </a:ext>
                </a:extLst>
              </p:cNvPr>
              <p:cNvSpPr txBox="1"/>
              <p:nvPr/>
            </p:nvSpPr>
            <p:spPr>
              <a:xfrm>
                <a:off x="838199" y="4389086"/>
                <a:ext cx="2477986" cy="626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1" smtClean="0">
                              <a:latin typeface="Cambria Math" panose="02040503050406030204" pitchFamily="18" charset="0"/>
                            </a:rPr>
                            <m:t>𝒚𝒓</m:t>
                          </m:r>
                        </m:sub>
                      </m:sSub>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𝑲</m:t>
                          </m:r>
                          <m:sSubSup>
                            <m:sSubSupPr>
                              <m:ctrlPr>
                                <a:rPr kumimoji="1" lang="en-US" altLang="ja-JP" b="1" i="1" smtClean="0">
                                  <a:latin typeface="Cambria Math" panose="02040503050406030204" pitchFamily="18" charset="0"/>
                                </a:rPr>
                              </m:ctrlPr>
                            </m:sSubSupPr>
                            <m:e>
                              <m:r>
                                <a:rPr kumimoji="1" lang="en-US" altLang="ja-JP" b="1" i="1" smtClean="0">
                                  <a:latin typeface="Cambria Math" panose="02040503050406030204" pitchFamily="18" charset="0"/>
                                </a:rPr>
                                <m:t>𝝎</m:t>
                              </m:r>
                            </m:e>
                            <m:sub>
                              <m:r>
                                <a:rPr kumimoji="1" lang="en-US" altLang="ja-JP" b="1" i="1" smtClean="0">
                                  <a:latin typeface="Cambria Math" panose="02040503050406030204" pitchFamily="18" charset="0"/>
                                </a:rPr>
                                <m:t>𝒏</m:t>
                              </m:r>
                            </m:sub>
                            <m:sup>
                              <m:r>
                                <a:rPr kumimoji="1" lang="en-US" altLang="ja-JP" b="1" i="1" smtClean="0">
                                  <a:latin typeface="Cambria Math" panose="02040503050406030204" pitchFamily="18" charset="0"/>
                                </a:rPr>
                                <m:t>𝟐</m:t>
                              </m:r>
                            </m:sup>
                          </m:sSubSup>
                        </m:num>
                        <m:den>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𝟐</m:t>
                          </m:r>
                          <m:r>
                            <a:rPr kumimoji="1" lang="en-US" altLang="ja-JP" b="1" i="1" smtClean="0">
                              <a:latin typeface="Cambria Math" panose="02040503050406030204" pitchFamily="18" charset="0"/>
                            </a:rPr>
                            <m:t>𝜻</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𝝎</m:t>
                              </m:r>
                            </m:e>
                            <m:sub>
                              <m:r>
                                <a:rPr kumimoji="1" lang="en-US" altLang="ja-JP" b="1" i="1" smtClean="0">
                                  <a:latin typeface="Cambria Math" panose="02040503050406030204" pitchFamily="18" charset="0"/>
                                </a:rPr>
                                <m:t>𝒏</m:t>
                              </m:r>
                            </m:sub>
                          </m:sSub>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sSubSup>
                            <m:sSubSupPr>
                              <m:ctrlPr>
                                <a:rPr kumimoji="1" lang="en-US" altLang="ja-JP" b="1" i="1" smtClean="0">
                                  <a:latin typeface="Cambria Math" panose="02040503050406030204" pitchFamily="18" charset="0"/>
                                </a:rPr>
                              </m:ctrlPr>
                            </m:sSubSupPr>
                            <m:e>
                              <m:r>
                                <a:rPr kumimoji="1" lang="en-US" altLang="ja-JP" b="1" i="1" smtClean="0">
                                  <a:latin typeface="Cambria Math" panose="02040503050406030204" pitchFamily="18" charset="0"/>
                                </a:rPr>
                                <m:t>𝝎</m:t>
                              </m:r>
                            </m:e>
                            <m:sub>
                              <m:r>
                                <a:rPr kumimoji="1" lang="en-US" altLang="ja-JP" b="1" i="1" smtClean="0">
                                  <a:latin typeface="Cambria Math" panose="02040503050406030204" pitchFamily="18" charset="0"/>
                                </a:rPr>
                                <m:t>𝒏</m:t>
                              </m:r>
                            </m:sub>
                            <m:sup>
                              <m:r>
                                <a:rPr kumimoji="1" lang="en-US" altLang="ja-JP" b="1" i="1" smtClean="0">
                                  <a:latin typeface="Cambria Math" panose="02040503050406030204" pitchFamily="18" charset="0"/>
                                </a:rPr>
                                <m:t>𝟐</m:t>
                              </m:r>
                            </m:sup>
                          </m:sSubSup>
                        </m:den>
                      </m:f>
                    </m:oMath>
                  </m:oMathPara>
                </a14:m>
                <a:endParaRPr kumimoji="1" lang="en-US" altLang="ja-JP" b="1" dirty="0"/>
              </a:p>
            </p:txBody>
          </p:sp>
        </mc:Choice>
        <mc:Fallback xmlns="">
          <p:sp>
            <p:nvSpPr>
              <p:cNvPr id="35" name="テキスト ボックス 34">
                <a:extLst>
                  <a:ext uri="{FF2B5EF4-FFF2-40B4-BE49-F238E27FC236}">
                    <a16:creationId xmlns:a16="http://schemas.microsoft.com/office/drawing/2014/main" id="{CE86192B-9C71-42E4-9451-769C36E035C1}"/>
                  </a:ext>
                </a:extLst>
              </p:cNvPr>
              <p:cNvSpPr txBox="1">
                <a:spLocks noRot="1" noChangeAspect="1" noMove="1" noResize="1" noEditPoints="1" noAdjustHandles="1" noChangeArrowheads="1" noChangeShapeType="1" noTextEdit="1"/>
              </p:cNvSpPr>
              <p:nvPr/>
            </p:nvSpPr>
            <p:spPr>
              <a:xfrm>
                <a:off x="838199" y="4389086"/>
                <a:ext cx="2477986" cy="626005"/>
              </a:xfrm>
              <a:prstGeom prst="rect">
                <a:avLst/>
              </a:prstGeom>
              <a:blipFill>
                <a:blip r:embed="rId5"/>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1B436CA-01BC-4287-9F74-B237FB0F2E8F}"/>
              </a:ext>
            </a:extLst>
          </p:cNvPr>
          <p:cNvSpPr txBox="1"/>
          <p:nvPr/>
        </p:nvSpPr>
        <p:spPr>
          <a:xfrm>
            <a:off x="818146" y="4065920"/>
            <a:ext cx="4315327" cy="923330"/>
          </a:xfrm>
          <a:prstGeom prst="rect">
            <a:avLst/>
          </a:prstGeom>
          <a:noFill/>
        </p:spPr>
        <p:txBody>
          <a:bodyPr wrap="square" rtlCol="0">
            <a:spAutoFit/>
          </a:bodyPr>
          <a:lstStyle/>
          <a:p>
            <a:r>
              <a:rPr kumimoji="1" lang="en-US" altLang="ja-JP" b="1" dirty="0"/>
              <a:t>2</a:t>
            </a:r>
            <a:r>
              <a:rPr kumimoji="1" lang="ja-JP" altLang="en-US" b="1" dirty="0"/>
              <a:t>次遅れ系</a:t>
            </a:r>
            <a:endParaRPr kumimoji="1" lang="en-US" altLang="ja-JP" b="1" dirty="0"/>
          </a:p>
          <a:p>
            <a:r>
              <a:rPr lang="ja-JP" altLang="en-US" b="1" dirty="0"/>
              <a:t>　　　　　　　　　　　</a:t>
            </a:r>
            <a:endParaRPr lang="en-US" altLang="ja-JP" b="1" dirty="0"/>
          </a:p>
          <a:p>
            <a:r>
              <a:rPr lang="ja-JP" altLang="en-US" b="1" dirty="0"/>
              <a:t>　　　　　　　　　　　　より</a:t>
            </a:r>
            <a:endParaRPr kumimoji="1" lang="ja-JP" altLang="en-US" b="1" dirty="0"/>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7453BDF9-FE81-4C93-A400-187C74109332}"/>
                  </a:ext>
                </a:extLst>
              </p:cNvPr>
              <p:cNvSpPr txBox="1"/>
              <p:nvPr/>
            </p:nvSpPr>
            <p:spPr>
              <a:xfrm>
                <a:off x="838199" y="5542601"/>
                <a:ext cx="183870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𝝎</m:t>
                          </m:r>
                        </m:e>
                        <m:sub>
                          <m:r>
                            <a:rPr kumimoji="1" lang="en-US" altLang="ja-JP" b="1" i="1" smtClean="0">
                              <a:latin typeface="Cambria Math" panose="02040503050406030204" pitchFamily="18" charset="0"/>
                            </a:rPr>
                            <m:t>𝒏</m:t>
                          </m:r>
                        </m:sub>
                      </m:sSub>
                      <m:r>
                        <a:rPr kumimoji="1" lang="en-US" altLang="ja-JP" b="1" i="1" smtClean="0">
                          <a:latin typeface="Cambria Math" panose="02040503050406030204" pitchFamily="18" charset="0"/>
                        </a:rPr>
                        <m:t>=</m:t>
                      </m:r>
                      <m:rad>
                        <m:radPr>
                          <m:degHide m:val="on"/>
                          <m:ctrlPr>
                            <a:rPr kumimoji="1" lang="en-US" altLang="ja-JP" b="1" i="1" smtClean="0">
                              <a:latin typeface="Cambria Math" panose="02040503050406030204" pitchFamily="18" charset="0"/>
                            </a:rPr>
                          </m:ctrlPr>
                        </m:radPr>
                        <m:deg/>
                        <m:e>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𝑴𝒈𝒍</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num>
                            <m:den>
                              <m:r>
                                <a:rPr kumimoji="1" lang="en-US" altLang="ja-JP" b="1" i="1" smtClean="0">
                                  <a:latin typeface="Cambria Math" panose="02040503050406030204" pitchFamily="18" charset="0"/>
                                </a:rPr>
                                <m:t>𝑱</m:t>
                              </m:r>
                            </m:den>
                          </m:f>
                        </m:e>
                      </m:rad>
                    </m:oMath>
                  </m:oMathPara>
                </a14:m>
                <a:endParaRPr kumimoji="1" lang="en-US" altLang="ja-JP" b="1" dirty="0"/>
              </a:p>
            </p:txBody>
          </p:sp>
        </mc:Choice>
        <mc:Fallback xmlns="">
          <p:sp>
            <p:nvSpPr>
              <p:cNvPr id="39" name="テキスト ボックス 38">
                <a:extLst>
                  <a:ext uri="{FF2B5EF4-FFF2-40B4-BE49-F238E27FC236}">
                    <a16:creationId xmlns:a16="http://schemas.microsoft.com/office/drawing/2014/main" id="{7453BDF9-FE81-4C93-A400-187C74109332}"/>
                  </a:ext>
                </a:extLst>
              </p:cNvPr>
              <p:cNvSpPr txBox="1">
                <a:spLocks noRot="1" noChangeAspect="1" noMove="1" noResize="1" noEditPoints="1" noAdjustHandles="1" noChangeArrowheads="1" noChangeShapeType="1" noTextEdit="1"/>
              </p:cNvSpPr>
              <p:nvPr/>
            </p:nvSpPr>
            <p:spPr>
              <a:xfrm>
                <a:off x="838199" y="5542601"/>
                <a:ext cx="1838708" cy="818366"/>
              </a:xfrm>
              <a:prstGeom prst="rect">
                <a:avLst/>
              </a:prstGeom>
              <a:blipFill>
                <a:blip r:embed="rId6"/>
                <a:stretch>
                  <a:fillRect b="-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2C8ADDF-3E29-44DF-B11F-BE68BA36EA66}"/>
                  </a:ext>
                </a:extLst>
              </p:cNvPr>
              <p:cNvSpPr txBox="1"/>
              <p:nvPr/>
            </p:nvSpPr>
            <p:spPr>
              <a:xfrm>
                <a:off x="3417085" y="5655356"/>
                <a:ext cx="1938736" cy="5928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𝜻</m:t>
                      </m:r>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𝝁</m:t>
                          </m:r>
                        </m:num>
                        <m:den>
                          <m:rad>
                            <m:radPr>
                              <m:degHide m:val="on"/>
                              <m:ctrlPr>
                                <a:rPr kumimoji="1" lang="en-US" altLang="ja-JP" b="1" i="1" smtClean="0">
                                  <a:latin typeface="Cambria Math" panose="02040503050406030204" pitchFamily="18" charset="0"/>
                                </a:rPr>
                              </m:ctrlPr>
                            </m:radPr>
                            <m:deg/>
                            <m:e>
                              <m:r>
                                <a:rPr lang="en-US" altLang="ja-JP" b="1" i="1">
                                  <a:latin typeface="Cambria Math" panose="02040503050406030204" pitchFamily="18" charset="0"/>
                                </a:rPr>
                                <m:t>𝑱</m:t>
                              </m:r>
                              <m:d>
                                <m:dPr>
                                  <m:ctrlPr>
                                    <a:rPr lang="en-US" altLang="ja-JP" b="1" i="1">
                                      <a:latin typeface="Cambria Math" panose="02040503050406030204" pitchFamily="18" charset="0"/>
                                    </a:rPr>
                                  </m:ctrlPr>
                                </m:dPr>
                                <m:e>
                                  <m:r>
                                    <a:rPr lang="en-US" altLang="ja-JP" b="1" i="1">
                                      <a:latin typeface="Cambria Math" panose="02040503050406030204" pitchFamily="18" charset="0"/>
                                    </a:rPr>
                                    <m:t>𝑴𝒈𝒍</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𝒌</m:t>
                                      </m:r>
                                    </m:e>
                                    <m:sub>
                                      <m:r>
                                        <a:rPr lang="en-US" altLang="ja-JP" b="1" i="1">
                                          <a:latin typeface="Cambria Math" panose="02040503050406030204" pitchFamily="18" charset="0"/>
                                        </a:rPr>
                                        <m:t>𝑷</m:t>
                                      </m:r>
                                    </m:sub>
                                  </m:sSub>
                                </m:e>
                              </m:d>
                            </m:e>
                          </m:rad>
                        </m:den>
                      </m:f>
                    </m:oMath>
                  </m:oMathPara>
                </a14:m>
                <a:endParaRPr kumimoji="1" lang="en-US" altLang="ja-JP" b="1" dirty="0"/>
              </a:p>
            </p:txBody>
          </p:sp>
        </mc:Choice>
        <mc:Fallback xmlns="">
          <p:sp>
            <p:nvSpPr>
              <p:cNvPr id="41" name="テキスト ボックス 40">
                <a:extLst>
                  <a:ext uri="{FF2B5EF4-FFF2-40B4-BE49-F238E27FC236}">
                    <a16:creationId xmlns:a16="http://schemas.microsoft.com/office/drawing/2014/main" id="{E2C8ADDF-3E29-44DF-B11F-BE68BA36EA66}"/>
                  </a:ext>
                </a:extLst>
              </p:cNvPr>
              <p:cNvSpPr txBox="1">
                <a:spLocks noRot="1" noChangeAspect="1" noMove="1" noResize="1" noEditPoints="1" noAdjustHandles="1" noChangeArrowheads="1" noChangeShapeType="1" noTextEdit="1"/>
              </p:cNvSpPr>
              <p:nvPr/>
            </p:nvSpPr>
            <p:spPr>
              <a:xfrm>
                <a:off x="3417085" y="5655356"/>
                <a:ext cx="1938736" cy="59285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84072E4-714B-4BD4-939D-7BFA635E5861}"/>
                  </a:ext>
                </a:extLst>
              </p:cNvPr>
              <p:cNvSpPr txBox="1"/>
              <p:nvPr/>
            </p:nvSpPr>
            <p:spPr>
              <a:xfrm>
                <a:off x="6096000" y="5655356"/>
                <a:ext cx="1535613" cy="574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𝑲</m:t>
                      </m:r>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num>
                        <m:den>
                          <m:r>
                            <a:rPr lang="en-US" altLang="ja-JP" b="1" i="1">
                              <a:latin typeface="Cambria Math" panose="02040503050406030204" pitchFamily="18" charset="0"/>
                            </a:rPr>
                            <m:t>𝑴𝒈𝒍</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𝒌</m:t>
                              </m:r>
                            </m:e>
                            <m:sub>
                              <m:r>
                                <a:rPr lang="en-US" altLang="ja-JP" b="1" i="1">
                                  <a:latin typeface="Cambria Math" panose="02040503050406030204" pitchFamily="18" charset="0"/>
                                </a:rPr>
                                <m:t>𝑷</m:t>
                              </m:r>
                            </m:sub>
                          </m:sSub>
                        </m:den>
                      </m:f>
                    </m:oMath>
                  </m:oMathPara>
                </a14:m>
                <a:endParaRPr kumimoji="1" lang="en-US" altLang="ja-JP" b="1" dirty="0"/>
              </a:p>
            </p:txBody>
          </p:sp>
        </mc:Choice>
        <mc:Fallback xmlns="">
          <p:sp>
            <p:nvSpPr>
              <p:cNvPr id="42" name="テキスト ボックス 41">
                <a:extLst>
                  <a:ext uri="{FF2B5EF4-FFF2-40B4-BE49-F238E27FC236}">
                    <a16:creationId xmlns:a16="http://schemas.microsoft.com/office/drawing/2014/main" id="{784072E4-714B-4BD4-939D-7BFA635E5861}"/>
                  </a:ext>
                </a:extLst>
              </p:cNvPr>
              <p:cNvSpPr txBox="1">
                <a:spLocks noRot="1" noChangeAspect="1" noMove="1" noResize="1" noEditPoints="1" noAdjustHandles="1" noChangeArrowheads="1" noChangeShapeType="1" noTextEdit="1"/>
              </p:cNvSpPr>
              <p:nvPr/>
            </p:nvSpPr>
            <p:spPr>
              <a:xfrm>
                <a:off x="6096000" y="5655356"/>
                <a:ext cx="1535613" cy="57470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11DDF2C-20A7-4967-96AA-D18B2A6F2FCA}"/>
                  </a:ext>
                </a:extLst>
              </p:cNvPr>
              <p:cNvSpPr txBox="1"/>
              <p:nvPr/>
            </p:nvSpPr>
            <p:spPr>
              <a:xfrm>
                <a:off x="818145" y="6858000"/>
                <a:ext cx="8406066" cy="2862322"/>
              </a:xfrm>
              <a:prstGeom prst="rect">
                <a:avLst/>
              </a:prstGeom>
              <a:noFill/>
            </p:spPr>
            <p:txBody>
              <a:bodyPr wrap="square" rtlCol="0">
                <a:spAutoFit/>
              </a:bodyPr>
              <a:lstStyle/>
              <a:p>
                <a:r>
                  <a:rPr kumimoji="1" lang="ja-JP" altLang="en-US" b="1" dirty="0"/>
                  <a:t>・比例ゲインを大きくすると</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𝝎</m:t>
                        </m:r>
                      </m:e>
                      <m:sub>
                        <m:r>
                          <a:rPr kumimoji="1" lang="en-US" altLang="ja-JP" b="1" i="1" smtClean="0">
                            <a:latin typeface="Cambria Math" panose="02040503050406030204" pitchFamily="18" charset="0"/>
                          </a:rPr>
                          <m:t>𝒏</m:t>
                        </m:r>
                      </m:sub>
                    </m:sSub>
                  </m:oMath>
                </a14:m>
                <a:r>
                  <a:rPr kumimoji="1" lang="ja-JP" altLang="en-US" b="1" dirty="0"/>
                  <a:t>が大きくなり，応答が速くなる</a:t>
                </a:r>
                <a:endParaRPr kumimoji="1" lang="en-US" altLang="ja-JP" b="1" dirty="0"/>
              </a:p>
              <a:p>
                <a:r>
                  <a:rPr lang="ja-JP" altLang="en-US" b="1" dirty="0"/>
                  <a:t>・</a:t>
                </a:r>
                <a14:m>
                  <m:oMath xmlns:m="http://schemas.openxmlformats.org/officeDocument/2006/math">
                    <m:r>
                      <a:rPr lang="en-US" altLang="ja-JP" b="1" i="1" smtClean="0">
                        <a:latin typeface="Cambria Math" panose="02040503050406030204" pitchFamily="18" charset="0"/>
                      </a:rPr>
                      <m:t>𝜻</m:t>
                    </m:r>
                  </m:oMath>
                </a14:m>
                <a:r>
                  <a:rPr kumimoji="1" lang="ja-JP" altLang="en-US" b="1" dirty="0"/>
                  <a:t>では</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oMath>
                </a14:m>
                <a:r>
                  <a:rPr kumimoji="1" lang="ja-JP" altLang="en-US" b="1" dirty="0"/>
                  <a:t>は分母にあり，</a:t>
                </a:r>
                <a14:m>
                  <m:oMath xmlns:m="http://schemas.openxmlformats.org/officeDocument/2006/math">
                    <m:r>
                      <a:rPr kumimoji="1" lang="en-US" altLang="ja-JP" b="1" i="1" smtClean="0">
                        <a:latin typeface="Cambria Math" panose="02040503050406030204" pitchFamily="18" charset="0"/>
                      </a:rPr>
                      <m:t>𝜻</m:t>
                    </m:r>
                  </m:oMath>
                </a14:m>
                <a:r>
                  <a:rPr kumimoji="1" lang="ja-JP" altLang="en-US" b="1" dirty="0"/>
                  <a:t>が小さくなり，振動的になる</a:t>
                </a:r>
                <a:endParaRPr kumimoji="1" lang="en-US" altLang="ja-JP" b="1" dirty="0"/>
              </a:p>
              <a:p>
                <a:endParaRPr lang="en-US" altLang="ja-JP" b="1" dirty="0"/>
              </a:p>
              <a:p>
                <a:r>
                  <a:rPr kumimoji="1" lang="ja-JP" altLang="en-US" b="1" dirty="0"/>
                  <a:t>⇒速応性と減衰性を同時に改善できない（トレードオフ）</a:t>
                </a:r>
                <a:endParaRPr kumimoji="1" lang="en-US" altLang="ja-JP" b="1" dirty="0"/>
              </a:p>
              <a:p>
                <a:endParaRPr lang="en-US" altLang="ja-JP" b="1" dirty="0"/>
              </a:p>
              <a:p>
                <a:r>
                  <a:rPr kumimoji="1" lang="ja-JP" altLang="en-US" b="1" dirty="0"/>
                  <a:t>最終値の定理より，</a:t>
                </a:r>
                <a:endParaRPr kumimoji="1" lang="en-US" altLang="ja-JP" b="1" dirty="0"/>
              </a:p>
              <a:p>
                <a:endParaRPr lang="en-US" altLang="ja-JP" b="1" dirty="0"/>
              </a:p>
              <a:p>
                <a:endParaRPr lang="en-US" altLang="ja-JP" b="1" dirty="0"/>
              </a:p>
              <a:p>
                <a:endParaRPr kumimoji="1" lang="en-US" altLang="ja-JP" b="1" dirty="0"/>
              </a:p>
              <a:p>
                <a:r>
                  <a:rPr lang="ja-JP" altLang="en-US" b="1" dirty="0"/>
                  <a:t>　　　　　　　</a:t>
                </a:r>
                <a:r>
                  <a:rPr lang="en-US" altLang="ja-JP" b="1" dirty="0"/>
                  <a:t>(</a:t>
                </a:r>
                <a:r>
                  <a:rPr lang="ja-JP" altLang="en-US" b="1" dirty="0"/>
                  <a:t>目標値</a:t>
                </a:r>
                <a:r>
                  <a:rPr lang="en-US" altLang="ja-JP" b="1" dirty="0"/>
                  <a:t>)</a:t>
                </a:r>
                <a:r>
                  <a:rPr lang="ja-JP" altLang="en-US" b="1" dirty="0"/>
                  <a:t>より，理論的に定常偏差は残ってしまうことが分かる．</a:t>
                </a:r>
                <a:endParaRPr kumimoji="1" lang="ja-JP" altLang="en-US" b="1" dirty="0"/>
              </a:p>
            </p:txBody>
          </p:sp>
        </mc:Choice>
        <mc:Fallback xmlns="">
          <p:sp>
            <p:nvSpPr>
              <p:cNvPr id="46" name="テキスト ボックス 45">
                <a:extLst>
                  <a:ext uri="{FF2B5EF4-FFF2-40B4-BE49-F238E27FC236}">
                    <a16:creationId xmlns:a16="http://schemas.microsoft.com/office/drawing/2014/main" id="{A11DDF2C-20A7-4967-96AA-D18B2A6F2FCA}"/>
                  </a:ext>
                </a:extLst>
              </p:cNvPr>
              <p:cNvSpPr txBox="1">
                <a:spLocks noRot="1" noChangeAspect="1" noMove="1" noResize="1" noEditPoints="1" noAdjustHandles="1" noChangeArrowheads="1" noChangeShapeType="1" noTextEdit="1"/>
              </p:cNvSpPr>
              <p:nvPr/>
            </p:nvSpPr>
            <p:spPr>
              <a:xfrm>
                <a:off x="818145" y="6858000"/>
                <a:ext cx="8406066" cy="2862322"/>
              </a:xfrm>
              <a:prstGeom prst="rect">
                <a:avLst/>
              </a:prstGeom>
              <a:blipFill>
                <a:blip r:embed="rId9"/>
                <a:stretch>
                  <a:fillRect l="-580" t="-1064" r="-435" b="-23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7CADC21-A236-4FC3-A1D2-7D38B7F19584}"/>
                  </a:ext>
                </a:extLst>
              </p:cNvPr>
              <p:cNvSpPr txBox="1"/>
              <p:nvPr/>
            </p:nvSpPr>
            <p:spPr>
              <a:xfrm>
                <a:off x="952500" y="8717050"/>
                <a:ext cx="2464585" cy="9144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𝒚</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m:t>
                          </m:r>
                        </m:e>
                      </m:d>
                      <m:r>
                        <a:rPr kumimoji="1" lang="en-US" altLang="ja-JP" b="1" i="1" smtClean="0">
                          <a:latin typeface="Cambria Math" panose="02040503050406030204" pitchFamily="18" charset="0"/>
                        </a:rPr>
                        <m:t>=</m:t>
                      </m:r>
                      <m:func>
                        <m:funcPr>
                          <m:ctrlPr>
                            <a:rPr kumimoji="1" lang="en-US" altLang="ja-JP" b="1" i="1" smtClean="0">
                              <a:latin typeface="Cambria Math" panose="02040503050406030204" pitchFamily="18" charset="0"/>
                            </a:rPr>
                          </m:ctrlPr>
                        </m:funcPr>
                        <m:fName>
                          <m:limLow>
                            <m:limLowPr>
                              <m:ctrlPr>
                                <a:rPr kumimoji="1" lang="en-US" altLang="ja-JP" b="1" i="1" smtClean="0">
                                  <a:latin typeface="Cambria Math" panose="02040503050406030204" pitchFamily="18" charset="0"/>
                                </a:rPr>
                              </m:ctrlPr>
                            </m:limLowPr>
                            <m:e>
                              <m:r>
                                <m:rPr>
                                  <m:sty m:val="p"/>
                                </m:rPr>
                                <a:rPr kumimoji="1" lang="en-US" altLang="ja-JP" b="0" i="0" smtClean="0">
                                  <a:latin typeface="Cambria Math" panose="02040503050406030204" pitchFamily="18" charset="0"/>
                                </a:rPr>
                                <m:t>lim</m:t>
                              </m:r>
                            </m:e>
                            <m:lim>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lim>
                          </m:limLow>
                        </m:fName>
                        <m:e>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1" smtClean="0">
                                  <a:latin typeface="Cambria Math" panose="02040503050406030204" pitchFamily="18" charset="0"/>
                                </a:rPr>
                                <m:t>𝒚𝒓</m:t>
                              </m:r>
                            </m:sub>
                          </m:sSub>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e>
                      </m:func>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𝑲</m:t>
                      </m:r>
                    </m:oMath>
                  </m:oMathPara>
                </a14:m>
                <a:endParaRPr kumimoji="1" lang="en-US" altLang="ja-JP" b="1" dirty="0"/>
              </a:p>
              <a:p>
                <a:endParaRPr kumimoji="1" lang="en-US" altLang="ja-JP" b="1" dirty="0"/>
              </a:p>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𝑲</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oMath>
                  </m:oMathPara>
                </a14:m>
                <a:endParaRPr kumimoji="1" lang="en-US" altLang="ja-JP" b="1" dirty="0"/>
              </a:p>
            </p:txBody>
          </p:sp>
        </mc:Choice>
        <mc:Fallback xmlns="">
          <p:sp>
            <p:nvSpPr>
              <p:cNvPr id="47" name="テキスト ボックス 46">
                <a:extLst>
                  <a:ext uri="{FF2B5EF4-FFF2-40B4-BE49-F238E27FC236}">
                    <a16:creationId xmlns:a16="http://schemas.microsoft.com/office/drawing/2014/main" id="{97CADC21-A236-4FC3-A1D2-7D38B7F19584}"/>
                  </a:ext>
                </a:extLst>
              </p:cNvPr>
              <p:cNvSpPr txBox="1">
                <a:spLocks noRot="1" noChangeAspect="1" noMove="1" noResize="1" noEditPoints="1" noAdjustHandles="1" noChangeArrowheads="1" noChangeShapeType="1" noTextEdit="1"/>
              </p:cNvSpPr>
              <p:nvPr/>
            </p:nvSpPr>
            <p:spPr>
              <a:xfrm>
                <a:off x="952500" y="8717050"/>
                <a:ext cx="2464585" cy="914481"/>
              </a:xfrm>
              <a:prstGeom prst="rect">
                <a:avLst/>
              </a:prstGeom>
              <a:blipFill>
                <a:blip r:embed="rId10"/>
                <a:stretch>
                  <a:fillRect l="-247" r="-247" b="-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346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PD</a:t>
            </a:r>
            <a:r>
              <a:rPr lang="ja-JP" altLang="en-US" dirty="0"/>
              <a:t>制御</a:t>
            </a:r>
            <a:endParaRPr kumimoji="1" lang="ja-JP" altLang="en-US" dirty="0"/>
          </a:p>
        </p:txBody>
      </p: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875CCC48-241C-40D1-BF8C-2A601FB18264}"/>
                  </a:ext>
                </a:extLst>
              </p:cNvPr>
              <p:cNvSpPr txBox="1"/>
              <p:nvPr/>
            </p:nvSpPr>
            <p:spPr>
              <a:xfrm>
                <a:off x="838200" y="4854768"/>
                <a:ext cx="8775032" cy="646331"/>
              </a:xfrm>
              <a:prstGeom prst="rect">
                <a:avLst/>
              </a:prstGeom>
              <a:noFill/>
            </p:spPr>
            <p:txBody>
              <a:bodyPr wrap="square" rtlCol="0">
                <a:spAutoFit/>
              </a:bodyPr>
              <a:lstStyle/>
              <a:p>
                <a:r>
                  <a:rPr kumimoji="1" lang="en-US" altLang="ja-JP" b="1" dirty="0"/>
                  <a:t>P</a:t>
                </a:r>
                <a:r>
                  <a:rPr kumimoji="1" lang="ja-JP" altLang="en-US" b="1" dirty="0"/>
                  <a:t>制御では</a:t>
                </a:r>
                <a:r>
                  <a:rPr lang="ja-JP" altLang="en-US" b="1" dirty="0"/>
                  <a:t>比例ゲイン</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𝒌</m:t>
                        </m:r>
                      </m:e>
                      <m:sub>
                        <m:r>
                          <a:rPr kumimoji="1" lang="en-US" altLang="ja-JP" sz="1800" b="1" i="1" smtClean="0">
                            <a:latin typeface="Cambria Math" panose="02040503050406030204" pitchFamily="18" charset="0"/>
                          </a:rPr>
                          <m:t>𝑷</m:t>
                        </m:r>
                      </m:sub>
                    </m:sSub>
                  </m:oMath>
                </a14:m>
                <a:r>
                  <a:rPr lang="ja-JP" altLang="en-US" b="1" dirty="0"/>
                  <a:t>を大きくすると</a:t>
                </a:r>
                <a:r>
                  <a:rPr kumimoji="1" lang="ja-JP" altLang="en-US" b="1" dirty="0"/>
                  <a:t>振動的になった．</a:t>
                </a:r>
                <a:endParaRPr kumimoji="1" lang="en-US" altLang="ja-JP" b="1" dirty="0"/>
              </a:p>
              <a:p>
                <a:r>
                  <a:rPr kumimoji="1" lang="ja-JP" altLang="en-US" b="1" dirty="0"/>
                  <a:t>そこで，</a:t>
                </a:r>
                <a:r>
                  <a:rPr kumimoji="1" lang="en-US" altLang="ja-JP" b="1" dirty="0"/>
                  <a:t>D</a:t>
                </a:r>
                <a:r>
                  <a:rPr kumimoji="1" lang="ja-JP" altLang="en-US" b="1" dirty="0"/>
                  <a:t>制御を加えて，振動を小さくする．</a:t>
                </a:r>
              </a:p>
            </p:txBody>
          </p:sp>
        </mc:Choice>
        <mc:Fallback>
          <p:sp>
            <p:nvSpPr>
              <p:cNvPr id="29" name="テキスト ボックス 28">
                <a:extLst>
                  <a:ext uri="{FF2B5EF4-FFF2-40B4-BE49-F238E27FC236}">
                    <a16:creationId xmlns:a16="http://schemas.microsoft.com/office/drawing/2014/main" id="{875CCC48-241C-40D1-BF8C-2A601FB18264}"/>
                  </a:ext>
                </a:extLst>
              </p:cNvPr>
              <p:cNvSpPr txBox="1">
                <a:spLocks noRot="1" noChangeAspect="1" noMove="1" noResize="1" noEditPoints="1" noAdjustHandles="1" noChangeArrowheads="1" noChangeShapeType="1" noTextEdit="1"/>
              </p:cNvSpPr>
              <p:nvPr/>
            </p:nvSpPr>
            <p:spPr>
              <a:xfrm>
                <a:off x="838200" y="4854768"/>
                <a:ext cx="8775032" cy="646331"/>
              </a:xfrm>
              <a:prstGeom prst="rect">
                <a:avLst/>
              </a:prstGeom>
              <a:blipFill>
                <a:blip r:embed="rId2"/>
                <a:stretch>
                  <a:fillRect l="-625" t="-4717" b="-14151"/>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8AC3368-D53E-41E6-8942-9BC2252BE394}"/>
              </a:ext>
            </a:extLst>
          </p:cNvPr>
          <p:cNvGrpSpPr/>
          <p:nvPr/>
        </p:nvGrpSpPr>
        <p:grpSpPr>
          <a:xfrm>
            <a:off x="838200" y="1627935"/>
            <a:ext cx="9376320" cy="2146052"/>
            <a:chOff x="1074672" y="1350553"/>
            <a:chExt cx="9376320" cy="2146052"/>
          </a:xfrm>
        </p:grpSpPr>
        <p:cxnSp>
          <p:nvCxnSpPr>
            <p:cNvPr id="31" name="直線矢印コネクタ 30">
              <a:extLst>
                <a:ext uri="{FF2B5EF4-FFF2-40B4-BE49-F238E27FC236}">
                  <a16:creationId xmlns:a16="http://schemas.microsoft.com/office/drawing/2014/main" id="{DEF2D5B4-4B54-4BFE-AA43-4E34141A7437}"/>
                </a:ext>
              </a:extLst>
            </p:cNvPr>
            <p:cNvCxnSpPr>
              <a:cxnSpLocks/>
              <a:endCxn id="32" idx="2"/>
            </p:cNvCxnSpPr>
            <p:nvPr/>
          </p:nvCxnSpPr>
          <p:spPr>
            <a:xfrm>
              <a:off x="1074672" y="2258805"/>
              <a:ext cx="14237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a:extLst>
                <a:ext uri="{FF2B5EF4-FFF2-40B4-BE49-F238E27FC236}">
                  <a16:creationId xmlns:a16="http://schemas.microsoft.com/office/drawing/2014/main" id="{000F41AA-6AC4-435E-A7C3-EBFC7D3CAAB9}"/>
                </a:ext>
              </a:extLst>
            </p:cNvPr>
            <p:cNvSpPr/>
            <p:nvPr/>
          </p:nvSpPr>
          <p:spPr>
            <a:xfrm>
              <a:off x="2498409" y="2168805"/>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34" name="直線矢印コネクタ 33">
              <a:extLst>
                <a:ext uri="{FF2B5EF4-FFF2-40B4-BE49-F238E27FC236}">
                  <a16:creationId xmlns:a16="http://schemas.microsoft.com/office/drawing/2014/main" id="{D0C6F341-76FB-4EE7-A4CF-B4EFEBCA0526}"/>
                </a:ext>
              </a:extLst>
            </p:cNvPr>
            <p:cNvCxnSpPr>
              <a:cxnSpLocks/>
              <a:stCxn id="32" idx="6"/>
              <a:endCxn id="64" idx="1"/>
            </p:cNvCxnSpPr>
            <p:nvPr/>
          </p:nvCxnSpPr>
          <p:spPr>
            <a:xfrm>
              <a:off x="2678409" y="2258805"/>
              <a:ext cx="2298124" cy="2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B9112F50-1825-4F04-A38F-185FB6E8EA8E}"/>
                </a:ext>
              </a:extLst>
            </p:cNvPr>
            <p:cNvSpPr/>
            <p:nvPr/>
          </p:nvSpPr>
          <p:spPr>
            <a:xfrm>
              <a:off x="7836758" y="1896833"/>
              <a:ext cx="1080000"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39" name="楕円 38">
              <a:extLst>
                <a:ext uri="{FF2B5EF4-FFF2-40B4-BE49-F238E27FC236}">
                  <a16:creationId xmlns:a16="http://schemas.microsoft.com/office/drawing/2014/main" id="{3BC9FE0F-83A4-4974-BE03-B5359716CB42}"/>
                </a:ext>
              </a:extLst>
            </p:cNvPr>
            <p:cNvSpPr/>
            <p:nvPr/>
          </p:nvSpPr>
          <p:spPr>
            <a:xfrm>
              <a:off x="6000493" y="2168805"/>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41" name="直線矢印コネクタ 40">
              <a:extLst>
                <a:ext uri="{FF2B5EF4-FFF2-40B4-BE49-F238E27FC236}">
                  <a16:creationId xmlns:a16="http://schemas.microsoft.com/office/drawing/2014/main" id="{E54D8089-090A-4F9E-8D06-EA2FED2748C8}"/>
                </a:ext>
              </a:extLst>
            </p:cNvPr>
            <p:cNvCxnSpPr>
              <a:cxnSpLocks/>
              <a:stCxn id="39" idx="6"/>
              <a:endCxn id="82" idx="2"/>
            </p:cNvCxnSpPr>
            <p:nvPr/>
          </p:nvCxnSpPr>
          <p:spPr>
            <a:xfrm flipV="1">
              <a:off x="6180493" y="2256832"/>
              <a:ext cx="837199" cy="19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A762ECE-DE88-4ECD-9CAC-CE0D0D7AE191}"/>
                </a:ext>
              </a:extLst>
            </p:cNvPr>
            <p:cNvCxnSpPr>
              <a:cxnSpLocks/>
              <a:stCxn id="64" idx="3"/>
              <a:endCxn id="39" idx="2"/>
            </p:cNvCxnSpPr>
            <p:nvPr/>
          </p:nvCxnSpPr>
          <p:spPr>
            <a:xfrm flipV="1">
              <a:off x="5546285" y="2258805"/>
              <a:ext cx="454208" cy="2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F7CC3CFF-2F65-4948-84E6-415FF615D606}"/>
                </a:ext>
              </a:extLst>
            </p:cNvPr>
            <p:cNvCxnSpPr>
              <a:cxnSpLocks/>
              <a:stCxn id="35" idx="3"/>
              <a:endCxn id="47" idx="2"/>
            </p:cNvCxnSpPr>
            <p:nvPr/>
          </p:nvCxnSpPr>
          <p:spPr>
            <a:xfrm>
              <a:off x="8916758" y="2256833"/>
              <a:ext cx="5764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楕円 46">
              <a:extLst>
                <a:ext uri="{FF2B5EF4-FFF2-40B4-BE49-F238E27FC236}">
                  <a16:creationId xmlns:a16="http://schemas.microsoft.com/office/drawing/2014/main" id="{B09319C4-ABFB-4787-9929-B08F538A1A4C}"/>
                </a:ext>
              </a:extLst>
            </p:cNvPr>
            <p:cNvSpPr/>
            <p:nvPr/>
          </p:nvSpPr>
          <p:spPr>
            <a:xfrm>
              <a:off x="9493252" y="2166833"/>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49" name="直線矢印コネクタ 48">
              <a:extLst>
                <a:ext uri="{FF2B5EF4-FFF2-40B4-BE49-F238E27FC236}">
                  <a16:creationId xmlns:a16="http://schemas.microsoft.com/office/drawing/2014/main" id="{95332B42-B809-4029-A24B-C887DDCBE07D}"/>
                </a:ext>
              </a:extLst>
            </p:cNvPr>
            <p:cNvCxnSpPr>
              <a:cxnSpLocks/>
              <a:stCxn id="47" idx="6"/>
            </p:cNvCxnSpPr>
            <p:nvPr/>
          </p:nvCxnSpPr>
          <p:spPr>
            <a:xfrm>
              <a:off x="9673252" y="2256833"/>
              <a:ext cx="736970" cy="24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CB347B3E-9E0C-440B-82EE-FDBD3F600B73}"/>
                </a:ext>
              </a:extLst>
            </p:cNvPr>
            <p:cNvCxnSpPr>
              <a:cxnSpLocks/>
              <a:stCxn id="47" idx="4"/>
              <a:endCxn id="32" idx="4"/>
            </p:cNvCxnSpPr>
            <p:nvPr/>
          </p:nvCxnSpPr>
          <p:spPr>
            <a:xfrm rot="5400000">
              <a:off x="6084845" y="-1149602"/>
              <a:ext cx="1972" cy="6994843"/>
            </a:xfrm>
            <a:prstGeom prst="bentConnector3">
              <a:avLst>
                <a:gd name="adj1" fmla="val 75144878"/>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07C1639-4CC9-4130-948A-F068CFCE0DF0}"/>
                    </a:ext>
                  </a:extLst>
                </p:cNvPr>
                <p:cNvSpPr txBox="1"/>
                <p:nvPr/>
              </p:nvSpPr>
              <p:spPr>
                <a:xfrm>
                  <a:off x="2062976" y="2258805"/>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52" name="テキスト ボックス 51">
                  <a:extLst>
                    <a:ext uri="{FF2B5EF4-FFF2-40B4-BE49-F238E27FC236}">
                      <a16:creationId xmlns:a16="http://schemas.microsoft.com/office/drawing/2014/main" id="{F07C1639-4CC9-4130-948A-F068CFCE0DF0}"/>
                    </a:ext>
                  </a:extLst>
                </p:cNvPr>
                <p:cNvSpPr txBox="1">
                  <a:spLocks noRot="1" noChangeAspect="1" noMove="1" noResize="1" noEditPoints="1" noAdjustHandles="1" noChangeArrowheads="1" noChangeShapeType="1" noTextEdit="1"/>
                </p:cNvSpPr>
                <p:nvPr/>
              </p:nvSpPr>
              <p:spPr>
                <a:xfrm>
                  <a:off x="2062976" y="2258805"/>
                  <a:ext cx="266098" cy="307777"/>
                </a:xfrm>
                <a:prstGeom prst="rect">
                  <a:avLst/>
                </a:prstGeom>
                <a:blipFill>
                  <a:blip r:embed="rId3"/>
                  <a:stretch>
                    <a:fillRect l="-18605" r="-18605" b="-5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29C6829-1174-4A85-A6FB-6604B18FE997}"/>
                    </a:ext>
                  </a:extLst>
                </p:cNvPr>
                <p:cNvSpPr txBox="1"/>
                <p:nvPr/>
              </p:nvSpPr>
              <p:spPr>
                <a:xfrm>
                  <a:off x="2301823" y="2572948"/>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53" name="テキスト ボックス 52">
                  <a:extLst>
                    <a:ext uri="{FF2B5EF4-FFF2-40B4-BE49-F238E27FC236}">
                      <a16:creationId xmlns:a16="http://schemas.microsoft.com/office/drawing/2014/main" id="{529C6829-1174-4A85-A6FB-6604B18FE997}"/>
                    </a:ext>
                  </a:extLst>
                </p:cNvPr>
                <p:cNvSpPr txBox="1">
                  <a:spLocks noRot="1" noChangeAspect="1" noMove="1" noResize="1" noEditPoints="1" noAdjustHandles="1" noChangeArrowheads="1" noChangeShapeType="1" noTextEdit="1"/>
                </p:cNvSpPr>
                <p:nvPr/>
              </p:nvSpPr>
              <p:spPr>
                <a:xfrm>
                  <a:off x="2301823" y="2572948"/>
                  <a:ext cx="266098" cy="307777"/>
                </a:xfrm>
                <a:prstGeom prst="rect">
                  <a:avLst/>
                </a:prstGeom>
                <a:blipFill>
                  <a:blip r:embed="rId4"/>
                  <a:stretch>
                    <a:fillRect l="-4651" r="-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46FFADBE-BF85-4B44-846F-B4BBC746FC19}"/>
                    </a:ext>
                  </a:extLst>
                </p:cNvPr>
                <p:cNvSpPr txBox="1"/>
                <p:nvPr/>
              </p:nvSpPr>
              <p:spPr>
                <a:xfrm>
                  <a:off x="1306280" y="1899246"/>
                  <a:ext cx="2115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𝒓</m:t>
                        </m:r>
                      </m:oMath>
                    </m:oMathPara>
                  </a14:m>
                  <a:endParaRPr kumimoji="1" lang="ja-JP" altLang="en-US" sz="2000" b="1" dirty="0"/>
                </a:p>
              </p:txBody>
            </p:sp>
          </mc:Choice>
          <mc:Fallback xmlns="">
            <p:sp>
              <p:nvSpPr>
                <p:cNvPr id="54" name="テキスト ボックス 53">
                  <a:extLst>
                    <a:ext uri="{FF2B5EF4-FFF2-40B4-BE49-F238E27FC236}">
                      <a16:creationId xmlns:a16="http://schemas.microsoft.com/office/drawing/2014/main" id="{46FFADBE-BF85-4B44-846F-B4BBC746FC19}"/>
                    </a:ext>
                  </a:extLst>
                </p:cNvPr>
                <p:cNvSpPr txBox="1">
                  <a:spLocks noRot="1" noChangeAspect="1" noMove="1" noResize="1" noEditPoints="1" noAdjustHandles="1" noChangeArrowheads="1" noChangeShapeType="1" noTextEdit="1"/>
                </p:cNvSpPr>
                <p:nvPr/>
              </p:nvSpPr>
              <p:spPr>
                <a:xfrm>
                  <a:off x="1306280" y="1899246"/>
                  <a:ext cx="211596" cy="307777"/>
                </a:xfrm>
                <a:prstGeom prst="rect">
                  <a:avLst/>
                </a:prstGeom>
                <a:blipFill>
                  <a:blip r:embed="rId5"/>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828C2232-E1D0-4A34-B224-40D3C8D7B191}"/>
                    </a:ext>
                  </a:extLst>
                </p:cNvPr>
                <p:cNvSpPr txBox="1"/>
                <p:nvPr/>
              </p:nvSpPr>
              <p:spPr>
                <a:xfrm>
                  <a:off x="3045890" y="1898481"/>
                  <a:ext cx="2148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𝒆</m:t>
                        </m:r>
                      </m:oMath>
                    </m:oMathPara>
                  </a14:m>
                  <a:endParaRPr kumimoji="1" lang="ja-JP" altLang="en-US" sz="2000" b="1" dirty="0"/>
                </a:p>
              </p:txBody>
            </p:sp>
          </mc:Choice>
          <mc:Fallback xmlns="">
            <p:sp>
              <p:nvSpPr>
                <p:cNvPr id="55" name="テキスト ボックス 54">
                  <a:extLst>
                    <a:ext uri="{FF2B5EF4-FFF2-40B4-BE49-F238E27FC236}">
                      <a16:creationId xmlns:a16="http://schemas.microsoft.com/office/drawing/2014/main" id="{828C2232-E1D0-4A34-B224-40D3C8D7B191}"/>
                    </a:ext>
                  </a:extLst>
                </p:cNvPr>
                <p:cNvSpPr txBox="1">
                  <a:spLocks noRot="1" noChangeAspect="1" noMove="1" noResize="1" noEditPoints="1" noAdjustHandles="1" noChangeArrowheads="1" noChangeShapeType="1" noTextEdit="1"/>
                </p:cNvSpPr>
                <p:nvPr/>
              </p:nvSpPr>
              <p:spPr>
                <a:xfrm>
                  <a:off x="3045890" y="1898481"/>
                  <a:ext cx="214802" cy="307777"/>
                </a:xfrm>
                <a:prstGeom prst="rect">
                  <a:avLst/>
                </a:prstGeom>
                <a:blipFill>
                  <a:blip r:embed="rId6"/>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E7BD7545-5BAA-460D-85E7-05751038B67E}"/>
                    </a:ext>
                  </a:extLst>
                </p:cNvPr>
                <p:cNvSpPr txBox="1"/>
                <p:nvPr/>
              </p:nvSpPr>
              <p:spPr>
                <a:xfrm>
                  <a:off x="6504013" y="1896833"/>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𝒖</m:t>
                        </m:r>
                      </m:oMath>
                    </m:oMathPara>
                  </a14:m>
                  <a:endParaRPr kumimoji="1" lang="ja-JP" altLang="en-US" sz="2000" b="1" dirty="0"/>
                </a:p>
              </p:txBody>
            </p:sp>
          </mc:Choice>
          <mc:Fallback xmlns="">
            <p:sp>
              <p:nvSpPr>
                <p:cNvPr id="56" name="テキスト ボックス 55">
                  <a:extLst>
                    <a:ext uri="{FF2B5EF4-FFF2-40B4-BE49-F238E27FC236}">
                      <a16:creationId xmlns:a16="http://schemas.microsoft.com/office/drawing/2014/main" id="{E7BD7545-5BAA-460D-85E7-05751038B67E}"/>
                    </a:ext>
                  </a:extLst>
                </p:cNvPr>
                <p:cNvSpPr txBox="1">
                  <a:spLocks noRot="1" noChangeAspect="1" noMove="1" noResize="1" noEditPoints="1" noAdjustHandles="1" noChangeArrowheads="1" noChangeShapeType="1" noTextEdit="1"/>
                </p:cNvSpPr>
                <p:nvPr/>
              </p:nvSpPr>
              <p:spPr>
                <a:xfrm>
                  <a:off x="6504013" y="1896833"/>
                  <a:ext cx="238848" cy="307777"/>
                </a:xfrm>
                <a:prstGeom prst="rect">
                  <a:avLst/>
                </a:prstGeom>
                <a:blipFill>
                  <a:blip r:embed="rId7"/>
                  <a:stretch>
                    <a:fillRect l="-12821" r="-128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BCF13A8-D129-4DA2-9A02-2A1BF0EA85CA}"/>
                    </a:ext>
                  </a:extLst>
                </p:cNvPr>
                <p:cNvSpPr txBox="1"/>
                <p:nvPr/>
              </p:nvSpPr>
              <p:spPr>
                <a:xfrm>
                  <a:off x="10223366" y="1833587"/>
                  <a:ext cx="2276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𝒚</m:t>
                        </m:r>
                      </m:oMath>
                    </m:oMathPara>
                  </a14:m>
                  <a:endParaRPr kumimoji="1" lang="ja-JP" altLang="en-US" sz="2000" b="1" dirty="0"/>
                </a:p>
              </p:txBody>
            </p:sp>
          </mc:Choice>
          <mc:Fallback xmlns="">
            <p:sp>
              <p:nvSpPr>
                <p:cNvPr id="57" name="テキスト ボックス 56">
                  <a:extLst>
                    <a:ext uri="{FF2B5EF4-FFF2-40B4-BE49-F238E27FC236}">
                      <a16:creationId xmlns:a16="http://schemas.microsoft.com/office/drawing/2014/main" id="{FBCF13A8-D129-4DA2-9A02-2A1BF0EA85CA}"/>
                    </a:ext>
                  </a:extLst>
                </p:cNvPr>
                <p:cNvSpPr txBox="1">
                  <a:spLocks noRot="1" noChangeAspect="1" noMove="1" noResize="1" noEditPoints="1" noAdjustHandles="1" noChangeArrowheads="1" noChangeShapeType="1" noTextEdit="1"/>
                </p:cNvSpPr>
                <p:nvPr/>
              </p:nvSpPr>
              <p:spPr>
                <a:xfrm>
                  <a:off x="10223366" y="1833587"/>
                  <a:ext cx="227626" cy="307777"/>
                </a:xfrm>
                <a:prstGeom prst="rect">
                  <a:avLst/>
                </a:prstGeom>
                <a:blipFill>
                  <a:blip r:embed="rId8"/>
                  <a:stretch>
                    <a:fillRect l="-23684" r="-23684"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4A990EC-7453-4202-8272-A0485F889054}"/>
                    </a:ext>
                  </a:extLst>
                </p:cNvPr>
                <p:cNvSpPr txBox="1"/>
                <p:nvPr/>
              </p:nvSpPr>
              <p:spPr>
                <a:xfrm>
                  <a:off x="5698869" y="1915669"/>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59" name="テキスト ボックス 58">
                  <a:extLst>
                    <a:ext uri="{FF2B5EF4-FFF2-40B4-BE49-F238E27FC236}">
                      <a16:creationId xmlns:a16="http://schemas.microsoft.com/office/drawing/2014/main" id="{B4A990EC-7453-4202-8272-A0485F889054}"/>
                    </a:ext>
                  </a:extLst>
                </p:cNvPr>
                <p:cNvSpPr txBox="1">
                  <a:spLocks noRot="1" noChangeAspect="1" noMove="1" noResize="1" noEditPoints="1" noAdjustHandles="1" noChangeArrowheads="1" noChangeShapeType="1" noTextEdit="1"/>
                </p:cNvSpPr>
                <p:nvPr/>
              </p:nvSpPr>
              <p:spPr>
                <a:xfrm>
                  <a:off x="5698869" y="1915669"/>
                  <a:ext cx="266098" cy="307777"/>
                </a:xfrm>
                <a:prstGeom prst="rect">
                  <a:avLst/>
                </a:prstGeom>
                <a:blipFill>
                  <a:blip r:embed="rId9"/>
                  <a:stretch>
                    <a:fillRect l="-18182" r="-15909"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91C46E36-D6F5-4037-BA7E-E1575BBBFD28}"/>
                    </a:ext>
                  </a:extLst>
                </p:cNvPr>
                <p:cNvSpPr txBox="1"/>
                <p:nvPr/>
              </p:nvSpPr>
              <p:spPr>
                <a:xfrm>
                  <a:off x="8288574" y="2053967"/>
                  <a:ext cx="18915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rPr>
                          <m:t>𝑷</m:t>
                        </m:r>
                      </m:oMath>
                    </m:oMathPara>
                  </a14:m>
                  <a:endParaRPr lang="ja-JP" altLang="en-US" sz="2800" b="1" dirty="0"/>
                </a:p>
              </p:txBody>
            </p:sp>
          </mc:Choice>
          <mc:Fallback xmlns="">
            <p:sp>
              <p:nvSpPr>
                <p:cNvPr id="61" name="テキスト ボックス 60">
                  <a:extLst>
                    <a:ext uri="{FF2B5EF4-FFF2-40B4-BE49-F238E27FC236}">
                      <a16:creationId xmlns:a16="http://schemas.microsoft.com/office/drawing/2014/main" id="{91C46E36-D6F5-4037-BA7E-E1575BBBFD28}"/>
                    </a:ext>
                  </a:extLst>
                </p:cNvPr>
                <p:cNvSpPr txBox="1">
                  <a:spLocks noRot="1" noChangeAspect="1" noMove="1" noResize="1" noEditPoints="1" noAdjustHandles="1" noChangeArrowheads="1" noChangeShapeType="1" noTextEdit="1"/>
                </p:cNvSpPr>
                <p:nvPr/>
              </p:nvSpPr>
              <p:spPr>
                <a:xfrm>
                  <a:off x="8288574" y="2053967"/>
                  <a:ext cx="189154" cy="430887"/>
                </a:xfrm>
                <a:prstGeom prst="rect">
                  <a:avLst/>
                </a:prstGeom>
                <a:blipFill>
                  <a:blip r:embed="rId10"/>
                  <a:stretch>
                    <a:fillRect r="-22581"/>
                  </a:stretch>
                </a:blipFill>
              </p:spPr>
              <p:txBody>
                <a:bodyPr/>
                <a:lstStyle/>
                <a:p>
                  <a:r>
                    <a:rPr lang="ja-JP" altLang="en-US">
                      <a:noFill/>
                    </a:rPr>
                    <a:t> </a:t>
                  </a:r>
                </a:p>
              </p:txBody>
            </p:sp>
          </mc:Fallback>
        </mc:AlternateContent>
        <p:sp>
          <p:nvSpPr>
            <p:cNvPr id="64" name="正方形/長方形 63">
              <a:extLst>
                <a:ext uri="{FF2B5EF4-FFF2-40B4-BE49-F238E27FC236}">
                  <a16:creationId xmlns:a16="http://schemas.microsoft.com/office/drawing/2014/main" id="{AE45B6B3-76E5-45B3-86AC-28085795C3B8}"/>
                </a:ext>
              </a:extLst>
            </p:cNvPr>
            <p:cNvSpPr/>
            <p:nvPr/>
          </p:nvSpPr>
          <p:spPr>
            <a:xfrm>
              <a:off x="4976533" y="1901522"/>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68" name="正方形/長方形 67">
              <a:extLst>
                <a:ext uri="{FF2B5EF4-FFF2-40B4-BE49-F238E27FC236}">
                  <a16:creationId xmlns:a16="http://schemas.microsoft.com/office/drawing/2014/main" id="{A32006E7-EE75-4DA8-914F-952CCD1F5399}"/>
                </a:ext>
              </a:extLst>
            </p:cNvPr>
            <p:cNvSpPr/>
            <p:nvPr/>
          </p:nvSpPr>
          <p:spPr>
            <a:xfrm>
              <a:off x="4099824" y="2776605"/>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70" name="正方形/長方形 69">
              <a:extLst>
                <a:ext uri="{FF2B5EF4-FFF2-40B4-BE49-F238E27FC236}">
                  <a16:creationId xmlns:a16="http://schemas.microsoft.com/office/drawing/2014/main" id="{EF5D5D66-4D0C-4D1E-B5BF-10F028FED19C}"/>
                </a:ext>
              </a:extLst>
            </p:cNvPr>
            <p:cNvSpPr/>
            <p:nvPr/>
          </p:nvSpPr>
          <p:spPr>
            <a:xfrm>
              <a:off x="4956062" y="2768671"/>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099E6AC8-800C-4458-84B1-556938EEE1C5}"/>
                    </a:ext>
                  </a:extLst>
                </p:cNvPr>
                <p:cNvSpPr txBox="1"/>
                <p:nvPr/>
              </p:nvSpPr>
              <p:spPr>
                <a:xfrm>
                  <a:off x="5081710" y="2114373"/>
                  <a:ext cx="3697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𝑷</m:t>
                            </m:r>
                          </m:sub>
                        </m:sSub>
                      </m:oMath>
                    </m:oMathPara>
                  </a14:m>
                  <a:endParaRPr kumimoji="1" lang="en-US" altLang="ja-JP" sz="2000" b="1" dirty="0"/>
                </a:p>
              </p:txBody>
            </p:sp>
          </mc:Choice>
          <mc:Fallback xmlns="">
            <p:sp>
              <p:nvSpPr>
                <p:cNvPr id="74" name="テキスト ボックス 73">
                  <a:extLst>
                    <a:ext uri="{FF2B5EF4-FFF2-40B4-BE49-F238E27FC236}">
                      <a16:creationId xmlns:a16="http://schemas.microsoft.com/office/drawing/2014/main" id="{099E6AC8-800C-4458-84B1-556938EEE1C5}"/>
                    </a:ext>
                  </a:extLst>
                </p:cNvPr>
                <p:cNvSpPr txBox="1">
                  <a:spLocks noRot="1" noChangeAspect="1" noMove="1" noResize="1" noEditPoints="1" noAdjustHandles="1" noChangeArrowheads="1" noChangeShapeType="1" noTextEdit="1"/>
                </p:cNvSpPr>
                <p:nvPr/>
              </p:nvSpPr>
              <p:spPr>
                <a:xfrm>
                  <a:off x="5081710" y="2114373"/>
                  <a:ext cx="369717" cy="307777"/>
                </a:xfrm>
                <a:prstGeom prst="rect">
                  <a:avLst/>
                </a:prstGeom>
                <a:blipFill>
                  <a:blip r:embed="rId11"/>
                  <a:stretch>
                    <a:fillRect l="-16667" r="-6667" b="-156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8996B908-3FA6-4CC5-8632-465A29FBBA9E}"/>
                    </a:ext>
                  </a:extLst>
                </p:cNvPr>
                <p:cNvSpPr txBox="1"/>
                <p:nvPr/>
              </p:nvSpPr>
              <p:spPr>
                <a:xfrm>
                  <a:off x="5049667" y="2933282"/>
                  <a:ext cx="3825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𝑫</m:t>
                            </m:r>
                          </m:sub>
                        </m:sSub>
                      </m:oMath>
                    </m:oMathPara>
                  </a14:m>
                  <a:endParaRPr kumimoji="1" lang="en-US" altLang="ja-JP" sz="2000" b="1" dirty="0"/>
                </a:p>
              </p:txBody>
            </p:sp>
          </mc:Choice>
          <mc:Fallback xmlns="">
            <p:sp>
              <p:nvSpPr>
                <p:cNvPr id="75" name="テキスト ボックス 74">
                  <a:extLst>
                    <a:ext uri="{FF2B5EF4-FFF2-40B4-BE49-F238E27FC236}">
                      <a16:creationId xmlns:a16="http://schemas.microsoft.com/office/drawing/2014/main" id="{8996B908-3FA6-4CC5-8632-465A29FBBA9E}"/>
                    </a:ext>
                  </a:extLst>
                </p:cNvPr>
                <p:cNvSpPr txBox="1">
                  <a:spLocks noRot="1" noChangeAspect="1" noMove="1" noResize="1" noEditPoints="1" noAdjustHandles="1" noChangeArrowheads="1" noChangeShapeType="1" noTextEdit="1"/>
                </p:cNvSpPr>
                <p:nvPr/>
              </p:nvSpPr>
              <p:spPr>
                <a:xfrm>
                  <a:off x="5049667" y="2933282"/>
                  <a:ext cx="382541" cy="307777"/>
                </a:xfrm>
                <a:prstGeom prst="rect">
                  <a:avLst/>
                </a:prstGeom>
                <a:blipFill>
                  <a:blip r:embed="rId12"/>
                  <a:stretch>
                    <a:fillRect l="-16129" r="-6452" b="-1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542A00C4-101C-42E2-912F-2801B3183B8A}"/>
                    </a:ext>
                  </a:extLst>
                </p:cNvPr>
                <p:cNvSpPr txBox="1"/>
                <p:nvPr/>
              </p:nvSpPr>
              <p:spPr>
                <a:xfrm>
                  <a:off x="4277937" y="2982716"/>
                  <a:ext cx="20197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𝒔</m:t>
                        </m:r>
                      </m:oMath>
                    </m:oMathPara>
                  </a14:m>
                  <a:endParaRPr kumimoji="1" lang="en-US" altLang="ja-JP" sz="2000" b="1" dirty="0"/>
                </a:p>
              </p:txBody>
            </p:sp>
          </mc:Choice>
          <mc:Fallback xmlns="">
            <p:sp>
              <p:nvSpPr>
                <p:cNvPr id="76" name="テキスト ボックス 75">
                  <a:extLst>
                    <a:ext uri="{FF2B5EF4-FFF2-40B4-BE49-F238E27FC236}">
                      <a16:creationId xmlns:a16="http://schemas.microsoft.com/office/drawing/2014/main" id="{542A00C4-101C-42E2-912F-2801B3183B8A}"/>
                    </a:ext>
                  </a:extLst>
                </p:cNvPr>
                <p:cNvSpPr txBox="1">
                  <a:spLocks noRot="1" noChangeAspect="1" noMove="1" noResize="1" noEditPoints="1" noAdjustHandles="1" noChangeArrowheads="1" noChangeShapeType="1" noTextEdit="1"/>
                </p:cNvSpPr>
                <p:nvPr/>
              </p:nvSpPr>
              <p:spPr>
                <a:xfrm>
                  <a:off x="4277937" y="2982716"/>
                  <a:ext cx="201978" cy="307777"/>
                </a:xfrm>
                <a:prstGeom prst="rect">
                  <a:avLst/>
                </a:prstGeom>
                <a:blipFill>
                  <a:blip r:embed="rId13"/>
                  <a:stretch>
                    <a:fillRect l="-15152" r="-15152"/>
                  </a:stretch>
                </a:blipFill>
              </p:spPr>
              <p:txBody>
                <a:bodyPr/>
                <a:lstStyle/>
                <a:p>
                  <a:r>
                    <a:rPr lang="ja-JP" altLang="en-US">
                      <a:noFill/>
                    </a:rPr>
                    <a:t> </a:t>
                  </a:r>
                </a:p>
              </p:txBody>
            </p:sp>
          </mc:Fallback>
        </mc:AlternateContent>
        <p:cxnSp>
          <p:nvCxnSpPr>
            <p:cNvPr id="78" name="コネクタ: カギ線 77">
              <a:extLst>
                <a:ext uri="{FF2B5EF4-FFF2-40B4-BE49-F238E27FC236}">
                  <a16:creationId xmlns:a16="http://schemas.microsoft.com/office/drawing/2014/main" id="{E0652084-D0E7-4CA4-9C60-3A88B7982274}"/>
                </a:ext>
              </a:extLst>
            </p:cNvPr>
            <p:cNvCxnSpPr>
              <a:cxnSpLocks/>
              <a:stCxn id="79" idx="4"/>
              <a:endCxn id="68" idx="1"/>
            </p:cNvCxnSpPr>
            <p:nvPr/>
          </p:nvCxnSpPr>
          <p:spPr>
            <a:xfrm rot="16200000" flipH="1">
              <a:off x="3524615" y="2561396"/>
              <a:ext cx="759872" cy="39054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79" name="楕円 78">
              <a:extLst>
                <a:ext uri="{FF2B5EF4-FFF2-40B4-BE49-F238E27FC236}">
                  <a16:creationId xmlns:a16="http://schemas.microsoft.com/office/drawing/2014/main" id="{8EE61AA4-6566-4CFB-A2F2-073A7A21AE9F}"/>
                </a:ext>
              </a:extLst>
            </p:cNvPr>
            <p:cNvSpPr/>
            <p:nvPr/>
          </p:nvSpPr>
          <p:spPr>
            <a:xfrm>
              <a:off x="3619278" y="2196733"/>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80" name="直線矢印コネクタ 79">
              <a:extLst>
                <a:ext uri="{FF2B5EF4-FFF2-40B4-BE49-F238E27FC236}">
                  <a16:creationId xmlns:a16="http://schemas.microsoft.com/office/drawing/2014/main" id="{79932152-DAA2-4368-8DA3-68C5C3A04834}"/>
                </a:ext>
              </a:extLst>
            </p:cNvPr>
            <p:cNvCxnSpPr>
              <a:cxnSpLocks/>
              <a:stCxn id="68" idx="3"/>
              <a:endCxn id="70" idx="1"/>
            </p:cNvCxnSpPr>
            <p:nvPr/>
          </p:nvCxnSpPr>
          <p:spPr>
            <a:xfrm flipV="1">
              <a:off x="4669576" y="3128671"/>
              <a:ext cx="286486" cy="7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8E9A3206-8969-4F7E-B300-FFAE88EFDB65}"/>
                </a:ext>
              </a:extLst>
            </p:cNvPr>
            <p:cNvCxnSpPr>
              <a:cxnSpLocks/>
              <a:stCxn id="70" idx="3"/>
              <a:endCxn id="39" idx="4"/>
            </p:cNvCxnSpPr>
            <p:nvPr/>
          </p:nvCxnSpPr>
          <p:spPr>
            <a:xfrm flipV="1">
              <a:off x="5525814" y="2348805"/>
              <a:ext cx="564679" cy="77986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82" name="楕円 81">
              <a:extLst>
                <a:ext uri="{FF2B5EF4-FFF2-40B4-BE49-F238E27FC236}">
                  <a16:creationId xmlns:a16="http://schemas.microsoft.com/office/drawing/2014/main" id="{F342F9D2-5F15-489C-B695-2720B5EDD033}"/>
                </a:ext>
              </a:extLst>
            </p:cNvPr>
            <p:cNvSpPr/>
            <p:nvPr/>
          </p:nvSpPr>
          <p:spPr>
            <a:xfrm>
              <a:off x="7017692" y="2166832"/>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83" name="直線矢印コネクタ 82">
              <a:extLst>
                <a:ext uri="{FF2B5EF4-FFF2-40B4-BE49-F238E27FC236}">
                  <a16:creationId xmlns:a16="http://schemas.microsoft.com/office/drawing/2014/main" id="{D1765C63-6054-41FD-A82C-1D3C5FD085E4}"/>
                </a:ext>
              </a:extLst>
            </p:cNvPr>
            <p:cNvCxnSpPr>
              <a:cxnSpLocks/>
              <a:endCxn id="82" idx="0"/>
            </p:cNvCxnSpPr>
            <p:nvPr/>
          </p:nvCxnSpPr>
          <p:spPr>
            <a:xfrm>
              <a:off x="7098377" y="1350553"/>
              <a:ext cx="9315" cy="8162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622CF1B8-FD92-4A13-9FA6-3494C154A1AF}"/>
                    </a:ext>
                  </a:extLst>
                </p:cNvPr>
                <p:cNvSpPr txBox="1"/>
                <p:nvPr/>
              </p:nvSpPr>
              <p:spPr>
                <a:xfrm>
                  <a:off x="7104689" y="1769062"/>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0" name="テキスト ボックス 89">
                  <a:extLst>
                    <a:ext uri="{FF2B5EF4-FFF2-40B4-BE49-F238E27FC236}">
                      <a16:creationId xmlns:a16="http://schemas.microsoft.com/office/drawing/2014/main" id="{622CF1B8-FD92-4A13-9FA6-3494C154A1AF}"/>
                    </a:ext>
                  </a:extLst>
                </p:cNvPr>
                <p:cNvSpPr txBox="1">
                  <a:spLocks noRot="1" noChangeAspect="1" noMove="1" noResize="1" noEditPoints="1" noAdjustHandles="1" noChangeArrowheads="1" noChangeShapeType="1" noTextEdit="1"/>
                </p:cNvSpPr>
                <p:nvPr/>
              </p:nvSpPr>
              <p:spPr>
                <a:xfrm>
                  <a:off x="7104689" y="1769062"/>
                  <a:ext cx="266098" cy="307777"/>
                </a:xfrm>
                <a:prstGeom prst="rect">
                  <a:avLst/>
                </a:prstGeom>
                <a:blipFill>
                  <a:blip r:embed="rId14"/>
                  <a:stretch>
                    <a:fillRect l="-18605" r="-18605"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419F3D9-AC00-4A13-A04C-EBE989295BC9}"/>
                    </a:ext>
                  </a:extLst>
                </p:cNvPr>
                <p:cNvSpPr txBox="1"/>
                <p:nvPr/>
              </p:nvSpPr>
              <p:spPr>
                <a:xfrm>
                  <a:off x="7258652" y="1373140"/>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𝒅</m:t>
                        </m:r>
                      </m:oMath>
                    </m:oMathPara>
                  </a14:m>
                  <a:endParaRPr kumimoji="1" lang="ja-JP" altLang="en-US" sz="2000" b="1" dirty="0"/>
                </a:p>
              </p:txBody>
            </p:sp>
          </mc:Choice>
          <mc:Fallback xmlns="">
            <p:sp>
              <p:nvSpPr>
                <p:cNvPr id="91" name="テキスト ボックス 90">
                  <a:extLst>
                    <a:ext uri="{FF2B5EF4-FFF2-40B4-BE49-F238E27FC236}">
                      <a16:creationId xmlns:a16="http://schemas.microsoft.com/office/drawing/2014/main" id="{C419F3D9-AC00-4A13-A04C-EBE989295BC9}"/>
                    </a:ext>
                  </a:extLst>
                </p:cNvPr>
                <p:cNvSpPr txBox="1">
                  <a:spLocks noRot="1" noChangeAspect="1" noMove="1" noResize="1" noEditPoints="1" noAdjustHandles="1" noChangeArrowheads="1" noChangeShapeType="1" noTextEdit="1"/>
                </p:cNvSpPr>
                <p:nvPr/>
              </p:nvSpPr>
              <p:spPr>
                <a:xfrm>
                  <a:off x="7258652" y="1373140"/>
                  <a:ext cx="238848" cy="307777"/>
                </a:xfrm>
                <a:prstGeom prst="rect">
                  <a:avLst/>
                </a:prstGeom>
                <a:blipFill>
                  <a:blip r:embed="rId15"/>
                  <a:stretch>
                    <a:fillRect l="-25641" r="-23077"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EFE240A9-4248-4477-955D-DD262790C0DC}"/>
                    </a:ext>
                  </a:extLst>
                </p:cNvPr>
                <p:cNvSpPr txBox="1"/>
                <p:nvPr/>
              </p:nvSpPr>
              <p:spPr>
                <a:xfrm>
                  <a:off x="6808411" y="2299086"/>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2" name="テキスト ボックス 91">
                  <a:extLst>
                    <a:ext uri="{FF2B5EF4-FFF2-40B4-BE49-F238E27FC236}">
                      <a16:creationId xmlns:a16="http://schemas.microsoft.com/office/drawing/2014/main" id="{EFE240A9-4248-4477-955D-DD262790C0DC}"/>
                    </a:ext>
                  </a:extLst>
                </p:cNvPr>
                <p:cNvSpPr txBox="1">
                  <a:spLocks noRot="1" noChangeAspect="1" noMove="1" noResize="1" noEditPoints="1" noAdjustHandles="1" noChangeArrowheads="1" noChangeShapeType="1" noTextEdit="1"/>
                </p:cNvSpPr>
                <p:nvPr/>
              </p:nvSpPr>
              <p:spPr>
                <a:xfrm>
                  <a:off x="6808411" y="2299086"/>
                  <a:ext cx="266098" cy="307777"/>
                </a:xfrm>
                <a:prstGeom prst="rect">
                  <a:avLst/>
                </a:prstGeom>
                <a:blipFill>
                  <a:blip r:embed="rId16"/>
                  <a:stretch>
                    <a:fillRect l="-18182" r="-15909" b="-8000"/>
                  </a:stretch>
                </a:blipFill>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9593AEC-73DF-4DC9-8B70-1001217CF2DF}"/>
                </a:ext>
              </a:extLst>
            </p:cNvPr>
            <p:cNvCxnSpPr>
              <a:cxnSpLocks/>
              <a:stCxn id="82" idx="6"/>
              <a:endCxn id="35" idx="1"/>
            </p:cNvCxnSpPr>
            <p:nvPr/>
          </p:nvCxnSpPr>
          <p:spPr>
            <a:xfrm>
              <a:off x="7197692" y="2256832"/>
              <a:ext cx="63906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EC42190D-211D-4B99-B3BF-6129B654EDC6}"/>
                    </a:ext>
                  </a:extLst>
                </p:cNvPr>
                <p:cNvSpPr txBox="1"/>
                <p:nvPr/>
              </p:nvSpPr>
              <p:spPr>
                <a:xfrm>
                  <a:off x="6152927" y="2365755"/>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8" name="テキスト ボックス 97">
                  <a:extLst>
                    <a:ext uri="{FF2B5EF4-FFF2-40B4-BE49-F238E27FC236}">
                      <a16:creationId xmlns:a16="http://schemas.microsoft.com/office/drawing/2014/main" id="{EC42190D-211D-4B99-B3BF-6129B654EDC6}"/>
                    </a:ext>
                  </a:extLst>
                </p:cNvPr>
                <p:cNvSpPr txBox="1">
                  <a:spLocks noRot="1" noChangeAspect="1" noMove="1" noResize="1" noEditPoints="1" noAdjustHandles="1" noChangeArrowheads="1" noChangeShapeType="1" noTextEdit="1"/>
                </p:cNvSpPr>
                <p:nvPr/>
              </p:nvSpPr>
              <p:spPr>
                <a:xfrm>
                  <a:off x="6152927" y="2365755"/>
                  <a:ext cx="266098" cy="307777"/>
                </a:xfrm>
                <a:prstGeom prst="rect">
                  <a:avLst/>
                </a:prstGeom>
                <a:blipFill>
                  <a:blip r:embed="rId17"/>
                  <a:stretch>
                    <a:fillRect l="-18605" r="-18605" b="-8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6138F757-3F24-44BE-BDAE-142268FFB600}"/>
                  </a:ext>
                </a:extLst>
              </p:cNvPr>
              <p:cNvSpPr txBox="1"/>
              <p:nvPr/>
            </p:nvSpPr>
            <p:spPr>
              <a:xfrm>
                <a:off x="4813195" y="4317358"/>
                <a:ext cx="7378805" cy="369332"/>
              </a:xfrm>
              <a:prstGeom prst="rect">
                <a:avLst/>
              </a:prstGeom>
              <a:noFill/>
            </p:spPr>
            <p:txBody>
              <a:bodyPr wrap="square" rtlCol="0">
                <a:spAutoFit/>
              </a:bodyPr>
              <a:lstStyle/>
              <a:p>
                <a:r>
                  <a:rPr kumimoji="1" lang="ja-JP" altLang="en-US" b="1" dirty="0"/>
                  <a:t>（</a:t>
                </a:r>
                <a14:m>
                  <m:oMath xmlns:m="http://schemas.openxmlformats.org/officeDocument/2006/math">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𝐃</m:t>
                        </m:r>
                      </m:sub>
                    </m:sSub>
                    <m:r>
                      <a:rPr kumimoji="1" lang="en-US" altLang="ja-JP" b="1" i="0" smtClean="0">
                        <a:latin typeface="Cambria Math" panose="02040503050406030204" pitchFamily="18" charset="0"/>
                      </a:rPr>
                      <m:t>𝐬</m:t>
                    </m:r>
                    <m:r>
                      <a:rPr kumimoji="1" lang="en-US" altLang="ja-JP" b="1" i="0"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𝐏</m:t>
                        </m:r>
                      </m:sub>
                    </m:sSub>
                  </m:oMath>
                </a14:m>
                <a:r>
                  <a:rPr kumimoji="1" lang="ja-JP" altLang="en-US" b="1" dirty="0"/>
                  <a:t>としている）　　</a:t>
                </a:r>
                <a:r>
                  <a:rPr kumimoji="1" lang="en-US" altLang="ja-JP" b="1" dirty="0"/>
                  <a:t>※</a:t>
                </a:r>
                <a14:m>
                  <m:oMath xmlns:m="http://schemas.openxmlformats.org/officeDocument/2006/math">
                    <m:r>
                      <a:rPr kumimoji="1" lang="en-US" altLang="ja-JP" b="1" i="1" smtClean="0">
                        <a:latin typeface="Cambria Math" panose="02040503050406030204" pitchFamily="18" charset="0"/>
                      </a:rPr>
                      <m:t>𝒅</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oMath>
                </a14:m>
                <a:r>
                  <a:rPr kumimoji="1" lang="ja-JP" altLang="en-US" b="1" dirty="0"/>
                  <a:t>（外乱影響なしとする）</a:t>
                </a:r>
              </a:p>
            </p:txBody>
          </p:sp>
        </mc:Choice>
        <mc:Fallback xmlns="">
          <p:sp>
            <p:nvSpPr>
              <p:cNvPr id="100" name="テキスト ボックス 99">
                <a:extLst>
                  <a:ext uri="{FF2B5EF4-FFF2-40B4-BE49-F238E27FC236}">
                    <a16:creationId xmlns:a16="http://schemas.microsoft.com/office/drawing/2014/main" id="{6138F757-3F24-44BE-BDAE-142268FFB600}"/>
                  </a:ext>
                </a:extLst>
              </p:cNvPr>
              <p:cNvSpPr txBox="1">
                <a:spLocks noRot="1" noChangeAspect="1" noMove="1" noResize="1" noEditPoints="1" noAdjustHandles="1" noChangeArrowheads="1" noChangeShapeType="1" noTextEdit="1"/>
              </p:cNvSpPr>
              <p:nvPr/>
            </p:nvSpPr>
            <p:spPr>
              <a:xfrm>
                <a:off x="4813195" y="4317358"/>
                <a:ext cx="7378805" cy="369332"/>
              </a:xfrm>
              <a:prstGeom prst="rect">
                <a:avLst/>
              </a:prstGeom>
              <a:blipFill>
                <a:blip r:embed="rId18"/>
                <a:stretch>
                  <a:fillRect l="-744" t="-8197" b="-24590"/>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B850BF02-BA19-40FC-B683-D16C9699EAB5}"/>
              </a:ext>
            </a:extLst>
          </p:cNvPr>
          <p:cNvSpPr txBox="1"/>
          <p:nvPr/>
        </p:nvSpPr>
        <p:spPr>
          <a:xfrm>
            <a:off x="838200" y="5921289"/>
            <a:ext cx="8775032" cy="923330"/>
          </a:xfrm>
          <a:prstGeom prst="rect">
            <a:avLst/>
          </a:prstGeom>
          <a:noFill/>
        </p:spPr>
        <p:txBody>
          <a:bodyPr wrap="square" rtlCol="0">
            <a:spAutoFit/>
          </a:bodyPr>
          <a:lstStyle/>
          <a:p>
            <a:r>
              <a:rPr kumimoji="1" lang="ja-JP" altLang="en-US" b="1" dirty="0"/>
              <a:t>・</a:t>
            </a:r>
            <a:r>
              <a:rPr lang="en-US" altLang="ja-JP" b="1" dirty="0"/>
              <a:t>D</a:t>
            </a:r>
            <a:r>
              <a:rPr lang="ja-JP" altLang="en-US" b="1" dirty="0"/>
              <a:t>制御を加えることにより，振動が抑えられている</a:t>
            </a:r>
            <a:endParaRPr lang="en-US" altLang="ja-JP" b="1" dirty="0"/>
          </a:p>
          <a:p>
            <a:endParaRPr kumimoji="1" lang="en-US" altLang="ja-JP" b="1" dirty="0"/>
          </a:p>
          <a:p>
            <a:r>
              <a:rPr kumimoji="1" lang="ja-JP" altLang="en-US" b="1" dirty="0"/>
              <a:t>・それでも定常偏差は</a:t>
            </a:r>
            <a:r>
              <a:rPr kumimoji="1" lang="en-US" altLang="ja-JP" b="1" dirty="0"/>
              <a:t>P</a:t>
            </a:r>
            <a:r>
              <a:rPr kumimoji="1" lang="ja-JP" altLang="en-US" b="1" dirty="0"/>
              <a:t>制御のとき同様，</a:t>
            </a:r>
            <a:r>
              <a:rPr kumimoji="1" lang="en-US" altLang="ja-JP" b="1" dirty="0"/>
              <a:t>0</a:t>
            </a:r>
            <a:r>
              <a:rPr kumimoji="1" lang="ja-JP" altLang="en-US" b="1" dirty="0"/>
              <a:t>にはならない</a:t>
            </a:r>
            <a:endParaRPr kumimoji="1" lang="en-US" altLang="ja-JP" b="1" dirty="0"/>
          </a:p>
        </p:txBody>
      </p:sp>
      <p:pic>
        <p:nvPicPr>
          <p:cNvPr id="4" name="図 3" descr="グラフ, 折れ線グラフ&#10;&#10;自動的に生成された説明">
            <a:extLst>
              <a:ext uri="{FF2B5EF4-FFF2-40B4-BE49-F238E27FC236}">
                <a16:creationId xmlns:a16="http://schemas.microsoft.com/office/drawing/2014/main" id="{90DBEF97-F4AD-418C-872A-577CFE8D0DC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16780" y="4894833"/>
            <a:ext cx="3240000" cy="2430000"/>
          </a:xfrm>
          <a:prstGeom prst="rect">
            <a:avLst/>
          </a:prstGeom>
        </p:spPr>
      </p:pic>
    </p:spTree>
    <p:extLst>
      <p:ext uri="{BB962C8B-B14F-4D97-AF65-F5344CB8AC3E}">
        <p14:creationId xmlns:p14="http://schemas.microsoft.com/office/powerpoint/2010/main" val="185936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PD</a:t>
            </a:r>
            <a:r>
              <a:rPr lang="ja-JP" altLang="en-US" dirty="0"/>
              <a:t>制御</a:t>
            </a:r>
            <a:endParaRPr kumimoji="1" lang="ja-JP" altLang="en-US" dirty="0"/>
          </a:p>
        </p:txBody>
      </p: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875CCC48-241C-40D1-BF8C-2A601FB18264}"/>
                  </a:ext>
                </a:extLst>
              </p:cNvPr>
              <p:cNvSpPr txBox="1"/>
              <p:nvPr/>
            </p:nvSpPr>
            <p:spPr>
              <a:xfrm>
                <a:off x="827439" y="4626612"/>
                <a:ext cx="8775032" cy="2308324"/>
              </a:xfrm>
              <a:prstGeom prst="rect">
                <a:avLst/>
              </a:prstGeom>
              <a:noFill/>
            </p:spPr>
            <p:txBody>
              <a:bodyPr wrap="square" rtlCol="0">
                <a:spAutoFit/>
              </a:bodyPr>
              <a:lstStyle/>
              <a:p>
                <a:r>
                  <a:rPr lang="ja-JP" altLang="en-US" b="1" dirty="0"/>
                  <a:t>ボード線図より</a:t>
                </a:r>
                <a:r>
                  <a:rPr lang="en-US" altLang="ja-JP" b="1" dirty="0"/>
                  <a:t>…</a:t>
                </a:r>
              </a:p>
              <a:p>
                <a:endParaRPr kumimoji="1" lang="en-US" altLang="ja-JP" b="1" dirty="0"/>
              </a:p>
              <a:p>
                <a:r>
                  <a:rPr lang="ja-JP" altLang="en-US" b="1" dirty="0"/>
                  <a:t>・</a:t>
                </a:r>
                <a:r>
                  <a:rPr kumimoji="1" lang="en-US" altLang="ja-JP" sz="1800" b="1" dirty="0"/>
                  <a:t>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𝒌</m:t>
                        </m:r>
                      </m:e>
                      <m:sub>
                        <m:r>
                          <a:rPr kumimoji="1" lang="en-US" altLang="ja-JP" sz="1800" b="1" i="1" smtClean="0">
                            <a:latin typeface="Cambria Math" panose="02040503050406030204" pitchFamily="18" charset="0"/>
                          </a:rPr>
                          <m:t>𝑷</m:t>
                        </m:r>
                      </m:sub>
                    </m:sSub>
                  </m:oMath>
                </a14:m>
                <a:r>
                  <a:rPr kumimoji="1" lang="ja-JP" altLang="en-US" b="1" dirty="0"/>
                  <a:t>を大きくしていくことで，ピークゲインが小さくなっている</a:t>
                </a:r>
                <a:endParaRPr kumimoji="1" lang="en-US" altLang="ja-JP" b="1" dirty="0"/>
              </a:p>
              <a:p>
                <a:endParaRPr lang="en-US" altLang="ja-JP" b="1" dirty="0"/>
              </a:p>
              <a:p>
                <a:r>
                  <a:rPr kumimoji="1" lang="ja-JP" altLang="en-US" b="1" dirty="0"/>
                  <a:t>・バンド幅も少し大きくなっている</a:t>
                </a:r>
                <a:endParaRPr kumimoji="1" lang="en-US" altLang="ja-JP" b="1" dirty="0"/>
              </a:p>
              <a:p>
                <a:endParaRPr lang="en-US" altLang="ja-JP" b="1" dirty="0"/>
              </a:p>
              <a:p>
                <a:r>
                  <a:rPr kumimoji="1" lang="ja-JP" altLang="en-US" b="1" dirty="0"/>
                  <a:t>以上により，振動が抑えられて，立ち上がりが少し速くなる</a:t>
                </a:r>
                <a:endParaRPr kumimoji="1" lang="en-US" altLang="ja-JP" b="1" dirty="0"/>
              </a:p>
              <a:p>
                <a:r>
                  <a:rPr lang="ja-JP" altLang="en-US" b="1" dirty="0"/>
                  <a:t>ただし，低周波ゲインは変わっておらず，やはり定常特性は改善されない</a:t>
                </a:r>
                <a:endParaRPr kumimoji="1" lang="ja-JP" altLang="en-US" b="1" dirty="0"/>
              </a:p>
            </p:txBody>
          </p:sp>
        </mc:Choice>
        <mc:Fallback>
          <p:sp>
            <p:nvSpPr>
              <p:cNvPr id="29" name="テキスト ボックス 28">
                <a:extLst>
                  <a:ext uri="{FF2B5EF4-FFF2-40B4-BE49-F238E27FC236}">
                    <a16:creationId xmlns:a16="http://schemas.microsoft.com/office/drawing/2014/main" id="{875CCC48-241C-40D1-BF8C-2A601FB18264}"/>
                  </a:ext>
                </a:extLst>
              </p:cNvPr>
              <p:cNvSpPr txBox="1">
                <a:spLocks noRot="1" noChangeAspect="1" noMove="1" noResize="1" noEditPoints="1" noAdjustHandles="1" noChangeArrowheads="1" noChangeShapeType="1" noTextEdit="1"/>
              </p:cNvSpPr>
              <p:nvPr/>
            </p:nvSpPr>
            <p:spPr>
              <a:xfrm>
                <a:off x="827439" y="4626612"/>
                <a:ext cx="8775032" cy="2308324"/>
              </a:xfrm>
              <a:prstGeom prst="rect">
                <a:avLst/>
              </a:prstGeom>
              <a:blipFill>
                <a:blip r:embed="rId2"/>
                <a:stretch>
                  <a:fillRect l="-625" t="-1583" b="-3166"/>
                </a:stretch>
              </a:blipFill>
            </p:spPr>
            <p:txBody>
              <a:bodyPr/>
              <a:lstStyle/>
              <a:p>
                <a:r>
                  <a:rPr lang="ja-JP" altLang="en-US">
                    <a:noFill/>
                  </a:rPr>
                  <a:t> </a:t>
                </a:r>
              </a:p>
            </p:txBody>
          </p:sp>
        </mc:Fallback>
      </mc:AlternateContent>
      <p:pic>
        <p:nvPicPr>
          <p:cNvPr id="5" name="図 4" descr="グラフ&#10;&#10;自動的に生成された説明">
            <a:extLst>
              <a:ext uri="{FF2B5EF4-FFF2-40B4-BE49-F238E27FC236}">
                <a16:creationId xmlns:a16="http://schemas.microsoft.com/office/drawing/2014/main" id="{FBCD3C49-B660-4148-AFFA-AD0B2D400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286" y="4866712"/>
            <a:ext cx="3240000" cy="2430000"/>
          </a:xfrm>
          <a:prstGeom prst="rect">
            <a:avLst/>
          </a:prstGeom>
        </p:spPr>
      </p:pic>
      <p:grpSp>
        <p:nvGrpSpPr>
          <p:cNvPr id="93" name="グループ化 92">
            <a:extLst>
              <a:ext uri="{FF2B5EF4-FFF2-40B4-BE49-F238E27FC236}">
                <a16:creationId xmlns:a16="http://schemas.microsoft.com/office/drawing/2014/main" id="{8E949B72-DC27-4379-B6A8-60C367E77B25}"/>
              </a:ext>
            </a:extLst>
          </p:cNvPr>
          <p:cNvGrpSpPr/>
          <p:nvPr/>
        </p:nvGrpSpPr>
        <p:grpSpPr>
          <a:xfrm>
            <a:off x="838200" y="1627935"/>
            <a:ext cx="9376320" cy="2146052"/>
            <a:chOff x="1074672" y="1350553"/>
            <a:chExt cx="9376320" cy="2146052"/>
          </a:xfrm>
        </p:grpSpPr>
        <p:cxnSp>
          <p:nvCxnSpPr>
            <p:cNvPr id="94" name="直線矢印コネクタ 93">
              <a:extLst>
                <a:ext uri="{FF2B5EF4-FFF2-40B4-BE49-F238E27FC236}">
                  <a16:creationId xmlns:a16="http://schemas.microsoft.com/office/drawing/2014/main" id="{B4286267-BF2F-4881-8B6A-99F2B0689204}"/>
                </a:ext>
              </a:extLst>
            </p:cNvPr>
            <p:cNvCxnSpPr>
              <a:cxnSpLocks/>
              <a:endCxn id="95" idx="2"/>
            </p:cNvCxnSpPr>
            <p:nvPr/>
          </p:nvCxnSpPr>
          <p:spPr>
            <a:xfrm>
              <a:off x="1074672" y="2258805"/>
              <a:ext cx="14237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楕円 94">
              <a:extLst>
                <a:ext uri="{FF2B5EF4-FFF2-40B4-BE49-F238E27FC236}">
                  <a16:creationId xmlns:a16="http://schemas.microsoft.com/office/drawing/2014/main" id="{32841E22-6AFC-4602-A8D9-9DAD734605A0}"/>
                </a:ext>
              </a:extLst>
            </p:cNvPr>
            <p:cNvSpPr/>
            <p:nvPr/>
          </p:nvSpPr>
          <p:spPr>
            <a:xfrm>
              <a:off x="2498409" y="2168805"/>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96" name="直線矢印コネクタ 95">
              <a:extLst>
                <a:ext uri="{FF2B5EF4-FFF2-40B4-BE49-F238E27FC236}">
                  <a16:creationId xmlns:a16="http://schemas.microsoft.com/office/drawing/2014/main" id="{3E38635D-04F9-4A06-8CAB-8C3DBE93B943}"/>
                </a:ext>
              </a:extLst>
            </p:cNvPr>
            <p:cNvCxnSpPr>
              <a:cxnSpLocks/>
              <a:stCxn id="95" idx="6"/>
              <a:endCxn id="113" idx="1"/>
            </p:cNvCxnSpPr>
            <p:nvPr/>
          </p:nvCxnSpPr>
          <p:spPr>
            <a:xfrm>
              <a:off x="2678409" y="2258805"/>
              <a:ext cx="2298124" cy="2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正方形/長方形 96">
              <a:extLst>
                <a:ext uri="{FF2B5EF4-FFF2-40B4-BE49-F238E27FC236}">
                  <a16:creationId xmlns:a16="http://schemas.microsoft.com/office/drawing/2014/main" id="{78C42287-8242-4CA1-8952-1A6B91848FE0}"/>
                </a:ext>
              </a:extLst>
            </p:cNvPr>
            <p:cNvSpPr/>
            <p:nvPr/>
          </p:nvSpPr>
          <p:spPr>
            <a:xfrm>
              <a:off x="7836758" y="1896833"/>
              <a:ext cx="1080000"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98" name="楕円 97">
              <a:extLst>
                <a:ext uri="{FF2B5EF4-FFF2-40B4-BE49-F238E27FC236}">
                  <a16:creationId xmlns:a16="http://schemas.microsoft.com/office/drawing/2014/main" id="{0F452252-0090-43E3-A787-8582F4B6044B}"/>
                </a:ext>
              </a:extLst>
            </p:cNvPr>
            <p:cNvSpPr/>
            <p:nvPr/>
          </p:nvSpPr>
          <p:spPr>
            <a:xfrm>
              <a:off x="6000493" y="2168805"/>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99" name="直線矢印コネクタ 98">
              <a:extLst>
                <a:ext uri="{FF2B5EF4-FFF2-40B4-BE49-F238E27FC236}">
                  <a16:creationId xmlns:a16="http://schemas.microsoft.com/office/drawing/2014/main" id="{B65C8BA2-00AE-4D66-AFAF-15B6CDE5E73A}"/>
                </a:ext>
              </a:extLst>
            </p:cNvPr>
            <p:cNvCxnSpPr>
              <a:cxnSpLocks/>
              <a:stCxn id="98" idx="6"/>
              <a:endCxn id="123" idx="2"/>
            </p:cNvCxnSpPr>
            <p:nvPr/>
          </p:nvCxnSpPr>
          <p:spPr>
            <a:xfrm flipV="1">
              <a:off x="6180493" y="2256832"/>
              <a:ext cx="837199" cy="19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4D6053FD-5DC1-42EC-A727-FF06EE667F5C}"/>
                </a:ext>
              </a:extLst>
            </p:cNvPr>
            <p:cNvCxnSpPr>
              <a:cxnSpLocks/>
              <a:stCxn id="113" idx="3"/>
              <a:endCxn id="98" idx="2"/>
            </p:cNvCxnSpPr>
            <p:nvPr/>
          </p:nvCxnSpPr>
          <p:spPr>
            <a:xfrm flipV="1">
              <a:off x="5546285" y="2258805"/>
              <a:ext cx="454208" cy="2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67A5F76-CEF8-4F63-A896-2FF1CC35FB27}"/>
                </a:ext>
              </a:extLst>
            </p:cNvPr>
            <p:cNvCxnSpPr>
              <a:cxnSpLocks/>
              <a:stCxn id="97" idx="3"/>
              <a:endCxn id="102" idx="2"/>
            </p:cNvCxnSpPr>
            <p:nvPr/>
          </p:nvCxnSpPr>
          <p:spPr>
            <a:xfrm>
              <a:off x="8916758" y="2256833"/>
              <a:ext cx="57649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楕円 101">
              <a:extLst>
                <a:ext uri="{FF2B5EF4-FFF2-40B4-BE49-F238E27FC236}">
                  <a16:creationId xmlns:a16="http://schemas.microsoft.com/office/drawing/2014/main" id="{C451FBA2-27D1-4720-B43D-38EDD57A0A38}"/>
                </a:ext>
              </a:extLst>
            </p:cNvPr>
            <p:cNvSpPr/>
            <p:nvPr/>
          </p:nvSpPr>
          <p:spPr>
            <a:xfrm>
              <a:off x="9493252" y="2166833"/>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103" name="直線矢印コネクタ 102">
              <a:extLst>
                <a:ext uri="{FF2B5EF4-FFF2-40B4-BE49-F238E27FC236}">
                  <a16:creationId xmlns:a16="http://schemas.microsoft.com/office/drawing/2014/main" id="{46ACB3A5-8F73-4580-B356-D9E402BB8109}"/>
                </a:ext>
              </a:extLst>
            </p:cNvPr>
            <p:cNvCxnSpPr>
              <a:cxnSpLocks/>
              <a:stCxn id="102" idx="6"/>
            </p:cNvCxnSpPr>
            <p:nvPr/>
          </p:nvCxnSpPr>
          <p:spPr>
            <a:xfrm>
              <a:off x="9673252" y="2256833"/>
              <a:ext cx="736970" cy="24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カギ線 103">
              <a:extLst>
                <a:ext uri="{FF2B5EF4-FFF2-40B4-BE49-F238E27FC236}">
                  <a16:creationId xmlns:a16="http://schemas.microsoft.com/office/drawing/2014/main" id="{782DFF35-4E5F-4894-8170-C4F817B81A07}"/>
                </a:ext>
              </a:extLst>
            </p:cNvPr>
            <p:cNvCxnSpPr>
              <a:cxnSpLocks/>
              <a:stCxn id="102" idx="4"/>
              <a:endCxn id="95" idx="4"/>
            </p:cNvCxnSpPr>
            <p:nvPr/>
          </p:nvCxnSpPr>
          <p:spPr>
            <a:xfrm rot="5400000">
              <a:off x="6084845" y="-1149602"/>
              <a:ext cx="1972" cy="6994843"/>
            </a:xfrm>
            <a:prstGeom prst="bentConnector3">
              <a:avLst>
                <a:gd name="adj1" fmla="val 75144878"/>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1630D239-2D8C-4323-89B6-33AED250D477}"/>
                    </a:ext>
                  </a:extLst>
                </p:cNvPr>
                <p:cNvSpPr txBox="1"/>
                <p:nvPr/>
              </p:nvSpPr>
              <p:spPr>
                <a:xfrm>
                  <a:off x="2062976" y="2258805"/>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52" name="テキスト ボックス 51">
                  <a:extLst>
                    <a:ext uri="{FF2B5EF4-FFF2-40B4-BE49-F238E27FC236}">
                      <a16:creationId xmlns:a16="http://schemas.microsoft.com/office/drawing/2014/main" id="{F07C1639-4CC9-4130-948A-F068CFCE0DF0}"/>
                    </a:ext>
                  </a:extLst>
                </p:cNvPr>
                <p:cNvSpPr txBox="1">
                  <a:spLocks noRot="1" noChangeAspect="1" noMove="1" noResize="1" noEditPoints="1" noAdjustHandles="1" noChangeArrowheads="1" noChangeShapeType="1" noTextEdit="1"/>
                </p:cNvSpPr>
                <p:nvPr/>
              </p:nvSpPr>
              <p:spPr>
                <a:xfrm>
                  <a:off x="2062976" y="2258805"/>
                  <a:ext cx="266098" cy="307777"/>
                </a:xfrm>
                <a:prstGeom prst="rect">
                  <a:avLst/>
                </a:prstGeom>
                <a:blipFill>
                  <a:blip r:embed="rId4"/>
                  <a:stretch>
                    <a:fillRect l="-18605" r="-18605" b="-5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6CB8991C-54E8-4A50-ABB4-EB8ACA9A725E}"/>
                    </a:ext>
                  </a:extLst>
                </p:cNvPr>
                <p:cNvSpPr txBox="1"/>
                <p:nvPr/>
              </p:nvSpPr>
              <p:spPr>
                <a:xfrm>
                  <a:off x="2301823" y="2572948"/>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53" name="テキスト ボックス 52">
                  <a:extLst>
                    <a:ext uri="{FF2B5EF4-FFF2-40B4-BE49-F238E27FC236}">
                      <a16:creationId xmlns:a16="http://schemas.microsoft.com/office/drawing/2014/main" id="{529C6829-1174-4A85-A6FB-6604B18FE997}"/>
                    </a:ext>
                  </a:extLst>
                </p:cNvPr>
                <p:cNvSpPr txBox="1">
                  <a:spLocks noRot="1" noChangeAspect="1" noMove="1" noResize="1" noEditPoints="1" noAdjustHandles="1" noChangeArrowheads="1" noChangeShapeType="1" noTextEdit="1"/>
                </p:cNvSpPr>
                <p:nvPr/>
              </p:nvSpPr>
              <p:spPr>
                <a:xfrm>
                  <a:off x="2301823" y="2572948"/>
                  <a:ext cx="266098" cy="307777"/>
                </a:xfrm>
                <a:prstGeom prst="rect">
                  <a:avLst/>
                </a:prstGeom>
                <a:blipFill>
                  <a:blip r:embed="rId5"/>
                  <a:stretch>
                    <a:fillRect l="-4651" r="-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08E3B042-64D8-4011-8B96-3499C88B4AE1}"/>
                    </a:ext>
                  </a:extLst>
                </p:cNvPr>
                <p:cNvSpPr txBox="1"/>
                <p:nvPr/>
              </p:nvSpPr>
              <p:spPr>
                <a:xfrm>
                  <a:off x="1306280" y="1899246"/>
                  <a:ext cx="2115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𝒓</m:t>
                        </m:r>
                      </m:oMath>
                    </m:oMathPara>
                  </a14:m>
                  <a:endParaRPr kumimoji="1" lang="ja-JP" altLang="en-US" sz="2000" b="1" dirty="0"/>
                </a:p>
              </p:txBody>
            </p:sp>
          </mc:Choice>
          <mc:Fallback xmlns="">
            <p:sp>
              <p:nvSpPr>
                <p:cNvPr id="54" name="テキスト ボックス 53">
                  <a:extLst>
                    <a:ext uri="{FF2B5EF4-FFF2-40B4-BE49-F238E27FC236}">
                      <a16:creationId xmlns:a16="http://schemas.microsoft.com/office/drawing/2014/main" id="{46FFADBE-BF85-4B44-846F-B4BBC746FC19}"/>
                    </a:ext>
                  </a:extLst>
                </p:cNvPr>
                <p:cNvSpPr txBox="1">
                  <a:spLocks noRot="1" noChangeAspect="1" noMove="1" noResize="1" noEditPoints="1" noAdjustHandles="1" noChangeArrowheads="1" noChangeShapeType="1" noTextEdit="1"/>
                </p:cNvSpPr>
                <p:nvPr/>
              </p:nvSpPr>
              <p:spPr>
                <a:xfrm>
                  <a:off x="1306280" y="1899246"/>
                  <a:ext cx="211596" cy="307777"/>
                </a:xfrm>
                <a:prstGeom prst="rect">
                  <a:avLst/>
                </a:prstGeom>
                <a:blipFill>
                  <a:blip r:embed="rId6"/>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2E85AF19-D662-4B92-B3F0-3127EDF66E03}"/>
                    </a:ext>
                  </a:extLst>
                </p:cNvPr>
                <p:cNvSpPr txBox="1"/>
                <p:nvPr/>
              </p:nvSpPr>
              <p:spPr>
                <a:xfrm>
                  <a:off x="3045890" y="1898481"/>
                  <a:ext cx="2148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𝒆</m:t>
                        </m:r>
                      </m:oMath>
                    </m:oMathPara>
                  </a14:m>
                  <a:endParaRPr kumimoji="1" lang="ja-JP" altLang="en-US" sz="2000" b="1" dirty="0"/>
                </a:p>
              </p:txBody>
            </p:sp>
          </mc:Choice>
          <mc:Fallback xmlns="">
            <p:sp>
              <p:nvSpPr>
                <p:cNvPr id="55" name="テキスト ボックス 54">
                  <a:extLst>
                    <a:ext uri="{FF2B5EF4-FFF2-40B4-BE49-F238E27FC236}">
                      <a16:creationId xmlns:a16="http://schemas.microsoft.com/office/drawing/2014/main" id="{828C2232-E1D0-4A34-B224-40D3C8D7B191}"/>
                    </a:ext>
                  </a:extLst>
                </p:cNvPr>
                <p:cNvSpPr txBox="1">
                  <a:spLocks noRot="1" noChangeAspect="1" noMove="1" noResize="1" noEditPoints="1" noAdjustHandles="1" noChangeArrowheads="1" noChangeShapeType="1" noTextEdit="1"/>
                </p:cNvSpPr>
                <p:nvPr/>
              </p:nvSpPr>
              <p:spPr>
                <a:xfrm>
                  <a:off x="3045890" y="1898481"/>
                  <a:ext cx="214802" cy="307777"/>
                </a:xfrm>
                <a:prstGeom prst="rect">
                  <a:avLst/>
                </a:prstGeom>
                <a:blipFill>
                  <a:blip r:embed="rId7"/>
                  <a:stretch>
                    <a:fillRect l="-14286" r="-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a:extLst>
                    <a:ext uri="{FF2B5EF4-FFF2-40B4-BE49-F238E27FC236}">
                      <a16:creationId xmlns:a16="http://schemas.microsoft.com/office/drawing/2014/main" id="{12BCABA2-28B9-4851-9755-5015E84ECF1D}"/>
                    </a:ext>
                  </a:extLst>
                </p:cNvPr>
                <p:cNvSpPr txBox="1"/>
                <p:nvPr/>
              </p:nvSpPr>
              <p:spPr>
                <a:xfrm>
                  <a:off x="6504013" y="1896833"/>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𝒖</m:t>
                        </m:r>
                      </m:oMath>
                    </m:oMathPara>
                  </a14:m>
                  <a:endParaRPr kumimoji="1" lang="ja-JP" altLang="en-US" sz="2000" b="1" dirty="0"/>
                </a:p>
              </p:txBody>
            </p:sp>
          </mc:Choice>
          <mc:Fallback xmlns="">
            <p:sp>
              <p:nvSpPr>
                <p:cNvPr id="56" name="テキスト ボックス 55">
                  <a:extLst>
                    <a:ext uri="{FF2B5EF4-FFF2-40B4-BE49-F238E27FC236}">
                      <a16:creationId xmlns:a16="http://schemas.microsoft.com/office/drawing/2014/main" id="{E7BD7545-5BAA-460D-85E7-05751038B67E}"/>
                    </a:ext>
                  </a:extLst>
                </p:cNvPr>
                <p:cNvSpPr txBox="1">
                  <a:spLocks noRot="1" noChangeAspect="1" noMove="1" noResize="1" noEditPoints="1" noAdjustHandles="1" noChangeArrowheads="1" noChangeShapeType="1" noTextEdit="1"/>
                </p:cNvSpPr>
                <p:nvPr/>
              </p:nvSpPr>
              <p:spPr>
                <a:xfrm>
                  <a:off x="6504013" y="1896833"/>
                  <a:ext cx="238848" cy="307777"/>
                </a:xfrm>
                <a:prstGeom prst="rect">
                  <a:avLst/>
                </a:prstGeom>
                <a:blipFill>
                  <a:blip r:embed="rId8"/>
                  <a:stretch>
                    <a:fillRect l="-12821" r="-128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5489D074-4BCD-4D39-86C9-C90D28951E81}"/>
                    </a:ext>
                  </a:extLst>
                </p:cNvPr>
                <p:cNvSpPr txBox="1"/>
                <p:nvPr/>
              </p:nvSpPr>
              <p:spPr>
                <a:xfrm>
                  <a:off x="10223366" y="1833587"/>
                  <a:ext cx="2276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𝒚</m:t>
                        </m:r>
                      </m:oMath>
                    </m:oMathPara>
                  </a14:m>
                  <a:endParaRPr kumimoji="1" lang="ja-JP" altLang="en-US" sz="2000" b="1" dirty="0"/>
                </a:p>
              </p:txBody>
            </p:sp>
          </mc:Choice>
          <mc:Fallback xmlns="">
            <p:sp>
              <p:nvSpPr>
                <p:cNvPr id="57" name="テキスト ボックス 56">
                  <a:extLst>
                    <a:ext uri="{FF2B5EF4-FFF2-40B4-BE49-F238E27FC236}">
                      <a16:creationId xmlns:a16="http://schemas.microsoft.com/office/drawing/2014/main" id="{FBCF13A8-D129-4DA2-9A02-2A1BF0EA85CA}"/>
                    </a:ext>
                  </a:extLst>
                </p:cNvPr>
                <p:cNvSpPr txBox="1">
                  <a:spLocks noRot="1" noChangeAspect="1" noMove="1" noResize="1" noEditPoints="1" noAdjustHandles="1" noChangeArrowheads="1" noChangeShapeType="1" noTextEdit="1"/>
                </p:cNvSpPr>
                <p:nvPr/>
              </p:nvSpPr>
              <p:spPr>
                <a:xfrm>
                  <a:off x="10223366" y="1833587"/>
                  <a:ext cx="227626" cy="307777"/>
                </a:xfrm>
                <a:prstGeom prst="rect">
                  <a:avLst/>
                </a:prstGeom>
                <a:blipFill>
                  <a:blip r:embed="rId9"/>
                  <a:stretch>
                    <a:fillRect l="-23684" r="-23684"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FEFF069D-20DD-4D22-AC82-ACA111C33866}"/>
                    </a:ext>
                  </a:extLst>
                </p:cNvPr>
                <p:cNvSpPr txBox="1"/>
                <p:nvPr/>
              </p:nvSpPr>
              <p:spPr>
                <a:xfrm>
                  <a:off x="5698869" y="1915669"/>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59" name="テキスト ボックス 58">
                  <a:extLst>
                    <a:ext uri="{FF2B5EF4-FFF2-40B4-BE49-F238E27FC236}">
                      <a16:creationId xmlns:a16="http://schemas.microsoft.com/office/drawing/2014/main" id="{B4A990EC-7453-4202-8272-A0485F889054}"/>
                    </a:ext>
                  </a:extLst>
                </p:cNvPr>
                <p:cNvSpPr txBox="1">
                  <a:spLocks noRot="1" noChangeAspect="1" noMove="1" noResize="1" noEditPoints="1" noAdjustHandles="1" noChangeArrowheads="1" noChangeShapeType="1" noTextEdit="1"/>
                </p:cNvSpPr>
                <p:nvPr/>
              </p:nvSpPr>
              <p:spPr>
                <a:xfrm>
                  <a:off x="5698869" y="1915669"/>
                  <a:ext cx="266098" cy="307777"/>
                </a:xfrm>
                <a:prstGeom prst="rect">
                  <a:avLst/>
                </a:prstGeom>
                <a:blipFill>
                  <a:blip r:embed="rId10"/>
                  <a:stretch>
                    <a:fillRect l="-18182" r="-15909"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DED09293-821B-4AB5-98DD-208E472F70BC}"/>
                    </a:ext>
                  </a:extLst>
                </p:cNvPr>
                <p:cNvSpPr txBox="1"/>
                <p:nvPr/>
              </p:nvSpPr>
              <p:spPr>
                <a:xfrm>
                  <a:off x="8288574" y="2053967"/>
                  <a:ext cx="18915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rPr>
                          <m:t>𝑷</m:t>
                        </m:r>
                      </m:oMath>
                    </m:oMathPara>
                  </a14:m>
                  <a:endParaRPr lang="ja-JP" altLang="en-US" sz="2800" b="1" dirty="0"/>
                </a:p>
              </p:txBody>
            </p:sp>
          </mc:Choice>
          <mc:Fallback xmlns="">
            <p:sp>
              <p:nvSpPr>
                <p:cNvPr id="61" name="テキスト ボックス 60">
                  <a:extLst>
                    <a:ext uri="{FF2B5EF4-FFF2-40B4-BE49-F238E27FC236}">
                      <a16:creationId xmlns:a16="http://schemas.microsoft.com/office/drawing/2014/main" id="{91C46E36-D6F5-4037-BA7E-E1575BBBFD28}"/>
                    </a:ext>
                  </a:extLst>
                </p:cNvPr>
                <p:cNvSpPr txBox="1">
                  <a:spLocks noRot="1" noChangeAspect="1" noMove="1" noResize="1" noEditPoints="1" noAdjustHandles="1" noChangeArrowheads="1" noChangeShapeType="1" noTextEdit="1"/>
                </p:cNvSpPr>
                <p:nvPr/>
              </p:nvSpPr>
              <p:spPr>
                <a:xfrm>
                  <a:off x="8288574" y="2053967"/>
                  <a:ext cx="189154" cy="430887"/>
                </a:xfrm>
                <a:prstGeom prst="rect">
                  <a:avLst/>
                </a:prstGeom>
                <a:blipFill>
                  <a:blip r:embed="rId11"/>
                  <a:stretch>
                    <a:fillRect r="-22581"/>
                  </a:stretch>
                </a:blipFill>
              </p:spPr>
              <p:txBody>
                <a:bodyPr/>
                <a:lstStyle/>
                <a:p>
                  <a:r>
                    <a:rPr lang="ja-JP" altLang="en-US">
                      <a:noFill/>
                    </a:rPr>
                    <a:t> </a:t>
                  </a:r>
                </a:p>
              </p:txBody>
            </p:sp>
          </mc:Fallback>
        </mc:AlternateContent>
        <p:sp>
          <p:nvSpPr>
            <p:cNvPr id="113" name="正方形/長方形 112">
              <a:extLst>
                <a:ext uri="{FF2B5EF4-FFF2-40B4-BE49-F238E27FC236}">
                  <a16:creationId xmlns:a16="http://schemas.microsoft.com/office/drawing/2014/main" id="{A5D8484D-A4EF-4971-863D-6DDFC0D29453}"/>
                </a:ext>
              </a:extLst>
            </p:cNvPr>
            <p:cNvSpPr/>
            <p:nvPr/>
          </p:nvSpPr>
          <p:spPr>
            <a:xfrm>
              <a:off x="4976533" y="1901522"/>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114" name="正方形/長方形 113">
              <a:extLst>
                <a:ext uri="{FF2B5EF4-FFF2-40B4-BE49-F238E27FC236}">
                  <a16:creationId xmlns:a16="http://schemas.microsoft.com/office/drawing/2014/main" id="{81243AA1-51C2-4288-B294-B9B07C516AB3}"/>
                </a:ext>
              </a:extLst>
            </p:cNvPr>
            <p:cNvSpPr/>
            <p:nvPr/>
          </p:nvSpPr>
          <p:spPr>
            <a:xfrm>
              <a:off x="4099824" y="2776605"/>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p:sp>
          <p:nvSpPr>
            <p:cNvPr id="115" name="正方形/長方形 114">
              <a:extLst>
                <a:ext uri="{FF2B5EF4-FFF2-40B4-BE49-F238E27FC236}">
                  <a16:creationId xmlns:a16="http://schemas.microsoft.com/office/drawing/2014/main" id="{EB033C64-3CCA-45DE-BDA9-F5F628D870A5}"/>
                </a:ext>
              </a:extLst>
            </p:cNvPr>
            <p:cNvSpPr/>
            <p:nvPr/>
          </p:nvSpPr>
          <p:spPr>
            <a:xfrm>
              <a:off x="4956062" y="2768671"/>
              <a:ext cx="569752" cy="7200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116" name="テキスト ボックス 115">
                  <a:extLst>
                    <a:ext uri="{FF2B5EF4-FFF2-40B4-BE49-F238E27FC236}">
                      <a16:creationId xmlns:a16="http://schemas.microsoft.com/office/drawing/2014/main" id="{AB2911AA-2622-4D36-9E82-0DABA760EF8A}"/>
                    </a:ext>
                  </a:extLst>
                </p:cNvPr>
                <p:cNvSpPr txBox="1"/>
                <p:nvPr/>
              </p:nvSpPr>
              <p:spPr>
                <a:xfrm>
                  <a:off x="5081710" y="2114373"/>
                  <a:ext cx="3697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𝑷</m:t>
                            </m:r>
                          </m:sub>
                        </m:sSub>
                      </m:oMath>
                    </m:oMathPara>
                  </a14:m>
                  <a:endParaRPr kumimoji="1" lang="en-US" altLang="ja-JP" sz="2000" b="1" dirty="0"/>
                </a:p>
              </p:txBody>
            </p:sp>
          </mc:Choice>
          <mc:Fallback xmlns="">
            <p:sp>
              <p:nvSpPr>
                <p:cNvPr id="74" name="テキスト ボックス 73">
                  <a:extLst>
                    <a:ext uri="{FF2B5EF4-FFF2-40B4-BE49-F238E27FC236}">
                      <a16:creationId xmlns:a16="http://schemas.microsoft.com/office/drawing/2014/main" id="{099E6AC8-800C-4458-84B1-556938EEE1C5}"/>
                    </a:ext>
                  </a:extLst>
                </p:cNvPr>
                <p:cNvSpPr txBox="1">
                  <a:spLocks noRot="1" noChangeAspect="1" noMove="1" noResize="1" noEditPoints="1" noAdjustHandles="1" noChangeArrowheads="1" noChangeShapeType="1" noTextEdit="1"/>
                </p:cNvSpPr>
                <p:nvPr/>
              </p:nvSpPr>
              <p:spPr>
                <a:xfrm>
                  <a:off x="5081710" y="2114373"/>
                  <a:ext cx="369717" cy="307777"/>
                </a:xfrm>
                <a:prstGeom prst="rect">
                  <a:avLst/>
                </a:prstGeom>
                <a:blipFill>
                  <a:blip r:embed="rId12"/>
                  <a:stretch>
                    <a:fillRect l="-16667" r="-6667" b="-156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86245872-5C91-4F89-8581-2474DA6D062B}"/>
                    </a:ext>
                  </a:extLst>
                </p:cNvPr>
                <p:cNvSpPr txBox="1"/>
                <p:nvPr/>
              </p:nvSpPr>
              <p:spPr>
                <a:xfrm>
                  <a:off x="5049667" y="2933282"/>
                  <a:ext cx="3825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𝒌</m:t>
                            </m:r>
                          </m:e>
                          <m:sub>
                            <m:r>
                              <a:rPr kumimoji="1" lang="en-US" altLang="ja-JP" sz="2000" b="1" i="1" smtClean="0">
                                <a:latin typeface="Cambria Math" panose="02040503050406030204" pitchFamily="18" charset="0"/>
                              </a:rPr>
                              <m:t>𝑫</m:t>
                            </m:r>
                          </m:sub>
                        </m:sSub>
                      </m:oMath>
                    </m:oMathPara>
                  </a14:m>
                  <a:endParaRPr kumimoji="1" lang="en-US" altLang="ja-JP" sz="2000" b="1" dirty="0"/>
                </a:p>
              </p:txBody>
            </p:sp>
          </mc:Choice>
          <mc:Fallback xmlns="">
            <p:sp>
              <p:nvSpPr>
                <p:cNvPr id="75" name="テキスト ボックス 74">
                  <a:extLst>
                    <a:ext uri="{FF2B5EF4-FFF2-40B4-BE49-F238E27FC236}">
                      <a16:creationId xmlns:a16="http://schemas.microsoft.com/office/drawing/2014/main" id="{8996B908-3FA6-4CC5-8632-465A29FBBA9E}"/>
                    </a:ext>
                  </a:extLst>
                </p:cNvPr>
                <p:cNvSpPr txBox="1">
                  <a:spLocks noRot="1" noChangeAspect="1" noMove="1" noResize="1" noEditPoints="1" noAdjustHandles="1" noChangeArrowheads="1" noChangeShapeType="1" noTextEdit="1"/>
                </p:cNvSpPr>
                <p:nvPr/>
              </p:nvSpPr>
              <p:spPr>
                <a:xfrm>
                  <a:off x="5049667" y="2933282"/>
                  <a:ext cx="382541" cy="307777"/>
                </a:xfrm>
                <a:prstGeom prst="rect">
                  <a:avLst/>
                </a:prstGeom>
                <a:blipFill>
                  <a:blip r:embed="rId13"/>
                  <a:stretch>
                    <a:fillRect l="-16129" r="-6452" b="-1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AEBCE293-388C-433B-AA7F-A535D91395FC}"/>
                    </a:ext>
                  </a:extLst>
                </p:cNvPr>
                <p:cNvSpPr txBox="1"/>
                <p:nvPr/>
              </p:nvSpPr>
              <p:spPr>
                <a:xfrm>
                  <a:off x="4277937" y="2982716"/>
                  <a:ext cx="20197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𝒔</m:t>
                        </m:r>
                      </m:oMath>
                    </m:oMathPara>
                  </a14:m>
                  <a:endParaRPr kumimoji="1" lang="en-US" altLang="ja-JP" sz="2000" b="1" dirty="0"/>
                </a:p>
              </p:txBody>
            </p:sp>
          </mc:Choice>
          <mc:Fallback xmlns="">
            <p:sp>
              <p:nvSpPr>
                <p:cNvPr id="76" name="テキスト ボックス 75">
                  <a:extLst>
                    <a:ext uri="{FF2B5EF4-FFF2-40B4-BE49-F238E27FC236}">
                      <a16:creationId xmlns:a16="http://schemas.microsoft.com/office/drawing/2014/main" id="{542A00C4-101C-42E2-912F-2801B3183B8A}"/>
                    </a:ext>
                  </a:extLst>
                </p:cNvPr>
                <p:cNvSpPr txBox="1">
                  <a:spLocks noRot="1" noChangeAspect="1" noMove="1" noResize="1" noEditPoints="1" noAdjustHandles="1" noChangeArrowheads="1" noChangeShapeType="1" noTextEdit="1"/>
                </p:cNvSpPr>
                <p:nvPr/>
              </p:nvSpPr>
              <p:spPr>
                <a:xfrm>
                  <a:off x="4277937" y="2982716"/>
                  <a:ext cx="201978" cy="307777"/>
                </a:xfrm>
                <a:prstGeom prst="rect">
                  <a:avLst/>
                </a:prstGeom>
                <a:blipFill>
                  <a:blip r:embed="rId14"/>
                  <a:stretch>
                    <a:fillRect l="-15152" r="-15152"/>
                  </a:stretch>
                </a:blipFill>
              </p:spPr>
              <p:txBody>
                <a:bodyPr/>
                <a:lstStyle/>
                <a:p>
                  <a:r>
                    <a:rPr lang="ja-JP" altLang="en-US">
                      <a:noFill/>
                    </a:rPr>
                    <a:t> </a:t>
                  </a:r>
                </a:p>
              </p:txBody>
            </p:sp>
          </mc:Fallback>
        </mc:AlternateContent>
        <p:cxnSp>
          <p:nvCxnSpPr>
            <p:cNvPr id="119" name="コネクタ: カギ線 118">
              <a:extLst>
                <a:ext uri="{FF2B5EF4-FFF2-40B4-BE49-F238E27FC236}">
                  <a16:creationId xmlns:a16="http://schemas.microsoft.com/office/drawing/2014/main" id="{FAC96006-3683-458C-96D7-F710738BD967}"/>
                </a:ext>
              </a:extLst>
            </p:cNvPr>
            <p:cNvCxnSpPr>
              <a:cxnSpLocks/>
              <a:stCxn id="120" idx="4"/>
              <a:endCxn id="114" idx="1"/>
            </p:cNvCxnSpPr>
            <p:nvPr/>
          </p:nvCxnSpPr>
          <p:spPr>
            <a:xfrm rot="16200000" flipH="1">
              <a:off x="3524615" y="2561396"/>
              <a:ext cx="759872" cy="39054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120" name="楕円 119">
              <a:extLst>
                <a:ext uri="{FF2B5EF4-FFF2-40B4-BE49-F238E27FC236}">
                  <a16:creationId xmlns:a16="http://schemas.microsoft.com/office/drawing/2014/main" id="{150E8AC9-B019-4CED-8AEF-9C578395C509}"/>
                </a:ext>
              </a:extLst>
            </p:cNvPr>
            <p:cNvSpPr/>
            <p:nvPr/>
          </p:nvSpPr>
          <p:spPr>
            <a:xfrm>
              <a:off x="3619278" y="2196733"/>
              <a:ext cx="180000" cy="180000"/>
            </a:xfrm>
            <a:prstGeom prst="ellipse">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121" name="直線矢印コネクタ 120">
              <a:extLst>
                <a:ext uri="{FF2B5EF4-FFF2-40B4-BE49-F238E27FC236}">
                  <a16:creationId xmlns:a16="http://schemas.microsoft.com/office/drawing/2014/main" id="{A3EE9F2B-FE55-44EA-9DCD-19E44CF74CBB}"/>
                </a:ext>
              </a:extLst>
            </p:cNvPr>
            <p:cNvCxnSpPr>
              <a:cxnSpLocks/>
              <a:stCxn id="114" idx="3"/>
              <a:endCxn id="115" idx="1"/>
            </p:cNvCxnSpPr>
            <p:nvPr/>
          </p:nvCxnSpPr>
          <p:spPr>
            <a:xfrm flipV="1">
              <a:off x="4669576" y="3128671"/>
              <a:ext cx="286486" cy="7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コネクタ: カギ線 121">
              <a:extLst>
                <a:ext uri="{FF2B5EF4-FFF2-40B4-BE49-F238E27FC236}">
                  <a16:creationId xmlns:a16="http://schemas.microsoft.com/office/drawing/2014/main" id="{563EED1C-E19F-4AD5-ABE7-5F808A234802}"/>
                </a:ext>
              </a:extLst>
            </p:cNvPr>
            <p:cNvCxnSpPr>
              <a:cxnSpLocks/>
              <a:stCxn id="115" idx="3"/>
              <a:endCxn id="98" idx="4"/>
            </p:cNvCxnSpPr>
            <p:nvPr/>
          </p:nvCxnSpPr>
          <p:spPr>
            <a:xfrm flipV="1">
              <a:off x="5525814" y="2348805"/>
              <a:ext cx="564679" cy="77986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123" name="楕円 122">
              <a:extLst>
                <a:ext uri="{FF2B5EF4-FFF2-40B4-BE49-F238E27FC236}">
                  <a16:creationId xmlns:a16="http://schemas.microsoft.com/office/drawing/2014/main" id="{C403023E-842E-43BD-9921-DA56492A0C17}"/>
                </a:ext>
              </a:extLst>
            </p:cNvPr>
            <p:cNvSpPr/>
            <p:nvPr/>
          </p:nvSpPr>
          <p:spPr>
            <a:xfrm>
              <a:off x="7017692" y="2166832"/>
              <a:ext cx="180000" cy="1800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a:p>
          </p:txBody>
        </p:sp>
        <p:cxnSp>
          <p:nvCxnSpPr>
            <p:cNvPr id="124" name="直線矢印コネクタ 123">
              <a:extLst>
                <a:ext uri="{FF2B5EF4-FFF2-40B4-BE49-F238E27FC236}">
                  <a16:creationId xmlns:a16="http://schemas.microsoft.com/office/drawing/2014/main" id="{C4669345-4758-4A33-9719-0F498C60063F}"/>
                </a:ext>
              </a:extLst>
            </p:cNvPr>
            <p:cNvCxnSpPr>
              <a:cxnSpLocks/>
              <a:endCxn id="123" idx="0"/>
            </p:cNvCxnSpPr>
            <p:nvPr/>
          </p:nvCxnSpPr>
          <p:spPr>
            <a:xfrm>
              <a:off x="7098377" y="1350553"/>
              <a:ext cx="9315" cy="8162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ECD454AC-532A-4A88-AA3D-7B64B3D44833}"/>
                    </a:ext>
                  </a:extLst>
                </p:cNvPr>
                <p:cNvSpPr txBox="1"/>
                <p:nvPr/>
              </p:nvSpPr>
              <p:spPr>
                <a:xfrm>
                  <a:off x="7104689" y="1769062"/>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0" name="テキスト ボックス 89">
                  <a:extLst>
                    <a:ext uri="{FF2B5EF4-FFF2-40B4-BE49-F238E27FC236}">
                      <a16:creationId xmlns:a16="http://schemas.microsoft.com/office/drawing/2014/main" id="{622CF1B8-FD92-4A13-9FA6-3494C154A1AF}"/>
                    </a:ext>
                  </a:extLst>
                </p:cNvPr>
                <p:cNvSpPr txBox="1">
                  <a:spLocks noRot="1" noChangeAspect="1" noMove="1" noResize="1" noEditPoints="1" noAdjustHandles="1" noChangeArrowheads="1" noChangeShapeType="1" noTextEdit="1"/>
                </p:cNvSpPr>
                <p:nvPr/>
              </p:nvSpPr>
              <p:spPr>
                <a:xfrm>
                  <a:off x="7104689" y="1769062"/>
                  <a:ext cx="266098" cy="307777"/>
                </a:xfrm>
                <a:prstGeom prst="rect">
                  <a:avLst/>
                </a:prstGeom>
                <a:blipFill>
                  <a:blip r:embed="rId15"/>
                  <a:stretch>
                    <a:fillRect l="-18605" r="-18605"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993EF6F1-FE6C-4F72-8452-09AC4CA0636B}"/>
                    </a:ext>
                  </a:extLst>
                </p:cNvPr>
                <p:cNvSpPr txBox="1"/>
                <p:nvPr/>
              </p:nvSpPr>
              <p:spPr>
                <a:xfrm>
                  <a:off x="7258652" y="1373140"/>
                  <a:ext cx="2388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𝒅</m:t>
                        </m:r>
                      </m:oMath>
                    </m:oMathPara>
                  </a14:m>
                  <a:endParaRPr kumimoji="1" lang="ja-JP" altLang="en-US" sz="2000" b="1" dirty="0"/>
                </a:p>
              </p:txBody>
            </p:sp>
          </mc:Choice>
          <mc:Fallback xmlns="">
            <p:sp>
              <p:nvSpPr>
                <p:cNvPr id="91" name="テキスト ボックス 90">
                  <a:extLst>
                    <a:ext uri="{FF2B5EF4-FFF2-40B4-BE49-F238E27FC236}">
                      <a16:creationId xmlns:a16="http://schemas.microsoft.com/office/drawing/2014/main" id="{C419F3D9-AC00-4A13-A04C-EBE989295BC9}"/>
                    </a:ext>
                  </a:extLst>
                </p:cNvPr>
                <p:cNvSpPr txBox="1">
                  <a:spLocks noRot="1" noChangeAspect="1" noMove="1" noResize="1" noEditPoints="1" noAdjustHandles="1" noChangeArrowheads="1" noChangeShapeType="1" noTextEdit="1"/>
                </p:cNvSpPr>
                <p:nvPr/>
              </p:nvSpPr>
              <p:spPr>
                <a:xfrm>
                  <a:off x="7258652" y="1373140"/>
                  <a:ext cx="238848" cy="307777"/>
                </a:xfrm>
                <a:prstGeom prst="rect">
                  <a:avLst/>
                </a:prstGeom>
                <a:blipFill>
                  <a:blip r:embed="rId16"/>
                  <a:stretch>
                    <a:fillRect l="-25641" r="-23077"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FC1E39CA-959E-4817-B322-70716F1DF84F}"/>
                    </a:ext>
                  </a:extLst>
                </p:cNvPr>
                <p:cNvSpPr txBox="1"/>
                <p:nvPr/>
              </p:nvSpPr>
              <p:spPr>
                <a:xfrm>
                  <a:off x="6808411" y="2299086"/>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2" name="テキスト ボックス 91">
                  <a:extLst>
                    <a:ext uri="{FF2B5EF4-FFF2-40B4-BE49-F238E27FC236}">
                      <a16:creationId xmlns:a16="http://schemas.microsoft.com/office/drawing/2014/main" id="{EFE240A9-4248-4477-955D-DD262790C0DC}"/>
                    </a:ext>
                  </a:extLst>
                </p:cNvPr>
                <p:cNvSpPr txBox="1">
                  <a:spLocks noRot="1" noChangeAspect="1" noMove="1" noResize="1" noEditPoints="1" noAdjustHandles="1" noChangeArrowheads="1" noChangeShapeType="1" noTextEdit="1"/>
                </p:cNvSpPr>
                <p:nvPr/>
              </p:nvSpPr>
              <p:spPr>
                <a:xfrm>
                  <a:off x="6808411" y="2299086"/>
                  <a:ext cx="266098" cy="307777"/>
                </a:xfrm>
                <a:prstGeom prst="rect">
                  <a:avLst/>
                </a:prstGeom>
                <a:blipFill>
                  <a:blip r:embed="rId17"/>
                  <a:stretch>
                    <a:fillRect l="-18182" r="-15909" b="-8000"/>
                  </a:stretch>
                </a:blipFill>
              </p:spPr>
              <p:txBody>
                <a:bodyPr/>
                <a:lstStyle/>
                <a:p>
                  <a:r>
                    <a:rPr lang="ja-JP" altLang="en-US">
                      <a:noFill/>
                    </a:rPr>
                    <a:t> </a:t>
                  </a:r>
                </a:p>
              </p:txBody>
            </p:sp>
          </mc:Fallback>
        </mc:AlternateContent>
        <p:cxnSp>
          <p:nvCxnSpPr>
            <p:cNvPr id="128" name="直線矢印コネクタ 127">
              <a:extLst>
                <a:ext uri="{FF2B5EF4-FFF2-40B4-BE49-F238E27FC236}">
                  <a16:creationId xmlns:a16="http://schemas.microsoft.com/office/drawing/2014/main" id="{12B74CB7-A3BB-4912-8BF5-EB3FFEC4E44C}"/>
                </a:ext>
              </a:extLst>
            </p:cNvPr>
            <p:cNvCxnSpPr>
              <a:cxnSpLocks/>
              <a:stCxn id="123" idx="6"/>
              <a:endCxn id="97" idx="1"/>
            </p:cNvCxnSpPr>
            <p:nvPr/>
          </p:nvCxnSpPr>
          <p:spPr>
            <a:xfrm>
              <a:off x="7197692" y="2256832"/>
              <a:ext cx="63906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2494C9E6-AC83-4875-98D3-66688A5CBF06}"/>
                    </a:ext>
                  </a:extLst>
                </p:cNvPr>
                <p:cNvSpPr txBox="1"/>
                <p:nvPr/>
              </p:nvSpPr>
              <p:spPr>
                <a:xfrm>
                  <a:off x="6152927" y="2365755"/>
                  <a:ext cx="266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98" name="テキスト ボックス 97">
                  <a:extLst>
                    <a:ext uri="{FF2B5EF4-FFF2-40B4-BE49-F238E27FC236}">
                      <a16:creationId xmlns:a16="http://schemas.microsoft.com/office/drawing/2014/main" id="{EC42190D-211D-4B99-B3BF-6129B654EDC6}"/>
                    </a:ext>
                  </a:extLst>
                </p:cNvPr>
                <p:cNvSpPr txBox="1">
                  <a:spLocks noRot="1" noChangeAspect="1" noMove="1" noResize="1" noEditPoints="1" noAdjustHandles="1" noChangeArrowheads="1" noChangeShapeType="1" noTextEdit="1"/>
                </p:cNvSpPr>
                <p:nvPr/>
              </p:nvSpPr>
              <p:spPr>
                <a:xfrm>
                  <a:off x="6152927" y="2365755"/>
                  <a:ext cx="266098" cy="307777"/>
                </a:xfrm>
                <a:prstGeom prst="rect">
                  <a:avLst/>
                </a:prstGeom>
                <a:blipFill>
                  <a:blip r:embed="rId18"/>
                  <a:stretch>
                    <a:fillRect l="-18605" r="-18605" b="-8000"/>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30" name="テキスト ボックス 129">
                <a:extLst>
                  <a:ext uri="{FF2B5EF4-FFF2-40B4-BE49-F238E27FC236}">
                    <a16:creationId xmlns:a16="http://schemas.microsoft.com/office/drawing/2014/main" id="{B04AE888-8043-46E0-AC09-53FE7062F227}"/>
                  </a:ext>
                </a:extLst>
              </p:cNvPr>
              <p:cNvSpPr txBox="1"/>
              <p:nvPr/>
            </p:nvSpPr>
            <p:spPr>
              <a:xfrm>
                <a:off x="4813195" y="4317358"/>
                <a:ext cx="7378805" cy="369332"/>
              </a:xfrm>
              <a:prstGeom prst="rect">
                <a:avLst/>
              </a:prstGeom>
              <a:noFill/>
            </p:spPr>
            <p:txBody>
              <a:bodyPr wrap="square" rtlCol="0">
                <a:spAutoFit/>
              </a:bodyPr>
              <a:lstStyle/>
              <a:p>
                <a:r>
                  <a:rPr kumimoji="1" lang="ja-JP" altLang="en-US" b="1" dirty="0"/>
                  <a:t>（</a:t>
                </a:r>
                <a14:m>
                  <m:oMath xmlns:m="http://schemas.openxmlformats.org/officeDocument/2006/math">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𝐃</m:t>
                        </m:r>
                      </m:sub>
                    </m:sSub>
                    <m:r>
                      <a:rPr kumimoji="1" lang="en-US" altLang="ja-JP" b="1" i="0" smtClean="0">
                        <a:latin typeface="Cambria Math" panose="02040503050406030204" pitchFamily="18" charset="0"/>
                      </a:rPr>
                      <m:t>𝐬</m:t>
                    </m:r>
                    <m:r>
                      <a:rPr kumimoji="1" lang="en-US" altLang="ja-JP" b="1" i="0"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𝐤</m:t>
                        </m:r>
                      </m:e>
                      <m:sub>
                        <m:r>
                          <a:rPr kumimoji="1" lang="en-US" altLang="ja-JP" b="1" i="0" smtClean="0">
                            <a:latin typeface="Cambria Math" panose="02040503050406030204" pitchFamily="18" charset="0"/>
                          </a:rPr>
                          <m:t>𝐏</m:t>
                        </m:r>
                      </m:sub>
                    </m:sSub>
                  </m:oMath>
                </a14:m>
                <a:r>
                  <a:rPr kumimoji="1" lang="ja-JP" altLang="en-US" b="1" dirty="0"/>
                  <a:t>としている）　　</a:t>
                </a:r>
                <a:r>
                  <a:rPr kumimoji="1" lang="en-US" altLang="ja-JP" b="1" dirty="0"/>
                  <a:t>※</a:t>
                </a:r>
                <a14:m>
                  <m:oMath xmlns:m="http://schemas.openxmlformats.org/officeDocument/2006/math">
                    <m:r>
                      <a:rPr kumimoji="1" lang="en-US" altLang="ja-JP" b="1" i="1" smtClean="0">
                        <a:latin typeface="Cambria Math" panose="02040503050406030204" pitchFamily="18" charset="0"/>
                      </a:rPr>
                      <m:t>𝒅</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oMath>
                </a14:m>
                <a:r>
                  <a:rPr kumimoji="1" lang="ja-JP" altLang="en-US" b="1" dirty="0"/>
                  <a:t>（外乱影響なしとする）</a:t>
                </a:r>
              </a:p>
            </p:txBody>
          </p:sp>
        </mc:Choice>
        <mc:Fallback>
          <p:sp>
            <p:nvSpPr>
              <p:cNvPr id="130" name="テキスト ボックス 129">
                <a:extLst>
                  <a:ext uri="{FF2B5EF4-FFF2-40B4-BE49-F238E27FC236}">
                    <a16:creationId xmlns:a16="http://schemas.microsoft.com/office/drawing/2014/main" id="{B04AE888-8043-46E0-AC09-53FE7062F227}"/>
                  </a:ext>
                </a:extLst>
              </p:cNvPr>
              <p:cNvSpPr txBox="1">
                <a:spLocks noRot="1" noChangeAspect="1" noMove="1" noResize="1" noEditPoints="1" noAdjustHandles="1" noChangeArrowheads="1" noChangeShapeType="1" noTextEdit="1"/>
              </p:cNvSpPr>
              <p:nvPr/>
            </p:nvSpPr>
            <p:spPr>
              <a:xfrm>
                <a:off x="4813195" y="4317358"/>
                <a:ext cx="7378805" cy="369332"/>
              </a:xfrm>
              <a:prstGeom prst="rect">
                <a:avLst/>
              </a:prstGeom>
              <a:blipFill>
                <a:blip r:embed="rId19"/>
                <a:stretch>
                  <a:fillRect l="-744"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109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E77F28AE-3D5B-415F-AE44-6A85CAA874BD}"/>
              </a:ext>
            </a:extLst>
          </p:cNvPr>
          <p:cNvSpPr/>
          <p:nvPr/>
        </p:nvSpPr>
        <p:spPr>
          <a:xfrm>
            <a:off x="838199" y="5623065"/>
            <a:ext cx="7010401" cy="646011"/>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D45137C-6CF3-4907-86F7-01DAB548D6FF}"/>
              </a:ext>
            </a:extLst>
          </p:cNvPr>
          <p:cNvSpPr>
            <a:spLocks noGrp="1"/>
          </p:cNvSpPr>
          <p:nvPr>
            <p:ph type="title"/>
          </p:nvPr>
        </p:nvSpPr>
        <p:spPr>
          <a:xfrm>
            <a:off x="838200" y="302372"/>
            <a:ext cx="10080000" cy="1325563"/>
          </a:xfrm>
        </p:spPr>
        <p:txBody>
          <a:bodyPr/>
          <a:lstStyle/>
          <a:p>
            <a:r>
              <a:rPr lang="en-US" altLang="ja-JP" dirty="0"/>
              <a:t>PD</a:t>
            </a:r>
            <a:r>
              <a:rPr lang="ja-JP" altLang="en-US" dirty="0"/>
              <a:t>制御（性能解析）</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708684-9574-449A-943A-C0C14D9F5BD6}"/>
                  </a:ext>
                </a:extLst>
              </p:cNvPr>
              <p:cNvSpPr txBox="1"/>
              <p:nvPr/>
            </p:nvSpPr>
            <p:spPr>
              <a:xfrm>
                <a:off x="838200" y="1917032"/>
                <a:ext cx="2400464" cy="569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0" smtClean="0">
                          <a:latin typeface="Cambria Math" panose="02040503050406030204" pitchFamily="18" charset="0"/>
                        </a:rPr>
                        <m:t>𝐏</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0" smtClean="0">
                              <a:latin typeface="Cambria Math" panose="02040503050406030204" pitchFamily="18" charset="0"/>
                            </a:rPr>
                            <m:t>𝟏</m:t>
                          </m:r>
                        </m:num>
                        <m:den>
                          <m:r>
                            <a:rPr kumimoji="1" lang="en-US" altLang="ja-JP" b="1" i="1" smtClean="0">
                              <a:latin typeface="Cambria Math" panose="02040503050406030204" pitchFamily="18" charset="0"/>
                            </a:rPr>
                            <m:t>𝑱</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𝝁</m:t>
                          </m:r>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𝑴𝒈𝒍</m:t>
                          </m:r>
                        </m:den>
                      </m:f>
                    </m:oMath>
                  </m:oMathPara>
                </a14:m>
                <a:endParaRPr kumimoji="1" lang="en-US" altLang="ja-JP" b="1" dirty="0"/>
              </a:p>
            </p:txBody>
          </p:sp>
        </mc:Choice>
        <mc:Fallback xmlns="">
          <p:sp>
            <p:nvSpPr>
              <p:cNvPr id="3" name="テキスト ボックス 2">
                <a:extLst>
                  <a:ext uri="{FF2B5EF4-FFF2-40B4-BE49-F238E27FC236}">
                    <a16:creationId xmlns:a16="http://schemas.microsoft.com/office/drawing/2014/main" id="{25708684-9574-449A-943A-C0C14D9F5BD6}"/>
                  </a:ext>
                </a:extLst>
              </p:cNvPr>
              <p:cNvSpPr txBox="1">
                <a:spLocks noRot="1" noChangeAspect="1" noMove="1" noResize="1" noEditPoints="1" noAdjustHandles="1" noChangeArrowheads="1" noChangeShapeType="1" noTextEdit="1"/>
              </p:cNvSpPr>
              <p:nvPr/>
            </p:nvSpPr>
            <p:spPr>
              <a:xfrm>
                <a:off x="838200" y="1917032"/>
                <a:ext cx="2400464" cy="5690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B7EA96CD-2912-4362-A648-1094E31FB36E}"/>
                  </a:ext>
                </a:extLst>
              </p:cNvPr>
              <p:cNvSpPr txBox="1"/>
              <p:nvPr/>
            </p:nvSpPr>
            <p:spPr>
              <a:xfrm>
                <a:off x="838200" y="3144499"/>
                <a:ext cx="4613379" cy="586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1" smtClean="0">
                              <a:latin typeface="Cambria Math" panose="02040503050406030204" pitchFamily="18" charset="0"/>
                            </a:rPr>
                            <m:t>𝒚𝒓</m:t>
                          </m:r>
                        </m:sub>
                      </m:sSub>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𝑷</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num>
                        <m:den>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𝑷</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den>
                      </m:f>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num>
                        <m:den>
                          <m:r>
                            <a:rPr kumimoji="1" lang="en-US" altLang="ja-JP" b="1" i="1" smtClean="0">
                              <a:latin typeface="Cambria Math" panose="02040503050406030204" pitchFamily="18" charset="0"/>
                            </a:rPr>
                            <m:t>𝑱</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𝒔</m:t>
                              </m:r>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𝝁</m:t>
                          </m:r>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𝑴𝒈𝒍</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den>
                      </m:f>
                    </m:oMath>
                  </m:oMathPara>
                </a14:m>
                <a:endParaRPr kumimoji="1" lang="en-US" altLang="ja-JP" b="1" dirty="0"/>
              </a:p>
            </p:txBody>
          </p:sp>
        </mc:Choice>
        <mc:Fallback>
          <p:sp>
            <p:nvSpPr>
              <p:cNvPr id="31" name="テキスト ボックス 30">
                <a:extLst>
                  <a:ext uri="{FF2B5EF4-FFF2-40B4-BE49-F238E27FC236}">
                    <a16:creationId xmlns:a16="http://schemas.microsoft.com/office/drawing/2014/main" id="{B7EA96CD-2912-4362-A648-1094E31FB36E}"/>
                  </a:ext>
                </a:extLst>
              </p:cNvPr>
              <p:cNvSpPr txBox="1">
                <a:spLocks noRot="1" noChangeAspect="1" noMove="1" noResize="1" noEditPoints="1" noAdjustHandles="1" noChangeArrowheads="1" noChangeShapeType="1" noTextEdit="1"/>
              </p:cNvSpPr>
              <p:nvPr/>
            </p:nvSpPr>
            <p:spPr>
              <a:xfrm>
                <a:off x="838200" y="3144499"/>
                <a:ext cx="4613379" cy="5861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DB0E54F9-8039-4073-9E6A-7E837FDAA103}"/>
                  </a:ext>
                </a:extLst>
              </p:cNvPr>
              <p:cNvSpPr txBox="1"/>
              <p:nvPr/>
            </p:nvSpPr>
            <p:spPr>
              <a:xfrm>
                <a:off x="3898230" y="2012947"/>
                <a:ext cx="19571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1" i="0" smtClean="0">
                          <a:latin typeface="Cambria Math" panose="02040503050406030204" pitchFamily="18" charset="0"/>
                        </a:rPr>
                        <m:t>𝚱</m:t>
                      </m:r>
                      <m:d>
                        <m:dPr>
                          <m:ctrlPr>
                            <a:rPr kumimoji="1" lang="en-US" altLang="ja-JP" b="1" i="1" smtClean="0">
                              <a:latin typeface="Cambria Math" panose="02040503050406030204" pitchFamily="18" charset="0"/>
                            </a:rPr>
                          </m:ctrlPr>
                        </m:dPr>
                        <m:e>
                          <m:r>
                            <a:rPr kumimoji="1" lang="en-US" altLang="ja-JP" b="1" i="0" smtClean="0">
                              <a:latin typeface="Cambria Math" panose="02040503050406030204" pitchFamily="18" charset="0"/>
                            </a:rPr>
                            <m:t>𝐬</m:t>
                          </m:r>
                        </m:e>
                      </m:d>
                      <m:r>
                        <a:rPr kumimoji="1" lang="en-US" altLang="ja-JP" b="1" i="0"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𝐤</m:t>
                          </m:r>
                        </m:e>
                        <m:sub>
                          <m:r>
                            <a:rPr lang="en-US" altLang="ja-JP" b="1">
                              <a:latin typeface="Cambria Math" panose="02040503050406030204" pitchFamily="18" charset="0"/>
                            </a:rPr>
                            <m:t>𝐏</m:t>
                          </m:r>
                        </m:sub>
                      </m:sSub>
                    </m:oMath>
                  </m:oMathPara>
                </a14:m>
                <a:endParaRPr kumimoji="1" lang="en-US" altLang="ja-JP" b="1" dirty="0"/>
              </a:p>
            </p:txBody>
          </p:sp>
        </mc:Choice>
        <mc:Fallback>
          <p:sp>
            <p:nvSpPr>
              <p:cNvPr id="34" name="テキスト ボックス 33">
                <a:extLst>
                  <a:ext uri="{FF2B5EF4-FFF2-40B4-BE49-F238E27FC236}">
                    <a16:creationId xmlns:a16="http://schemas.microsoft.com/office/drawing/2014/main" id="{DB0E54F9-8039-4073-9E6A-7E837FDAA103}"/>
                  </a:ext>
                </a:extLst>
              </p:cNvPr>
              <p:cNvSpPr txBox="1">
                <a:spLocks noRot="1" noChangeAspect="1" noMove="1" noResize="1" noEditPoints="1" noAdjustHandles="1" noChangeArrowheads="1" noChangeShapeType="1" noTextEdit="1"/>
              </p:cNvSpPr>
              <p:nvPr/>
            </p:nvSpPr>
            <p:spPr>
              <a:xfrm>
                <a:off x="3898230" y="2012947"/>
                <a:ext cx="1957137"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CE86192B-9C71-42E4-9451-769C36E035C1}"/>
                  </a:ext>
                </a:extLst>
              </p:cNvPr>
              <p:cNvSpPr txBox="1"/>
              <p:nvPr/>
            </p:nvSpPr>
            <p:spPr>
              <a:xfrm>
                <a:off x="838199" y="4601013"/>
                <a:ext cx="4692567" cy="6460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𝝁</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e>
                          </m:d>
                          <m:r>
                            <a:rPr kumimoji="1" lang="en-US" altLang="ja-JP" b="1" i="1" smtClean="0">
                              <a:latin typeface="Cambria Math" panose="02040503050406030204" pitchFamily="18" charset="0"/>
                            </a:rPr>
                            <m:t>±</m:t>
                          </m:r>
                          <m:rad>
                            <m:radPr>
                              <m:degHide m:val="on"/>
                              <m:ctrlPr>
                                <a:rPr kumimoji="1" lang="en-US" altLang="ja-JP" b="1" i="1" smtClean="0">
                                  <a:latin typeface="Cambria Math" panose="02040503050406030204" pitchFamily="18" charset="0"/>
                                </a:rPr>
                              </m:ctrlPr>
                            </m:radPr>
                            <m:deg/>
                            <m:e>
                              <m:sSup>
                                <m:sSupPr>
                                  <m:ctrlPr>
                                    <a:rPr kumimoji="1" lang="en-US" altLang="ja-JP" b="1" i="1" smtClean="0">
                                      <a:latin typeface="Cambria Math" panose="02040503050406030204" pitchFamily="18" charset="0"/>
                                    </a:rPr>
                                  </m:ctrlPr>
                                </m:sSupPr>
                                <m:e>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𝝁</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e>
                                  </m:d>
                                </m:e>
                                <m:sup>
                                  <m:r>
                                    <a:rPr kumimoji="1" lang="en-US" altLang="ja-JP" b="1" i="1" smtClean="0">
                                      <a:latin typeface="Cambria Math" panose="02040503050406030204" pitchFamily="18" charset="0"/>
                                    </a:rPr>
                                    <m:t>𝟐</m:t>
                                  </m:r>
                                </m:sup>
                              </m:sSup>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𝟒</m:t>
                              </m:r>
                              <m:r>
                                <a:rPr kumimoji="1" lang="en-US" altLang="ja-JP" b="1" i="1" smtClean="0">
                                  <a:latin typeface="Cambria Math" panose="02040503050406030204" pitchFamily="18" charset="0"/>
                                </a:rPr>
                                <m:t>𝑱</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𝑴𝒈𝒍</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𝑷</m:t>
                                      </m:r>
                                    </m:sub>
                                  </m:sSub>
                                </m:e>
                              </m:d>
                            </m:e>
                          </m:rad>
                        </m:num>
                        <m:den>
                          <m:r>
                            <a:rPr kumimoji="1" lang="en-US" altLang="ja-JP" b="1" i="1" smtClean="0">
                              <a:latin typeface="Cambria Math" panose="02040503050406030204" pitchFamily="18" charset="0"/>
                            </a:rPr>
                            <m:t>𝟐</m:t>
                          </m:r>
                          <m:r>
                            <a:rPr kumimoji="1" lang="en-US" altLang="ja-JP" b="1" i="1" smtClean="0">
                              <a:latin typeface="Cambria Math" panose="02040503050406030204" pitchFamily="18" charset="0"/>
                            </a:rPr>
                            <m:t>𝑱</m:t>
                          </m:r>
                        </m:den>
                      </m:f>
                    </m:oMath>
                  </m:oMathPara>
                </a14:m>
                <a:endParaRPr kumimoji="1" lang="en-US" altLang="ja-JP" b="1" dirty="0"/>
              </a:p>
            </p:txBody>
          </p:sp>
        </mc:Choice>
        <mc:Fallback>
          <p:sp>
            <p:nvSpPr>
              <p:cNvPr id="35" name="テキスト ボックス 34">
                <a:extLst>
                  <a:ext uri="{FF2B5EF4-FFF2-40B4-BE49-F238E27FC236}">
                    <a16:creationId xmlns:a16="http://schemas.microsoft.com/office/drawing/2014/main" id="{CE86192B-9C71-42E4-9451-769C36E035C1}"/>
                  </a:ext>
                </a:extLst>
              </p:cNvPr>
              <p:cNvSpPr txBox="1">
                <a:spLocks noRot="1" noChangeAspect="1" noMove="1" noResize="1" noEditPoints="1" noAdjustHandles="1" noChangeArrowheads="1" noChangeShapeType="1" noTextEdit="1"/>
              </p:cNvSpPr>
              <p:nvPr/>
            </p:nvSpPr>
            <p:spPr>
              <a:xfrm>
                <a:off x="838199" y="4601013"/>
                <a:ext cx="4692567" cy="646011"/>
              </a:xfrm>
              <a:prstGeom prst="rect">
                <a:avLst/>
              </a:prstGeom>
              <a:blipFill>
                <a:blip r:embed="rId5"/>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1B436CA-01BC-4287-9F74-B237FB0F2E8F}"/>
              </a:ext>
            </a:extLst>
          </p:cNvPr>
          <p:cNvSpPr txBox="1"/>
          <p:nvPr/>
        </p:nvSpPr>
        <p:spPr>
          <a:xfrm>
            <a:off x="818146" y="4065920"/>
            <a:ext cx="4315327" cy="369332"/>
          </a:xfrm>
          <a:prstGeom prst="rect">
            <a:avLst/>
          </a:prstGeom>
          <a:noFill/>
        </p:spPr>
        <p:txBody>
          <a:bodyPr wrap="square" rtlCol="0">
            <a:spAutoFit/>
          </a:bodyPr>
          <a:lstStyle/>
          <a:p>
            <a:r>
              <a:rPr kumimoji="1" lang="ja-JP" altLang="en-US" b="1" dirty="0"/>
              <a:t>ここで，極をもとめると，</a:t>
            </a:r>
            <a:endParaRPr lang="en-US" altLang="ja-JP" b="1" dirty="0"/>
          </a:p>
        </p:txBody>
      </p: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A11DDF2C-20A7-4967-96AA-D18B2A6F2FCA}"/>
                  </a:ext>
                </a:extLst>
              </p:cNvPr>
              <p:cNvSpPr txBox="1"/>
              <p:nvPr/>
            </p:nvSpPr>
            <p:spPr>
              <a:xfrm>
                <a:off x="838199" y="5623065"/>
                <a:ext cx="8406066" cy="1225785"/>
              </a:xfrm>
              <a:prstGeom prst="rect">
                <a:avLst/>
              </a:prstGeom>
              <a:noFill/>
            </p:spPr>
            <p:txBody>
              <a:bodyPr wrap="square" rtlCol="0">
                <a:spAutoFit/>
              </a:bodyPr>
              <a:lstStyle/>
              <a:p>
                <a:r>
                  <a:rPr kumimoji="1" lang="ja-JP" altLang="en-US" b="1" dirty="0"/>
                  <a:t>実部と虚部をそれぞれ，</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𝒌</m:t>
                        </m:r>
                      </m:e>
                      <m:sub>
                        <m:r>
                          <a:rPr kumimoji="1" lang="en-US" altLang="ja-JP" b="1" i="1" smtClean="0">
                            <a:latin typeface="Cambria Math" panose="02040503050406030204" pitchFamily="18" charset="0"/>
                          </a:rPr>
                          <m:t>𝑫</m:t>
                        </m:r>
                      </m:sub>
                    </m:sSub>
                    <m:r>
                      <a:rPr kumimoji="1"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𝐤</m:t>
                        </m:r>
                      </m:e>
                      <m:sub>
                        <m:r>
                          <a:rPr lang="en-US" altLang="ja-JP" b="1">
                            <a:latin typeface="Cambria Math" panose="02040503050406030204" pitchFamily="18" charset="0"/>
                          </a:rPr>
                          <m:t>𝐏</m:t>
                        </m:r>
                      </m:sub>
                    </m:sSub>
                  </m:oMath>
                </a14:m>
                <a:r>
                  <a:rPr kumimoji="1" lang="ja-JP" altLang="en-US" b="1" dirty="0"/>
                  <a:t>を調整することで自由に決められる．</a:t>
                </a:r>
                <a:endParaRPr kumimoji="1" lang="en-US" altLang="ja-JP" b="1" dirty="0"/>
              </a:p>
              <a:p>
                <a:r>
                  <a:rPr lang="ja-JP" altLang="en-US" b="1" dirty="0"/>
                  <a:t>つまり，速応性と減衰性を同時に改善できる．</a:t>
                </a:r>
                <a:endParaRPr lang="en-US" altLang="ja-JP" b="1" dirty="0"/>
              </a:p>
              <a:p>
                <a:endParaRPr kumimoji="1" lang="en-US" altLang="ja-JP" b="1" dirty="0"/>
              </a:p>
              <a:p>
                <a14:m>
                  <m:oMath xmlns:m="http://schemas.openxmlformats.org/officeDocument/2006/math">
                    <m:func>
                      <m:funcPr>
                        <m:ctrlPr>
                          <a:rPr kumimoji="1" lang="en-US" altLang="ja-JP" b="1" i="1" smtClean="0">
                            <a:latin typeface="Cambria Math" panose="02040503050406030204" pitchFamily="18" charset="0"/>
                          </a:rPr>
                        </m:ctrlPr>
                      </m:funcPr>
                      <m:fName>
                        <m:limLow>
                          <m:limLowPr>
                            <m:ctrlPr>
                              <a:rPr kumimoji="1" lang="en-US" altLang="ja-JP" b="1" i="1" smtClean="0">
                                <a:latin typeface="Cambria Math" panose="02040503050406030204" pitchFamily="18" charset="0"/>
                              </a:rPr>
                            </m:ctrlPr>
                          </m:limLowPr>
                          <m:e>
                            <m:r>
                              <m:rPr>
                                <m:sty m:val="p"/>
                              </m:rPr>
                              <a:rPr kumimoji="1" lang="en-US" altLang="ja-JP" b="0" i="0" smtClean="0">
                                <a:latin typeface="Cambria Math" panose="02040503050406030204" pitchFamily="18" charset="0"/>
                              </a:rPr>
                              <m:t>lim</m:t>
                            </m:r>
                          </m:e>
                          <m:lim>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lim>
                        </m:limLow>
                      </m:fName>
                      <m:e>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𝑮</m:t>
                            </m:r>
                          </m:e>
                          <m:sub>
                            <m:r>
                              <a:rPr kumimoji="1" lang="en-US" altLang="ja-JP" b="1" i="1" smtClean="0">
                                <a:latin typeface="Cambria Math" panose="02040503050406030204" pitchFamily="18" charset="0"/>
                              </a:rPr>
                              <m:t>𝒚𝒓</m:t>
                            </m:r>
                          </m:sub>
                        </m:sSub>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e>
                    </m:func>
                  </m:oMath>
                </a14:m>
                <a:r>
                  <a:rPr kumimoji="1" lang="ja-JP" altLang="en-US" b="1" dirty="0"/>
                  <a:t>は</a:t>
                </a:r>
                <a:r>
                  <a:rPr kumimoji="1" lang="en-US" altLang="ja-JP" b="1" dirty="0"/>
                  <a:t>P</a:t>
                </a:r>
                <a:r>
                  <a:rPr kumimoji="1" lang="ja-JP" altLang="en-US" b="1" dirty="0"/>
                  <a:t>制御と同じなので，定常特性は変わらず定常偏差が残る</a:t>
                </a:r>
              </a:p>
            </p:txBody>
          </p:sp>
        </mc:Choice>
        <mc:Fallback>
          <p:sp>
            <p:nvSpPr>
              <p:cNvPr id="46" name="テキスト ボックス 45">
                <a:extLst>
                  <a:ext uri="{FF2B5EF4-FFF2-40B4-BE49-F238E27FC236}">
                    <a16:creationId xmlns:a16="http://schemas.microsoft.com/office/drawing/2014/main" id="{A11DDF2C-20A7-4967-96AA-D18B2A6F2FCA}"/>
                  </a:ext>
                </a:extLst>
              </p:cNvPr>
              <p:cNvSpPr txBox="1">
                <a:spLocks noRot="1" noChangeAspect="1" noMove="1" noResize="1" noEditPoints="1" noAdjustHandles="1" noChangeArrowheads="1" noChangeShapeType="1" noTextEdit="1"/>
              </p:cNvSpPr>
              <p:nvPr/>
            </p:nvSpPr>
            <p:spPr>
              <a:xfrm>
                <a:off x="838199" y="5623065"/>
                <a:ext cx="8406066" cy="1225785"/>
              </a:xfrm>
              <a:prstGeom prst="rect">
                <a:avLst/>
              </a:prstGeom>
              <a:blipFill>
                <a:blip r:embed="rId6"/>
                <a:stretch>
                  <a:fillRect l="-580" t="-2488" b="-54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81335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F8D2AD2B-1BA0-4810-BD31-14F0DB0E7CA7}" vid="{B59E7469-85B3-4F0E-9413-829AD3DE045B}"/>
    </a:ext>
  </a:extLst>
</a:theme>
</file>

<file path=docProps/app.xml><?xml version="1.0" encoding="utf-8"?>
<Properties xmlns="http://schemas.openxmlformats.org/officeDocument/2006/extended-properties" xmlns:vt="http://schemas.openxmlformats.org/officeDocument/2006/docPropsVTypes">
  <Template>まとめ1(背景_薄橙)</Template>
  <TotalTime>1762</TotalTime>
  <Words>1271</Words>
  <Application>Microsoft Office PowerPoint</Application>
  <PresentationFormat>ワイド画面</PresentationFormat>
  <Paragraphs>264</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Cambria Math</vt:lpstr>
      <vt:lpstr>Office テーマ</vt:lpstr>
      <vt:lpstr>P・PD・PID制御</vt:lpstr>
      <vt:lpstr>PID制御　概要</vt:lpstr>
      <vt:lpstr>PID制御　概要</vt:lpstr>
      <vt:lpstr>P制御</vt:lpstr>
      <vt:lpstr>P制御</vt:lpstr>
      <vt:lpstr>P制御（性能解析）</vt:lpstr>
      <vt:lpstr>PD制御</vt:lpstr>
      <vt:lpstr>PD制御</vt:lpstr>
      <vt:lpstr>PD制御（性能解析）</vt:lpstr>
      <vt:lpstr>PD制御（不完全微分）</vt:lpstr>
      <vt:lpstr>PID制御</vt:lpstr>
      <vt:lpstr>PID制御</vt:lpstr>
      <vt:lpstr>PID制御（性能解析）</vt:lpstr>
      <vt:lpstr>定値外乱（機械系の場合）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時間応答</dc:title>
  <dc:creator>清水 優椰</dc:creator>
  <cp:lastModifiedBy>清水 優椰</cp:lastModifiedBy>
  <cp:revision>92</cp:revision>
  <dcterms:created xsi:type="dcterms:W3CDTF">2021-02-26T08:13:08Z</dcterms:created>
  <dcterms:modified xsi:type="dcterms:W3CDTF">2021-03-12T08:51:54Z</dcterms:modified>
</cp:coreProperties>
</file>