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85" r:id="rId5"/>
    <p:sldId id="286" r:id="rId6"/>
    <p:sldId id="273" r:id="rId7"/>
    <p:sldId id="287" r:id="rId8"/>
    <p:sldId id="288" r:id="rId9"/>
    <p:sldId id="27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5"/>
    <a:srgbClr val="FF99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4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6.png"/><Relationship Id="rId18" Type="http://schemas.openxmlformats.org/officeDocument/2006/relationships/image" Target="../media/image28.png"/><Relationship Id="rId3" Type="http://schemas.openxmlformats.org/officeDocument/2006/relationships/image" Target="../media/image2.png"/><Relationship Id="rId21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17" Type="http://schemas.openxmlformats.org/officeDocument/2006/relationships/image" Target="../media/image27.png"/><Relationship Id="rId2" Type="http://schemas.openxmlformats.org/officeDocument/2006/relationships/image" Target="../media/image22.png"/><Relationship Id="rId16" Type="http://schemas.openxmlformats.org/officeDocument/2006/relationships/image" Target="../media/image1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自由度</a:t>
            </a:r>
            <a:r>
              <a:rPr kumimoji="1" lang="ja-JP" altLang="en-US" dirty="0"/>
              <a:t>制御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en-US" altLang="ja-JP" dirty="0"/>
              <a:t>PI-D</a:t>
            </a:r>
            <a:r>
              <a:rPr lang="ja-JP" altLang="en-US" dirty="0"/>
              <a:t>制御　概要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04A510-0BB3-47CD-A231-BC693898E2F3}"/>
              </a:ext>
            </a:extLst>
          </p:cNvPr>
          <p:cNvGrpSpPr/>
          <p:nvPr/>
        </p:nvGrpSpPr>
        <p:grpSpPr>
          <a:xfrm>
            <a:off x="838200" y="1882136"/>
            <a:ext cx="10080001" cy="3547434"/>
            <a:chOff x="838200" y="1882136"/>
            <a:chExt cx="10080001" cy="3547434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BFF361B-037A-42BF-9461-D4FFF739FC8C}"/>
                </a:ext>
              </a:extLst>
            </p:cNvPr>
            <p:cNvSpPr txBox="1"/>
            <p:nvPr/>
          </p:nvSpPr>
          <p:spPr>
            <a:xfrm>
              <a:off x="838200" y="1882136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PID</a:t>
              </a:r>
              <a:r>
                <a:rPr kumimoji="1" lang="ja-JP" altLang="en-US" b="1" dirty="0"/>
                <a:t>制御は現場でよく使われる技術だが，実際の応用では，</a:t>
              </a:r>
              <a:r>
                <a:rPr kumimoji="1" lang="en-US" altLang="ja-JP" b="1" dirty="0"/>
                <a:t>PID</a:t>
              </a:r>
              <a:r>
                <a:rPr kumimoji="1" lang="ja-JP" altLang="en-US" b="1" dirty="0"/>
                <a:t>の改良版が多く使われている</a:t>
              </a:r>
              <a:endParaRPr kumimoji="1" lang="en-US" altLang="ja-JP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BFB0A9F1-BB88-4736-ACD1-B675D72C62B3}"/>
                    </a:ext>
                  </a:extLst>
                </p:cNvPr>
                <p:cNvSpPr txBox="1"/>
                <p:nvPr/>
              </p:nvSpPr>
              <p:spPr>
                <a:xfrm>
                  <a:off x="838200" y="2535214"/>
                  <a:ext cx="1008000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b="1" dirty="0"/>
                    <a:t>(</a:t>
                  </a:r>
                  <a:r>
                    <a:rPr kumimoji="1" lang="ja-JP" altLang="en-US" b="1" dirty="0"/>
                    <a:t>従来の</a:t>
                  </a:r>
                  <a:r>
                    <a:rPr kumimoji="1" lang="en-US" altLang="ja-JP" b="1" dirty="0"/>
                    <a:t>)PID</a:t>
                  </a:r>
                  <a:r>
                    <a:rPr kumimoji="1" lang="ja-JP" altLang="en-US" b="1" dirty="0"/>
                    <a:t>制御</a:t>
                  </a:r>
                  <a:r>
                    <a:rPr kumimoji="1" lang="en-US" altLang="ja-JP" b="1" dirty="0"/>
                    <a:t>…</a:t>
                  </a:r>
                  <a:r>
                    <a:rPr kumimoji="1" lang="ja-JP" altLang="en-US" b="1" dirty="0"/>
                    <a:t>目標値がステップ状に変化する場合，制御入力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には微分器で生じるインパルス成分が含まれる．（望ましくない）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pPr algn="ctr"/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BFB0A9F1-BB88-4736-ACD1-B675D72C6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535214"/>
                  <a:ext cx="10080001" cy="1754326"/>
                </a:xfrm>
                <a:prstGeom prst="rect">
                  <a:avLst/>
                </a:prstGeom>
                <a:blipFill>
                  <a:blip r:embed="rId2"/>
                  <a:stretch>
                    <a:fillRect l="-544" t="-20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147AC3E9-7DCA-43AF-94F0-C11AC99F905A}"/>
                </a:ext>
              </a:extLst>
            </p:cNvPr>
            <p:cNvSpPr/>
            <p:nvPr/>
          </p:nvSpPr>
          <p:spPr>
            <a:xfrm>
              <a:off x="4088759" y="3588198"/>
              <a:ext cx="609600" cy="4269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287CD2A-CD93-4281-8BAB-974B50E163D6}"/>
                </a:ext>
              </a:extLst>
            </p:cNvPr>
            <p:cNvGrpSpPr/>
            <p:nvPr/>
          </p:nvGrpSpPr>
          <p:grpSpPr>
            <a:xfrm>
              <a:off x="2209390" y="4476388"/>
              <a:ext cx="4368338" cy="953182"/>
              <a:chOff x="2425521" y="5158702"/>
              <a:chExt cx="4368338" cy="953182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A60FA38-DAA7-40F5-9F21-64E5C4AE885C}"/>
                  </a:ext>
                </a:extLst>
              </p:cNvPr>
              <p:cNvSpPr/>
              <p:nvPr/>
            </p:nvSpPr>
            <p:spPr>
              <a:xfrm>
                <a:off x="2626821" y="5158702"/>
                <a:ext cx="3965739" cy="95318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23889B6-ABBE-448C-AF94-778E939E8729}"/>
                  </a:ext>
                </a:extLst>
              </p:cNvPr>
              <p:cNvSpPr txBox="1"/>
              <p:nvPr/>
            </p:nvSpPr>
            <p:spPr>
              <a:xfrm>
                <a:off x="2425521" y="5173314"/>
                <a:ext cx="436833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b="1" dirty="0"/>
                  <a:t>微分器が出力にのみ働くようにする！</a:t>
                </a:r>
                <a:endParaRPr lang="en-US" altLang="ja-JP" b="1" dirty="0"/>
              </a:p>
              <a:p>
                <a:pPr algn="ctr"/>
                <a:endParaRPr lang="en-US" altLang="ja-JP" b="1" dirty="0"/>
              </a:p>
              <a:p>
                <a:pPr algn="ctr"/>
                <a:r>
                  <a:rPr lang="ja-JP" altLang="en-US" b="1" dirty="0"/>
                  <a:t>　⇒</a:t>
                </a:r>
                <a:r>
                  <a:rPr lang="en-US" altLang="ja-JP" b="1" dirty="0">
                    <a:solidFill>
                      <a:srgbClr val="002060"/>
                    </a:solidFill>
                  </a:rPr>
                  <a:t>PI-D</a:t>
                </a:r>
                <a:r>
                  <a:rPr lang="ja-JP" altLang="en-US" b="1" dirty="0">
                    <a:solidFill>
                      <a:srgbClr val="002060"/>
                    </a:solidFill>
                  </a:rPr>
                  <a:t>制御</a:t>
                </a:r>
                <a:r>
                  <a:rPr lang="ja-JP" altLang="en-US" b="1" dirty="0"/>
                  <a:t>（微分先行型</a:t>
                </a:r>
                <a:r>
                  <a:rPr lang="en-US" altLang="ja-JP" b="1" dirty="0"/>
                  <a:t>PID</a:t>
                </a:r>
                <a:r>
                  <a:rPr lang="ja-JP" altLang="en-US" b="1" dirty="0"/>
                  <a:t>制御）</a:t>
                </a:r>
                <a:endParaRPr lang="en-US" altLang="ja-JP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7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F59C309-9D27-4E2C-830B-01C095C09DDF}"/>
              </a:ext>
            </a:extLst>
          </p:cNvPr>
          <p:cNvSpPr/>
          <p:nvPr/>
        </p:nvSpPr>
        <p:spPr>
          <a:xfrm>
            <a:off x="6526346" y="5369812"/>
            <a:ext cx="1170007" cy="3384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en-US" altLang="ja-JP" dirty="0"/>
              <a:t>PI-D</a:t>
            </a:r>
            <a:r>
              <a:rPr lang="ja-JP" altLang="en-US" dirty="0"/>
              <a:t>制御</a:t>
            </a:r>
            <a:endParaRPr kumimoji="1" lang="ja-JP" altLang="en-US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A8969CF-2BC6-4464-A55E-85000152141E}"/>
              </a:ext>
            </a:extLst>
          </p:cNvPr>
          <p:cNvGrpSpPr/>
          <p:nvPr/>
        </p:nvGrpSpPr>
        <p:grpSpPr>
          <a:xfrm>
            <a:off x="1415441" y="1627935"/>
            <a:ext cx="9361117" cy="2452809"/>
            <a:chOff x="1197641" y="1627935"/>
            <a:chExt cx="9361117" cy="2452809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A4F064B4-A5F9-431C-BBFE-EBE659502DB4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1197641" y="2877928"/>
              <a:ext cx="14237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B916E24-BBA1-4C1E-9DEA-4301B8CC6756}"/>
                </a:ext>
              </a:extLst>
            </p:cNvPr>
            <p:cNvSpPr/>
            <p:nvPr/>
          </p:nvSpPr>
          <p:spPr>
            <a:xfrm>
              <a:off x="2621378" y="2787928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555D6E4-432A-468C-B1D3-F4A0A7E9817A}"/>
                </a:ext>
              </a:extLst>
            </p:cNvPr>
            <p:cNvCxnSpPr>
              <a:cxnSpLocks/>
              <a:stCxn id="20" idx="6"/>
              <a:endCxn id="81" idx="2"/>
            </p:cNvCxnSpPr>
            <p:nvPr/>
          </p:nvCxnSpPr>
          <p:spPr>
            <a:xfrm flipV="1">
              <a:off x="2801378" y="2870872"/>
              <a:ext cx="925666" cy="705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9705EAA-30AE-4C04-A588-494A1C12E964}"/>
                </a:ext>
              </a:extLst>
            </p:cNvPr>
            <p:cNvSpPr/>
            <p:nvPr/>
          </p:nvSpPr>
          <p:spPr>
            <a:xfrm>
              <a:off x="7944524" y="2515262"/>
              <a:ext cx="1080000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3C286A63-1E4C-4F25-8798-813D6794A88D}"/>
                </a:ext>
              </a:extLst>
            </p:cNvPr>
            <p:cNvSpPr/>
            <p:nvPr/>
          </p:nvSpPr>
          <p:spPr>
            <a:xfrm>
              <a:off x="6108259" y="2783424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B954B3EC-D339-4A75-B102-6668137053CF}"/>
                </a:ext>
              </a:extLst>
            </p:cNvPr>
            <p:cNvCxnSpPr>
              <a:cxnSpLocks/>
              <a:stCxn id="23" idx="6"/>
              <a:endCxn id="93" idx="2"/>
            </p:cNvCxnSpPr>
            <p:nvPr/>
          </p:nvCxnSpPr>
          <p:spPr>
            <a:xfrm>
              <a:off x="6288259" y="2873424"/>
              <a:ext cx="837199" cy="1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ED1E7B8F-8F69-4127-8940-A77F0D54E7A0}"/>
                </a:ext>
              </a:extLst>
            </p:cNvPr>
            <p:cNvCxnSpPr>
              <a:cxnSpLocks/>
              <a:stCxn id="49" idx="3"/>
              <a:endCxn id="23" idx="2"/>
            </p:cNvCxnSpPr>
            <p:nvPr/>
          </p:nvCxnSpPr>
          <p:spPr>
            <a:xfrm>
              <a:off x="5654051" y="2869906"/>
              <a:ext cx="454208" cy="3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8CC86CD-F275-4091-AF04-3745FC5B5200}"/>
                </a:ext>
              </a:extLst>
            </p:cNvPr>
            <p:cNvCxnSpPr>
              <a:cxnSpLocks/>
              <a:stCxn id="22" idx="3"/>
              <a:endCxn id="28" idx="2"/>
            </p:cNvCxnSpPr>
            <p:nvPr/>
          </p:nvCxnSpPr>
          <p:spPr>
            <a:xfrm>
              <a:off x="9024524" y="2875262"/>
              <a:ext cx="5764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CF7D3EC2-91F4-4D6B-BE32-523CF84236E7}"/>
                </a:ext>
              </a:extLst>
            </p:cNvPr>
            <p:cNvSpPr/>
            <p:nvPr/>
          </p:nvSpPr>
          <p:spPr>
            <a:xfrm>
              <a:off x="9601018" y="2785262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BDF67B02-B04F-4BB8-8CEF-D28DA3F20DAB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781018" y="2875262"/>
              <a:ext cx="736970" cy="2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コネクタ: カギ線 29">
              <a:extLst>
                <a:ext uri="{FF2B5EF4-FFF2-40B4-BE49-F238E27FC236}">
                  <a16:creationId xmlns:a16="http://schemas.microsoft.com/office/drawing/2014/main" id="{EB96EBBC-C4EF-45F6-B73E-A9ADE67248E4}"/>
                </a:ext>
              </a:extLst>
            </p:cNvPr>
            <p:cNvCxnSpPr>
              <a:cxnSpLocks/>
              <a:stCxn id="28" idx="4"/>
              <a:endCxn id="20" idx="4"/>
            </p:cNvCxnSpPr>
            <p:nvPr/>
          </p:nvCxnSpPr>
          <p:spPr>
            <a:xfrm rot="5400000">
              <a:off x="6199865" y="-523225"/>
              <a:ext cx="2666" cy="6979640"/>
            </a:xfrm>
            <a:prstGeom prst="bentConnector3">
              <a:avLst>
                <a:gd name="adj1" fmla="val 5612100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8FA713F-8A07-46E7-A3F2-3B6AACED2350}"/>
                    </a:ext>
                  </a:extLst>
                </p:cNvPr>
                <p:cNvSpPr txBox="1"/>
                <p:nvPr/>
              </p:nvSpPr>
              <p:spPr>
                <a:xfrm>
                  <a:off x="2170742" y="2842944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8FA713F-8A07-46E7-A3F2-3B6AACED2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742" y="2842944"/>
                  <a:ext cx="26609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8605" r="-18605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3AEAA9DE-60EF-42A5-8796-FF24D8A9E7AE}"/>
                    </a:ext>
                  </a:extLst>
                </p:cNvPr>
                <p:cNvSpPr txBox="1"/>
                <p:nvPr/>
              </p:nvSpPr>
              <p:spPr>
                <a:xfrm>
                  <a:off x="2409589" y="3157087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3AEAA9DE-60EF-42A5-8796-FF24D8A9E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89" y="3157087"/>
                  <a:ext cx="26609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273" r="-2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B8747A1-0328-4EEF-9B47-25E3241C09F0}"/>
                    </a:ext>
                  </a:extLst>
                </p:cNvPr>
                <p:cNvSpPr txBox="1"/>
                <p:nvPr/>
              </p:nvSpPr>
              <p:spPr>
                <a:xfrm>
                  <a:off x="1414046" y="2483385"/>
                  <a:ext cx="2115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B8747A1-0328-4EEF-9B47-25E3241C0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046" y="2483385"/>
                  <a:ext cx="21159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706" r="-176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217206B-5B46-480D-BD99-A77ED84D1503}"/>
                    </a:ext>
                  </a:extLst>
                </p:cNvPr>
                <p:cNvSpPr txBox="1"/>
                <p:nvPr/>
              </p:nvSpPr>
              <p:spPr>
                <a:xfrm>
                  <a:off x="3153656" y="2482620"/>
                  <a:ext cx="2148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217206B-5B46-480D-BD99-A77ED84D1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656" y="2482620"/>
                  <a:ext cx="21480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419F372-3905-41EE-85A5-F54994AD0745}"/>
                    </a:ext>
                  </a:extLst>
                </p:cNvPr>
                <p:cNvSpPr txBox="1"/>
                <p:nvPr/>
              </p:nvSpPr>
              <p:spPr>
                <a:xfrm>
                  <a:off x="6611779" y="2480972"/>
                  <a:ext cx="238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419F372-3905-41EE-85A5-F54994AD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779" y="2480972"/>
                  <a:ext cx="23884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3087A065-6BAB-4977-BE32-68E7B7C083D3}"/>
                    </a:ext>
                  </a:extLst>
                </p:cNvPr>
                <p:cNvSpPr txBox="1"/>
                <p:nvPr/>
              </p:nvSpPr>
              <p:spPr>
                <a:xfrm>
                  <a:off x="10331132" y="2417726"/>
                  <a:ext cx="227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3087A065-6BAB-4977-BE32-68E7B7C08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132" y="2417726"/>
                  <a:ext cx="22762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3684" r="-23684" b="-2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283765AB-1BFE-4D8E-94C7-9E62196CC2CD}"/>
                    </a:ext>
                  </a:extLst>
                </p:cNvPr>
                <p:cNvSpPr txBox="1"/>
                <p:nvPr/>
              </p:nvSpPr>
              <p:spPr>
                <a:xfrm>
                  <a:off x="5806635" y="2499808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283765AB-1BFE-4D8E-94C7-9E62196CC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635" y="2499808"/>
                  <a:ext cx="26609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8182" r="-15909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BFF7C8CF-D02B-46D7-B43B-1907549C476E}"/>
                    </a:ext>
                  </a:extLst>
                </p:cNvPr>
                <p:cNvSpPr txBox="1"/>
                <p:nvPr/>
              </p:nvSpPr>
              <p:spPr>
                <a:xfrm>
                  <a:off x="8396340" y="2638106"/>
                  <a:ext cx="18915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ja-JP" altLang="en-US" sz="2800" b="1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BFF7C8CF-D02B-46D7-B43B-1907549C4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340" y="2638106"/>
                  <a:ext cx="189154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2A07950-F938-4AC1-A0C2-8F9E56C65F30}"/>
                </a:ext>
              </a:extLst>
            </p:cNvPr>
            <p:cNvSpPr/>
            <p:nvPr/>
          </p:nvSpPr>
          <p:spPr>
            <a:xfrm>
              <a:off x="4204420" y="1627935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DE718059-9AF7-4D25-90DA-7F7541721439}"/>
                </a:ext>
              </a:extLst>
            </p:cNvPr>
            <p:cNvSpPr/>
            <p:nvPr/>
          </p:nvSpPr>
          <p:spPr>
            <a:xfrm>
              <a:off x="5083334" y="1628538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5657AAE4-DE95-4791-A060-F1232FBA5D76}"/>
                </a:ext>
              </a:extLst>
            </p:cNvPr>
            <p:cNvSpPr/>
            <p:nvPr/>
          </p:nvSpPr>
          <p:spPr>
            <a:xfrm>
              <a:off x="5084299" y="2509906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25CBF234-1D63-44BB-A8B8-C3060663A6E3}"/>
                </a:ext>
              </a:extLst>
            </p:cNvPr>
            <p:cNvSpPr/>
            <p:nvPr/>
          </p:nvSpPr>
          <p:spPr>
            <a:xfrm>
              <a:off x="4207590" y="3360744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15D0866-FA38-42BB-8B84-7EC29906DBB4}"/>
                </a:ext>
              </a:extLst>
            </p:cNvPr>
            <p:cNvSpPr/>
            <p:nvPr/>
          </p:nvSpPr>
          <p:spPr>
            <a:xfrm>
              <a:off x="5063828" y="3352810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1793A4BD-E868-4096-A718-D2967D5AE7AD}"/>
                    </a:ext>
                  </a:extLst>
                </p:cNvPr>
                <p:cNvSpPr txBox="1"/>
                <p:nvPr/>
              </p:nvSpPr>
              <p:spPr>
                <a:xfrm>
                  <a:off x="4360055" y="1685380"/>
                  <a:ext cx="227626" cy="578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1793A4BD-E868-4096-A718-D2967D5AE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055" y="1685380"/>
                  <a:ext cx="227626" cy="5781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1E357493-B780-4016-BBD0-C33D27640CBA}"/>
                    </a:ext>
                  </a:extLst>
                </p:cNvPr>
                <p:cNvSpPr txBox="1"/>
                <p:nvPr/>
              </p:nvSpPr>
              <p:spPr>
                <a:xfrm>
                  <a:off x="5223963" y="1837056"/>
                  <a:ext cx="3232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1E357493-B780-4016-BBD0-C33D27640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963" y="1837056"/>
                  <a:ext cx="3232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8868" r="-7547" b="-156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94A6F143-44AA-4165-AE05-60B38EBB329C}"/>
                    </a:ext>
                  </a:extLst>
                </p:cNvPr>
                <p:cNvSpPr txBox="1"/>
                <p:nvPr/>
              </p:nvSpPr>
              <p:spPr>
                <a:xfrm>
                  <a:off x="5189476" y="2698512"/>
                  <a:ext cx="3697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94A6F143-44AA-4165-AE05-60B38EBB3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76" y="2698512"/>
                  <a:ext cx="369717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4754" r="-4918" b="-1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7D777458-CAE7-4522-9306-DEA7333EA57E}"/>
                    </a:ext>
                  </a:extLst>
                </p:cNvPr>
                <p:cNvSpPr txBox="1"/>
                <p:nvPr/>
              </p:nvSpPr>
              <p:spPr>
                <a:xfrm>
                  <a:off x="5157433" y="3517421"/>
                  <a:ext cx="382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7D777458-CAE7-4522-9306-DEA7333EA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433" y="3517421"/>
                  <a:ext cx="382541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873" r="-4762" b="-1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39F04A3E-F7FE-4872-9B62-5B8F7032ED4A}"/>
                    </a:ext>
                  </a:extLst>
                </p:cNvPr>
                <p:cNvSpPr txBox="1"/>
                <p:nvPr/>
              </p:nvSpPr>
              <p:spPr>
                <a:xfrm>
                  <a:off x="4385703" y="3566855"/>
                  <a:ext cx="2019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39F04A3E-F7FE-4872-9B62-5B8F7032E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703" y="3566855"/>
                  <a:ext cx="20197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コネクタ: カギ線 79">
              <a:extLst>
                <a:ext uri="{FF2B5EF4-FFF2-40B4-BE49-F238E27FC236}">
                  <a16:creationId xmlns:a16="http://schemas.microsoft.com/office/drawing/2014/main" id="{ECF73CFB-0ACD-4D6C-8C9F-1DAF1B1BB191}"/>
                </a:ext>
              </a:extLst>
            </p:cNvPr>
            <p:cNvCxnSpPr>
              <a:cxnSpLocks/>
              <a:stCxn id="64" idx="6"/>
              <a:endCxn id="50" idx="1"/>
            </p:cNvCxnSpPr>
            <p:nvPr/>
          </p:nvCxnSpPr>
          <p:spPr>
            <a:xfrm>
              <a:off x="2809809" y="3717829"/>
              <a:ext cx="1397781" cy="2915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4FBEC1-2241-47FF-BF22-F324D09AA954}"/>
                </a:ext>
              </a:extLst>
            </p:cNvPr>
            <p:cNvSpPr/>
            <p:nvPr/>
          </p:nvSpPr>
          <p:spPr>
            <a:xfrm>
              <a:off x="3727044" y="2780872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361E3274-A079-41D6-A11F-57D9A0B08F0A}"/>
                </a:ext>
              </a:extLst>
            </p:cNvPr>
            <p:cNvCxnSpPr>
              <a:cxnSpLocks/>
              <a:stCxn id="50" idx="3"/>
              <a:endCxn id="51" idx="1"/>
            </p:cNvCxnSpPr>
            <p:nvPr/>
          </p:nvCxnSpPr>
          <p:spPr>
            <a:xfrm flipV="1">
              <a:off x="4777342" y="3712810"/>
              <a:ext cx="286486" cy="7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コネクタ: カギ線 90">
              <a:extLst>
                <a:ext uri="{FF2B5EF4-FFF2-40B4-BE49-F238E27FC236}">
                  <a16:creationId xmlns:a16="http://schemas.microsoft.com/office/drawing/2014/main" id="{5CD58FCE-C0D5-42F4-8791-0C8AED141074}"/>
                </a:ext>
              </a:extLst>
            </p:cNvPr>
            <p:cNvCxnSpPr>
              <a:cxnSpLocks/>
              <a:stCxn id="51" idx="3"/>
              <a:endCxn id="23" idx="4"/>
            </p:cNvCxnSpPr>
            <p:nvPr/>
          </p:nvCxnSpPr>
          <p:spPr>
            <a:xfrm flipV="1">
              <a:off x="5633580" y="2963424"/>
              <a:ext cx="564679" cy="74938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3CA5AE13-92E9-41F6-A1F4-ACB273089EC6}"/>
                </a:ext>
              </a:extLst>
            </p:cNvPr>
            <p:cNvSpPr/>
            <p:nvPr/>
          </p:nvSpPr>
          <p:spPr>
            <a:xfrm>
              <a:off x="7125458" y="2785261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FAAD990-B573-4E79-A149-74144FED02D0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7206143" y="1968982"/>
              <a:ext cx="9315" cy="816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1CD7BDD4-F3E5-4662-B3C0-3B5C6500DECA}"/>
                    </a:ext>
                  </a:extLst>
                </p:cNvPr>
                <p:cNvSpPr txBox="1"/>
                <p:nvPr/>
              </p:nvSpPr>
              <p:spPr>
                <a:xfrm>
                  <a:off x="7212455" y="2353201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1CD7BDD4-F3E5-4662-B3C0-3B5C6500D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455" y="2353201"/>
                  <a:ext cx="26609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8182" r="-15909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CEC5EDEC-ABEE-45A1-9C13-668C4253E77D}"/>
                    </a:ext>
                  </a:extLst>
                </p:cNvPr>
                <p:cNvSpPr txBox="1"/>
                <p:nvPr/>
              </p:nvSpPr>
              <p:spPr>
                <a:xfrm>
                  <a:off x="7366418" y="1957279"/>
                  <a:ext cx="238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CEC5EDEC-ABEE-45A1-9C13-668C4253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418" y="1957279"/>
                  <a:ext cx="23884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3077" r="-25641" b="-78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DC19510D-DA31-4B19-8CEB-85942E86D6E2}"/>
                    </a:ext>
                  </a:extLst>
                </p:cNvPr>
                <p:cNvSpPr txBox="1"/>
                <p:nvPr/>
              </p:nvSpPr>
              <p:spPr>
                <a:xfrm>
                  <a:off x="6916177" y="2883225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DC19510D-DA31-4B19-8CEB-85942E86D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177" y="2883225"/>
                  <a:ext cx="266098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182" r="-15909"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62A61C67-A23E-424D-8FBD-2C73A55E9B90}"/>
                </a:ext>
              </a:extLst>
            </p:cNvPr>
            <p:cNvCxnSpPr>
              <a:cxnSpLocks/>
              <a:stCxn id="93" idx="6"/>
              <a:endCxn id="22" idx="1"/>
            </p:cNvCxnSpPr>
            <p:nvPr/>
          </p:nvCxnSpPr>
          <p:spPr>
            <a:xfrm>
              <a:off x="7305458" y="2875261"/>
              <a:ext cx="63906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5D97445D-7CC0-4A5F-9B26-252028CA881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4774172" y="1987935"/>
              <a:ext cx="309162" cy="6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コネクタ: カギ線 127">
              <a:extLst>
                <a:ext uri="{FF2B5EF4-FFF2-40B4-BE49-F238E27FC236}">
                  <a16:creationId xmlns:a16="http://schemas.microsoft.com/office/drawing/2014/main" id="{54CF5D84-63CA-4437-855A-B4C4D0CDB5F6}"/>
                </a:ext>
              </a:extLst>
            </p:cNvPr>
            <p:cNvCxnSpPr>
              <a:cxnSpLocks/>
              <a:stCxn id="81" idx="0"/>
              <a:endCxn id="47" idx="1"/>
            </p:cNvCxnSpPr>
            <p:nvPr/>
          </p:nvCxnSpPr>
          <p:spPr>
            <a:xfrm rot="5400000" flipH="1" flipV="1">
              <a:off x="3614264" y="2190716"/>
              <a:ext cx="792937" cy="38737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コネクタ: カギ線 130">
              <a:extLst>
                <a:ext uri="{FF2B5EF4-FFF2-40B4-BE49-F238E27FC236}">
                  <a16:creationId xmlns:a16="http://schemas.microsoft.com/office/drawing/2014/main" id="{ED12DD8D-7879-4E52-A6DB-BC6418438624}"/>
                </a:ext>
              </a:extLst>
            </p:cNvPr>
            <p:cNvCxnSpPr>
              <a:cxnSpLocks/>
              <a:stCxn id="48" idx="3"/>
              <a:endCxn id="23" idx="0"/>
            </p:cNvCxnSpPr>
            <p:nvPr/>
          </p:nvCxnSpPr>
          <p:spPr>
            <a:xfrm>
              <a:off x="5653086" y="1988538"/>
              <a:ext cx="545173" cy="79488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B4854592-A3F7-49EB-A0FA-87CC2E406BB4}"/>
                    </a:ext>
                  </a:extLst>
                </p:cNvPr>
                <p:cNvSpPr txBox="1"/>
                <p:nvPr/>
              </p:nvSpPr>
              <p:spPr>
                <a:xfrm>
                  <a:off x="6260693" y="2949894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ja-JP" altLang="en-US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B4854592-A3F7-49EB-A0FA-87CC2E40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0693" y="2949894"/>
                  <a:ext cx="26609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4651" r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6B9440D2-B07B-40EC-8CCC-7C43E97477A2}"/>
                    </a:ext>
                  </a:extLst>
                </p:cNvPr>
                <p:cNvSpPr txBox="1"/>
                <p:nvPr/>
              </p:nvSpPr>
              <p:spPr>
                <a:xfrm>
                  <a:off x="6197564" y="2327702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6B9440D2-B07B-40EC-8CCC-7C43E9747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4" y="2327702"/>
                  <a:ext cx="266098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8182" r="-15909"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9330D3EA-75C6-497E-9EF5-517E08FBA390}"/>
                </a:ext>
              </a:extLst>
            </p:cNvPr>
            <p:cNvSpPr/>
            <p:nvPr/>
          </p:nvSpPr>
          <p:spPr>
            <a:xfrm>
              <a:off x="2629809" y="3627829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D92CA757-CE40-48D4-BBDC-DDAE135FD407}"/>
                </a:ext>
              </a:extLst>
            </p:cNvPr>
            <p:cNvCxnSpPr>
              <a:cxnSpLocks/>
              <a:stCxn id="81" idx="6"/>
              <a:endCxn id="49" idx="1"/>
            </p:cNvCxnSpPr>
            <p:nvPr/>
          </p:nvCxnSpPr>
          <p:spPr>
            <a:xfrm flipV="1">
              <a:off x="3907044" y="2869906"/>
              <a:ext cx="1177255" cy="96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FE59287-B6DE-4B27-A52A-E76DB4961358}"/>
                  </a:ext>
                </a:extLst>
              </p:cNvPr>
              <p:cNvSpPr txBox="1"/>
              <p:nvPr/>
            </p:nvSpPr>
            <p:spPr>
              <a:xfrm>
                <a:off x="4047232" y="5229462"/>
                <a:ext cx="3608295" cy="526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𝒔𝒚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FE59287-B6DE-4B27-A52A-E76DB496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32" y="5229462"/>
                <a:ext cx="3608295" cy="5261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0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en-US" altLang="ja-JP" dirty="0"/>
              <a:t>I-PD</a:t>
            </a:r>
            <a:r>
              <a:rPr lang="ja-JP" altLang="en-US" dirty="0"/>
              <a:t>制御　概要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D5B4349-5A0A-4173-8F12-FF60BF029EF3}"/>
              </a:ext>
            </a:extLst>
          </p:cNvPr>
          <p:cNvGrpSpPr/>
          <p:nvPr/>
        </p:nvGrpSpPr>
        <p:grpSpPr>
          <a:xfrm>
            <a:off x="838199" y="1627935"/>
            <a:ext cx="10080001" cy="2761186"/>
            <a:chOff x="838199" y="1627935"/>
            <a:chExt cx="10080001" cy="2761186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FB0A9F1-BB88-4736-ACD1-B675D72C62B3}"/>
                </a:ext>
              </a:extLst>
            </p:cNvPr>
            <p:cNvSpPr txBox="1"/>
            <p:nvPr/>
          </p:nvSpPr>
          <p:spPr>
            <a:xfrm>
              <a:off x="838199" y="1627935"/>
              <a:ext cx="1008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また，</a:t>
              </a:r>
              <a:r>
                <a:rPr kumimoji="1" lang="en-US" altLang="ja-JP" b="1" dirty="0"/>
                <a:t>P</a:t>
              </a:r>
              <a:r>
                <a:rPr kumimoji="1" lang="ja-JP" altLang="en-US" b="1" dirty="0"/>
                <a:t>制御においても，ステップ状の信号が入力に含まれる．</a:t>
              </a:r>
              <a:endParaRPr kumimoji="1" lang="en-US" altLang="ja-JP" b="1" dirty="0"/>
            </a:p>
          </p:txBody>
        </p: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147AC3E9-7DCA-43AF-94F0-C11AC99F905A}"/>
                </a:ext>
              </a:extLst>
            </p:cNvPr>
            <p:cNvSpPr/>
            <p:nvPr/>
          </p:nvSpPr>
          <p:spPr>
            <a:xfrm>
              <a:off x="4180198" y="2404591"/>
              <a:ext cx="609600" cy="4269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EA60FA38-DAA7-40F5-9F21-64E5C4AE885C}"/>
                </a:ext>
              </a:extLst>
            </p:cNvPr>
            <p:cNvSpPr/>
            <p:nvPr/>
          </p:nvSpPr>
          <p:spPr>
            <a:xfrm>
              <a:off x="838199" y="3200911"/>
              <a:ext cx="7284721" cy="11882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23889B6-ABBE-448C-AF94-778E939E8729}"/>
                    </a:ext>
                  </a:extLst>
                </p:cNvPr>
                <p:cNvSpPr txBox="1"/>
                <p:nvPr/>
              </p:nvSpPr>
              <p:spPr>
                <a:xfrm>
                  <a:off x="838199" y="3321697"/>
                  <a:ext cx="7132731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b="1" dirty="0"/>
                    <a:t>偏差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lang="ja-JP" altLang="en-US" b="1" dirty="0"/>
                    <a:t>の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倍ではなく，</a:t>
                  </a:r>
                  <a:r>
                    <a:rPr lang="ja-JP" altLang="en-US" b="1" dirty="0">
                      <a:solidFill>
                        <a:srgbClr val="C00000"/>
                      </a:solidFill>
                    </a:rPr>
                    <a:t>出力の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a14:m>
                  <a:r>
                    <a:rPr lang="ja-JP" altLang="en-US" b="1" dirty="0">
                      <a:solidFill>
                        <a:srgbClr val="C00000"/>
                      </a:solidFill>
                    </a:rPr>
                    <a:t>倍</a:t>
                  </a:r>
                  <a:r>
                    <a:rPr lang="ja-JP" altLang="en-US" b="1" dirty="0"/>
                    <a:t>を入力に反映されることもある．</a:t>
                  </a:r>
                  <a:endParaRPr lang="en-US" altLang="ja-JP" b="1" dirty="0"/>
                </a:p>
                <a:p>
                  <a:pPr algn="ctr"/>
                  <a:endParaRPr lang="en-US" altLang="ja-JP" b="1" dirty="0"/>
                </a:p>
                <a:p>
                  <a:pPr algn="ctr"/>
                  <a:r>
                    <a:rPr lang="ja-JP" altLang="en-US" b="1" dirty="0"/>
                    <a:t>　⇒</a:t>
                  </a:r>
                  <a:r>
                    <a:rPr lang="en-US" altLang="ja-JP" b="1" dirty="0">
                      <a:solidFill>
                        <a:srgbClr val="002060"/>
                      </a:solidFill>
                    </a:rPr>
                    <a:t>I-PD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制御</a:t>
                  </a:r>
                  <a:r>
                    <a:rPr lang="ja-JP" altLang="en-US" b="1" dirty="0"/>
                    <a:t>（微分先行型</a:t>
                  </a:r>
                  <a:r>
                    <a:rPr lang="en-US" altLang="ja-JP" b="1" dirty="0"/>
                    <a:t>PID</a:t>
                  </a:r>
                  <a:r>
                    <a:rPr lang="ja-JP" altLang="en-US" b="1" dirty="0"/>
                    <a:t>制御）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23889B6-ABBE-448C-AF94-778E939E8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321697"/>
                  <a:ext cx="7132731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683" t="-3974" r="-3843" b="-99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541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68A8868D-A43E-4282-8CFB-D8324018B4D0}"/>
              </a:ext>
            </a:extLst>
          </p:cNvPr>
          <p:cNvSpPr/>
          <p:nvPr/>
        </p:nvSpPr>
        <p:spPr>
          <a:xfrm>
            <a:off x="4805481" y="6224511"/>
            <a:ext cx="968182" cy="3166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F59C309-9D27-4E2C-830B-01C095C09DDF}"/>
              </a:ext>
            </a:extLst>
          </p:cNvPr>
          <p:cNvSpPr/>
          <p:nvPr/>
        </p:nvSpPr>
        <p:spPr>
          <a:xfrm>
            <a:off x="6693477" y="6224511"/>
            <a:ext cx="1170007" cy="331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en-US" altLang="ja-JP" dirty="0"/>
              <a:t>I-PD</a:t>
            </a:r>
            <a:r>
              <a:rPr lang="ja-JP" altLang="en-US" dirty="0"/>
              <a:t>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FE59287-B6DE-4B27-A52A-E76DB4961358}"/>
                  </a:ext>
                </a:extLst>
              </p:cNvPr>
              <p:cNvSpPr txBox="1"/>
              <p:nvPr/>
            </p:nvSpPr>
            <p:spPr>
              <a:xfrm>
                <a:off x="4074052" y="6090467"/>
                <a:ext cx="3781420" cy="526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𝒔𝒚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FE59287-B6DE-4B27-A52A-E76DB496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52" y="6090467"/>
                <a:ext cx="3781420" cy="526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BEDF337-CFFF-40CC-8CB7-FEE93AA96629}"/>
              </a:ext>
            </a:extLst>
          </p:cNvPr>
          <p:cNvGrpSpPr/>
          <p:nvPr/>
        </p:nvGrpSpPr>
        <p:grpSpPr>
          <a:xfrm>
            <a:off x="1415441" y="1957279"/>
            <a:ext cx="9361117" cy="3388026"/>
            <a:chOff x="1415441" y="1957279"/>
            <a:chExt cx="9361117" cy="3388026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A4F064B4-A5F9-431C-BBFE-EBE659502DB4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1415441" y="2870308"/>
              <a:ext cx="14237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B916E24-BBA1-4C1E-9DEA-4301B8CC6756}"/>
                </a:ext>
              </a:extLst>
            </p:cNvPr>
            <p:cNvSpPr/>
            <p:nvPr/>
          </p:nvSpPr>
          <p:spPr>
            <a:xfrm>
              <a:off x="2839178" y="2780308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9705EAA-30AE-4C04-A588-494A1C12E964}"/>
                </a:ext>
              </a:extLst>
            </p:cNvPr>
            <p:cNvSpPr/>
            <p:nvPr/>
          </p:nvSpPr>
          <p:spPr>
            <a:xfrm>
              <a:off x="8162324" y="2515262"/>
              <a:ext cx="1080000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3C286A63-1E4C-4F25-8798-813D6794A88D}"/>
                </a:ext>
              </a:extLst>
            </p:cNvPr>
            <p:cNvSpPr/>
            <p:nvPr/>
          </p:nvSpPr>
          <p:spPr>
            <a:xfrm>
              <a:off x="6326059" y="2783424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B954B3EC-D339-4A75-B102-6668137053CF}"/>
                </a:ext>
              </a:extLst>
            </p:cNvPr>
            <p:cNvCxnSpPr>
              <a:cxnSpLocks/>
              <a:stCxn id="23" idx="6"/>
              <a:endCxn id="93" idx="2"/>
            </p:cNvCxnSpPr>
            <p:nvPr/>
          </p:nvCxnSpPr>
          <p:spPr>
            <a:xfrm>
              <a:off x="6506059" y="2873424"/>
              <a:ext cx="837199" cy="1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8CC86CD-F275-4091-AF04-3745FC5B5200}"/>
                </a:ext>
              </a:extLst>
            </p:cNvPr>
            <p:cNvCxnSpPr>
              <a:cxnSpLocks/>
              <a:stCxn id="22" idx="3"/>
              <a:endCxn id="28" idx="2"/>
            </p:cNvCxnSpPr>
            <p:nvPr/>
          </p:nvCxnSpPr>
          <p:spPr>
            <a:xfrm>
              <a:off x="9242324" y="2875262"/>
              <a:ext cx="5764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CF7D3EC2-91F4-4D6B-BE32-523CF84236E7}"/>
                </a:ext>
              </a:extLst>
            </p:cNvPr>
            <p:cNvSpPr/>
            <p:nvPr/>
          </p:nvSpPr>
          <p:spPr>
            <a:xfrm>
              <a:off x="9818818" y="2785262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BDF67B02-B04F-4BB8-8CEF-D28DA3F20DAB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998818" y="2875262"/>
              <a:ext cx="736970" cy="2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コネクタ: カギ線 29">
              <a:extLst>
                <a:ext uri="{FF2B5EF4-FFF2-40B4-BE49-F238E27FC236}">
                  <a16:creationId xmlns:a16="http://schemas.microsoft.com/office/drawing/2014/main" id="{EB96EBBC-C4EF-45F6-B73E-A9ADE67248E4}"/>
                </a:ext>
              </a:extLst>
            </p:cNvPr>
            <p:cNvCxnSpPr>
              <a:cxnSpLocks/>
              <a:stCxn id="28" idx="4"/>
              <a:endCxn id="20" idx="4"/>
            </p:cNvCxnSpPr>
            <p:nvPr/>
          </p:nvCxnSpPr>
          <p:spPr>
            <a:xfrm rot="5400000" flipH="1">
              <a:off x="6416521" y="-527035"/>
              <a:ext cx="4954" cy="6979640"/>
            </a:xfrm>
            <a:prstGeom prst="bentConnector3">
              <a:avLst>
                <a:gd name="adj1" fmla="val -55988696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8FA713F-8A07-46E7-A3F2-3B6AACED2350}"/>
                    </a:ext>
                  </a:extLst>
                </p:cNvPr>
                <p:cNvSpPr txBox="1"/>
                <p:nvPr/>
              </p:nvSpPr>
              <p:spPr>
                <a:xfrm>
                  <a:off x="2388542" y="2842944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8FA713F-8A07-46E7-A3F2-3B6AACED2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542" y="2842944"/>
                  <a:ext cx="26609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8605" r="-18605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3AEAA9DE-60EF-42A5-8796-FF24D8A9E7AE}"/>
                    </a:ext>
                  </a:extLst>
                </p:cNvPr>
                <p:cNvSpPr txBox="1"/>
                <p:nvPr/>
              </p:nvSpPr>
              <p:spPr>
                <a:xfrm>
                  <a:off x="2627389" y="3157087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3AEAA9DE-60EF-42A5-8796-FF24D8A9E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389" y="3157087"/>
                  <a:ext cx="26609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273" r="-2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B8747A1-0328-4EEF-9B47-25E3241C09F0}"/>
                    </a:ext>
                  </a:extLst>
                </p:cNvPr>
                <p:cNvSpPr txBox="1"/>
                <p:nvPr/>
              </p:nvSpPr>
              <p:spPr>
                <a:xfrm>
                  <a:off x="1631846" y="2483385"/>
                  <a:ext cx="2115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B8747A1-0328-4EEF-9B47-25E3241C0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46" y="2483385"/>
                  <a:ext cx="21159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706" r="-176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217206B-5B46-480D-BD99-A77ED84D1503}"/>
                    </a:ext>
                  </a:extLst>
                </p:cNvPr>
                <p:cNvSpPr txBox="1"/>
                <p:nvPr/>
              </p:nvSpPr>
              <p:spPr>
                <a:xfrm>
                  <a:off x="3371456" y="2482620"/>
                  <a:ext cx="2148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217206B-5B46-480D-BD99-A77ED84D1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456" y="2482620"/>
                  <a:ext cx="21480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419F372-3905-41EE-85A5-F54994AD0745}"/>
                    </a:ext>
                  </a:extLst>
                </p:cNvPr>
                <p:cNvSpPr txBox="1"/>
                <p:nvPr/>
              </p:nvSpPr>
              <p:spPr>
                <a:xfrm>
                  <a:off x="6829579" y="2480972"/>
                  <a:ext cx="238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419F372-3905-41EE-85A5-F54994AD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579" y="2480972"/>
                  <a:ext cx="23884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500" r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3087A065-6BAB-4977-BE32-68E7B7C083D3}"/>
                    </a:ext>
                  </a:extLst>
                </p:cNvPr>
                <p:cNvSpPr txBox="1"/>
                <p:nvPr/>
              </p:nvSpPr>
              <p:spPr>
                <a:xfrm>
                  <a:off x="10548932" y="2417726"/>
                  <a:ext cx="227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3087A065-6BAB-4977-BE32-68E7B7C08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8932" y="2417726"/>
                  <a:ext cx="22762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3684" r="-23684" b="-2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283765AB-1BFE-4D8E-94C7-9E62196CC2CD}"/>
                    </a:ext>
                  </a:extLst>
                </p:cNvPr>
                <p:cNvSpPr txBox="1"/>
                <p:nvPr/>
              </p:nvSpPr>
              <p:spPr>
                <a:xfrm>
                  <a:off x="6023033" y="2569891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283765AB-1BFE-4D8E-94C7-9E62196CC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033" y="2569891"/>
                  <a:ext cx="26609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8182" r="-15909"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BFF7C8CF-D02B-46D7-B43B-1907549C476E}"/>
                    </a:ext>
                  </a:extLst>
                </p:cNvPr>
                <p:cNvSpPr txBox="1"/>
                <p:nvPr/>
              </p:nvSpPr>
              <p:spPr>
                <a:xfrm>
                  <a:off x="8614140" y="2638106"/>
                  <a:ext cx="18915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ja-JP" altLang="en-US" sz="2800" b="1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BFF7C8CF-D02B-46D7-B43B-1907549C4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140" y="2638106"/>
                  <a:ext cx="189154" cy="430887"/>
                </a:xfrm>
                <a:prstGeom prst="rect">
                  <a:avLst/>
                </a:prstGeom>
                <a:blipFill>
                  <a:blip r:embed="rId10"/>
                  <a:stretch>
                    <a:fillRect r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2A07950-F938-4AC1-A0C2-8F9E56C65F30}"/>
                </a:ext>
              </a:extLst>
            </p:cNvPr>
            <p:cNvSpPr/>
            <p:nvPr/>
          </p:nvSpPr>
          <p:spPr>
            <a:xfrm>
              <a:off x="4422220" y="2511422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DE718059-9AF7-4D25-90DA-7F7541721439}"/>
                </a:ext>
              </a:extLst>
            </p:cNvPr>
            <p:cNvSpPr/>
            <p:nvPr/>
          </p:nvSpPr>
          <p:spPr>
            <a:xfrm>
              <a:off x="5301134" y="2513930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15D0866-FA38-42BB-8B84-7EC29906DBB4}"/>
                </a:ext>
              </a:extLst>
            </p:cNvPr>
            <p:cNvSpPr/>
            <p:nvPr/>
          </p:nvSpPr>
          <p:spPr>
            <a:xfrm>
              <a:off x="5281628" y="3571885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1793A4BD-E868-4096-A718-D2967D5AE7AD}"/>
                    </a:ext>
                  </a:extLst>
                </p:cNvPr>
                <p:cNvSpPr txBox="1"/>
                <p:nvPr/>
              </p:nvSpPr>
              <p:spPr>
                <a:xfrm>
                  <a:off x="4577855" y="2565057"/>
                  <a:ext cx="227626" cy="578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1793A4BD-E868-4096-A718-D2967D5AE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855" y="2565057"/>
                  <a:ext cx="227626" cy="5781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1E357493-B780-4016-BBD0-C33D27640CBA}"/>
                    </a:ext>
                  </a:extLst>
                </p:cNvPr>
                <p:cNvSpPr txBox="1"/>
                <p:nvPr/>
              </p:nvSpPr>
              <p:spPr>
                <a:xfrm>
                  <a:off x="5441763" y="2716733"/>
                  <a:ext cx="3232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1E357493-B780-4016-BBD0-C33D27640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763" y="2716733"/>
                  <a:ext cx="32323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8868" r="-7547" b="-1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7D777458-CAE7-4522-9306-DEA7333EA57E}"/>
                    </a:ext>
                  </a:extLst>
                </p:cNvPr>
                <p:cNvSpPr txBox="1"/>
                <p:nvPr/>
              </p:nvSpPr>
              <p:spPr>
                <a:xfrm>
                  <a:off x="5375233" y="3730781"/>
                  <a:ext cx="382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7D777458-CAE7-4522-9306-DEA7333EA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233" y="3730781"/>
                  <a:ext cx="382541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4286" r="-3175" b="-1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コネクタ: カギ線 79">
              <a:extLst>
                <a:ext uri="{FF2B5EF4-FFF2-40B4-BE49-F238E27FC236}">
                  <a16:creationId xmlns:a16="http://schemas.microsoft.com/office/drawing/2014/main" id="{ECF73CFB-0ACD-4D6C-8C9F-1DAF1B1BB191}"/>
                </a:ext>
              </a:extLst>
            </p:cNvPr>
            <p:cNvCxnSpPr>
              <a:cxnSpLocks/>
              <a:stCxn id="64" idx="6"/>
              <a:endCxn id="51" idx="1"/>
            </p:cNvCxnSpPr>
            <p:nvPr/>
          </p:nvCxnSpPr>
          <p:spPr>
            <a:xfrm>
              <a:off x="3027609" y="3931189"/>
              <a:ext cx="2254019" cy="69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コネクタ: カギ線 90">
              <a:extLst>
                <a:ext uri="{FF2B5EF4-FFF2-40B4-BE49-F238E27FC236}">
                  <a16:creationId xmlns:a16="http://schemas.microsoft.com/office/drawing/2014/main" id="{5CD58FCE-C0D5-42F4-8791-0C8AED141074}"/>
                </a:ext>
              </a:extLst>
            </p:cNvPr>
            <p:cNvCxnSpPr>
              <a:cxnSpLocks/>
              <a:stCxn id="51" idx="3"/>
              <a:endCxn id="54" idx="2"/>
            </p:cNvCxnSpPr>
            <p:nvPr/>
          </p:nvCxnSpPr>
          <p:spPr>
            <a:xfrm>
              <a:off x="5851380" y="3931885"/>
              <a:ext cx="475762" cy="43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3CA5AE13-92E9-41F6-A1F4-ACB273089EC6}"/>
                </a:ext>
              </a:extLst>
            </p:cNvPr>
            <p:cNvSpPr/>
            <p:nvPr/>
          </p:nvSpPr>
          <p:spPr>
            <a:xfrm>
              <a:off x="7343258" y="2785261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FAAD990-B573-4E79-A149-74144FED02D0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7423943" y="1968982"/>
              <a:ext cx="9315" cy="816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1CD7BDD4-F3E5-4662-B3C0-3B5C6500DECA}"/>
                    </a:ext>
                  </a:extLst>
                </p:cNvPr>
                <p:cNvSpPr txBox="1"/>
                <p:nvPr/>
              </p:nvSpPr>
              <p:spPr>
                <a:xfrm>
                  <a:off x="7430255" y="2353201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1CD7BDD4-F3E5-4662-B3C0-3B5C6500D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255" y="2353201"/>
                  <a:ext cx="26609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8182" r="-15909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CEC5EDEC-ABEE-45A1-9C13-668C4253E77D}"/>
                    </a:ext>
                  </a:extLst>
                </p:cNvPr>
                <p:cNvSpPr txBox="1"/>
                <p:nvPr/>
              </p:nvSpPr>
              <p:spPr>
                <a:xfrm>
                  <a:off x="7584218" y="1957279"/>
                  <a:ext cx="238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CEC5EDEC-ABEE-45A1-9C13-668C4253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18" y="1957279"/>
                  <a:ext cx="23884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3077" r="-25641" b="-78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DC19510D-DA31-4B19-8CEB-85942E86D6E2}"/>
                    </a:ext>
                  </a:extLst>
                </p:cNvPr>
                <p:cNvSpPr txBox="1"/>
                <p:nvPr/>
              </p:nvSpPr>
              <p:spPr>
                <a:xfrm>
                  <a:off x="7133977" y="2883225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DC19510D-DA31-4B19-8CEB-85942E86D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977" y="2883225"/>
                  <a:ext cx="2660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8182" r="-15909"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62A61C67-A23E-424D-8FBD-2C73A55E9B90}"/>
                </a:ext>
              </a:extLst>
            </p:cNvPr>
            <p:cNvCxnSpPr>
              <a:cxnSpLocks/>
              <a:stCxn id="93" idx="6"/>
              <a:endCxn id="22" idx="1"/>
            </p:cNvCxnSpPr>
            <p:nvPr/>
          </p:nvCxnSpPr>
          <p:spPr>
            <a:xfrm>
              <a:off x="7523258" y="2875261"/>
              <a:ext cx="63906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5D97445D-7CC0-4A5F-9B26-252028CA881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4991972" y="2871422"/>
              <a:ext cx="309162" cy="25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コネクタ: カギ線 127">
              <a:extLst>
                <a:ext uri="{FF2B5EF4-FFF2-40B4-BE49-F238E27FC236}">
                  <a16:creationId xmlns:a16="http://schemas.microsoft.com/office/drawing/2014/main" id="{54CF5D84-63CA-4437-855A-B4C4D0CDB5F6}"/>
                </a:ext>
              </a:extLst>
            </p:cNvPr>
            <p:cNvCxnSpPr>
              <a:cxnSpLocks/>
              <a:stCxn id="20" idx="6"/>
              <a:endCxn id="47" idx="1"/>
            </p:cNvCxnSpPr>
            <p:nvPr/>
          </p:nvCxnSpPr>
          <p:spPr>
            <a:xfrm>
              <a:off x="3019178" y="2870308"/>
              <a:ext cx="1403042" cy="1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コネクタ: カギ線 130">
              <a:extLst>
                <a:ext uri="{FF2B5EF4-FFF2-40B4-BE49-F238E27FC236}">
                  <a16:creationId xmlns:a16="http://schemas.microsoft.com/office/drawing/2014/main" id="{ED12DD8D-7879-4E52-A6DB-BC6418438624}"/>
                </a:ext>
              </a:extLst>
            </p:cNvPr>
            <p:cNvCxnSpPr>
              <a:cxnSpLocks/>
              <a:stCxn id="48" idx="3"/>
              <a:endCxn id="23" idx="2"/>
            </p:cNvCxnSpPr>
            <p:nvPr/>
          </p:nvCxnSpPr>
          <p:spPr>
            <a:xfrm flipV="1">
              <a:off x="5870886" y="2873424"/>
              <a:ext cx="455173" cy="50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6B9440D2-B07B-40EC-8CCC-7C43E97477A2}"/>
                    </a:ext>
                  </a:extLst>
                </p:cNvPr>
                <p:cNvSpPr txBox="1"/>
                <p:nvPr/>
              </p:nvSpPr>
              <p:spPr>
                <a:xfrm>
                  <a:off x="6056356" y="3600966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6B9440D2-B07B-40EC-8CCC-7C43E9747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356" y="3600966"/>
                  <a:ext cx="266098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182" r="-15909"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9330D3EA-75C6-497E-9EF5-517E08FBA390}"/>
                </a:ext>
              </a:extLst>
            </p:cNvPr>
            <p:cNvSpPr/>
            <p:nvPr/>
          </p:nvSpPr>
          <p:spPr>
            <a:xfrm>
              <a:off x="2847609" y="3841189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0461182A-7D3A-48F8-9DC0-23787230DFE4}"/>
                </a:ext>
              </a:extLst>
            </p:cNvPr>
            <p:cNvSpPr/>
            <p:nvPr/>
          </p:nvSpPr>
          <p:spPr>
            <a:xfrm>
              <a:off x="6327142" y="3842321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25B4AF6E-5FB2-4FBB-BF9D-41F5680629C7}"/>
                </a:ext>
              </a:extLst>
            </p:cNvPr>
            <p:cNvSpPr/>
            <p:nvPr/>
          </p:nvSpPr>
          <p:spPr>
            <a:xfrm>
              <a:off x="4425390" y="4625305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D9B3B04D-2315-4803-971E-F2F6AE8E976F}"/>
                </a:ext>
              </a:extLst>
            </p:cNvPr>
            <p:cNvSpPr/>
            <p:nvPr/>
          </p:nvSpPr>
          <p:spPr>
            <a:xfrm>
              <a:off x="5281628" y="4617371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40E0F83D-FEC3-4A30-A366-FAABCE69F0C2}"/>
                    </a:ext>
                  </a:extLst>
                </p:cNvPr>
                <p:cNvSpPr txBox="1"/>
                <p:nvPr/>
              </p:nvSpPr>
              <p:spPr>
                <a:xfrm>
                  <a:off x="5375233" y="4781982"/>
                  <a:ext cx="382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40E0F83D-FEC3-4A30-A366-FAABCE69F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233" y="4781982"/>
                  <a:ext cx="382541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5873" r="-4762" b="-156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185B8E1-BEC7-46F2-9EEE-18A0EB98BB13}"/>
                    </a:ext>
                  </a:extLst>
                </p:cNvPr>
                <p:cNvSpPr txBox="1"/>
                <p:nvPr/>
              </p:nvSpPr>
              <p:spPr>
                <a:xfrm>
                  <a:off x="4603503" y="4831416"/>
                  <a:ext cx="2019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185B8E1-BEC7-46F2-9EEE-18A0EB98B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503" y="4831416"/>
                  <a:ext cx="201978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コネクタ: カギ線 58">
              <a:extLst>
                <a:ext uri="{FF2B5EF4-FFF2-40B4-BE49-F238E27FC236}">
                  <a16:creationId xmlns:a16="http://schemas.microsoft.com/office/drawing/2014/main" id="{BB550B9C-C031-40C0-AC6B-7DF3E5F6DFBC}"/>
                </a:ext>
              </a:extLst>
            </p:cNvPr>
            <p:cNvCxnSpPr>
              <a:cxnSpLocks/>
              <a:stCxn id="62" idx="6"/>
              <a:endCxn id="55" idx="1"/>
            </p:cNvCxnSpPr>
            <p:nvPr/>
          </p:nvCxnSpPr>
          <p:spPr>
            <a:xfrm>
              <a:off x="3027609" y="4982390"/>
              <a:ext cx="1397781" cy="2915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84B7D8F1-6F87-4AA1-B396-E57F20A7AE22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4995142" y="4977371"/>
              <a:ext cx="286486" cy="7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コネクタ: カギ線 60">
              <a:extLst>
                <a:ext uri="{FF2B5EF4-FFF2-40B4-BE49-F238E27FC236}">
                  <a16:creationId xmlns:a16="http://schemas.microsoft.com/office/drawing/2014/main" id="{A8D5FFB5-6156-4EBA-9538-762D30609333}"/>
                </a:ext>
              </a:extLst>
            </p:cNvPr>
            <p:cNvCxnSpPr>
              <a:cxnSpLocks/>
              <a:stCxn id="56" idx="3"/>
              <a:endCxn id="54" idx="4"/>
            </p:cNvCxnSpPr>
            <p:nvPr/>
          </p:nvCxnSpPr>
          <p:spPr>
            <a:xfrm flipV="1">
              <a:off x="5851380" y="4022321"/>
              <a:ext cx="565762" cy="95505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5527DBBD-A64A-42BD-893C-42C5BAEEDBD7}"/>
                </a:ext>
              </a:extLst>
            </p:cNvPr>
            <p:cNvSpPr/>
            <p:nvPr/>
          </p:nvSpPr>
          <p:spPr>
            <a:xfrm>
              <a:off x="2847609" y="489239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cxnSp>
          <p:nvCxnSpPr>
            <p:cNvPr id="67" name="コネクタ: カギ線 66">
              <a:extLst>
                <a:ext uri="{FF2B5EF4-FFF2-40B4-BE49-F238E27FC236}">
                  <a16:creationId xmlns:a16="http://schemas.microsoft.com/office/drawing/2014/main" id="{97DEEBDB-0DAB-4316-8CAF-F3F6FCF05B56}"/>
                </a:ext>
              </a:extLst>
            </p:cNvPr>
            <p:cNvCxnSpPr>
              <a:cxnSpLocks/>
              <a:stCxn id="54" idx="0"/>
              <a:endCxn id="23" idx="4"/>
            </p:cNvCxnSpPr>
            <p:nvPr/>
          </p:nvCxnSpPr>
          <p:spPr>
            <a:xfrm rot="16200000" flipV="1">
              <a:off x="5977153" y="3402331"/>
              <a:ext cx="878897" cy="108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84A58693-4BAB-4701-846F-5A1ED5474C39}"/>
                    </a:ext>
                  </a:extLst>
                </p:cNvPr>
                <p:cNvSpPr txBox="1"/>
                <p:nvPr/>
              </p:nvSpPr>
              <p:spPr>
                <a:xfrm>
                  <a:off x="6149961" y="4102812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84A58693-4BAB-4701-846F-5A1ED5474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961" y="4102812"/>
                  <a:ext cx="266098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8182" r="-15909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A9A6CF6B-9485-44BC-9E32-4F18C20B017F}"/>
                    </a:ext>
                  </a:extLst>
                </p:cNvPr>
                <p:cNvSpPr txBox="1"/>
                <p:nvPr/>
              </p:nvSpPr>
              <p:spPr>
                <a:xfrm>
                  <a:off x="6118961" y="2973271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ja-JP" altLang="en-US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A9A6CF6B-9485-44BC-9E32-4F18C20B0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961" y="2973271"/>
                  <a:ext cx="266098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4651" r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334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自由度制御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5CCC48-241C-40D1-BF8C-2A601FB18264}"/>
              </a:ext>
            </a:extLst>
          </p:cNvPr>
          <p:cNvSpPr txBox="1"/>
          <p:nvPr/>
        </p:nvSpPr>
        <p:spPr>
          <a:xfrm>
            <a:off x="838200" y="1627935"/>
            <a:ext cx="877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PI-D</a:t>
            </a:r>
            <a:r>
              <a:rPr kumimoji="1" lang="ja-JP" altLang="en-US" b="1" dirty="0"/>
              <a:t>制御，</a:t>
            </a:r>
            <a:r>
              <a:rPr kumimoji="1" lang="en-US" altLang="ja-JP" b="1" dirty="0"/>
              <a:t>I-PD</a:t>
            </a:r>
            <a:r>
              <a:rPr kumimoji="1" lang="ja-JP" altLang="en-US" b="1" dirty="0"/>
              <a:t>制御は，</a:t>
            </a:r>
            <a:endParaRPr kumimoji="1" lang="en-US" altLang="ja-JP" b="1" dirty="0"/>
          </a:p>
          <a:p>
            <a:r>
              <a:rPr lang="ja-JP" altLang="en-US" b="1" dirty="0"/>
              <a:t>フィードバック制御にフィードフォワード制御を加えた</a:t>
            </a:r>
            <a:r>
              <a:rPr lang="en-US" altLang="ja-JP" b="1" dirty="0">
                <a:solidFill>
                  <a:srgbClr val="002060"/>
                </a:solidFill>
              </a:rPr>
              <a:t>2</a:t>
            </a:r>
            <a:r>
              <a:rPr lang="ja-JP" altLang="en-US" b="1" dirty="0">
                <a:solidFill>
                  <a:srgbClr val="002060"/>
                </a:solidFill>
              </a:rPr>
              <a:t>自由度制御</a:t>
            </a:r>
            <a:r>
              <a:rPr lang="ja-JP" altLang="en-US" b="1" dirty="0"/>
              <a:t>になっている</a:t>
            </a:r>
            <a:endParaRPr kumimoji="1" lang="ja-JP" altLang="en-US" b="1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483EB9E-FC77-428B-8CBC-BA9E09269E63}"/>
              </a:ext>
            </a:extLst>
          </p:cNvPr>
          <p:cNvGrpSpPr/>
          <p:nvPr/>
        </p:nvGrpSpPr>
        <p:grpSpPr>
          <a:xfrm>
            <a:off x="838200" y="3078480"/>
            <a:ext cx="6057135" cy="4407552"/>
            <a:chOff x="838200" y="3078480"/>
            <a:chExt cx="6057135" cy="4407552"/>
          </a:xfrm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025ABFB6-C1C1-47EC-9C4C-2C6CB1357955}"/>
                </a:ext>
              </a:extLst>
            </p:cNvPr>
            <p:cNvSpPr/>
            <p:nvPr/>
          </p:nvSpPr>
          <p:spPr>
            <a:xfrm>
              <a:off x="2102405" y="7202793"/>
              <a:ext cx="537163" cy="28011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E3D29594-88BA-4AAD-ACBD-71D287FC0A75}"/>
                </a:ext>
              </a:extLst>
            </p:cNvPr>
            <p:cNvSpPr/>
            <p:nvPr/>
          </p:nvSpPr>
          <p:spPr>
            <a:xfrm>
              <a:off x="2717085" y="7205913"/>
              <a:ext cx="611331" cy="28011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6EC27D1-901B-4864-9125-AB64E5C879CB}"/>
                </a:ext>
              </a:extLst>
            </p:cNvPr>
            <p:cNvSpPr/>
            <p:nvPr/>
          </p:nvSpPr>
          <p:spPr>
            <a:xfrm>
              <a:off x="3850014" y="5855739"/>
              <a:ext cx="1676400" cy="74809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ADEA5FB-802F-458F-BF53-831FC3DE0251}"/>
                </a:ext>
              </a:extLst>
            </p:cNvPr>
            <p:cNvSpPr/>
            <p:nvPr/>
          </p:nvSpPr>
          <p:spPr>
            <a:xfrm>
              <a:off x="2072640" y="5898301"/>
              <a:ext cx="1676400" cy="7480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1EEB691-D881-4B60-97A3-22E8EC6019E3}"/>
                </a:ext>
              </a:extLst>
            </p:cNvPr>
            <p:cNvSpPr txBox="1"/>
            <p:nvPr/>
          </p:nvSpPr>
          <p:spPr>
            <a:xfrm>
              <a:off x="838200" y="3078480"/>
              <a:ext cx="579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&lt;PI-D</a:t>
              </a:r>
              <a:r>
                <a:rPr kumimoji="1" lang="ja-JP" altLang="en-US" b="1" dirty="0"/>
                <a:t>制御の場合</a:t>
              </a:r>
              <a:r>
                <a:rPr kumimoji="1" lang="en-US" altLang="ja-JP" b="1" dirty="0"/>
                <a:t>&gt;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71019C2-8DB7-4ADD-92AE-58AC77BB29C5}"/>
                    </a:ext>
                  </a:extLst>
                </p:cNvPr>
                <p:cNvSpPr txBox="1"/>
                <p:nvPr/>
              </p:nvSpPr>
              <p:spPr>
                <a:xfrm>
                  <a:off x="1280160" y="3447812"/>
                  <a:ext cx="3609065" cy="526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𝒔𝒚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71019C2-8DB7-4ADD-92AE-58AC77BB2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60" y="3447812"/>
                  <a:ext cx="3609065" cy="5261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488C039-A6C7-42DD-97B2-223E6B902024}"/>
                    </a:ext>
                  </a:extLst>
                </p:cNvPr>
                <p:cNvSpPr txBox="1"/>
                <p:nvPr/>
              </p:nvSpPr>
              <p:spPr>
                <a:xfrm>
                  <a:off x="838200" y="4113526"/>
                  <a:ext cx="360906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より，</a:t>
                  </a: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488C039-A6C7-42DD-97B2-223E6B902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113526"/>
                  <a:ext cx="360906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89" t="-28889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5C8A78C-896B-469D-B1A8-38277B426730}"/>
                    </a:ext>
                  </a:extLst>
                </p:cNvPr>
                <p:cNvSpPr txBox="1"/>
                <p:nvPr/>
              </p:nvSpPr>
              <p:spPr>
                <a:xfrm>
                  <a:off x="1280159" y="4530133"/>
                  <a:ext cx="5400581" cy="526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𝒔𝒚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5C8A78C-896B-469D-B1A8-38277B426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4530133"/>
                  <a:ext cx="5400581" cy="5261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1B38E9A5-3740-4EF5-BA07-2C6FE05D3931}"/>
                    </a:ext>
                  </a:extLst>
                </p:cNvPr>
                <p:cNvSpPr txBox="1"/>
                <p:nvPr/>
              </p:nvSpPr>
              <p:spPr>
                <a:xfrm>
                  <a:off x="1813559" y="5195847"/>
                  <a:ext cx="4072910" cy="562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1B38E9A5-3740-4EF5-BA07-2C6FE05D3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559" y="5195847"/>
                  <a:ext cx="4072910" cy="5628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9637492D-DB7F-4943-B75D-26C62EBDF366}"/>
                    </a:ext>
                  </a:extLst>
                </p:cNvPr>
                <p:cNvSpPr txBox="1"/>
                <p:nvPr/>
              </p:nvSpPr>
              <p:spPr>
                <a:xfrm>
                  <a:off x="1813559" y="5898301"/>
                  <a:ext cx="5081776" cy="632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9637492D-DB7F-4943-B75D-26C62EBDF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559" y="5898301"/>
                  <a:ext cx="5081776" cy="6328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49D2EEC5-452A-4108-91E2-D636AAA32362}"/>
                    </a:ext>
                  </a:extLst>
                </p:cNvPr>
                <p:cNvSpPr txBox="1"/>
                <p:nvPr/>
              </p:nvSpPr>
              <p:spPr>
                <a:xfrm>
                  <a:off x="1280159" y="7205913"/>
                  <a:ext cx="33176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𝚱</m:t>
                            </m:r>
                          </m:e>
                          <m:sub>
                            <m:r>
                              <a:rPr kumimoji="1" lang="en-US" altLang="ja-JP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𝚱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altLang="ja-JP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49D2EEC5-452A-4108-91E2-D636AAA32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7205913"/>
                  <a:ext cx="33176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68" b="-239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079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自由度制御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5CCC48-241C-40D1-BF8C-2A601FB18264}"/>
              </a:ext>
            </a:extLst>
          </p:cNvPr>
          <p:cNvSpPr txBox="1"/>
          <p:nvPr/>
        </p:nvSpPr>
        <p:spPr>
          <a:xfrm>
            <a:off x="838200" y="1627935"/>
            <a:ext cx="877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PI-D</a:t>
            </a:r>
            <a:r>
              <a:rPr kumimoji="1" lang="ja-JP" altLang="en-US" b="1" dirty="0"/>
              <a:t>制御，</a:t>
            </a:r>
            <a:r>
              <a:rPr kumimoji="1" lang="en-US" altLang="ja-JP" b="1" dirty="0"/>
              <a:t>I-PD</a:t>
            </a:r>
            <a:r>
              <a:rPr kumimoji="1" lang="ja-JP" altLang="en-US" b="1" dirty="0"/>
              <a:t>制御は，</a:t>
            </a:r>
            <a:endParaRPr kumimoji="1" lang="en-US" altLang="ja-JP" b="1" dirty="0"/>
          </a:p>
          <a:p>
            <a:r>
              <a:rPr lang="ja-JP" altLang="en-US" b="1" dirty="0"/>
              <a:t>フィードバック制御にフィードフォワード制御を加えた</a:t>
            </a:r>
            <a:r>
              <a:rPr lang="en-US" altLang="ja-JP" b="1" dirty="0">
                <a:solidFill>
                  <a:srgbClr val="002060"/>
                </a:solidFill>
              </a:rPr>
              <a:t>2</a:t>
            </a:r>
            <a:r>
              <a:rPr lang="ja-JP" altLang="en-US" b="1" dirty="0">
                <a:solidFill>
                  <a:srgbClr val="002060"/>
                </a:solidFill>
              </a:rPr>
              <a:t>自由度制御</a:t>
            </a:r>
            <a:r>
              <a:rPr lang="ja-JP" altLang="en-US" b="1" dirty="0"/>
              <a:t>になっている</a:t>
            </a:r>
            <a:endParaRPr kumimoji="1" lang="ja-JP" altLang="en-US" b="1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802A13E-403F-4114-9507-4C2F2C919A3A}"/>
              </a:ext>
            </a:extLst>
          </p:cNvPr>
          <p:cNvGrpSpPr/>
          <p:nvPr/>
        </p:nvGrpSpPr>
        <p:grpSpPr>
          <a:xfrm>
            <a:off x="838200" y="3078480"/>
            <a:ext cx="6057135" cy="4407552"/>
            <a:chOff x="838200" y="3078480"/>
            <a:chExt cx="6057135" cy="4407552"/>
          </a:xfrm>
        </p:grpSpPr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6EC27D1-901B-4864-9125-AB64E5C879CB}"/>
                </a:ext>
              </a:extLst>
            </p:cNvPr>
            <p:cNvSpPr/>
            <p:nvPr/>
          </p:nvSpPr>
          <p:spPr>
            <a:xfrm>
              <a:off x="3850014" y="5855739"/>
              <a:ext cx="1676400" cy="74809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ADEA5FB-802F-458F-BF53-831FC3DE0251}"/>
                </a:ext>
              </a:extLst>
            </p:cNvPr>
            <p:cNvSpPr/>
            <p:nvPr/>
          </p:nvSpPr>
          <p:spPr>
            <a:xfrm>
              <a:off x="2072640" y="5898301"/>
              <a:ext cx="1676400" cy="7480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1EEB691-D881-4B60-97A3-22E8EC6019E3}"/>
                </a:ext>
              </a:extLst>
            </p:cNvPr>
            <p:cNvSpPr txBox="1"/>
            <p:nvPr/>
          </p:nvSpPr>
          <p:spPr>
            <a:xfrm>
              <a:off x="838200" y="3078480"/>
              <a:ext cx="579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&lt;I-PD</a:t>
              </a:r>
              <a:r>
                <a:rPr kumimoji="1" lang="ja-JP" altLang="en-US" b="1" dirty="0"/>
                <a:t>制御の場合</a:t>
              </a:r>
              <a:r>
                <a:rPr kumimoji="1" lang="en-US" altLang="ja-JP" b="1" dirty="0"/>
                <a:t>&gt;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71019C2-8DB7-4ADD-92AE-58AC77BB29C5}"/>
                    </a:ext>
                  </a:extLst>
                </p:cNvPr>
                <p:cNvSpPr txBox="1"/>
                <p:nvPr/>
              </p:nvSpPr>
              <p:spPr>
                <a:xfrm>
                  <a:off x="1280160" y="3447812"/>
                  <a:ext cx="3781420" cy="526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𝒔𝒚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71019C2-8DB7-4ADD-92AE-58AC77BB2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60" y="3447812"/>
                  <a:ext cx="3781420" cy="5261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488C039-A6C7-42DD-97B2-223E6B902024}"/>
                    </a:ext>
                  </a:extLst>
                </p:cNvPr>
                <p:cNvSpPr txBox="1"/>
                <p:nvPr/>
              </p:nvSpPr>
              <p:spPr>
                <a:xfrm>
                  <a:off x="838200" y="4113526"/>
                  <a:ext cx="360906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kumimoji="1" lang="ja-JP" altLang="en-US" b="1" dirty="0"/>
                    <a:t>より，</a:t>
                  </a: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488C039-A6C7-42DD-97B2-223E6B902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113526"/>
                  <a:ext cx="360906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89" t="-28889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5C8A78C-896B-469D-B1A8-38277B426730}"/>
                    </a:ext>
                  </a:extLst>
                </p:cNvPr>
                <p:cNvSpPr txBox="1"/>
                <p:nvPr/>
              </p:nvSpPr>
              <p:spPr>
                <a:xfrm>
                  <a:off x="1280159" y="4530133"/>
                  <a:ext cx="4688784" cy="526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𝒔𝒚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5C8A78C-896B-469D-B1A8-38277B426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4530133"/>
                  <a:ext cx="4688784" cy="5261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1B38E9A5-3740-4EF5-BA07-2C6FE05D3931}"/>
                    </a:ext>
                  </a:extLst>
                </p:cNvPr>
                <p:cNvSpPr txBox="1"/>
                <p:nvPr/>
              </p:nvSpPr>
              <p:spPr>
                <a:xfrm>
                  <a:off x="1813559" y="5195847"/>
                  <a:ext cx="3415742" cy="562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1B38E9A5-3740-4EF5-BA07-2C6FE05D3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559" y="5195847"/>
                  <a:ext cx="3415742" cy="5628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9637492D-DB7F-4943-B75D-26C62EBDF366}"/>
                    </a:ext>
                  </a:extLst>
                </p:cNvPr>
                <p:cNvSpPr txBox="1"/>
                <p:nvPr/>
              </p:nvSpPr>
              <p:spPr>
                <a:xfrm>
                  <a:off x="1813559" y="5898301"/>
                  <a:ext cx="5081776" cy="632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9637492D-DB7F-4943-B75D-26C62EBDF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559" y="5898301"/>
                  <a:ext cx="5081776" cy="6328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114AC5D8-94B1-4E3B-8A1D-46C946629E91}"/>
                </a:ext>
              </a:extLst>
            </p:cNvPr>
            <p:cNvSpPr/>
            <p:nvPr/>
          </p:nvSpPr>
          <p:spPr>
            <a:xfrm>
              <a:off x="2102405" y="7202793"/>
              <a:ext cx="537163" cy="28011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6895B52-7AB2-4185-9E73-7E5183D8BF21}"/>
                </a:ext>
              </a:extLst>
            </p:cNvPr>
            <p:cNvSpPr/>
            <p:nvPr/>
          </p:nvSpPr>
          <p:spPr>
            <a:xfrm>
              <a:off x="2717085" y="7205913"/>
              <a:ext cx="611331" cy="28011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47C7003E-FC05-4A37-B017-41FA6F45F7D4}"/>
                    </a:ext>
                  </a:extLst>
                </p:cNvPr>
                <p:cNvSpPr txBox="1"/>
                <p:nvPr/>
              </p:nvSpPr>
              <p:spPr>
                <a:xfrm>
                  <a:off x="1280159" y="7205913"/>
                  <a:ext cx="33176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𝚱</m:t>
                            </m:r>
                          </m:e>
                          <m:sub>
                            <m:r>
                              <a:rPr kumimoji="1" lang="en-US" altLang="ja-JP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𝚱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altLang="ja-JP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47C7003E-FC05-4A37-B017-41FA6F45F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7205913"/>
                  <a:ext cx="33176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68" b="-239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871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自由度制御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75CCC48-241C-40D1-BF8C-2A601FB18264}"/>
                  </a:ext>
                </a:extLst>
              </p:cNvPr>
              <p:cNvSpPr txBox="1"/>
              <p:nvPr/>
            </p:nvSpPr>
            <p:spPr>
              <a:xfrm>
                <a:off x="838200" y="1627935"/>
                <a:ext cx="877503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PI-D</a:t>
                </a:r>
                <a:r>
                  <a:rPr kumimoji="1" lang="ja-JP" altLang="en-US" b="1" dirty="0"/>
                  <a:t>制御と</a:t>
                </a:r>
                <a:r>
                  <a:rPr kumimoji="1" lang="en-US" altLang="ja-JP" b="1" dirty="0"/>
                  <a:t>I-PD</a:t>
                </a:r>
                <a:r>
                  <a:rPr kumimoji="1" lang="ja-JP" altLang="en-US" b="1" dirty="0"/>
                  <a:t>制御では，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𝚱</m:t>
                        </m:r>
                      </m:e>
                      <m:sub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だけが異なる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endParaRPr kumimoji="1" lang="en-US" altLang="ja-JP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kumimoji="1" lang="en-US" altLang="ja-JP" b="1" dirty="0"/>
                  <a:t>…</a:t>
                </a:r>
              </a:p>
              <a:p>
                <a:endParaRPr lang="en-US" altLang="ja-JP" b="1" dirty="0"/>
              </a:p>
              <a:p>
                <a:endParaRPr kumimoji="1" lang="en-US" altLang="ja-JP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kumimoji="1" lang="en-US" altLang="ja-JP" b="1" dirty="0"/>
                  <a:t>…</a:t>
                </a:r>
              </a:p>
              <a:p>
                <a:endParaRPr lang="en-US" altLang="ja-JP" b="1" dirty="0"/>
              </a:p>
              <a:p>
                <a:endParaRPr kumimoji="1" lang="en-US" altLang="ja-JP" b="1" dirty="0"/>
              </a:p>
              <a:p>
                <a:r>
                  <a:rPr lang="ja-JP" altLang="en-US" b="1" dirty="0"/>
                  <a:t>と解釈できる</a:t>
                </a:r>
                <a:endParaRPr kumimoji="1" lang="en-US" altLang="ja-JP" b="1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75CCC48-241C-40D1-BF8C-2A601FB18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7935"/>
                <a:ext cx="8775032" cy="2862322"/>
              </a:xfrm>
              <a:prstGeom prst="rect">
                <a:avLst/>
              </a:prstGeom>
              <a:blipFill>
                <a:blip r:embed="rId2"/>
                <a:stretch>
                  <a:fillRect l="-625" t="-1064" b="-23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27E2597-22D3-43B3-A9BF-ABF8D08A97B5}"/>
                  </a:ext>
                </a:extLst>
              </p:cNvPr>
              <p:cNvSpPr txBox="1"/>
              <p:nvPr/>
            </p:nvSpPr>
            <p:spPr>
              <a:xfrm>
                <a:off x="1752600" y="2444138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PID</a:t>
                </a:r>
                <a:r>
                  <a:rPr lang="ja-JP" altLang="en-US" b="1" dirty="0"/>
                  <a:t>制御器</a:t>
                </a:r>
                <a:endParaRPr lang="en-US" altLang="ja-JP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𝚱</m:t>
                        </m:r>
                      </m:e>
                      <m:sub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</m:oMath>
                </a14:m>
                <a:r>
                  <a:rPr kumimoji="1" lang="ja-JP" altLang="en-US" b="1" dirty="0"/>
                  <a:t>の情報を用いている</a:t>
                </a:r>
                <a:endParaRPr kumimoji="1" lang="en-US" altLang="ja-JP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27E2597-22D3-43B3-A9BF-ABF8D08A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444138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900" t="-5660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43063C-2027-4F8A-8DBE-54EE5FBDE5A1}"/>
                  </a:ext>
                </a:extLst>
              </p:cNvPr>
              <p:cNvSpPr txBox="1"/>
              <p:nvPr/>
            </p:nvSpPr>
            <p:spPr>
              <a:xfrm>
                <a:off x="1752600" y="3311140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2</a:t>
                </a:r>
                <a:r>
                  <a:rPr lang="ja-JP" altLang="en-US" b="1" dirty="0"/>
                  <a:t>次遅れ系</a:t>
                </a:r>
                <a:endParaRPr lang="en-US" altLang="ja-JP" b="1" dirty="0"/>
              </a:p>
              <a:p>
                <a:r>
                  <a:rPr kumimoji="1" lang="ja-JP" altLang="en-US" b="1" dirty="0"/>
                  <a:t>目標値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ja-JP" altLang="en-US" b="1" dirty="0"/>
                  <a:t>を</a:t>
                </a:r>
                <a:r>
                  <a:rPr kumimoji="1" lang="en-US" altLang="ja-JP" b="1" dirty="0"/>
                  <a:t>2</a:t>
                </a:r>
                <a:r>
                  <a:rPr kumimoji="1" lang="ja-JP" altLang="en-US" b="1" dirty="0"/>
                  <a:t>次のフィルタで整形している</a:t>
                </a:r>
                <a:endParaRPr kumimoji="1" lang="en-US" altLang="ja-JP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A43063C-2027-4F8A-8DBE-54EE5FBDE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311140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900" t="-4717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A4D199D-A9FB-4C7E-AE3D-C5BEA07A52B6}"/>
              </a:ext>
            </a:extLst>
          </p:cNvPr>
          <p:cNvSpPr txBox="1"/>
          <p:nvPr/>
        </p:nvSpPr>
        <p:spPr>
          <a:xfrm>
            <a:off x="6700699" y="2706343"/>
            <a:ext cx="2731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solidFill>
                  <a:srgbClr val="C00000"/>
                </a:solidFill>
              </a:rPr>
              <a:t>フィードバック</a:t>
            </a:r>
            <a:endParaRPr kumimoji="1" lang="en-US" altLang="ja-JP" b="1" dirty="0">
              <a:solidFill>
                <a:srgbClr val="C00000"/>
              </a:solidFill>
            </a:endParaRPr>
          </a:p>
          <a:p>
            <a:endParaRPr lang="en-US" altLang="ja-JP" b="1" dirty="0">
              <a:solidFill>
                <a:srgbClr val="C00000"/>
              </a:solidFill>
            </a:endParaRPr>
          </a:p>
          <a:p>
            <a:endParaRPr lang="en-US" altLang="ja-JP" b="1" dirty="0">
              <a:solidFill>
                <a:srgbClr val="C00000"/>
              </a:solidFill>
            </a:endParaRPr>
          </a:p>
          <a:p>
            <a:r>
              <a:rPr kumimoji="1" lang="ja-JP" altLang="en-US" b="1" dirty="0">
                <a:solidFill>
                  <a:srgbClr val="C00000"/>
                </a:solidFill>
              </a:rPr>
              <a:t>フィードフォワード</a:t>
            </a:r>
            <a:endParaRPr kumimoji="1" lang="en-US" altLang="ja-JP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5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自由度制御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5CCC48-241C-40D1-BF8C-2A601FB18264}"/>
              </a:ext>
            </a:extLst>
          </p:cNvPr>
          <p:cNvSpPr txBox="1"/>
          <p:nvPr/>
        </p:nvSpPr>
        <p:spPr>
          <a:xfrm>
            <a:off x="4779771" y="2037764"/>
            <a:ext cx="350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2060"/>
                </a:solidFill>
              </a:rPr>
              <a:t>整形</a:t>
            </a:r>
            <a:r>
              <a:rPr kumimoji="1" lang="en-US" altLang="ja-JP" b="1" dirty="0"/>
              <a:t>…</a:t>
            </a:r>
            <a:r>
              <a:rPr kumimoji="1" lang="ja-JP" altLang="en-US" b="1" dirty="0"/>
              <a:t>目標信号を滑らかにする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E8ABAB1-8185-4BA1-A47B-E1888FD55F2E}"/>
              </a:ext>
            </a:extLst>
          </p:cNvPr>
          <p:cNvGrpSpPr/>
          <p:nvPr/>
        </p:nvGrpSpPr>
        <p:grpSpPr>
          <a:xfrm>
            <a:off x="1735180" y="3068551"/>
            <a:ext cx="7979082" cy="1528524"/>
            <a:chOff x="167397" y="1639967"/>
            <a:chExt cx="7979082" cy="1528524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C6F77E56-4232-4375-9DD2-9AEF3A2DD436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167397" y="2546246"/>
              <a:ext cx="6692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B4242AD0-0AB6-43C4-9249-F229FD814795}"/>
                </a:ext>
              </a:extLst>
            </p:cNvPr>
            <p:cNvSpPr/>
            <p:nvPr/>
          </p:nvSpPr>
          <p:spPr>
            <a:xfrm>
              <a:off x="2261937" y="2456571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FDA2290-977A-46FB-8E18-1AEAA8471B30}"/>
                </a:ext>
              </a:extLst>
            </p:cNvPr>
            <p:cNvCxnSpPr>
              <a:cxnSpLocks/>
              <a:stCxn id="36" idx="6"/>
              <a:endCxn id="72" idx="1"/>
            </p:cNvCxnSpPr>
            <p:nvPr/>
          </p:nvCxnSpPr>
          <p:spPr>
            <a:xfrm>
              <a:off x="2441937" y="2546571"/>
              <a:ext cx="1114621" cy="4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1915CB8-197A-4F66-BE77-DC1A17E04D00}"/>
                </a:ext>
              </a:extLst>
            </p:cNvPr>
            <p:cNvSpPr/>
            <p:nvPr/>
          </p:nvSpPr>
          <p:spPr>
            <a:xfrm>
              <a:off x="5532245" y="2176277"/>
              <a:ext cx="1080000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811A84A-6620-470C-A159-DCA3133A94D6}"/>
                </a:ext>
              </a:extLst>
            </p:cNvPr>
            <p:cNvCxnSpPr>
              <a:cxnSpLocks/>
              <a:stCxn id="72" idx="3"/>
              <a:endCxn id="84" idx="2"/>
            </p:cNvCxnSpPr>
            <p:nvPr/>
          </p:nvCxnSpPr>
          <p:spPr>
            <a:xfrm flipV="1">
              <a:off x="4126310" y="2546246"/>
              <a:ext cx="757908" cy="49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D97D7A28-9815-4433-AAC2-555BBE58550F}"/>
                </a:ext>
              </a:extLst>
            </p:cNvPr>
            <p:cNvCxnSpPr>
              <a:cxnSpLocks/>
              <a:stCxn id="38" idx="3"/>
              <a:endCxn id="44" idx="2"/>
            </p:cNvCxnSpPr>
            <p:nvPr/>
          </p:nvCxnSpPr>
          <p:spPr>
            <a:xfrm>
              <a:off x="6612245" y="2536277"/>
              <a:ext cx="5764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132A26C-9BEC-46E3-BC7D-1D836C66BCCB}"/>
                </a:ext>
              </a:extLst>
            </p:cNvPr>
            <p:cNvSpPr/>
            <p:nvPr/>
          </p:nvSpPr>
          <p:spPr>
            <a:xfrm>
              <a:off x="7188739" y="244627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5355BCF0-AF9D-4E66-9F29-BD15255DAA79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7368739" y="2536277"/>
              <a:ext cx="736970" cy="2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CEE382EE-F14E-4D6D-9F31-AB055D90A7B1}"/>
                </a:ext>
              </a:extLst>
            </p:cNvPr>
            <p:cNvCxnSpPr>
              <a:cxnSpLocks/>
              <a:stCxn id="44" idx="4"/>
              <a:endCxn id="36" idx="4"/>
            </p:cNvCxnSpPr>
            <p:nvPr/>
          </p:nvCxnSpPr>
          <p:spPr>
            <a:xfrm rot="5400000">
              <a:off x="4810191" y="168023"/>
              <a:ext cx="10294" cy="4926802"/>
            </a:xfrm>
            <a:prstGeom prst="bentConnector3">
              <a:avLst>
                <a:gd name="adj1" fmla="val 6372537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824ECF6A-58E2-44F3-AD5A-02B0798EF8DB}"/>
                    </a:ext>
                  </a:extLst>
                </p:cNvPr>
                <p:cNvSpPr txBox="1"/>
                <p:nvPr/>
              </p:nvSpPr>
              <p:spPr>
                <a:xfrm>
                  <a:off x="1826504" y="2546571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824ECF6A-58E2-44F3-AD5A-02B0798EF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504" y="2546571"/>
                  <a:ext cx="26609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8605" r="-18605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FA8C0FED-386A-4502-9355-E8BA9D26F29B}"/>
                    </a:ext>
                  </a:extLst>
                </p:cNvPr>
                <p:cNvSpPr txBox="1"/>
                <p:nvPr/>
              </p:nvSpPr>
              <p:spPr>
                <a:xfrm>
                  <a:off x="2065351" y="2860714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FA8C0FED-386A-4502-9355-E8BA9D26F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5351" y="2860714"/>
                  <a:ext cx="26609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1B2D944-FDBB-44C7-9AE7-86584011A742}"/>
                    </a:ext>
                  </a:extLst>
                </p:cNvPr>
                <p:cNvSpPr txBox="1"/>
                <p:nvPr/>
              </p:nvSpPr>
              <p:spPr>
                <a:xfrm>
                  <a:off x="271248" y="2186247"/>
                  <a:ext cx="2115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1B2D944-FDBB-44C7-9AE7-86584011A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48" y="2186247"/>
                  <a:ext cx="21159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706" r="-176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67C8E16A-6443-404D-9BC6-A3EB94E0B2F6}"/>
                    </a:ext>
                  </a:extLst>
                </p:cNvPr>
                <p:cNvSpPr txBox="1"/>
                <p:nvPr/>
              </p:nvSpPr>
              <p:spPr>
                <a:xfrm>
                  <a:off x="2809418" y="2186247"/>
                  <a:ext cx="2148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67C8E16A-6443-404D-9BC6-A3EB94E0B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418" y="2186247"/>
                  <a:ext cx="21480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ECAF024B-1955-4384-B3D3-A77E0AB6D438}"/>
                    </a:ext>
                  </a:extLst>
                </p:cNvPr>
                <p:cNvSpPr txBox="1"/>
                <p:nvPr/>
              </p:nvSpPr>
              <p:spPr>
                <a:xfrm>
                  <a:off x="4370539" y="2186247"/>
                  <a:ext cx="238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ECAF024B-1955-4384-B3D3-A77E0AB6D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539" y="2186247"/>
                  <a:ext cx="23884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821" r="-128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E02D2AEC-87AC-43A1-A9EE-526650A07057}"/>
                    </a:ext>
                  </a:extLst>
                </p:cNvPr>
                <p:cNvSpPr txBox="1"/>
                <p:nvPr/>
              </p:nvSpPr>
              <p:spPr>
                <a:xfrm>
                  <a:off x="7918853" y="2113031"/>
                  <a:ext cx="227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E02D2AEC-87AC-43A1-A9EE-526650A07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8853" y="2113031"/>
                  <a:ext cx="22762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3684" r="-23684" b="-2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CDB9F45A-4530-42B6-B8D2-636141A362A9}"/>
                    </a:ext>
                  </a:extLst>
                </p:cNvPr>
                <p:cNvSpPr txBox="1"/>
                <p:nvPr/>
              </p:nvSpPr>
              <p:spPr>
                <a:xfrm>
                  <a:off x="5984061" y="2333411"/>
                  <a:ext cx="18915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ja-JP" altLang="en-US" sz="2800" b="1" dirty="0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CDB9F45A-4530-42B6-B8D2-636141A36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4061" y="2333411"/>
                  <a:ext cx="189154" cy="430887"/>
                </a:xfrm>
                <a:prstGeom prst="rect">
                  <a:avLst/>
                </a:prstGeom>
                <a:blipFill>
                  <a:blip r:embed="rId8"/>
                  <a:stretch>
                    <a:fillRect r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C853150-D105-4011-B884-ED97C5D28413}"/>
                </a:ext>
              </a:extLst>
            </p:cNvPr>
            <p:cNvSpPr/>
            <p:nvPr/>
          </p:nvSpPr>
          <p:spPr>
            <a:xfrm>
              <a:off x="3556558" y="2191227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640BE872-C166-4870-84FE-8F57053A75FE}"/>
                    </a:ext>
                  </a:extLst>
                </p:cNvPr>
                <p:cNvSpPr txBox="1"/>
                <p:nvPr/>
              </p:nvSpPr>
              <p:spPr>
                <a:xfrm>
                  <a:off x="3661735" y="2404078"/>
                  <a:ext cx="3826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0" smtClean="0">
                                <a:latin typeface="Cambria Math" panose="02040503050406030204" pitchFamily="18" charset="0"/>
                              </a:rPr>
                              <m:t>𝚱</m:t>
                            </m:r>
                          </m:e>
                          <m:sub>
                            <m:r>
                              <a:rPr kumimoji="1" lang="en-US" altLang="ja-JP" sz="20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640BE872-C166-4870-84FE-8F57053A7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735" y="2404078"/>
                  <a:ext cx="38266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4286" r="-4762" b="-1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5ACFA169-3EDF-45AF-81D7-F65650E550DC}"/>
                </a:ext>
              </a:extLst>
            </p:cNvPr>
            <p:cNvSpPr/>
            <p:nvPr/>
          </p:nvSpPr>
          <p:spPr>
            <a:xfrm>
              <a:off x="4884218" y="2456246"/>
              <a:ext cx="180000" cy="18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345F93C0-BBDC-4E6F-AD2A-3A7A92FC62EC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4964903" y="1639967"/>
              <a:ext cx="9315" cy="816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DBB365E6-3353-412E-AF19-340F28046EC9}"/>
                    </a:ext>
                  </a:extLst>
                </p:cNvPr>
                <p:cNvSpPr txBox="1"/>
                <p:nvPr/>
              </p:nvSpPr>
              <p:spPr>
                <a:xfrm>
                  <a:off x="4971215" y="2058476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DBB365E6-3353-412E-AF19-340F28046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15" y="2058476"/>
                  <a:ext cx="2660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8605" r="-18605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D119A88-608B-463D-AC52-A21121B55998}"/>
                    </a:ext>
                  </a:extLst>
                </p:cNvPr>
                <p:cNvSpPr txBox="1"/>
                <p:nvPr/>
              </p:nvSpPr>
              <p:spPr>
                <a:xfrm>
                  <a:off x="5125178" y="1662554"/>
                  <a:ext cx="238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D119A88-608B-463D-AC52-A21121B5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5178" y="1662554"/>
                  <a:ext cx="23884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641" r="-23077" b="-78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89742470-8212-490F-8A5D-4485978619F8}"/>
                    </a:ext>
                  </a:extLst>
                </p:cNvPr>
                <p:cNvSpPr txBox="1"/>
                <p:nvPr/>
              </p:nvSpPr>
              <p:spPr>
                <a:xfrm>
                  <a:off x="4674937" y="2588500"/>
                  <a:ext cx="266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89742470-8212-490F-8A5D-448597861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4937" y="2588500"/>
                  <a:ext cx="266098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5909"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B8A56466-9029-4FD8-8169-FEBB4C839652}"/>
                </a:ext>
              </a:extLst>
            </p:cNvPr>
            <p:cNvCxnSpPr>
              <a:cxnSpLocks/>
              <a:stCxn id="84" idx="6"/>
              <a:endCxn id="38" idx="1"/>
            </p:cNvCxnSpPr>
            <p:nvPr/>
          </p:nvCxnSpPr>
          <p:spPr>
            <a:xfrm flipV="1">
              <a:off x="5064218" y="2536277"/>
              <a:ext cx="468027" cy="99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9ABBDFC5-A1A0-4B73-98E6-409876C958CE}"/>
                </a:ext>
              </a:extLst>
            </p:cNvPr>
            <p:cNvCxnSpPr>
              <a:cxnSpLocks/>
              <a:stCxn id="50" idx="3"/>
              <a:endCxn id="36" idx="2"/>
            </p:cNvCxnSpPr>
            <p:nvPr/>
          </p:nvCxnSpPr>
          <p:spPr>
            <a:xfrm>
              <a:off x="1406407" y="2546246"/>
              <a:ext cx="855530" cy="3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7E2C1DB-088D-4BB9-B661-718EBD503E35}"/>
                    </a:ext>
                  </a:extLst>
                </p:cNvPr>
                <p:cNvSpPr txBox="1"/>
                <p:nvPr/>
              </p:nvSpPr>
              <p:spPr>
                <a:xfrm>
                  <a:off x="1634641" y="2181931"/>
                  <a:ext cx="23884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7E2C1DB-088D-4BB9-B661-718EBD503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641" y="2181931"/>
                  <a:ext cx="23884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522B4FE-9BFA-419B-AD13-082A42AE29D6}"/>
                </a:ext>
              </a:extLst>
            </p:cNvPr>
            <p:cNvSpPr/>
            <p:nvPr/>
          </p:nvSpPr>
          <p:spPr>
            <a:xfrm>
              <a:off x="836655" y="2186246"/>
              <a:ext cx="569752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D086578C-C3B9-4FDE-9909-8746767B899E}"/>
                    </a:ext>
                  </a:extLst>
                </p:cNvPr>
                <p:cNvSpPr txBox="1"/>
                <p:nvPr/>
              </p:nvSpPr>
              <p:spPr>
                <a:xfrm>
                  <a:off x="925305" y="2374277"/>
                  <a:ext cx="38266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0" smtClean="0">
                                <a:latin typeface="Cambria Math" panose="02040503050406030204" pitchFamily="18" charset="0"/>
                              </a:rPr>
                              <m:t>𝚱</m:t>
                            </m:r>
                          </m:e>
                          <m:sub>
                            <m:r>
                              <a:rPr kumimoji="1" lang="en-US" altLang="ja-JP" sz="20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000" b="1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D086578C-C3B9-4FDE-9909-8746767B8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05" y="2374277"/>
                  <a:ext cx="38266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4762" b="-1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BA0DFA6-AA7E-4F72-8382-96EB59861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02321"/>
              </p:ext>
            </p:extLst>
          </p:nvPr>
        </p:nvGraphicFramePr>
        <p:xfrm>
          <a:off x="838200" y="2021302"/>
          <a:ext cx="1439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1">
                  <a:extLst>
                    <a:ext uri="{9D8B030D-6E8A-4147-A177-3AD203B41FA5}">
                      <a16:colId xmlns:a16="http://schemas.microsoft.com/office/drawing/2014/main" val="1374395597"/>
                    </a:ext>
                  </a:extLst>
                </a:gridCol>
                <a:gridCol w="438241">
                  <a:extLst>
                    <a:ext uri="{9D8B030D-6E8A-4147-A177-3AD203B41FA5}">
                      <a16:colId xmlns:a16="http://schemas.microsoft.com/office/drawing/2014/main" val="4116537936"/>
                    </a:ext>
                  </a:extLst>
                </a:gridCol>
                <a:gridCol w="563517">
                  <a:extLst>
                    <a:ext uri="{9D8B030D-6E8A-4147-A177-3AD203B41FA5}">
                      <a16:colId xmlns:a16="http://schemas.microsoft.com/office/drawing/2014/main" val="23685498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24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947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781101"/>
                  </a:ext>
                </a:extLst>
              </a:tr>
            </a:tbl>
          </a:graphicData>
        </a:graphic>
      </p:graphicFrame>
      <p:graphicFrame>
        <p:nvGraphicFramePr>
          <p:cNvPr id="53" name="表 12">
            <a:extLst>
              <a:ext uri="{FF2B5EF4-FFF2-40B4-BE49-F238E27FC236}">
                <a16:creationId xmlns:a16="http://schemas.microsoft.com/office/drawing/2014/main" id="{7D4AFAAB-7B4B-496D-B7F7-B2F56AC06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41137"/>
              </p:ext>
            </p:extLst>
          </p:nvPr>
        </p:nvGraphicFramePr>
        <p:xfrm>
          <a:off x="3289720" y="2021302"/>
          <a:ext cx="1439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1">
                  <a:extLst>
                    <a:ext uri="{9D8B030D-6E8A-4147-A177-3AD203B41FA5}">
                      <a16:colId xmlns:a16="http://schemas.microsoft.com/office/drawing/2014/main" val="1374395597"/>
                    </a:ext>
                  </a:extLst>
                </a:gridCol>
                <a:gridCol w="438241">
                  <a:extLst>
                    <a:ext uri="{9D8B030D-6E8A-4147-A177-3AD203B41FA5}">
                      <a16:colId xmlns:a16="http://schemas.microsoft.com/office/drawing/2014/main" val="4116537936"/>
                    </a:ext>
                  </a:extLst>
                </a:gridCol>
                <a:gridCol w="563517">
                  <a:extLst>
                    <a:ext uri="{9D8B030D-6E8A-4147-A177-3AD203B41FA5}">
                      <a16:colId xmlns:a16="http://schemas.microsoft.com/office/drawing/2014/main" val="23685498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24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947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781101"/>
                  </a:ext>
                </a:extLst>
              </a:tr>
            </a:tbl>
          </a:graphicData>
        </a:graphic>
      </p:graphicFrame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3B6F938-5341-441A-86F6-9A436E0AA76D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1839031" y="3199831"/>
            <a:ext cx="105798" cy="415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C958543-E464-4DBF-83D8-3BA2F972ED25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3321848" y="3245026"/>
            <a:ext cx="101761" cy="3654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5F6B924-804A-4AD1-9C67-B5974760B24B}"/>
              </a:ext>
            </a:extLst>
          </p:cNvPr>
          <p:cNvCxnSpPr>
            <a:cxnSpLocks/>
          </p:cNvCxnSpPr>
          <p:nvPr/>
        </p:nvCxnSpPr>
        <p:spPr>
          <a:xfrm flipV="1">
            <a:off x="1283865" y="2384656"/>
            <a:ext cx="0" cy="7339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FA462AC-3758-4D13-B07B-175529DBDDA3}"/>
              </a:ext>
            </a:extLst>
          </p:cNvPr>
          <p:cNvCxnSpPr>
            <a:cxnSpLocks/>
          </p:cNvCxnSpPr>
          <p:nvPr/>
        </p:nvCxnSpPr>
        <p:spPr>
          <a:xfrm>
            <a:off x="1283865" y="2384656"/>
            <a:ext cx="99433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524AFD6-372D-41AE-B3DB-D6FE44661266}"/>
              </a:ext>
            </a:extLst>
          </p:cNvPr>
          <p:cNvSpPr/>
          <p:nvPr/>
        </p:nvSpPr>
        <p:spPr>
          <a:xfrm>
            <a:off x="3724805" y="2383386"/>
            <a:ext cx="543560" cy="731520"/>
          </a:xfrm>
          <a:custGeom>
            <a:avLst/>
            <a:gdLst>
              <a:gd name="connsiteX0" fmla="*/ 0 w 543560"/>
              <a:gd name="connsiteY0" fmla="*/ 731520 h 731520"/>
              <a:gd name="connsiteX1" fmla="*/ 142240 w 543560"/>
              <a:gd name="connsiteY1" fmla="*/ 147320 h 731520"/>
              <a:gd name="connsiteX2" fmla="*/ 543560 w 543560"/>
              <a:gd name="connsiteY2" fmla="*/ 0 h 731520"/>
              <a:gd name="connsiteX3" fmla="*/ 543560 w 543560"/>
              <a:gd name="connsiteY3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60" h="731520">
                <a:moveTo>
                  <a:pt x="0" y="731520"/>
                </a:moveTo>
                <a:cubicBezTo>
                  <a:pt x="25823" y="500380"/>
                  <a:pt x="51647" y="269240"/>
                  <a:pt x="142240" y="147320"/>
                </a:cubicBezTo>
                <a:cubicBezTo>
                  <a:pt x="232833" y="25400"/>
                  <a:pt x="543560" y="0"/>
                  <a:pt x="543560" y="0"/>
                </a:cubicBezTo>
                <a:lnTo>
                  <a:pt x="543560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9F08604-AC59-43C0-9238-11EFC12A39B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268365" y="2383386"/>
            <a:ext cx="4613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987694B-D924-4463-8AF4-77998C12F15D}"/>
                  </a:ext>
                </a:extLst>
              </p:cNvPr>
              <p:cNvSpPr txBox="1"/>
              <p:nvPr/>
            </p:nvSpPr>
            <p:spPr>
              <a:xfrm>
                <a:off x="1457900" y="5433079"/>
                <a:ext cx="1025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987694B-D924-4463-8AF4-77998C12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900" y="5433079"/>
                <a:ext cx="1025922" cy="276999"/>
              </a:xfrm>
              <a:prstGeom prst="rect">
                <a:avLst/>
              </a:prstGeom>
              <a:blipFill>
                <a:blip r:embed="rId15"/>
                <a:stretch>
                  <a:fillRect l="-2381" r="-5357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4559780-BAF5-4EE6-AB10-8630165F3452}"/>
                  </a:ext>
                </a:extLst>
              </p:cNvPr>
              <p:cNvSpPr txBox="1"/>
              <p:nvPr/>
            </p:nvSpPr>
            <p:spPr>
              <a:xfrm>
                <a:off x="1457900" y="5790828"/>
                <a:ext cx="874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𝚱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kumimoji="1" lang="en-US" altLang="ja-JP" b="1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4559780-BAF5-4EE6-AB10-8630165F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900" y="5790828"/>
                <a:ext cx="874470" cy="276999"/>
              </a:xfrm>
              <a:prstGeom prst="rect">
                <a:avLst/>
              </a:prstGeom>
              <a:blipFill>
                <a:blip r:embed="rId16"/>
                <a:stretch>
                  <a:fillRect l="-2778" r="-347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5045125-FCB3-446B-922B-3BDCE3E8C1E7}"/>
                  </a:ext>
                </a:extLst>
              </p:cNvPr>
              <p:cNvSpPr txBox="1"/>
              <p:nvPr/>
            </p:nvSpPr>
            <p:spPr>
              <a:xfrm>
                <a:off x="1431868" y="6150828"/>
                <a:ext cx="1025922" cy="277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5045125-FCB3-446B-922B-3BDCE3E8C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68" y="6150828"/>
                <a:ext cx="1025922" cy="277833"/>
              </a:xfrm>
              <a:prstGeom prst="rect">
                <a:avLst/>
              </a:prstGeom>
              <a:blipFill>
                <a:blip r:embed="rId1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右中かっこ 54">
            <a:extLst>
              <a:ext uri="{FF2B5EF4-FFF2-40B4-BE49-F238E27FC236}">
                <a16:creationId xmlns:a16="http://schemas.microsoft.com/office/drawing/2014/main" id="{24F62A81-11B1-4A70-92E3-70D576091458}"/>
              </a:ext>
            </a:extLst>
          </p:cNvPr>
          <p:cNvSpPr/>
          <p:nvPr/>
        </p:nvSpPr>
        <p:spPr>
          <a:xfrm>
            <a:off x="2758951" y="5433079"/>
            <a:ext cx="215239" cy="9955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A97A1EB-CDA4-4184-94D5-E18724C57DBB}"/>
                  </a:ext>
                </a:extLst>
              </p:cNvPr>
              <p:cNvSpPr txBox="1"/>
              <p:nvPr/>
            </p:nvSpPr>
            <p:spPr>
              <a:xfrm>
                <a:off x="3275351" y="5792077"/>
                <a:ext cx="18489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𝚱</m:t>
                              </m:r>
                            </m:e>
                            <m:sub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A97A1EB-CDA4-4184-94D5-E18724C57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51" y="5792077"/>
                <a:ext cx="1848990" cy="276999"/>
              </a:xfrm>
              <a:prstGeom prst="rect">
                <a:avLst/>
              </a:prstGeom>
              <a:blipFill>
                <a:blip r:embed="rId18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ABD6D8C-4D9A-4894-8BE2-F03956DED0B0}"/>
              </a:ext>
            </a:extLst>
          </p:cNvPr>
          <p:cNvSpPr txBox="1"/>
          <p:nvPr/>
        </p:nvSpPr>
        <p:spPr>
          <a:xfrm>
            <a:off x="4071835" y="6488668"/>
            <a:ext cx="16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2060"/>
                </a:solidFill>
              </a:rPr>
              <a:t>2</a:t>
            </a:r>
            <a:r>
              <a:rPr kumimoji="1" lang="ja-JP" altLang="en-US" b="1" dirty="0">
                <a:solidFill>
                  <a:srgbClr val="002060"/>
                </a:solidFill>
              </a:rPr>
              <a:t>自由度制御</a:t>
            </a:r>
            <a:endParaRPr kumimoji="1" lang="ja-JP" altLang="en-US" b="1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5803E1B-649E-4CB3-BFD3-E71E9DFD47D1}"/>
              </a:ext>
            </a:extLst>
          </p:cNvPr>
          <p:cNvSpPr txBox="1"/>
          <p:nvPr/>
        </p:nvSpPr>
        <p:spPr>
          <a:xfrm>
            <a:off x="2457790" y="4457354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</a:rPr>
              <a:t>FF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009D1A8-E2BC-47A0-A536-236FC8257A1E}"/>
              </a:ext>
            </a:extLst>
          </p:cNvPr>
          <p:cNvSpPr txBox="1"/>
          <p:nvPr/>
        </p:nvSpPr>
        <p:spPr>
          <a:xfrm>
            <a:off x="4228289" y="4354542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</a:rPr>
              <a:t>FB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3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1899</TotalTime>
  <Words>471</Words>
  <Application>Microsoft Office PowerPoint</Application>
  <PresentationFormat>ワイド画面</PresentationFormat>
  <Paragraphs>116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游ゴシック</vt:lpstr>
      <vt:lpstr>Arial</vt:lpstr>
      <vt:lpstr>Cambria Math</vt:lpstr>
      <vt:lpstr>Office テーマ</vt:lpstr>
      <vt:lpstr>2自由度制御</vt:lpstr>
      <vt:lpstr>PI-D制御　概要</vt:lpstr>
      <vt:lpstr>PI-D制御</vt:lpstr>
      <vt:lpstr>I-PD制御　概要</vt:lpstr>
      <vt:lpstr>I-PD制御</vt:lpstr>
      <vt:lpstr>2自由度制御</vt:lpstr>
      <vt:lpstr>2自由度制御</vt:lpstr>
      <vt:lpstr>2自由度制御</vt:lpstr>
      <vt:lpstr>2自由度制御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105</cp:revision>
  <dcterms:created xsi:type="dcterms:W3CDTF">2021-02-26T08:13:08Z</dcterms:created>
  <dcterms:modified xsi:type="dcterms:W3CDTF">2021-03-14T05:12:55Z</dcterms:modified>
</cp:coreProperties>
</file>