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90" r:id="rId5"/>
    <p:sldId id="292" r:id="rId6"/>
    <p:sldId id="29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BD5"/>
    <a:srgbClr val="FF99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9" autoAdjust="0"/>
    <p:restoredTop sz="94660"/>
  </p:normalViewPr>
  <p:slideViewPr>
    <p:cSldViewPr snapToGrid="0">
      <p:cViewPr>
        <p:scale>
          <a:sx n="50" d="100"/>
          <a:sy n="50" d="100"/>
        </p:scale>
        <p:origin x="-283"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D56D-B8E0-49DA-A32A-D0DD14BC70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507992B6-2FFB-4145-83F2-4E78C8D2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4214E3E9-9404-4289-A8B3-1DFA2F6085C6}"/>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5" name="フッター プレースホルダー 4">
            <a:extLst>
              <a:ext uri="{FF2B5EF4-FFF2-40B4-BE49-F238E27FC236}">
                <a16:creationId xmlns:a16="http://schemas.microsoft.com/office/drawing/2014/main" id="{DF9E0727-754D-4A6D-A643-1A2F0B802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832C32-FB06-4790-84FE-6A17958300AB}"/>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60909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C6EAAA-A423-464F-909D-0BB460077239}"/>
              </a:ext>
            </a:extLst>
          </p:cNvPr>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BDA81B91-52A6-4306-ACBF-A41B1D6EAE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9409D521-2D85-4F37-8250-4C0FFAC3F6C0}"/>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5" name="フッター プレースホルダー 4">
            <a:extLst>
              <a:ext uri="{FF2B5EF4-FFF2-40B4-BE49-F238E27FC236}">
                <a16:creationId xmlns:a16="http://schemas.microsoft.com/office/drawing/2014/main" id="{FE014D37-2ADB-45F4-AFBC-4C6CEE3299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11A502-D939-468A-A6D5-02356857A279}"/>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78021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A20A6-3A71-4136-8482-D72870F22F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BB7D47-618E-41DB-B9F0-E7971C375F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13E402-0981-49F2-859F-9D11DEE27A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39EAC3-282A-4D1E-B053-5BC7E464BB6D}"/>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6" name="フッター プレースホルダー 5">
            <a:extLst>
              <a:ext uri="{FF2B5EF4-FFF2-40B4-BE49-F238E27FC236}">
                <a16:creationId xmlns:a16="http://schemas.microsoft.com/office/drawing/2014/main" id="{45AA2A9C-3D58-42C5-B8AD-395231C756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2D6AA5-0798-443A-8AEC-7AF322138A55}"/>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12378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B4B7E-A2F6-4417-A029-AB351BDC6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D0F93-0E09-4003-B14B-7704501AD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74E083-5B42-4715-B62A-56F3D48E93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F1DCA8-B775-4435-8072-4BF007523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31DCA4-6FDE-455D-9AE8-45053A28E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F9E0FB-D4C7-4759-BE50-2CA21A6176FE}"/>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8" name="フッター プレースホルダー 7">
            <a:extLst>
              <a:ext uri="{FF2B5EF4-FFF2-40B4-BE49-F238E27FC236}">
                <a16:creationId xmlns:a16="http://schemas.microsoft.com/office/drawing/2014/main" id="{17160D44-453E-42E8-99EA-09471DE2D8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DD3299-73D9-47C8-96CC-7465AFA60CC6}"/>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293059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EC08B-5E73-453C-B403-BA43B7920B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A39F11C-5EB0-4741-BD63-BCB50771600C}"/>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4" name="フッター プレースホルダー 3">
            <a:extLst>
              <a:ext uri="{FF2B5EF4-FFF2-40B4-BE49-F238E27FC236}">
                <a16:creationId xmlns:a16="http://schemas.microsoft.com/office/drawing/2014/main" id="{9D3FF515-F074-407D-AE77-ADB7CEAA9F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00782C-425E-4B62-91A2-AB8B969D67F4}"/>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166701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D95090-466C-4720-B100-95B19499F507}"/>
              </a:ext>
            </a:extLst>
          </p:cNvPr>
          <p:cNvSpPr>
            <a:spLocks noGrp="1"/>
          </p:cNvSpPr>
          <p:nvPr>
            <p:ph type="dt" sz="half" idx="10"/>
          </p:nvPr>
        </p:nvSpPr>
        <p:spPr/>
        <p:txBody>
          <a:bodyPr/>
          <a:lstStyle/>
          <a:p>
            <a:fld id="{900169D2-2249-45F1-89DA-CBD455408889}" type="datetimeFigureOut">
              <a:rPr kumimoji="1" lang="ja-JP" altLang="en-US" smtClean="0"/>
              <a:t>2021/3/15</a:t>
            </a:fld>
            <a:endParaRPr kumimoji="1" lang="ja-JP" altLang="en-US"/>
          </a:p>
        </p:txBody>
      </p:sp>
      <p:sp>
        <p:nvSpPr>
          <p:cNvPr id="3" name="フッター プレースホルダー 2">
            <a:extLst>
              <a:ext uri="{FF2B5EF4-FFF2-40B4-BE49-F238E27FC236}">
                <a16:creationId xmlns:a16="http://schemas.microsoft.com/office/drawing/2014/main" id="{3BF082E7-30C1-45E4-B643-E8C7B277F1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621C1E-665A-4CF9-B6EA-4631E401439D}"/>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91404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566C20-3580-4F47-9E2D-7FC239145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C8317-403D-4600-8214-6F6C8F136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95FC-52EA-4001-BC93-54EC96996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169D2-2249-45F1-89DA-CBD455408889}" type="datetimeFigureOut">
              <a:rPr kumimoji="1" lang="ja-JP" altLang="en-US" smtClean="0"/>
              <a:t>2021/3/15</a:t>
            </a:fld>
            <a:endParaRPr kumimoji="1" lang="ja-JP" altLang="en-US"/>
          </a:p>
        </p:txBody>
      </p:sp>
      <p:sp>
        <p:nvSpPr>
          <p:cNvPr id="5" name="フッター プレースホルダー 4">
            <a:extLst>
              <a:ext uri="{FF2B5EF4-FFF2-40B4-BE49-F238E27FC236}">
                <a16:creationId xmlns:a16="http://schemas.microsoft.com/office/drawing/2014/main" id="{A26E4F54-5714-4BED-B4AB-FC100679D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F9B8F-CE26-4632-BD41-AA678E661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09170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lnSpc>
          <a:spcPct val="90000"/>
        </a:lnSpc>
        <a:spcBef>
          <a:spcPct val="0"/>
        </a:spcBef>
        <a:buNone/>
        <a:defRPr kumimoji="1" sz="4400" b="1" kern="1200" baseline="0">
          <a:solidFill>
            <a:schemeClr val="tx2">
              <a:lumMod val="50000"/>
            </a:schemeClr>
          </a:solidFill>
          <a:latin typeface="メイリオ" panose="020B0604030504040204" pitchFamily="50" charset="-128"/>
          <a:ea typeface="游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10E77-E55B-4492-A042-1384295F2A6A}"/>
              </a:ext>
            </a:extLst>
          </p:cNvPr>
          <p:cNvSpPr>
            <a:spLocks noGrp="1"/>
          </p:cNvSpPr>
          <p:nvPr>
            <p:ph type="ctrTitle"/>
          </p:nvPr>
        </p:nvSpPr>
        <p:spPr/>
        <p:txBody>
          <a:bodyPr/>
          <a:lstStyle/>
          <a:p>
            <a:r>
              <a:rPr lang="ja-JP" altLang="en-US" dirty="0"/>
              <a:t>ゲインチューニング</a:t>
            </a:r>
            <a:endParaRPr kumimoji="1" lang="ja-JP" altLang="en-US" dirty="0"/>
          </a:p>
        </p:txBody>
      </p:sp>
      <p:sp>
        <p:nvSpPr>
          <p:cNvPr id="3" name="字幕 2">
            <a:extLst>
              <a:ext uri="{FF2B5EF4-FFF2-40B4-BE49-F238E27FC236}">
                <a16:creationId xmlns:a16="http://schemas.microsoft.com/office/drawing/2014/main" id="{0019091F-366E-42A1-B1D3-88307A75E67B}"/>
              </a:ext>
            </a:extLst>
          </p:cNvPr>
          <p:cNvSpPr>
            <a:spLocks noGrp="1"/>
          </p:cNvSpPr>
          <p:nvPr>
            <p:ph type="subTitle" idx="1"/>
          </p:nvPr>
        </p:nvSpPr>
        <p:spPr/>
        <p:txBody>
          <a:bodyPr/>
          <a:lstStyle/>
          <a:p>
            <a:r>
              <a:rPr lang="ja-JP" altLang="en-US" dirty="0"/>
              <a:t>限界感度法</a:t>
            </a:r>
            <a:endParaRPr lang="en-US" altLang="ja-JP" dirty="0"/>
          </a:p>
        </p:txBody>
      </p:sp>
    </p:spTree>
    <p:extLst>
      <p:ext uri="{BB962C8B-B14F-4D97-AF65-F5344CB8AC3E}">
        <p14:creationId xmlns:p14="http://schemas.microsoft.com/office/powerpoint/2010/main" val="98223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限界感度法</a:t>
            </a:r>
            <a:endParaRPr kumimoji="1" lang="ja-JP" altLang="en-US" dirty="0"/>
          </a:p>
        </p:txBody>
      </p:sp>
      <p:grpSp>
        <p:nvGrpSpPr>
          <p:cNvPr id="4" name="グループ化 3">
            <a:extLst>
              <a:ext uri="{FF2B5EF4-FFF2-40B4-BE49-F238E27FC236}">
                <a16:creationId xmlns:a16="http://schemas.microsoft.com/office/drawing/2014/main" id="{AEE3388E-1CF5-4149-ACE5-706AEA9E68E5}"/>
              </a:ext>
            </a:extLst>
          </p:cNvPr>
          <p:cNvGrpSpPr/>
          <p:nvPr/>
        </p:nvGrpSpPr>
        <p:grpSpPr>
          <a:xfrm>
            <a:off x="860398" y="2064563"/>
            <a:ext cx="10080001" cy="4168478"/>
            <a:chOff x="838200" y="1882136"/>
            <a:chExt cx="10080001" cy="4168478"/>
          </a:xfrm>
        </p:grpSpPr>
        <p:sp>
          <p:nvSpPr>
            <p:cNvPr id="6" name="四角形: 角を丸くする 5">
              <a:extLst>
                <a:ext uri="{FF2B5EF4-FFF2-40B4-BE49-F238E27FC236}">
                  <a16:creationId xmlns:a16="http://schemas.microsoft.com/office/drawing/2014/main" id="{4E023D54-4FA9-4A62-AB13-B74E4F36960A}"/>
                </a:ext>
              </a:extLst>
            </p:cNvPr>
            <p:cNvSpPr/>
            <p:nvPr/>
          </p:nvSpPr>
          <p:spPr>
            <a:xfrm>
              <a:off x="838200" y="2535214"/>
              <a:ext cx="7014882" cy="175432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369332"/>
            </a:xfrm>
            <a:prstGeom prst="rect">
              <a:avLst/>
            </a:prstGeom>
            <a:noFill/>
          </p:spPr>
          <p:txBody>
            <a:bodyPr wrap="square" rtlCol="0">
              <a:spAutoFit/>
            </a:bodyPr>
            <a:lstStyle/>
            <a:p>
              <a:r>
                <a:rPr kumimoji="1" lang="en-US" altLang="ja-JP" b="1" dirty="0"/>
                <a:t>PID</a:t>
              </a:r>
              <a:r>
                <a:rPr kumimoji="1" lang="ja-JP" altLang="en-US" b="1" dirty="0"/>
                <a:t>ゲインをチューニングする方法として，</a:t>
              </a:r>
              <a:r>
                <a:rPr kumimoji="1" lang="ja-JP" altLang="en-US" b="1" dirty="0">
                  <a:solidFill>
                    <a:srgbClr val="002060"/>
                  </a:solidFill>
                </a:rPr>
                <a:t>限界感度法</a:t>
              </a:r>
              <a:r>
                <a:rPr kumimoji="1" lang="ja-JP" altLang="en-US" b="1" dirty="0"/>
                <a:t>がある</a:t>
              </a:r>
              <a:endParaRPr kumimoji="1" lang="en-US" altLang="ja-JP" b="1" dirty="0"/>
            </a:p>
          </p:txBody>
        </p:sp>
        <p:sp>
          <p:nvSpPr>
            <p:cNvPr id="32" name="テキスト ボックス 31">
              <a:extLst>
                <a:ext uri="{FF2B5EF4-FFF2-40B4-BE49-F238E27FC236}">
                  <a16:creationId xmlns:a16="http://schemas.microsoft.com/office/drawing/2014/main" id="{BFB0A9F1-BB88-4736-ACD1-B675D72C62B3}"/>
                </a:ext>
              </a:extLst>
            </p:cNvPr>
            <p:cNvSpPr txBox="1"/>
            <p:nvPr/>
          </p:nvSpPr>
          <p:spPr>
            <a:xfrm>
              <a:off x="838200" y="2535214"/>
              <a:ext cx="10080001" cy="1754326"/>
            </a:xfrm>
            <a:prstGeom prst="rect">
              <a:avLst/>
            </a:prstGeom>
            <a:noFill/>
          </p:spPr>
          <p:txBody>
            <a:bodyPr wrap="square" rtlCol="0">
              <a:spAutoFit/>
            </a:bodyPr>
            <a:lstStyle/>
            <a:p>
              <a:r>
                <a:rPr kumimoji="1" lang="ja-JP" altLang="en-US" b="1" dirty="0"/>
                <a:t>＜長所＞</a:t>
              </a:r>
              <a:endParaRPr kumimoji="1" lang="en-US" altLang="ja-JP" b="1" dirty="0"/>
            </a:p>
            <a:p>
              <a:r>
                <a:rPr kumimoji="1" lang="ja-JP" altLang="en-US" b="1" dirty="0"/>
                <a:t>・制御対象モデルが不要</a:t>
              </a:r>
              <a:r>
                <a:rPr lang="ja-JP" altLang="en-US" b="1" dirty="0"/>
                <a:t>（ヒューリスティックな調整法だから）</a:t>
              </a:r>
              <a:endParaRPr lang="en-US" altLang="ja-JP" b="1" dirty="0"/>
            </a:p>
            <a:p>
              <a:endParaRPr kumimoji="1" lang="en-US" altLang="ja-JP" b="1" dirty="0"/>
            </a:p>
            <a:p>
              <a:r>
                <a:rPr lang="ja-JP" altLang="en-US" b="1" dirty="0"/>
                <a:t>＜短所＞</a:t>
              </a:r>
              <a:endParaRPr lang="en-US" altLang="ja-JP" b="1" dirty="0"/>
            </a:p>
            <a:p>
              <a:r>
                <a:rPr lang="ja-JP" altLang="en-US" b="1" dirty="0"/>
                <a:t>・実験を繰り返す必要がある</a:t>
              </a:r>
              <a:endParaRPr lang="en-US" altLang="ja-JP" b="1" dirty="0"/>
            </a:p>
            <a:p>
              <a:r>
                <a:rPr lang="ja-JP" altLang="en-US" b="1" dirty="0"/>
                <a:t>・限界感度（不安定になる手前）付近で，実機を動かす必要がある</a:t>
              </a:r>
              <a:endParaRPr lang="en-US" altLang="ja-JP" b="1" dirty="0"/>
            </a:p>
          </p:txBody>
        </p:sp>
        <p:sp>
          <p:nvSpPr>
            <p:cNvPr id="10" name="テキスト ボックス 9">
              <a:extLst>
                <a:ext uri="{FF2B5EF4-FFF2-40B4-BE49-F238E27FC236}">
                  <a16:creationId xmlns:a16="http://schemas.microsoft.com/office/drawing/2014/main" id="{BE3D9497-6C2A-4419-B19E-9200E67AC580}"/>
                </a:ext>
              </a:extLst>
            </p:cNvPr>
            <p:cNvSpPr txBox="1"/>
            <p:nvPr/>
          </p:nvSpPr>
          <p:spPr>
            <a:xfrm>
              <a:off x="5445247" y="4573286"/>
              <a:ext cx="5472953" cy="1477328"/>
            </a:xfrm>
            <a:prstGeom prst="rect">
              <a:avLst/>
            </a:prstGeom>
            <a:solidFill>
              <a:schemeClr val="bg2"/>
            </a:solidFill>
          </p:spPr>
          <p:txBody>
            <a:bodyPr wrap="square" rtlCol="0">
              <a:spAutoFit/>
            </a:bodyPr>
            <a:lstStyle/>
            <a:p>
              <a:r>
                <a:rPr lang="ja-JP" altLang="en-US" b="1" dirty="0">
                  <a:solidFill>
                    <a:schemeClr val="accent6"/>
                  </a:solidFill>
                </a:rPr>
                <a:t>ヒューリスティック</a:t>
              </a:r>
              <a:endParaRPr lang="en-US" altLang="ja-JP" b="1" dirty="0">
                <a:solidFill>
                  <a:schemeClr val="accent6"/>
                </a:solidFill>
              </a:endParaRPr>
            </a:p>
            <a:p>
              <a:r>
                <a:rPr lang="ja-JP" altLang="en-US" b="1" dirty="0"/>
                <a:t>必ず正しい答えを導けるわけではないが、ある程度のレベルで正解に近い解を得ることができる方法．</a:t>
              </a:r>
              <a:endParaRPr lang="en-US" altLang="ja-JP" b="1" dirty="0"/>
            </a:p>
            <a:p>
              <a:r>
                <a:rPr lang="ja-JP" altLang="en-US" b="1" dirty="0"/>
                <a:t>答えの精度が保証されない代わりに、解答に至るまでの時間が短いという特徴がある</a:t>
              </a:r>
              <a:endParaRPr lang="en-US" altLang="ja-JP" b="1" dirty="0"/>
            </a:p>
          </p:txBody>
        </p:sp>
      </p:grpSp>
    </p:spTree>
    <p:extLst>
      <p:ext uri="{BB962C8B-B14F-4D97-AF65-F5344CB8AC3E}">
        <p14:creationId xmlns:p14="http://schemas.microsoft.com/office/powerpoint/2010/main" val="17007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限界感度法</a:t>
            </a:r>
            <a:endParaRPr kumimoji="1" lang="ja-JP" altLang="en-US" dirty="0"/>
          </a:p>
        </p:txBody>
      </p:sp>
      <p:grpSp>
        <p:nvGrpSpPr>
          <p:cNvPr id="4" name="グループ化 3">
            <a:extLst>
              <a:ext uri="{FF2B5EF4-FFF2-40B4-BE49-F238E27FC236}">
                <a16:creationId xmlns:a16="http://schemas.microsoft.com/office/drawing/2014/main" id="{3095EA7D-2D90-4161-9019-D0C241D44540}"/>
              </a:ext>
            </a:extLst>
          </p:cNvPr>
          <p:cNvGrpSpPr/>
          <p:nvPr/>
        </p:nvGrpSpPr>
        <p:grpSpPr>
          <a:xfrm>
            <a:off x="838200" y="1882136"/>
            <a:ext cx="10940613" cy="2747193"/>
            <a:chOff x="838200" y="1882136"/>
            <a:chExt cx="10940613" cy="2747193"/>
          </a:xfrm>
        </p:grpSpPr>
        <p:sp>
          <p:nvSpPr>
            <p:cNvPr id="6" name="四角形: 角を丸くする 5">
              <a:extLst>
                <a:ext uri="{FF2B5EF4-FFF2-40B4-BE49-F238E27FC236}">
                  <a16:creationId xmlns:a16="http://schemas.microsoft.com/office/drawing/2014/main" id="{4E023D54-4FA9-4A62-AB13-B74E4F36960A}"/>
                </a:ext>
              </a:extLst>
            </p:cNvPr>
            <p:cNvSpPr/>
            <p:nvPr/>
          </p:nvSpPr>
          <p:spPr>
            <a:xfrm>
              <a:off x="1698812" y="2473353"/>
              <a:ext cx="5849470" cy="58631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923330"/>
                </a:xfrm>
                <a:prstGeom prst="rect">
                  <a:avLst/>
                </a:prstGeom>
                <a:noFill/>
              </p:spPr>
              <p:txBody>
                <a:bodyPr wrap="square" rtlCol="0">
                  <a:spAutoFit/>
                </a:bodyPr>
                <a:lstStyle/>
                <a:p>
                  <a:r>
                    <a:rPr kumimoji="1" lang="ja-JP" altLang="en-US" b="1" dirty="0"/>
                    <a:t>手順</a:t>
                  </a:r>
                  <a:r>
                    <a:rPr lang="ja-JP" altLang="en-US" b="1" dirty="0"/>
                    <a:t>①：</a:t>
                  </a:r>
                  <a:r>
                    <a:rPr lang="en-US" altLang="ja-JP" b="1" dirty="0"/>
                    <a:t>P</a:t>
                  </a:r>
                  <a:r>
                    <a:rPr lang="ja-JP" altLang="en-US" b="1" dirty="0"/>
                    <a:t>制御系を構成し，比例ゲイン</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𝑷</m:t>
                          </m:r>
                        </m:sub>
                      </m:sSub>
                    </m:oMath>
                  </a14:m>
                  <a:r>
                    <a:rPr kumimoji="1" lang="ja-JP" altLang="en-US" b="1" dirty="0"/>
                    <a:t>を大きくしていく</a:t>
                  </a:r>
                  <a:endParaRPr kumimoji="1" lang="en-US" altLang="ja-JP" b="1" dirty="0"/>
                </a:p>
                <a:p>
                  <a:r>
                    <a:rPr lang="ja-JP" altLang="en-US" b="1" dirty="0"/>
                    <a:t>　　</a:t>
                  </a:r>
                  <a:endParaRPr lang="en-US" altLang="ja-JP" b="1" dirty="0"/>
                </a:p>
                <a:p>
                  <a:r>
                    <a:rPr lang="ja-JP" altLang="en-US" b="1" dirty="0"/>
                    <a:t>　　</a:t>
                  </a:r>
                  <a:r>
                    <a:rPr lang="en-US" altLang="ja-JP" b="1" dirty="0"/>
                    <a:t>…</a:t>
                  </a:r>
                  <a:endParaRPr kumimoji="1" lang="en-US" altLang="ja-JP" b="1" dirty="0"/>
                </a:p>
              </p:txBody>
            </p:sp>
          </mc:Choice>
          <mc:Fallback>
            <p:sp>
              <p:nvSpPr>
                <p:cNvPr id="3" name="テキスト ボックス 2">
                  <a:extLst>
                    <a:ext uri="{FF2B5EF4-FFF2-40B4-BE49-F238E27FC236}">
                      <a16:creationId xmlns:a16="http://schemas.microsoft.com/office/drawing/2014/main" id="{5BFF361B-037A-42BF-9461-D4FFF739FC8C}"/>
                    </a:ext>
                  </a:extLst>
                </p:cNvPr>
                <p:cNvSpPr txBox="1">
                  <a:spLocks noRot="1" noChangeAspect="1" noMove="1" noResize="1" noEditPoints="1" noAdjustHandles="1" noChangeArrowheads="1" noChangeShapeType="1" noTextEdit="1"/>
                </p:cNvSpPr>
                <p:nvPr/>
              </p:nvSpPr>
              <p:spPr>
                <a:xfrm>
                  <a:off x="838200" y="1882136"/>
                  <a:ext cx="10080000" cy="923330"/>
                </a:xfrm>
                <a:prstGeom prst="rect">
                  <a:avLst/>
                </a:prstGeom>
                <a:blipFill>
                  <a:blip r:embed="rId2"/>
                  <a:stretch>
                    <a:fillRect l="-544" t="-3974" b="-993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BFB0A9F1-BB88-4736-ACD1-B675D72C62B3}"/>
                    </a:ext>
                  </a:extLst>
                </p:cNvPr>
                <p:cNvSpPr txBox="1"/>
                <p:nvPr/>
              </p:nvSpPr>
              <p:spPr>
                <a:xfrm>
                  <a:off x="1698812" y="2427186"/>
                  <a:ext cx="10080001" cy="646331"/>
                </a:xfrm>
                <a:prstGeom prst="rect">
                  <a:avLst/>
                </a:prstGeom>
                <a:noFill/>
              </p:spPr>
              <p:txBody>
                <a:bodyPr wrap="square" rtlCol="0">
                  <a:spAutoFit/>
                </a:bodyPr>
                <a:lstStyle/>
                <a:p>
                  <a:r>
                    <a:rPr lang="ja-JP" altLang="en-US" b="1" dirty="0"/>
                    <a:t>すると，振動が大きくなり，持続振動が生じるので，</a:t>
                  </a:r>
                  <a:endParaRPr lang="en-US" altLang="ja-JP" b="1" dirty="0"/>
                </a:p>
                <a:p>
                  <a:r>
                    <a:rPr lang="ja-JP" altLang="en-US" b="1" dirty="0"/>
                    <a:t>そのときの</a:t>
                  </a:r>
                  <a:r>
                    <a:rPr lang="ja-JP" altLang="en-US" b="1" dirty="0">
                      <a:solidFill>
                        <a:srgbClr val="C00000"/>
                      </a:solidFill>
                    </a:rPr>
                    <a:t>比例ゲイン</a:t>
                  </a:r>
                  <a14:m>
                    <m:oMath xmlns:m="http://schemas.openxmlformats.org/officeDocument/2006/math">
                      <m:sSub>
                        <m:sSubPr>
                          <m:ctrlPr>
                            <a:rPr lang="en-US" altLang="ja-JP" b="1" i="1" smtClean="0">
                              <a:solidFill>
                                <a:srgbClr val="C00000"/>
                              </a:solidFill>
                              <a:latin typeface="Cambria Math" panose="02040503050406030204" pitchFamily="18" charset="0"/>
                            </a:rPr>
                          </m:ctrlPr>
                        </m:sSubPr>
                        <m:e>
                          <m:r>
                            <a:rPr lang="en-US" altLang="ja-JP" b="1" i="1" smtClean="0">
                              <a:solidFill>
                                <a:srgbClr val="C00000"/>
                              </a:solidFill>
                              <a:latin typeface="Cambria Math" panose="02040503050406030204" pitchFamily="18" charset="0"/>
                            </a:rPr>
                            <m:t>𝒌</m:t>
                          </m:r>
                        </m:e>
                        <m:sub>
                          <m:r>
                            <a:rPr lang="en-US" altLang="ja-JP" b="1" i="1" smtClean="0">
                              <a:solidFill>
                                <a:srgbClr val="C00000"/>
                              </a:solidFill>
                              <a:latin typeface="Cambria Math" panose="02040503050406030204" pitchFamily="18" charset="0"/>
                            </a:rPr>
                            <m:t>𝑷</m:t>
                          </m:r>
                          <m:r>
                            <a:rPr lang="en-US" altLang="ja-JP" b="1" i="1" smtClean="0">
                              <a:solidFill>
                                <a:srgbClr val="C00000"/>
                              </a:solidFill>
                              <a:latin typeface="Cambria Math" panose="02040503050406030204" pitchFamily="18" charset="0"/>
                            </a:rPr>
                            <m:t>𝟎</m:t>
                          </m:r>
                        </m:sub>
                      </m:sSub>
                    </m:oMath>
                  </a14:m>
                  <a:r>
                    <a:rPr lang="ja-JP" altLang="en-US" b="1" dirty="0"/>
                    <a:t>と</a:t>
                  </a:r>
                  <a:r>
                    <a:rPr lang="ja-JP" altLang="en-US" b="1" dirty="0">
                      <a:solidFill>
                        <a:srgbClr val="C00000"/>
                      </a:solidFill>
                    </a:rPr>
                    <a:t>持続振動の周期</a:t>
                  </a:r>
                  <a14:m>
                    <m:oMath xmlns:m="http://schemas.openxmlformats.org/officeDocument/2006/math">
                      <m:sSub>
                        <m:sSubPr>
                          <m:ctrlPr>
                            <a:rPr lang="en-US" altLang="ja-JP" b="1" i="1" smtClean="0">
                              <a:solidFill>
                                <a:srgbClr val="C00000"/>
                              </a:solidFill>
                              <a:latin typeface="Cambria Math" panose="02040503050406030204" pitchFamily="18" charset="0"/>
                            </a:rPr>
                          </m:ctrlPr>
                        </m:sSubPr>
                        <m:e>
                          <m:r>
                            <a:rPr lang="en-US" altLang="ja-JP" b="1" i="1" smtClean="0">
                              <a:solidFill>
                                <a:srgbClr val="C00000"/>
                              </a:solidFill>
                              <a:latin typeface="Cambria Math" panose="02040503050406030204" pitchFamily="18" charset="0"/>
                            </a:rPr>
                            <m:t>𝑻</m:t>
                          </m:r>
                        </m:e>
                        <m:sub>
                          <m:r>
                            <a:rPr lang="en-US" altLang="ja-JP" b="1" i="1" smtClean="0">
                              <a:solidFill>
                                <a:srgbClr val="C00000"/>
                              </a:solidFill>
                              <a:latin typeface="Cambria Math" panose="02040503050406030204" pitchFamily="18" charset="0"/>
                            </a:rPr>
                            <m:t>𝟎</m:t>
                          </m:r>
                        </m:sub>
                      </m:sSub>
                    </m:oMath>
                  </a14:m>
                  <a:r>
                    <a:rPr lang="ja-JP" altLang="en-US" b="1" dirty="0"/>
                    <a:t>を調べる</a:t>
                  </a:r>
                  <a:endParaRPr lang="en-US" altLang="ja-JP" b="1" dirty="0"/>
                </a:p>
              </p:txBody>
            </p:sp>
          </mc:Choice>
          <mc:Fallback>
            <p:sp>
              <p:nvSpPr>
                <p:cNvPr id="32" name="テキスト ボックス 31">
                  <a:extLst>
                    <a:ext uri="{FF2B5EF4-FFF2-40B4-BE49-F238E27FC236}">
                      <a16:creationId xmlns:a16="http://schemas.microsoft.com/office/drawing/2014/main" id="{BFB0A9F1-BB88-4736-ACD1-B675D72C62B3}"/>
                    </a:ext>
                  </a:extLst>
                </p:cNvPr>
                <p:cNvSpPr txBox="1">
                  <a:spLocks noRot="1" noChangeAspect="1" noMove="1" noResize="1" noEditPoints="1" noAdjustHandles="1" noChangeArrowheads="1" noChangeShapeType="1" noTextEdit="1"/>
                </p:cNvSpPr>
                <p:nvPr/>
              </p:nvSpPr>
              <p:spPr>
                <a:xfrm>
                  <a:off x="1698812" y="2427186"/>
                  <a:ext cx="10080001" cy="646331"/>
                </a:xfrm>
                <a:prstGeom prst="rect">
                  <a:avLst/>
                </a:prstGeom>
                <a:blipFill>
                  <a:blip r:embed="rId3"/>
                  <a:stretch>
                    <a:fillRect l="-544" t="-4717" b="-1415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E3D9497-6C2A-4419-B19E-9200E67AC580}"/>
                </a:ext>
              </a:extLst>
            </p:cNvPr>
            <p:cNvSpPr txBox="1"/>
            <p:nvPr/>
          </p:nvSpPr>
          <p:spPr>
            <a:xfrm>
              <a:off x="3168212" y="3429000"/>
              <a:ext cx="7749988" cy="1200329"/>
            </a:xfrm>
            <a:prstGeom prst="rect">
              <a:avLst/>
            </a:prstGeom>
            <a:solidFill>
              <a:schemeClr val="bg2"/>
            </a:solidFill>
          </p:spPr>
          <p:txBody>
            <a:bodyPr wrap="square" rtlCol="0">
              <a:spAutoFit/>
            </a:bodyPr>
            <a:lstStyle/>
            <a:p>
              <a:r>
                <a:rPr lang="en-US" altLang="ja-JP" b="1" dirty="0"/>
                <a:t>※</a:t>
              </a:r>
              <a:r>
                <a:rPr lang="ja-JP" altLang="en-US" b="1" dirty="0"/>
                <a:t>理想的な</a:t>
              </a:r>
              <a:r>
                <a:rPr lang="en-US" altLang="ja-JP" b="1" dirty="0"/>
                <a:t>1</a:t>
              </a:r>
              <a:r>
                <a:rPr lang="ja-JP" altLang="en-US" b="1" dirty="0"/>
                <a:t>次遅れ系や</a:t>
              </a:r>
              <a:r>
                <a:rPr lang="en-US" altLang="ja-JP" b="1" dirty="0"/>
                <a:t>2</a:t>
              </a:r>
              <a:r>
                <a:rPr lang="ja-JP" altLang="en-US" b="1" dirty="0"/>
                <a:t>次遅れ系では，比例ゲインを大きくしても，持続振動は生じないが，実際のシステムには，微小な無駄時間があるため，その影響で持続振動が生じる．</a:t>
              </a:r>
              <a:endParaRPr lang="en-US" altLang="ja-JP" b="1" dirty="0"/>
            </a:p>
            <a:p>
              <a:r>
                <a:rPr lang="ja-JP" altLang="en-US" b="1" dirty="0"/>
                <a:t>（ゲインを大きくすると，不安定になる）</a:t>
              </a:r>
              <a:endParaRPr lang="en-US" altLang="ja-JP" b="1" dirty="0"/>
            </a:p>
          </p:txBody>
        </p:sp>
      </p:grpSp>
    </p:spTree>
    <p:extLst>
      <p:ext uri="{BB962C8B-B14F-4D97-AF65-F5344CB8AC3E}">
        <p14:creationId xmlns:p14="http://schemas.microsoft.com/office/powerpoint/2010/main" val="163089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限界感度法</a:t>
            </a:r>
            <a:endParaRPr kumimoji="1" lang="ja-JP" altLang="en-US" dirty="0"/>
          </a:p>
        </p:txBody>
      </p:sp>
      <p:grpSp>
        <p:nvGrpSpPr>
          <p:cNvPr id="5" name="グループ化 4">
            <a:extLst>
              <a:ext uri="{FF2B5EF4-FFF2-40B4-BE49-F238E27FC236}">
                <a16:creationId xmlns:a16="http://schemas.microsoft.com/office/drawing/2014/main" id="{96E14E20-2863-4794-8A21-6F8DED8EE795}"/>
              </a:ext>
            </a:extLst>
          </p:cNvPr>
          <p:cNvGrpSpPr/>
          <p:nvPr/>
        </p:nvGrpSpPr>
        <p:grpSpPr>
          <a:xfrm>
            <a:off x="838200" y="1882136"/>
            <a:ext cx="10515600" cy="3684371"/>
            <a:chOff x="838200" y="1882136"/>
            <a:chExt cx="10515600" cy="3684371"/>
          </a:xfrm>
        </p:grpSpPr>
        <p:sp>
          <p:nvSpPr>
            <p:cNvPr id="6" name="四角形: 角を丸くする 5">
              <a:extLst>
                <a:ext uri="{FF2B5EF4-FFF2-40B4-BE49-F238E27FC236}">
                  <a16:creationId xmlns:a16="http://schemas.microsoft.com/office/drawing/2014/main" id="{4E023D54-4FA9-4A62-AB13-B74E4F36960A}"/>
                </a:ext>
              </a:extLst>
            </p:cNvPr>
            <p:cNvSpPr/>
            <p:nvPr/>
          </p:nvSpPr>
          <p:spPr>
            <a:xfrm>
              <a:off x="1698812" y="4885227"/>
              <a:ext cx="9654988" cy="68127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923330"/>
                </a:xfrm>
                <a:prstGeom prst="rect">
                  <a:avLst/>
                </a:prstGeom>
                <a:noFill/>
              </p:spPr>
              <p:txBody>
                <a:bodyPr wrap="square" rtlCol="0">
                  <a:spAutoFit/>
                </a:bodyPr>
                <a:lstStyle/>
                <a:p>
                  <a:r>
                    <a:rPr kumimoji="1" lang="ja-JP" altLang="en-US" b="1" dirty="0"/>
                    <a:t>手順</a:t>
                  </a:r>
                  <a:r>
                    <a:rPr lang="ja-JP" altLang="en-US" b="1" dirty="0"/>
                    <a:t>②：限界感度表とその改良版を基に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𝑷</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𝑰</m:t>
                          </m:r>
                        </m:sub>
                      </m:sSub>
                      <m:r>
                        <a:rPr lang="en-US" altLang="ja-JP" b="1" i="1" smtClean="0">
                          <a:latin typeface="Cambria Math" panose="02040503050406030204" pitchFamily="18" charset="0"/>
                        </a:rPr>
                        <m:t>, </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𝑫</m:t>
                          </m:r>
                        </m:sub>
                      </m:sSub>
                    </m:oMath>
                  </a14:m>
                  <a:r>
                    <a:rPr kumimoji="1" lang="ja-JP" altLang="en-US" b="1" dirty="0"/>
                    <a:t>を決定する</a:t>
                  </a:r>
                  <a:endParaRPr kumimoji="1" lang="en-US" altLang="ja-JP" b="1" dirty="0"/>
                </a:p>
                <a:p>
                  <a:r>
                    <a:rPr lang="ja-JP" altLang="en-US" b="1" dirty="0"/>
                    <a:t>　　</a:t>
                  </a:r>
                  <a:endParaRPr lang="en-US" altLang="ja-JP" b="1" dirty="0"/>
                </a:p>
                <a:p>
                  <a:r>
                    <a:rPr lang="ja-JP" altLang="en-US" b="1" dirty="0"/>
                    <a:t>　　</a:t>
                  </a:r>
                  <a:r>
                    <a:rPr lang="en-US" altLang="ja-JP" b="1" dirty="0"/>
                    <a:t>…</a:t>
                  </a:r>
                  <a:endParaRPr kumimoji="1" lang="en-US" altLang="ja-JP" b="1" dirty="0"/>
                </a:p>
              </p:txBody>
            </p:sp>
          </mc:Choice>
          <mc:Fallback>
            <p:sp>
              <p:nvSpPr>
                <p:cNvPr id="3" name="テキスト ボックス 2">
                  <a:extLst>
                    <a:ext uri="{FF2B5EF4-FFF2-40B4-BE49-F238E27FC236}">
                      <a16:creationId xmlns:a16="http://schemas.microsoft.com/office/drawing/2014/main" id="{5BFF361B-037A-42BF-9461-D4FFF739FC8C}"/>
                    </a:ext>
                  </a:extLst>
                </p:cNvPr>
                <p:cNvSpPr txBox="1">
                  <a:spLocks noRot="1" noChangeAspect="1" noMove="1" noResize="1" noEditPoints="1" noAdjustHandles="1" noChangeArrowheads="1" noChangeShapeType="1" noTextEdit="1"/>
                </p:cNvSpPr>
                <p:nvPr/>
              </p:nvSpPr>
              <p:spPr>
                <a:xfrm>
                  <a:off x="838200" y="1882136"/>
                  <a:ext cx="10080000" cy="923330"/>
                </a:xfrm>
                <a:prstGeom prst="rect">
                  <a:avLst/>
                </a:prstGeom>
                <a:blipFill>
                  <a:blip r:embed="rId2"/>
                  <a:stretch>
                    <a:fillRect l="-544" t="-3974" b="-993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BFB0A9F1-BB88-4736-ACD1-B675D72C62B3}"/>
                    </a:ext>
                  </a:extLst>
                </p:cNvPr>
                <p:cNvSpPr txBox="1"/>
                <p:nvPr/>
              </p:nvSpPr>
              <p:spPr>
                <a:xfrm>
                  <a:off x="1698813" y="2427186"/>
                  <a:ext cx="9219388" cy="3139321"/>
                </a:xfrm>
                <a:prstGeom prst="rect">
                  <a:avLst/>
                </a:prstGeom>
                <a:noFill/>
              </p:spPr>
              <p:txBody>
                <a:bodyPr wrap="square" rtlCol="0">
                  <a:spAutoFit/>
                </a:bodyPr>
                <a:lstStyle/>
                <a:p>
                  <a:r>
                    <a:rPr lang="en-US" altLang="ja-JP" b="1" dirty="0"/>
                    <a:t>PID</a:t>
                  </a:r>
                  <a:r>
                    <a:rPr lang="ja-JP" altLang="en-US" b="1" dirty="0"/>
                    <a:t>制御を次のように表現する</a:t>
                  </a:r>
                  <a:endParaRPr lang="en-US" altLang="ja-JP" b="1" dirty="0"/>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b="1" dirty="0"/>
                </a:p>
                <a:p>
                  <a:r>
                    <a:rPr lang="ja-JP" altLang="en-US" b="1" dirty="0"/>
                    <a:t>これにより，</a:t>
                  </a:r>
                  <a:endParaRPr lang="en-US" altLang="ja-JP" b="1" dirty="0"/>
                </a:p>
                <a:p>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𝑷</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𝑰</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𝑫</m:t>
                          </m:r>
                        </m:sub>
                      </m:sSub>
                    </m:oMath>
                  </a14:m>
                  <a:r>
                    <a:rPr lang="ja-JP" altLang="en-US" b="1" dirty="0"/>
                    <a:t>を決定することで，各ゲインを得られることが分かる．</a:t>
                  </a:r>
                  <a:endParaRPr lang="en-US" altLang="ja-JP" b="1" dirty="0"/>
                </a:p>
                <a:p>
                  <a:r>
                    <a:rPr lang="ja-JP" altLang="en-US" b="1" dirty="0"/>
                    <a:t>また，それら</a:t>
                  </a:r>
                  <a:r>
                    <a:rPr lang="en-US" altLang="ja-JP" b="1" dirty="0"/>
                    <a:t>3</a:t>
                  </a:r>
                  <a:r>
                    <a:rPr lang="ja-JP" altLang="en-US" b="1" dirty="0"/>
                    <a:t>つについては表にもあるように，手順①で得た</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𝑷</m:t>
                          </m:r>
                          <m:r>
                            <a:rPr lang="en-US" altLang="ja-JP" b="1" i="1" smtClean="0">
                              <a:latin typeface="Cambria Math" panose="02040503050406030204" pitchFamily="18" charset="0"/>
                            </a:rPr>
                            <m:t>𝟎</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𝟎</m:t>
                          </m:r>
                        </m:sub>
                      </m:sSub>
                    </m:oMath>
                  </a14:m>
                  <a:r>
                    <a:rPr lang="ja-JP" altLang="en-US" b="1" dirty="0"/>
                    <a:t>により求められる．</a:t>
                  </a:r>
                  <a:endParaRPr lang="en-US" altLang="ja-JP" b="1" dirty="0"/>
                </a:p>
              </p:txBody>
            </p:sp>
          </mc:Choice>
          <mc:Fallback>
            <p:sp>
              <p:nvSpPr>
                <p:cNvPr id="32" name="テキスト ボックス 31">
                  <a:extLst>
                    <a:ext uri="{FF2B5EF4-FFF2-40B4-BE49-F238E27FC236}">
                      <a16:creationId xmlns:a16="http://schemas.microsoft.com/office/drawing/2014/main" id="{BFB0A9F1-BB88-4736-ACD1-B675D72C62B3}"/>
                    </a:ext>
                  </a:extLst>
                </p:cNvPr>
                <p:cNvSpPr txBox="1">
                  <a:spLocks noRot="1" noChangeAspect="1" noMove="1" noResize="1" noEditPoints="1" noAdjustHandles="1" noChangeArrowheads="1" noChangeShapeType="1" noTextEdit="1"/>
                </p:cNvSpPr>
                <p:nvPr/>
              </p:nvSpPr>
              <p:spPr>
                <a:xfrm>
                  <a:off x="1698813" y="2427186"/>
                  <a:ext cx="9219388" cy="3139321"/>
                </a:xfrm>
                <a:prstGeom prst="rect">
                  <a:avLst/>
                </a:prstGeom>
                <a:blipFill>
                  <a:blip r:embed="rId3"/>
                  <a:stretch>
                    <a:fillRect l="-595" t="-971" r="-2976" b="-21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DA13283-6465-4A1C-8A4C-245409FF5CF0}"/>
                    </a:ext>
                  </a:extLst>
                </p:cNvPr>
                <p:cNvSpPr txBox="1"/>
                <p:nvPr/>
              </p:nvSpPr>
              <p:spPr>
                <a:xfrm>
                  <a:off x="2153391" y="2980315"/>
                  <a:ext cx="4585421" cy="624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𝑰</m:t>
                                    </m:r>
                                  </m:sub>
                                </m:sSub>
                              </m:den>
                            </m:f>
                            <m:nary>
                              <m:naryPr>
                                <m:ctrlPr>
                                  <a:rPr kumimoji="1" lang="en-US" altLang="ja-JP" b="1" i="1" smtClean="0">
                                    <a:latin typeface="Cambria Math" panose="02040503050406030204" pitchFamily="18" charset="0"/>
                                  </a:rPr>
                                </m:ctrlPr>
                              </m:naryPr>
                              <m:sub>
                                <m:r>
                                  <a:rPr kumimoji="1" lang="en-US" altLang="ja-JP" b="1" i="1" smtClean="0">
                                    <a:latin typeface="Cambria Math" panose="02040503050406030204" pitchFamily="18" charset="0"/>
                                  </a:rPr>
                                  <m:t>𝟎</m:t>
                                </m:r>
                              </m:sub>
                              <m:sup>
                                <m:r>
                                  <a:rPr kumimoji="1" lang="en-US" altLang="ja-JP" b="1" i="1" smtClean="0">
                                    <a:latin typeface="Cambria Math" panose="02040503050406030204" pitchFamily="18" charset="0"/>
                                  </a:rPr>
                                  <m:t>𝒕</m:t>
                                </m:r>
                              </m:sup>
                              <m:e>
                                <m:r>
                                  <a:rPr kumimoji="1" lang="en-US" altLang="ja-JP" b="1" i="1" smtClean="0">
                                    <a:latin typeface="Cambria Math" panose="02040503050406030204" pitchFamily="18" charset="0"/>
                                  </a:rPr>
                                  <m:t>𝒆</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𝝉</m:t>
                                </m:r>
                                <m:r>
                                  <a:rPr kumimoji="1" lang="en-US" altLang="ja-JP" b="1" i="1" smtClean="0">
                                    <a:latin typeface="Cambria Math" panose="02040503050406030204" pitchFamily="18" charset="0"/>
                                  </a:rPr>
                                  <m:t>)</m:t>
                                </m:r>
                              </m:e>
                            </m:nary>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𝝉</m:t>
                            </m:r>
                            <m:r>
                              <a:rPr kumimoji="1"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𝑻</m:t>
                                </m:r>
                              </m:e>
                              <m:sub>
                                <m:r>
                                  <a:rPr lang="en-US" altLang="ja-JP" b="1" i="1">
                                    <a:latin typeface="Cambria Math" panose="02040503050406030204" pitchFamily="18" charset="0"/>
                                  </a:rPr>
                                  <m:t>𝑫</m:t>
                                </m:r>
                              </m:sub>
                            </m:sSub>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𝒅</m:t>
                                </m:r>
                              </m:num>
                              <m:den>
                                <m:r>
                                  <a:rPr kumimoji="1" lang="en-US" altLang="ja-JP" b="1" i="1" smtClean="0">
                                    <a:latin typeface="Cambria Math" panose="02040503050406030204" pitchFamily="18" charset="0"/>
                                  </a:rPr>
                                  <m:t>𝒅𝒕</m:t>
                                </m:r>
                              </m:den>
                            </m:f>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e>
                        </m:d>
                      </m:oMath>
                    </m:oMathPara>
                  </a14:m>
                  <a:endParaRPr kumimoji="1" lang="ja-JP" altLang="en-US" b="1" dirty="0"/>
                </a:p>
              </p:txBody>
            </p:sp>
          </mc:Choice>
          <mc:Fallback>
            <p:sp>
              <p:nvSpPr>
                <p:cNvPr id="4" name="テキスト ボックス 3">
                  <a:extLst>
                    <a:ext uri="{FF2B5EF4-FFF2-40B4-BE49-F238E27FC236}">
                      <a16:creationId xmlns:a16="http://schemas.microsoft.com/office/drawing/2014/main" id="{9DA13283-6465-4A1C-8A4C-245409FF5CF0}"/>
                    </a:ext>
                  </a:extLst>
                </p:cNvPr>
                <p:cNvSpPr txBox="1">
                  <a:spLocks noRot="1" noChangeAspect="1" noMove="1" noResize="1" noEditPoints="1" noAdjustHandles="1" noChangeArrowheads="1" noChangeShapeType="1" noTextEdit="1"/>
                </p:cNvSpPr>
                <p:nvPr/>
              </p:nvSpPr>
              <p:spPr>
                <a:xfrm>
                  <a:off x="2153391" y="2980315"/>
                  <a:ext cx="4585421" cy="624402"/>
                </a:xfrm>
                <a:prstGeom prst="rect">
                  <a:avLst/>
                </a:prstGeom>
                <a:blipFill>
                  <a:blip r:embed="rId4"/>
                  <a:stretch>
                    <a:fillRect b="-9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1B2B417-2A7E-4B72-8098-AA7708E9E006}"/>
                    </a:ext>
                  </a:extLst>
                </p:cNvPr>
                <p:cNvSpPr txBox="1"/>
                <p:nvPr/>
              </p:nvSpPr>
              <p:spPr>
                <a:xfrm>
                  <a:off x="4738757" y="3866721"/>
                  <a:ext cx="2530821" cy="571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𝑰</m:t>
                                </m:r>
                              </m:sub>
                            </m:sSub>
                          </m:den>
                        </m:f>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𝑫</m:t>
                            </m:r>
                          </m:sub>
                        </m:sSub>
                      </m:oMath>
                    </m:oMathPara>
                  </a14:m>
                  <a:endParaRPr kumimoji="1" lang="ja-JP" altLang="en-US" b="1" dirty="0"/>
                </a:p>
              </p:txBody>
            </p:sp>
          </mc:Choice>
          <mc:Fallback>
            <p:sp>
              <p:nvSpPr>
                <p:cNvPr id="8" name="テキスト ボックス 7">
                  <a:extLst>
                    <a:ext uri="{FF2B5EF4-FFF2-40B4-BE49-F238E27FC236}">
                      <a16:creationId xmlns:a16="http://schemas.microsoft.com/office/drawing/2014/main" id="{31B2B417-2A7E-4B72-8098-AA7708E9E006}"/>
                    </a:ext>
                  </a:extLst>
                </p:cNvPr>
                <p:cNvSpPr txBox="1">
                  <a:spLocks noRot="1" noChangeAspect="1" noMove="1" noResize="1" noEditPoints="1" noAdjustHandles="1" noChangeArrowheads="1" noChangeShapeType="1" noTextEdit="1"/>
                </p:cNvSpPr>
                <p:nvPr/>
              </p:nvSpPr>
              <p:spPr>
                <a:xfrm>
                  <a:off x="4738757" y="3866721"/>
                  <a:ext cx="2530821" cy="571438"/>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E250C7A-F4BB-43A0-BF15-BF7C2925DB50}"/>
                </a:ext>
              </a:extLst>
            </p:cNvPr>
            <p:cNvSpPr txBox="1"/>
            <p:nvPr/>
          </p:nvSpPr>
          <p:spPr>
            <a:xfrm>
              <a:off x="3706906" y="3970845"/>
              <a:ext cx="4585421" cy="369332"/>
            </a:xfrm>
            <a:prstGeom prst="rect">
              <a:avLst/>
            </a:prstGeom>
            <a:noFill/>
          </p:spPr>
          <p:txBody>
            <a:bodyPr wrap="square" rtlCol="0">
              <a:spAutoFit/>
            </a:bodyPr>
            <a:lstStyle/>
            <a:p>
              <a:r>
                <a:rPr lang="ja-JP" altLang="en-US" b="1" dirty="0"/>
                <a:t>ただし，　　　　　　　　　　　　とする</a:t>
              </a:r>
              <a:endParaRPr kumimoji="1" lang="en-US" altLang="ja-JP" b="1"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63003CEA-6B9A-4680-9A0E-7D4A0BC3F8D3}"/>
                    </a:ext>
                  </a:extLst>
                </p:cNvPr>
                <p:cNvSpPr txBox="1"/>
                <p:nvPr/>
              </p:nvSpPr>
              <p:spPr>
                <a:xfrm>
                  <a:off x="9267171" y="3509180"/>
                  <a:ext cx="1651029" cy="830997"/>
                </a:xfrm>
                <a:prstGeom prst="rect">
                  <a:avLst/>
                </a:prstGeom>
                <a:solidFill>
                  <a:schemeClr val="bg2"/>
                </a:solidFill>
              </p:spPr>
              <p:txBody>
                <a:bodyPr wrap="none" lIns="0" tIns="0" rIns="0" bIns="0" rtlCol="0">
                  <a:spAutoFit/>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oMath>
                  </a14:m>
                  <a:r>
                    <a:rPr kumimoji="1" lang="ja-JP" altLang="en-US" b="1" dirty="0"/>
                    <a:t>：比例ゲイン</a:t>
                  </a:r>
                  <a:endParaRPr kumimoji="1" lang="en-US" altLang="ja-JP" b="1" dirty="0"/>
                </a:p>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𝑰</m:t>
                          </m:r>
                        </m:sub>
                      </m:sSub>
                    </m:oMath>
                  </a14:m>
                  <a:r>
                    <a:rPr kumimoji="1" lang="ja-JP" altLang="en-US" b="1" dirty="0"/>
                    <a:t>：積分ゲイン</a:t>
                  </a:r>
                  <a:endParaRPr lang="en-US" altLang="ja-JP" b="1" dirty="0"/>
                </a:p>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𝑫</m:t>
                          </m:r>
                        </m:sub>
                      </m:sSub>
                    </m:oMath>
                  </a14:m>
                  <a:r>
                    <a:rPr kumimoji="1" lang="ja-JP" altLang="en-US" b="1" dirty="0"/>
                    <a:t>：微分ゲイン</a:t>
                  </a:r>
                </a:p>
              </p:txBody>
            </p:sp>
          </mc:Choice>
          <mc:Fallback>
            <p:sp>
              <p:nvSpPr>
                <p:cNvPr id="11" name="テキスト ボックス 10">
                  <a:extLst>
                    <a:ext uri="{FF2B5EF4-FFF2-40B4-BE49-F238E27FC236}">
                      <a16:creationId xmlns:a16="http://schemas.microsoft.com/office/drawing/2014/main" id="{63003CEA-6B9A-4680-9A0E-7D4A0BC3F8D3}"/>
                    </a:ext>
                  </a:extLst>
                </p:cNvPr>
                <p:cNvSpPr txBox="1">
                  <a:spLocks noRot="1" noChangeAspect="1" noMove="1" noResize="1" noEditPoints="1" noAdjustHandles="1" noChangeArrowheads="1" noChangeShapeType="1" noTextEdit="1"/>
                </p:cNvSpPr>
                <p:nvPr/>
              </p:nvSpPr>
              <p:spPr>
                <a:xfrm>
                  <a:off x="9267171" y="3509180"/>
                  <a:ext cx="1651029" cy="830997"/>
                </a:xfrm>
                <a:prstGeom prst="rect">
                  <a:avLst/>
                </a:prstGeom>
                <a:blipFill>
                  <a:blip r:embed="rId6"/>
                  <a:stretch>
                    <a:fillRect l="-5166" t="-9559" r="-9963" b="-16176"/>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787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限界感度表</a:t>
            </a:r>
            <a:endParaRPr kumimoji="1" lang="ja-JP" altLang="en-US" dirty="0"/>
          </a:p>
        </p:txBody>
      </p:sp>
      <mc:AlternateContent xmlns:mc="http://schemas.openxmlformats.org/markup-compatibility/2006">
        <mc:Choice xmlns:a14="http://schemas.microsoft.com/office/drawing/2010/main" Requires="a14">
          <p:graphicFrame>
            <p:nvGraphicFramePr>
              <p:cNvPr id="7" name="表 9">
                <a:extLst>
                  <a:ext uri="{FF2B5EF4-FFF2-40B4-BE49-F238E27FC236}">
                    <a16:creationId xmlns:a16="http://schemas.microsoft.com/office/drawing/2014/main" id="{8DF40018-6B5B-4B41-8FB5-B1D7399BB5A0}"/>
                  </a:ext>
                </a:extLst>
              </p:cNvPr>
              <p:cNvGraphicFramePr>
                <a:graphicFrameLocks noGrp="1"/>
              </p:cNvGraphicFramePr>
              <p:nvPr>
                <p:extLst>
                  <p:ext uri="{D42A27DB-BD31-4B8C-83A1-F6EECF244321}">
                    <p14:modId xmlns:p14="http://schemas.microsoft.com/office/powerpoint/2010/main" val="3877278075"/>
                  </p:ext>
                </p:extLst>
              </p:nvPr>
            </p:nvGraphicFramePr>
            <p:xfrm>
              <a:off x="2799976" y="1799698"/>
              <a:ext cx="6592048" cy="1879941"/>
            </p:xfrm>
            <a:graphic>
              <a:graphicData uri="http://schemas.openxmlformats.org/drawingml/2006/table">
                <a:tbl>
                  <a:tblPr firstRow="1" bandRow="1">
                    <a:tableStyleId>{5C22544A-7EE6-4342-B048-85BDC9FD1C3A}</a:tableStyleId>
                  </a:tblPr>
                  <a:tblGrid>
                    <a:gridCol w="1748875">
                      <a:extLst>
                        <a:ext uri="{9D8B030D-6E8A-4147-A177-3AD203B41FA5}">
                          <a16:colId xmlns:a16="http://schemas.microsoft.com/office/drawing/2014/main" val="3328196101"/>
                        </a:ext>
                      </a:extLst>
                    </a:gridCol>
                    <a:gridCol w="1547149">
                      <a:extLst>
                        <a:ext uri="{9D8B030D-6E8A-4147-A177-3AD203B41FA5}">
                          <a16:colId xmlns:a16="http://schemas.microsoft.com/office/drawing/2014/main" val="2345070471"/>
                        </a:ext>
                      </a:extLst>
                    </a:gridCol>
                    <a:gridCol w="1648012">
                      <a:extLst>
                        <a:ext uri="{9D8B030D-6E8A-4147-A177-3AD203B41FA5}">
                          <a16:colId xmlns:a16="http://schemas.microsoft.com/office/drawing/2014/main" val="2243746835"/>
                        </a:ext>
                      </a:extLst>
                    </a:gridCol>
                    <a:gridCol w="1648012">
                      <a:extLst>
                        <a:ext uri="{9D8B030D-6E8A-4147-A177-3AD203B41FA5}">
                          <a16:colId xmlns:a16="http://schemas.microsoft.com/office/drawing/2014/main" val="746411546"/>
                        </a:ext>
                      </a:extLst>
                    </a:gridCol>
                  </a:tblGrid>
                  <a:tr h="413287">
                    <a:tc>
                      <a:txBody>
                        <a:bodyPr/>
                        <a:lstStyle/>
                        <a:p>
                          <a:pPr algn="ct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比例ゲイン</a:t>
                          </a:r>
                          <a:endParaRPr kumimoji="1" lang="en-US" altLang="ja-JP"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積分時間</a:t>
                          </a:r>
                          <a:endParaRPr kumimoji="1" lang="en-US" altLang="ja-JP"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𝑰</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微分時間</a:t>
                          </a:r>
                          <a:endParaRPr kumimoji="1" lang="en-US" altLang="ja-JP"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𝑫</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4231938"/>
                      </a:ext>
                    </a:extLst>
                  </a:tr>
                  <a:tr h="413287">
                    <a:tc>
                      <a:txBody>
                        <a:bodyPr/>
                        <a:lstStyle/>
                        <a:p>
                          <a:pPr algn="ctr"/>
                          <a:r>
                            <a:rPr kumimoji="1" lang="en-US" altLang="ja-JP" b="1" dirty="0">
                              <a:solidFill>
                                <a:schemeClr val="tx1"/>
                              </a:solidFill>
                            </a:rPr>
                            <a:t>P</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𝑷</m:t>
                                    </m:r>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876377"/>
                      </a:ext>
                    </a:extLst>
                  </a:tr>
                  <a:tr h="413287">
                    <a:tc>
                      <a:txBody>
                        <a:bodyPr/>
                        <a:lstStyle/>
                        <a:p>
                          <a:pPr algn="ctr"/>
                          <a:r>
                            <a:rPr kumimoji="1" lang="en-US" altLang="ja-JP" b="1" dirty="0">
                              <a:solidFill>
                                <a:schemeClr val="tx1"/>
                              </a:solidFill>
                            </a:rPr>
                            <a:t>PI</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𝟒𝟓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𝑷</m:t>
                                    </m:r>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𝟖𝟑</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419720"/>
                      </a:ext>
                    </a:extLst>
                  </a:tr>
                  <a:tr h="413287">
                    <a:tc>
                      <a:txBody>
                        <a:bodyPr/>
                        <a:lstStyle/>
                        <a:p>
                          <a:pPr algn="ctr"/>
                          <a:r>
                            <a:rPr kumimoji="1" lang="en-US" altLang="ja-JP" b="1" dirty="0">
                              <a:solidFill>
                                <a:schemeClr val="tx1"/>
                              </a:solidFill>
                            </a:rPr>
                            <a:t>PID</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𝟔</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𝑷</m:t>
                                    </m:r>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𝟏𝟐𝟓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9091928"/>
                      </a:ext>
                    </a:extLst>
                  </a:tr>
                </a:tbl>
              </a:graphicData>
            </a:graphic>
          </p:graphicFrame>
        </mc:Choice>
        <mc:Fallback>
          <p:graphicFrame>
            <p:nvGraphicFramePr>
              <p:cNvPr id="7" name="表 9">
                <a:extLst>
                  <a:ext uri="{FF2B5EF4-FFF2-40B4-BE49-F238E27FC236}">
                    <a16:creationId xmlns:a16="http://schemas.microsoft.com/office/drawing/2014/main" id="{8DF40018-6B5B-4B41-8FB5-B1D7399BB5A0}"/>
                  </a:ext>
                </a:extLst>
              </p:cNvPr>
              <p:cNvGraphicFramePr>
                <a:graphicFrameLocks noGrp="1"/>
              </p:cNvGraphicFramePr>
              <p:nvPr>
                <p:extLst>
                  <p:ext uri="{D42A27DB-BD31-4B8C-83A1-F6EECF244321}">
                    <p14:modId xmlns:p14="http://schemas.microsoft.com/office/powerpoint/2010/main" val="3877278075"/>
                  </p:ext>
                </p:extLst>
              </p:nvPr>
            </p:nvGraphicFramePr>
            <p:xfrm>
              <a:off x="2799976" y="1799698"/>
              <a:ext cx="6592048" cy="1879941"/>
            </p:xfrm>
            <a:graphic>
              <a:graphicData uri="http://schemas.openxmlformats.org/drawingml/2006/table">
                <a:tbl>
                  <a:tblPr firstRow="1" bandRow="1">
                    <a:tableStyleId>{5C22544A-7EE6-4342-B048-85BDC9FD1C3A}</a:tableStyleId>
                  </a:tblPr>
                  <a:tblGrid>
                    <a:gridCol w="1748875">
                      <a:extLst>
                        <a:ext uri="{9D8B030D-6E8A-4147-A177-3AD203B41FA5}">
                          <a16:colId xmlns:a16="http://schemas.microsoft.com/office/drawing/2014/main" val="3328196101"/>
                        </a:ext>
                      </a:extLst>
                    </a:gridCol>
                    <a:gridCol w="1547149">
                      <a:extLst>
                        <a:ext uri="{9D8B030D-6E8A-4147-A177-3AD203B41FA5}">
                          <a16:colId xmlns:a16="http://schemas.microsoft.com/office/drawing/2014/main" val="2345070471"/>
                        </a:ext>
                      </a:extLst>
                    </a:gridCol>
                    <a:gridCol w="1648012">
                      <a:extLst>
                        <a:ext uri="{9D8B030D-6E8A-4147-A177-3AD203B41FA5}">
                          <a16:colId xmlns:a16="http://schemas.microsoft.com/office/drawing/2014/main" val="2243746835"/>
                        </a:ext>
                      </a:extLst>
                    </a:gridCol>
                    <a:gridCol w="1648012">
                      <a:extLst>
                        <a:ext uri="{9D8B030D-6E8A-4147-A177-3AD203B41FA5}">
                          <a16:colId xmlns:a16="http://schemas.microsoft.com/office/drawing/2014/main" val="746411546"/>
                        </a:ext>
                      </a:extLst>
                    </a:gridCol>
                  </a:tblGrid>
                  <a:tr h="640080">
                    <a:tc>
                      <a:txBody>
                        <a:bodyPr/>
                        <a:lstStyle/>
                        <a:p>
                          <a:pPr algn="ct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992" t="-4762" r="-214173" b="-20190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9631" t="-4762" r="-100738" b="-20190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41" t="-4762" r="-1111" b="-201905"/>
                          </a:stretch>
                        </a:blipFill>
                      </a:tcPr>
                    </a:tc>
                    <a:extLst>
                      <a:ext uri="{0D108BD9-81ED-4DB2-BD59-A6C34878D82A}">
                        <a16:rowId xmlns:a16="http://schemas.microsoft.com/office/drawing/2014/main" val="1904231938"/>
                      </a:ext>
                    </a:extLst>
                  </a:tr>
                  <a:tr h="413287">
                    <a:tc>
                      <a:txBody>
                        <a:bodyPr/>
                        <a:lstStyle/>
                        <a:p>
                          <a:pPr algn="ctr"/>
                          <a:r>
                            <a:rPr kumimoji="1" lang="en-US" altLang="ja-JP" b="1" dirty="0">
                              <a:solidFill>
                                <a:schemeClr val="tx1"/>
                              </a:solidFill>
                            </a:rPr>
                            <a:t>P</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12992" t="-161765" r="-214173" b="-211765"/>
                          </a:stretch>
                        </a:blip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876377"/>
                      </a:ext>
                    </a:extLst>
                  </a:tr>
                  <a:tr h="413287">
                    <a:tc>
                      <a:txBody>
                        <a:bodyPr/>
                        <a:lstStyle/>
                        <a:p>
                          <a:pPr algn="ctr"/>
                          <a:r>
                            <a:rPr kumimoji="1" lang="en-US" altLang="ja-JP" b="1" dirty="0">
                              <a:solidFill>
                                <a:schemeClr val="tx1"/>
                              </a:solidFill>
                            </a:rPr>
                            <a:t>PI</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12992" t="-261765" r="-214173" b="-11176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99631" t="-261765" r="-100738" b="-111765"/>
                          </a:stretch>
                        </a:blipFill>
                      </a:tcPr>
                    </a:tc>
                    <a:tc>
                      <a:txBody>
                        <a:bodyPr/>
                        <a:lstStyle/>
                        <a:p>
                          <a:pPr algn="ct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419720"/>
                      </a:ext>
                    </a:extLst>
                  </a:tr>
                  <a:tr h="413287">
                    <a:tc>
                      <a:txBody>
                        <a:bodyPr/>
                        <a:lstStyle/>
                        <a:p>
                          <a:pPr algn="ctr"/>
                          <a:r>
                            <a:rPr kumimoji="1" lang="en-US" altLang="ja-JP" b="1" dirty="0">
                              <a:solidFill>
                                <a:schemeClr val="tx1"/>
                              </a:solidFill>
                            </a:rPr>
                            <a:t>PID</a:t>
                          </a:r>
                          <a:r>
                            <a:rPr kumimoji="1" lang="ja-JP" altLang="en-US" b="1" dirty="0">
                              <a:solidFill>
                                <a:schemeClr val="tx1"/>
                              </a:solidFill>
                            </a:rPr>
                            <a:t>制御</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12992" t="-361765" r="-214173" b="-1176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99631" t="-361765" r="-100738" b="-1176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00741" t="-361765" r="-1111" b="-11765"/>
                          </a:stretch>
                        </a:blipFill>
                      </a:tcPr>
                    </a:tc>
                    <a:extLst>
                      <a:ext uri="{0D108BD9-81ED-4DB2-BD59-A6C34878D82A}">
                        <a16:rowId xmlns:a16="http://schemas.microsoft.com/office/drawing/2014/main" val="428909192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6" name="表 9">
                <a:extLst>
                  <a:ext uri="{FF2B5EF4-FFF2-40B4-BE49-F238E27FC236}">
                    <a16:creationId xmlns:a16="http://schemas.microsoft.com/office/drawing/2014/main" id="{1FDF47AC-E9A5-4943-A90D-46E637133465}"/>
                  </a:ext>
                </a:extLst>
              </p:cNvPr>
              <p:cNvGraphicFramePr>
                <a:graphicFrameLocks noGrp="1"/>
              </p:cNvGraphicFramePr>
              <p:nvPr>
                <p:extLst>
                  <p:ext uri="{D42A27DB-BD31-4B8C-83A1-F6EECF244321}">
                    <p14:modId xmlns:p14="http://schemas.microsoft.com/office/powerpoint/2010/main" val="691627784"/>
                  </p:ext>
                </p:extLst>
              </p:nvPr>
            </p:nvGraphicFramePr>
            <p:xfrm>
              <a:off x="2799976" y="4295152"/>
              <a:ext cx="6592048" cy="1053367"/>
            </p:xfrm>
            <a:graphic>
              <a:graphicData uri="http://schemas.openxmlformats.org/drawingml/2006/table">
                <a:tbl>
                  <a:tblPr firstRow="1" bandRow="1">
                    <a:tableStyleId>{5C22544A-7EE6-4342-B048-85BDC9FD1C3A}</a:tableStyleId>
                  </a:tblPr>
                  <a:tblGrid>
                    <a:gridCol w="1748875">
                      <a:extLst>
                        <a:ext uri="{9D8B030D-6E8A-4147-A177-3AD203B41FA5}">
                          <a16:colId xmlns:a16="http://schemas.microsoft.com/office/drawing/2014/main" val="3328196101"/>
                        </a:ext>
                      </a:extLst>
                    </a:gridCol>
                    <a:gridCol w="1547149">
                      <a:extLst>
                        <a:ext uri="{9D8B030D-6E8A-4147-A177-3AD203B41FA5}">
                          <a16:colId xmlns:a16="http://schemas.microsoft.com/office/drawing/2014/main" val="2345070471"/>
                        </a:ext>
                      </a:extLst>
                    </a:gridCol>
                    <a:gridCol w="1648012">
                      <a:extLst>
                        <a:ext uri="{9D8B030D-6E8A-4147-A177-3AD203B41FA5}">
                          <a16:colId xmlns:a16="http://schemas.microsoft.com/office/drawing/2014/main" val="2243746835"/>
                        </a:ext>
                      </a:extLst>
                    </a:gridCol>
                    <a:gridCol w="1648012">
                      <a:extLst>
                        <a:ext uri="{9D8B030D-6E8A-4147-A177-3AD203B41FA5}">
                          <a16:colId xmlns:a16="http://schemas.microsoft.com/office/drawing/2014/main" val="746411546"/>
                        </a:ext>
                      </a:extLst>
                    </a:gridCol>
                  </a:tblGrid>
                  <a:tr h="413287">
                    <a:tc>
                      <a:txBody>
                        <a:bodyPr/>
                        <a:lstStyle/>
                        <a:p>
                          <a:pPr algn="ct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比例ゲイン</a:t>
                          </a:r>
                          <a:endParaRPr kumimoji="1" lang="en-US" altLang="ja-JP"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積分時間</a:t>
                          </a:r>
                          <a:endParaRPr kumimoji="1" lang="en-US" altLang="ja-JP"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𝑰</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b="1" dirty="0">
                              <a:solidFill>
                                <a:schemeClr val="tx1"/>
                              </a:solidFill>
                            </a:rPr>
                            <a:t>微分時間</a:t>
                          </a:r>
                          <a:endParaRPr kumimoji="1" lang="en-US" altLang="ja-JP"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𝑫</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4231938"/>
                      </a:ext>
                    </a:extLst>
                  </a:tr>
                  <a:tr h="413287">
                    <a:tc>
                      <a:txBody>
                        <a:bodyPr/>
                        <a:lstStyle/>
                        <a:p>
                          <a:pPr algn="ctr"/>
                          <a:r>
                            <a:rPr kumimoji="1" lang="en-US" altLang="ja-JP" b="1" dirty="0">
                              <a:solidFill>
                                <a:schemeClr val="tx1"/>
                              </a:solidFill>
                            </a:rPr>
                            <a:t>No Overshoot</a:t>
                          </a: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𝟔</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𝒌</m:t>
                                    </m:r>
                                  </m:e>
                                  <m:sub>
                                    <m:r>
                                      <a:rPr kumimoji="1" lang="en-US" altLang="ja-JP" b="1" i="1" smtClean="0">
                                        <a:solidFill>
                                          <a:schemeClr val="tx1"/>
                                        </a:solidFill>
                                        <a:latin typeface="Cambria Math" panose="02040503050406030204" pitchFamily="18" charset="0"/>
                                      </a:rPr>
                                      <m:t>𝑷</m:t>
                                    </m:r>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𝟎</m:t>
                                </m:r>
                                <m:r>
                                  <a:rPr kumimoji="1" lang="en-US" altLang="ja-JP" b="1" i="1" smtClean="0">
                                    <a:solidFill>
                                      <a:schemeClr val="tx1"/>
                                    </a:solidFill>
                                    <a:latin typeface="Cambria Math" panose="02040503050406030204" pitchFamily="18" charset="0"/>
                                  </a:rPr>
                                  <m:t>.</m:t>
                                </m:r>
                                <m:r>
                                  <a:rPr kumimoji="1" lang="en-US" altLang="ja-JP" b="1" i="1" smtClean="0">
                                    <a:solidFill>
                                      <a:schemeClr val="tx1"/>
                                    </a:solidFill>
                                    <a:latin typeface="Cambria Math" panose="02040503050406030204" pitchFamily="18" charset="0"/>
                                  </a:rPr>
                                  <m:t>𝟏𝟐𝟓</m:t>
                                </m:r>
                                <m:sSub>
                                  <m:sSubPr>
                                    <m:ctrlPr>
                                      <a:rPr kumimoji="1" lang="en-US" altLang="ja-JP" b="1" i="1" smtClean="0">
                                        <a:solidFill>
                                          <a:schemeClr val="tx1"/>
                                        </a:solidFill>
                                        <a:latin typeface="Cambria Math" panose="02040503050406030204" pitchFamily="18" charset="0"/>
                                      </a:rPr>
                                    </m:ctrlPr>
                                  </m:sSubPr>
                                  <m:e>
                                    <m:r>
                                      <a:rPr kumimoji="1" lang="en-US" altLang="ja-JP" b="1" i="1" smtClean="0">
                                        <a:solidFill>
                                          <a:schemeClr val="tx1"/>
                                        </a:solidFill>
                                        <a:latin typeface="Cambria Math" panose="02040503050406030204" pitchFamily="18" charset="0"/>
                                      </a:rPr>
                                      <m:t>𝑻</m:t>
                                    </m:r>
                                  </m:e>
                                  <m:sub>
                                    <m:r>
                                      <a:rPr kumimoji="1" lang="en-US" altLang="ja-JP" b="1" i="1" smtClean="0">
                                        <a:solidFill>
                                          <a:schemeClr val="tx1"/>
                                        </a:solidFill>
                                        <a:latin typeface="Cambria Math" panose="02040503050406030204" pitchFamily="18" charset="0"/>
                                      </a:rPr>
                                      <m:t>𝟎</m:t>
                                    </m:r>
                                  </m:sub>
                                </m:sSub>
                              </m:oMath>
                            </m:oMathPara>
                          </a14:m>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9091928"/>
                      </a:ext>
                    </a:extLst>
                  </a:tr>
                </a:tbl>
              </a:graphicData>
            </a:graphic>
          </p:graphicFrame>
        </mc:Choice>
        <mc:Fallback>
          <p:graphicFrame>
            <p:nvGraphicFramePr>
              <p:cNvPr id="16" name="表 9">
                <a:extLst>
                  <a:ext uri="{FF2B5EF4-FFF2-40B4-BE49-F238E27FC236}">
                    <a16:creationId xmlns:a16="http://schemas.microsoft.com/office/drawing/2014/main" id="{1FDF47AC-E9A5-4943-A90D-46E637133465}"/>
                  </a:ext>
                </a:extLst>
              </p:cNvPr>
              <p:cNvGraphicFramePr>
                <a:graphicFrameLocks noGrp="1"/>
              </p:cNvGraphicFramePr>
              <p:nvPr>
                <p:extLst>
                  <p:ext uri="{D42A27DB-BD31-4B8C-83A1-F6EECF244321}">
                    <p14:modId xmlns:p14="http://schemas.microsoft.com/office/powerpoint/2010/main" val="691627784"/>
                  </p:ext>
                </p:extLst>
              </p:nvPr>
            </p:nvGraphicFramePr>
            <p:xfrm>
              <a:off x="2799976" y="4295152"/>
              <a:ext cx="6592048" cy="1053367"/>
            </p:xfrm>
            <a:graphic>
              <a:graphicData uri="http://schemas.openxmlformats.org/drawingml/2006/table">
                <a:tbl>
                  <a:tblPr firstRow="1" bandRow="1">
                    <a:tableStyleId>{5C22544A-7EE6-4342-B048-85BDC9FD1C3A}</a:tableStyleId>
                  </a:tblPr>
                  <a:tblGrid>
                    <a:gridCol w="1748875">
                      <a:extLst>
                        <a:ext uri="{9D8B030D-6E8A-4147-A177-3AD203B41FA5}">
                          <a16:colId xmlns:a16="http://schemas.microsoft.com/office/drawing/2014/main" val="3328196101"/>
                        </a:ext>
                      </a:extLst>
                    </a:gridCol>
                    <a:gridCol w="1547149">
                      <a:extLst>
                        <a:ext uri="{9D8B030D-6E8A-4147-A177-3AD203B41FA5}">
                          <a16:colId xmlns:a16="http://schemas.microsoft.com/office/drawing/2014/main" val="2345070471"/>
                        </a:ext>
                      </a:extLst>
                    </a:gridCol>
                    <a:gridCol w="1648012">
                      <a:extLst>
                        <a:ext uri="{9D8B030D-6E8A-4147-A177-3AD203B41FA5}">
                          <a16:colId xmlns:a16="http://schemas.microsoft.com/office/drawing/2014/main" val="2243746835"/>
                        </a:ext>
                      </a:extLst>
                    </a:gridCol>
                    <a:gridCol w="1648012">
                      <a:extLst>
                        <a:ext uri="{9D8B030D-6E8A-4147-A177-3AD203B41FA5}">
                          <a16:colId xmlns:a16="http://schemas.microsoft.com/office/drawing/2014/main" val="746411546"/>
                        </a:ext>
                      </a:extLst>
                    </a:gridCol>
                  </a:tblGrid>
                  <a:tr h="640080">
                    <a:tc>
                      <a:txBody>
                        <a:bodyPr/>
                        <a:lstStyle/>
                        <a:p>
                          <a:pPr algn="ct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2992" t="-4717" r="-214173" b="-71698"/>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631" t="-4717" r="-100738" b="-71698"/>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0741" t="-4717" r="-1111" b="-71698"/>
                          </a:stretch>
                        </a:blipFill>
                      </a:tcPr>
                    </a:tc>
                    <a:extLst>
                      <a:ext uri="{0D108BD9-81ED-4DB2-BD59-A6C34878D82A}">
                        <a16:rowId xmlns:a16="http://schemas.microsoft.com/office/drawing/2014/main" val="1904231938"/>
                      </a:ext>
                    </a:extLst>
                  </a:tr>
                  <a:tr h="413287">
                    <a:tc>
                      <a:txBody>
                        <a:bodyPr/>
                        <a:lstStyle/>
                        <a:p>
                          <a:pPr algn="ctr"/>
                          <a:r>
                            <a:rPr kumimoji="1" lang="en-US" altLang="ja-JP" b="1" dirty="0">
                              <a:solidFill>
                                <a:schemeClr val="tx1"/>
                              </a:solidFill>
                            </a:rPr>
                            <a:t>No Overshoot</a:t>
                          </a:r>
                          <a:endParaRPr kumimoji="1" lang="ja-JP" altLang="en-US" b="1" dirty="0">
                            <a:solidFill>
                              <a:schemeClr val="tx1"/>
                            </a:solidFill>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ja-JP"/>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12992" t="-163235" r="-214173" b="-1176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99631" t="-163235" r="-100738" b="-11765"/>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741" t="-163235" r="-1111" b="-11765"/>
                          </a:stretch>
                        </a:blipFill>
                      </a:tcPr>
                    </a:tc>
                    <a:extLst>
                      <a:ext uri="{0D108BD9-81ED-4DB2-BD59-A6C34878D82A}">
                        <a16:rowId xmlns:a16="http://schemas.microsoft.com/office/drawing/2014/main" val="4289091928"/>
                      </a:ext>
                    </a:extLst>
                  </a:tr>
                </a:tbl>
              </a:graphicData>
            </a:graphic>
          </p:graphicFrame>
        </mc:Fallback>
      </mc:AlternateContent>
      <p:sp>
        <p:nvSpPr>
          <p:cNvPr id="15" name="テキスト ボックス 14">
            <a:extLst>
              <a:ext uri="{FF2B5EF4-FFF2-40B4-BE49-F238E27FC236}">
                <a16:creationId xmlns:a16="http://schemas.microsoft.com/office/drawing/2014/main" id="{2299890D-8F38-42CE-BBCC-07BC910B4835}"/>
              </a:ext>
            </a:extLst>
          </p:cNvPr>
          <p:cNvSpPr txBox="1"/>
          <p:nvPr/>
        </p:nvSpPr>
        <p:spPr>
          <a:xfrm>
            <a:off x="5007980" y="1443269"/>
            <a:ext cx="2176040" cy="369332"/>
          </a:xfrm>
          <a:prstGeom prst="rect">
            <a:avLst/>
          </a:prstGeom>
          <a:noFill/>
        </p:spPr>
        <p:txBody>
          <a:bodyPr wrap="square" rtlCol="0">
            <a:spAutoFit/>
          </a:bodyPr>
          <a:lstStyle/>
          <a:p>
            <a:pPr algn="ctr"/>
            <a:r>
              <a:rPr kumimoji="1" lang="ja-JP" altLang="en-US" b="1" dirty="0"/>
              <a:t>表</a:t>
            </a:r>
            <a:r>
              <a:rPr kumimoji="1" lang="en-US" altLang="ja-JP" b="1" dirty="0"/>
              <a:t>1</a:t>
            </a:r>
            <a:r>
              <a:rPr kumimoji="1" lang="ja-JP" altLang="en-US" b="1" dirty="0"/>
              <a:t>　限界感度法</a:t>
            </a:r>
          </a:p>
        </p:txBody>
      </p:sp>
      <p:sp>
        <p:nvSpPr>
          <p:cNvPr id="18" name="テキスト ボックス 17">
            <a:extLst>
              <a:ext uri="{FF2B5EF4-FFF2-40B4-BE49-F238E27FC236}">
                <a16:creationId xmlns:a16="http://schemas.microsoft.com/office/drawing/2014/main" id="{E5A83FB9-0D1E-4A8C-A6F6-D632F6657DF7}"/>
              </a:ext>
            </a:extLst>
          </p:cNvPr>
          <p:cNvSpPr txBox="1"/>
          <p:nvPr/>
        </p:nvSpPr>
        <p:spPr>
          <a:xfrm>
            <a:off x="4384186" y="3937691"/>
            <a:ext cx="3423628" cy="369332"/>
          </a:xfrm>
          <a:prstGeom prst="rect">
            <a:avLst/>
          </a:prstGeom>
          <a:noFill/>
        </p:spPr>
        <p:txBody>
          <a:bodyPr wrap="square" rtlCol="0">
            <a:spAutoFit/>
          </a:bodyPr>
          <a:lstStyle/>
          <a:p>
            <a:pPr algn="ctr"/>
            <a:r>
              <a:rPr kumimoji="1" lang="ja-JP" altLang="en-US" b="1" dirty="0"/>
              <a:t>表</a:t>
            </a:r>
            <a:r>
              <a:rPr kumimoji="1" lang="en-US" altLang="ja-JP" b="1" dirty="0"/>
              <a:t>2</a:t>
            </a:r>
            <a:r>
              <a:rPr kumimoji="1" lang="ja-JP" altLang="en-US" b="1" dirty="0"/>
              <a:t>　表</a:t>
            </a:r>
            <a:r>
              <a:rPr kumimoji="1" lang="en-US" altLang="ja-JP" b="1" dirty="0"/>
              <a:t>1</a:t>
            </a:r>
            <a:r>
              <a:rPr kumimoji="1" lang="ja-JP" altLang="en-US" b="1" dirty="0"/>
              <a:t>の改良版（</a:t>
            </a:r>
            <a:r>
              <a:rPr kumimoji="1" lang="en-US" altLang="ja-JP" b="1" dirty="0"/>
              <a:t>PID</a:t>
            </a:r>
            <a:r>
              <a:rPr kumimoji="1" lang="ja-JP" altLang="en-US" b="1" dirty="0"/>
              <a:t>制御）</a:t>
            </a:r>
          </a:p>
        </p:txBody>
      </p:sp>
      <p:sp>
        <p:nvSpPr>
          <p:cNvPr id="19" name="テキスト ボックス 18">
            <a:extLst>
              <a:ext uri="{FF2B5EF4-FFF2-40B4-BE49-F238E27FC236}">
                <a16:creationId xmlns:a16="http://schemas.microsoft.com/office/drawing/2014/main" id="{AA38AF23-2ABA-41D6-99F2-7C7B78A1F3F0}"/>
              </a:ext>
            </a:extLst>
          </p:cNvPr>
          <p:cNvSpPr txBox="1"/>
          <p:nvPr/>
        </p:nvSpPr>
        <p:spPr>
          <a:xfrm>
            <a:off x="6096000" y="5656255"/>
            <a:ext cx="3300524" cy="307777"/>
          </a:xfrm>
          <a:prstGeom prst="rect">
            <a:avLst/>
          </a:prstGeom>
          <a:noFill/>
        </p:spPr>
        <p:txBody>
          <a:bodyPr wrap="square" rtlCol="0">
            <a:spAutoFit/>
          </a:bodyPr>
          <a:lstStyle/>
          <a:p>
            <a:r>
              <a:rPr lang="ja-JP" altLang="en-US" sz="1400" dirty="0"/>
              <a:t>「参考文献 </a:t>
            </a:r>
            <a:r>
              <a:rPr lang="en-US" altLang="ja-JP" sz="1400" dirty="0"/>
              <a:t>p.163 </a:t>
            </a:r>
            <a:r>
              <a:rPr lang="ja-JP" altLang="en-US" sz="1400" dirty="0"/>
              <a:t>表</a:t>
            </a:r>
            <a:r>
              <a:rPr lang="en-US" altLang="ja-JP" sz="1400" dirty="0"/>
              <a:t>5.1</a:t>
            </a:r>
            <a:r>
              <a:rPr lang="ja-JP" altLang="en-US" sz="1400" dirty="0"/>
              <a:t>，表</a:t>
            </a:r>
            <a:r>
              <a:rPr lang="en-US" altLang="ja-JP" sz="1400" dirty="0"/>
              <a:t>5.2</a:t>
            </a:r>
            <a:r>
              <a:rPr lang="ja-JP" altLang="en-US" sz="1400" dirty="0"/>
              <a:t>」引用</a:t>
            </a:r>
            <a:endParaRPr kumimoji="1" lang="ja-JP" altLang="en-US" sz="1400" dirty="0"/>
          </a:p>
        </p:txBody>
      </p:sp>
    </p:spTree>
    <p:extLst>
      <p:ext uri="{BB962C8B-B14F-4D97-AF65-F5344CB8AC3E}">
        <p14:creationId xmlns:p14="http://schemas.microsoft.com/office/powerpoint/2010/main" val="23333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むだ時間</a:t>
            </a:r>
            <a:endParaRPr kumimoji="1" lang="ja-JP" altLang="en-US" dirty="0"/>
          </a:p>
        </p:txBody>
      </p:sp>
      <p:grpSp>
        <p:nvGrpSpPr>
          <p:cNvPr id="4" name="グループ化 3">
            <a:extLst>
              <a:ext uri="{FF2B5EF4-FFF2-40B4-BE49-F238E27FC236}">
                <a16:creationId xmlns:a16="http://schemas.microsoft.com/office/drawing/2014/main" id="{ADA5F14A-4578-47E3-A837-4BDA8CF6FDE4}"/>
              </a:ext>
            </a:extLst>
          </p:cNvPr>
          <p:cNvGrpSpPr/>
          <p:nvPr/>
        </p:nvGrpSpPr>
        <p:grpSpPr>
          <a:xfrm>
            <a:off x="838200" y="1882136"/>
            <a:ext cx="10725459" cy="2046734"/>
            <a:chOff x="838200" y="1882136"/>
            <a:chExt cx="10725459" cy="2046734"/>
          </a:xfrm>
        </p:grpSpPr>
        <p:sp>
          <p:nvSpPr>
            <p:cNvPr id="6" name="四角形: 角を丸くする 5">
              <a:extLst>
                <a:ext uri="{FF2B5EF4-FFF2-40B4-BE49-F238E27FC236}">
                  <a16:creationId xmlns:a16="http://schemas.microsoft.com/office/drawing/2014/main" id="{4E023D54-4FA9-4A62-AB13-B74E4F36960A}"/>
                </a:ext>
              </a:extLst>
            </p:cNvPr>
            <p:cNvSpPr/>
            <p:nvPr/>
          </p:nvSpPr>
          <p:spPr>
            <a:xfrm>
              <a:off x="2344271" y="2657172"/>
              <a:ext cx="3464858" cy="49661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369332"/>
            </a:xfrm>
            <a:prstGeom prst="rect">
              <a:avLst/>
            </a:prstGeom>
            <a:noFill/>
          </p:spPr>
          <p:txBody>
            <a:bodyPr wrap="square" rtlCol="0">
              <a:spAutoFit/>
            </a:bodyPr>
            <a:lstStyle/>
            <a:p>
              <a:r>
                <a:rPr lang="ja-JP" altLang="en-US" b="1" dirty="0"/>
                <a:t>むだ時間系</a:t>
              </a:r>
              <a:r>
                <a:rPr lang="en-US" altLang="ja-JP" b="1" dirty="0"/>
                <a:t>…</a:t>
              </a:r>
              <a:endParaRPr kumimoji="1" lang="en-US" altLang="ja-JP" b="1" dirty="0"/>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BFB0A9F1-BB88-4736-ACD1-B675D72C62B3}"/>
                    </a:ext>
                  </a:extLst>
                </p:cNvPr>
                <p:cNvSpPr txBox="1"/>
                <p:nvPr/>
              </p:nvSpPr>
              <p:spPr>
                <a:xfrm>
                  <a:off x="2344271" y="1882136"/>
                  <a:ext cx="9219388" cy="1210781"/>
                </a:xfrm>
                <a:prstGeom prst="rect">
                  <a:avLst/>
                </a:prstGeom>
                <a:noFill/>
              </p:spPr>
              <p:txBody>
                <a:bodyPr wrap="square" rtlCol="0">
                  <a:spAutoFit/>
                </a:bodyPr>
                <a:lstStyle/>
                <a:p>
                  <a14:m>
                    <m:oMath xmlns:m="http://schemas.openxmlformats.org/officeDocument/2006/math">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𝒆</m:t>
                          </m:r>
                        </m:e>
                        <m: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𝒉𝒔</m:t>
                          </m:r>
                        </m:sup>
                      </m:sSup>
                      <m:r>
                        <a:rPr kumimoji="1" lang="en-US" altLang="ja-JP" b="1" i="1" smtClean="0">
                          <a:latin typeface="Cambria Math" panose="02040503050406030204" pitchFamily="18" charset="0"/>
                        </a:rPr>
                        <m:t> </m:t>
                      </m:r>
                    </m:oMath>
                  </a14:m>
                  <a:r>
                    <a:rPr lang="ja-JP" altLang="en-US" b="1" dirty="0"/>
                    <a:t>のように無限次元系で表される</a:t>
                  </a:r>
                  <a:endParaRPr lang="en-US" altLang="ja-JP" b="1" dirty="0"/>
                </a:p>
                <a:p>
                  <a:endParaRPr lang="en-US" altLang="ja-JP" b="1" dirty="0"/>
                </a:p>
                <a:p>
                  <a:endParaRPr lang="en-US" altLang="ja-JP" b="1" dirty="0"/>
                </a:p>
                <a:p>
                  <a:r>
                    <a:rPr lang="ja-JP" altLang="en-US" b="1" dirty="0"/>
                    <a:t>有理関数で近似する（</a:t>
                  </a:r>
                  <a:r>
                    <a:rPr lang="ja-JP" altLang="en-US" b="1" dirty="0">
                      <a:solidFill>
                        <a:srgbClr val="C00000"/>
                      </a:solidFill>
                    </a:rPr>
                    <a:t>パデ近似</a:t>
                  </a:r>
                  <a:r>
                    <a:rPr lang="ja-JP" altLang="en-US" b="1" dirty="0"/>
                    <a:t>）</a:t>
                  </a:r>
                  <a:endParaRPr lang="en-US" altLang="ja-JP" b="1" dirty="0"/>
                </a:p>
              </p:txBody>
            </p:sp>
          </mc:Choice>
          <mc:Fallback>
            <p:sp>
              <p:nvSpPr>
                <p:cNvPr id="32" name="テキスト ボックス 31">
                  <a:extLst>
                    <a:ext uri="{FF2B5EF4-FFF2-40B4-BE49-F238E27FC236}">
                      <a16:creationId xmlns:a16="http://schemas.microsoft.com/office/drawing/2014/main" id="{BFB0A9F1-BB88-4736-ACD1-B675D72C62B3}"/>
                    </a:ext>
                  </a:extLst>
                </p:cNvPr>
                <p:cNvSpPr txBox="1">
                  <a:spLocks noRot="1" noChangeAspect="1" noMove="1" noResize="1" noEditPoints="1" noAdjustHandles="1" noChangeArrowheads="1" noChangeShapeType="1" noTextEdit="1"/>
                </p:cNvSpPr>
                <p:nvPr/>
              </p:nvSpPr>
              <p:spPr>
                <a:xfrm>
                  <a:off x="2344271" y="1882136"/>
                  <a:ext cx="9219388" cy="1210781"/>
                </a:xfrm>
                <a:prstGeom prst="rect">
                  <a:avLst/>
                </a:prstGeom>
                <a:blipFill>
                  <a:blip r:embed="rId2"/>
                  <a:stretch>
                    <a:fillRect l="-595" t="-2020" b="-707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D33F4BC2-61DC-4C84-88D7-9C1CE1C9DBCA}"/>
                </a:ext>
              </a:extLst>
            </p:cNvPr>
            <p:cNvSpPr txBox="1"/>
            <p:nvPr/>
          </p:nvSpPr>
          <p:spPr>
            <a:xfrm>
              <a:off x="2686767" y="3282539"/>
              <a:ext cx="8449234" cy="646331"/>
            </a:xfrm>
            <a:prstGeom prst="rect">
              <a:avLst/>
            </a:prstGeom>
            <a:solidFill>
              <a:schemeClr val="bg2"/>
            </a:solidFill>
          </p:spPr>
          <p:txBody>
            <a:bodyPr wrap="square" rtlCol="0">
              <a:spAutoFit/>
            </a:bodyPr>
            <a:lstStyle/>
            <a:p>
              <a:r>
                <a:rPr lang="ja-JP" altLang="en-US" b="1" dirty="0"/>
                <a:t>実装上，有理関数の方が都合がよい</a:t>
              </a:r>
              <a:endParaRPr lang="en-US" altLang="ja-JP" b="1" dirty="0"/>
            </a:p>
            <a:p>
              <a:r>
                <a:rPr lang="ja-JP" altLang="en-US" b="1" dirty="0"/>
                <a:t>実際のシステムに近い環境を作るために擬似無駄時間を作成しているようなもの</a:t>
              </a:r>
              <a:endParaRPr lang="en-US" altLang="ja-JP" b="1" dirty="0"/>
            </a:p>
          </p:txBody>
        </p:sp>
        <p:sp>
          <p:nvSpPr>
            <p:cNvPr id="5" name="矢印: 下 4">
              <a:extLst>
                <a:ext uri="{FF2B5EF4-FFF2-40B4-BE49-F238E27FC236}">
                  <a16:creationId xmlns:a16="http://schemas.microsoft.com/office/drawing/2014/main" id="{7C0C0C6C-4B76-4F3D-96A2-604BB61DC830}"/>
                </a:ext>
              </a:extLst>
            </p:cNvPr>
            <p:cNvSpPr/>
            <p:nvPr/>
          </p:nvSpPr>
          <p:spPr>
            <a:xfrm>
              <a:off x="3442447" y="2287840"/>
              <a:ext cx="66338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3000014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8D2AD2B-1BA0-4810-BD31-14F0DB0E7CA7}" vid="{B59E7469-85B3-4F0E-9413-829AD3DE045B}"/>
    </a:ext>
  </a:extLst>
</a:theme>
</file>

<file path=docProps/app.xml><?xml version="1.0" encoding="utf-8"?>
<Properties xmlns="http://schemas.openxmlformats.org/officeDocument/2006/extended-properties" xmlns:vt="http://schemas.openxmlformats.org/officeDocument/2006/docPropsVTypes">
  <Template>まとめ1(背景_薄橙)</Template>
  <TotalTime>1995</TotalTime>
  <Words>477</Words>
  <Application>Microsoft Office PowerPoint</Application>
  <PresentationFormat>ワイド画面</PresentationFormat>
  <Paragraphs>79</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游ゴシック</vt:lpstr>
      <vt:lpstr>Arial</vt:lpstr>
      <vt:lpstr>Cambria Math</vt:lpstr>
      <vt:lpstr>Office テーマ</vt:lpstr>
      <vt:lpstr>ゲインチューニング</vt:lpstr>
      <vt:lpstr>限界感度法</vt:lpstr>
      <vt:lpstr>限界感度法</vt:lpstr>
      <vt:lpstr>限界感度法</vt:lpstr>
      <vt:lpstr>限界感度表</vt:lpstr>
      <vt:lpstr>むだ時間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時間応答</dc:title>
  <dc:creator>清水 優椰</dc:creator>
  <cp:lastModifiedBy>清水 優椰</cp:lastModifiedBy>
  <cp:revision>115</cp:revision>
  <dcterms:created xsi:type="dcterms:W3CDTF">2021-02-26T08:13:08Z</dcterms:created>
  <dcterms:modified xsi:type="dcterms:W3CDTF">2021-03-15T15:04:24Z</dcterms:modified>
</cp:coreProperties>
</file>