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8BD5"/>
    <a:srgbClr val="FF9900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04" autoAdjust="0"/>
    <p:restoredTop sz="94660"/>
  </p:normalViewPr>
  <p:slideViewPr>
    <p:cSldViewPr snapToGrid="0">
      <p:cViewPr varScale="1">
        <p:scale>
          <a:sx n="43" d="100"/>
          <a:sy n="43" d="100"/>
        </p:scale>
        <p:origin x="77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FDD56D-B8E0-49DA-A32A-D0DD14BC7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07992B6-2FFB-4145-83F2-4E78C8D20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14E3E9-9404-4289-A8B3-1DFA2F608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9E0727-754D-4A6D-A643-1A2F0B802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832C32-FB06-4790-84FE-6A179583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09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C6EAAA-A423-464F-909D-0BB46007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A81B91-52A6-4306-ACBF-A41B1D6EA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09D521-2D85-4F37-8250-4C0FFAC3F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014D37-2ADB-45F4-AFBC-4C6CEE32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11A502-D939-468A-A6D5-02356857A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21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3A20A6-3A71-4136-8482-D72870F2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BB7D47-618E-41DB-B9F0-E7971C375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13E402-0981-49F2-859F-9D11DEE27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39EAC3-282A-4D1E-B053-5BC7E464B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2021/3/21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AA2A9C-3D58-42C5-B8AD-395231C7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2D6AA5-0798-443A-8AEC-7AF32213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78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BB4B7E-A2F6-4417-A029-AB351BDC6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AD0F93-0E09-4003-B14B-7704501AD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74E083-5B42-4715-B62A-56F3D48E9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F1DCA8-B775-4435-8072-4BF007523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31DCA4-6FDE-455D-9AE8-45053A28E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F9E0FB-D4C7-4759-BE50-2CA21A617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2021/3/21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7160D44-453E-42E8-99EA-09471DE2D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6DD3299-73D9-47C8-96CC-7465AFA6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59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0EC08B-5E73-453C-B403-BA43B792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A39F11C-5EB0-4741-BD63-BCB507716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2021/3/21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D3FF515-F074-407D-AE77-ADB7CEAA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B00782C-425E-4B62-91A2-AB8B969D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701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CD95090-466C-4720-B100-95B19499F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2021/3/21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BF082E7-30C1-45E4-B643-E8C7B277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621C1E-665A-4CF9-B6EA-4631E401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04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A566C20-3580-4F47-9E2D-7FC239145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CC8317-403D-4600-8214-6F6C8F136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9A95FC-52EA-4001-BC93-54EC96996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169D2-2249-45F1-89DA-CBD455408889}" type="datetimeFigureOut">
              <a:rPr kumimoji="1" lang="ja-JP" altLang="en-US" smtClean="0"/>
              <a:t>2021/3/21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6E4F54-5714-4BED-B4AB-FC100679D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8F9B8F-CE26-4632-BD41-AA678E661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170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410E77-E55B-4492-A042-1384295F2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状態フィードバック制御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019091F-366E-42A1-B1D3-88307A75E6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82239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2CAF26-A436-4F4F-8961-0CD3F39E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積分型サーボ系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ABED433E-33E9-4848-A1EB-8277229FBFCC}"/>
              </a:ext>
            </a:extLst>
          </p:cNvPr>
          <p:cNvGrpSpPr/>
          <p:nvPr/>
        </p:nvGrpSpPr>
        <p:grpSpPr>
          <a:xfrm>
            <a:off x="838200" y="1690688"/>
            <a:ext cx="10152529" cy="3139321"/>
            <a:chOff x="838200" y="1690688"/>
            <a:chExt cx="10152529" cy="3139321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99B9A111-AFE8-47BC-AC69-1E6083542D33}"/>
                </a:ext>
              </a:extLst>
            </p:cNvPr>
            <p:cNvSpPr/>
            <p:nvPr/>
          </p:nvSpPr>
          <p:spPr>
            <a:xfrm>
              <a:off x="838200" y="3908612"/>
              <a:ext cx="4379259" cy="92139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0ABF05C5-F3D4-4780-871C-1AA6EC4A4B26}"/>
                    </a:ext>
                  </a:extLst>
                </p:cNvPr>
                <p:cNvSpPr txBox="1"/>
                <p:nvPr/>
              </p:nvSpPr>
              <p:spPr>
                <a:xfrm>
                  <a:off x="838200" y="1690688"/>
                  <a:ext cx="10152529" cy="31393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b="1" dirty="0"/>
                    <a:t>定値（もしくはゆっくり振動する）外乱が加わる（</a:t>
                  </a:r>
                  <a14:m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𝒅</m:t>
                      </m:r>
                    </m:oMath>
                  </a14:m>
                  <a:r>
                    <a:rPr lang="ja-JP" altLang="en-US" b="1" dirty="0"/>
                    <a:t>となる）と状態が </a:t>
                  </a:r>
                  <a:r>
                    <a:rPr lang="en-US" altLang="ja-JP" b="1" dirty="0"/>
                    <a:t>0 </a:t>
                  </a:r>
                  <a:r>
                    <a:rPr lang="ja-JP" altLang="en-US" b="1" dirty="0"/>
                    <a:t>に収束しない</a:t>
                  </a:r>
                  <a:endParaRPr lang="en-US" altLang="ja-JP" b="1" dirty="0"/>
                </a:p>
                <a:p>
                  <a:endParaRPr lang="en-US" altLang="ja-JP" b="1" dirty="0"/>
                </a:p>
                <a:p>
                  <a:r>
                    <a:rPr lang="ja-JP" altLang="en-US" b="1" dirty="0"/>
                    <a:t>＜解決＞</a:t>
                  </a:r>
                  <a:endParaRPr lang="en-US" altLang="ja-JP" b="1" dirty="0"/>
                </a:p>
                <a:p>
                  <a:r>
                    <a:rPr lang="ja-JP" altLang="en-US" b="1" dirty="0">
                      <a:solidFill>
                        <a:srgbClr val="002060"/>
                      </a:solidFill>
                    </a:rPr>
                    <a:t>積分型サーボ系 </a:t>
                  </a:r>
                  <a:r>
                    <a:rPr lang="en-US" altLang="ja-JP" b="1" dirty="0"/>
                    <a:t>… </a:t>
                  </a:r>
                  <a:r>
                    <a:rPr lang="ja-JP" altLang="en-US" b="1" dirty="0"/>
                    <a:t>出力  </a:t>
                  </a:r>
                  <a14:m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ja-JP" altLang="en-US" b="1" dirty="0"/>
                    <a:t> と目標値  </a:t>
                  </a:r>
                  <a14:m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a14:m>
                  <a:r>
                    <a:rPr lang="ja-JP" altLang="en-US" b="1" dirty="0"/>
                    <a:t> の差を積分し，それを入力に加える</a:t>
                  </a:r>
                  <a:endParaRPr lang="en-US" altLang="ja-JP" b="1" dirty="0"/>
                </a:p>
                <a:p>
                  <a:endParaRPr lang="en-US" altLang="ja-JP" b="1" dirty="0"/>
                </a:p>
                <a:p>
                  <a:endParaRPr lang="en-US" altLang="ja-JP" b="1" dirty="0"/>
                </a:p>
                <a:p>
                  <a:endParaRPr lang="en-US" altLang="ja-JP" b="1" dirty="0"/>
                </a:p>
                <a:p>
                  <a:endParaRPr lang="en-US" altLang="ja-JP" b="1" dirty="0"/>
                </a:p>
                <a:p>
                  <a:r>
                    <a:rPr lang="ja-JP" altLang="en-US" b="1" dirty="0">
                      <a:solidFill>
                        <a:srgbClr val="7030A0"/>
                      </a:solidFill>
                    </a:rPr>
                    <a:t>状態フィードバック制御</a:t>
                  </a:r>
                  <a:r>
                    <a:rPr lang="ja-JP" altLang="en-US" b="1" dirty="0"/>
                    <a:t>は</a:t>
                  </a:r>
                  <a:r>
                    <a:rPr lang="en-US" altLang="ja-JP" b="1" dirty="0">
                      <a:solidFill>
                        <a:srgbClr val="7030A0"/>
                      </a:solidFill>
                    </a:rPr>
                    <a:t>PD</a:t>
                  </a:r>
                  <a:r>
                    <a:rPr lang="ja-JP" altLang="en-US" b="1" dirty="0">
                      <a:solidFill>
                        <a:srgbClr val="7030A0"/>
                      </a:solidFill>
                    </a:rPr>
                    <a:t>制御</a:t>
                  </a:r>
                  <a:r>
                    <a:rPr lang="ja-JP" altLang="en-US" b="1" dirty="0"/>
                    <a:t>に対応</a:t>
                  </a:r>
                  <a:endParaRPr lang="en-US" altLang="ja-JP" b="1" dirty="0"/>
                </a:p>
                <a:p>
                  <a:endParaRPr lang="en-US" altLang="ja-JP" b="1" dirty="0"/>
                </a:p>
                <a:p>
                  <a:r>
                    <a:rPr lang="ja-JP" altLang="en-US" b="1" dirty="0">
                      <a:solidFill>
                        <a:srgbClr val="C00000"/>
                      </a:solidFill>
                    </a:rPr>
                    <a:t>積分型サーボ系</a:t>
                  </a:r>
                  <a:r>
                    <a:rPr lang="ja-JP" altLang="en-US" b="1" dirty="0"/>
                    <a:t>は</a:t>
                  </a:r>
                  <a:r>
                    <a:rPr lang="en-US" altLang="ja-JP" b="1" dirty="0">
                      <a:solidFill>
                        <a:srgbClr val="C00000"/>
                      </a:solidFill>
                    </a:rPr>
                    <a:t>I-PD</a:t>
                  </a:r>
                  <a:r>
                    <a:rPr lang="ja-JP" altLang="en-US" b="1" dirty="0">
                      <a:solidFill>
                        <a:srgbClr val="C00000"/>
                      </a:solidFill>
                    </a:rPr>
                    <a:t>制御</a:t>
                  </a:r>
                  <a:r>
                    <a:rPr lang="ja-JP" altLang="en-US" b="1" dirty="0"/>
                    <a:t>に対応</a:t>
                  </a:r>
                  <a:endParaRPr lang="en-US" altLang="ja-JP" b="1" dirty="0"/>
                </a:p>
              </p:txBody>
            </p:sp>
          </mc:Choice>
          <mc:Fallback xmlns="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0ABF05C5-F3D4-4780-871C-1AA6EC4A4B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690688"/>
                  <a:ext cx="10152529" cy="3139321"/>
                </a:xfrm>
                <a:prstGeom prst="rect">
                  <a:avLst/>
                </a:prstGeom>
                <a:blipFill>
                  <a:blip r:embed="rId2"/>
                  <a:stretch>
                    <a:fillRect l="-541" t="-971" b="-213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24C49658-EE27-401B-A6D0-C7F386FA549A}"/>
                    </a:ext>
                  </a:extLst>
                </p:cNvPr>
                <p:cNvSpPr txBox="1"/>
                <p:nvPr/>
              </p:nvSpPr>
              <p:spPr>
                <a:xfrm>
                  <a:off x="3110752" y="3037948"/>
                  <a:ext cx="3648635" cy="71038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d>
                          <m:d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𝑭𝒙</m:t>
                        </m:r>
                        <m:d>
                          <m:d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nary>
                          <m:nary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nary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𝝉</m:t>
                        </m:r>
                      </m:oMath>
                    </m:oMathPara>
                  </a14:m>
                  <a:endParaRPr lang="ja-JP" altLang="en-US" b="1" dirty="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24C49658-EE27-401B-A6D0-C7F386FA54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0752" y="3037948"/>
                  <a:ext cx="3648635" cy="7103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16956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2CAF26-A436-4F4F-8961-0CD3F39E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積分型サーボ系</a:t>
            </a: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EE40CC64-1C14-42BB-9D6C-415A54C135F0}"/>
              </a:ext>
            </a:extLst>
          </p:cNvPr>
          <p:cNvGrpSpPr/>
          <p:nvPr/>
        </p:nvGrpSpPr>
        <p:grpSpPr>
          <a:xfrm>
            <a:off x="838200" y="2066247"/>
            <a:ext cx="10152529" cy="6071734"/>
            <a:chOff x="838200" y="2066247"/>
            <a:chExt cx="10152529" cy="6071734"/>
          </a:xfrm>
        </p:grpSpPr>
        <p:sp>
          <p:nvSpPr>
            <p:cNvPr id="26" name="四角形: 角を丸くする 25">
              <a:extLst>
                <a:ext uri="{FF2B5EF4-FFF2-40B4-BE49-F238E27FC236}">
                  <a16:creationId xmlns:a16="http://schemas.microsoft.com/office/drawing/2014/main" id="{F7ABE77D-DA38-4601-9D20-71AF152837F3}"/>
                </a:ext>
              </a:extLst>
            </p:cNvPr>
            <p:cNvSpPr/>
            <p:nvPr/>
          </p:nvSpPr>
          <p:spPr>
            <a:xfrm>
              <a:off x="4059853" y="7745506"/>
              <a:ext cx="5711676" cy="36933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5591F2E4-3F56-4E21-8CA7-15B1A20E3BE9}"/>
                </a:ext>
              </a:extLst>
            </p:cNvPr>
            <p:cNvGrpSpPr/>
            <p:nvPr/>
          </p:nvGrpSpPr>
          <p:grpSpPr>
            <a:xfrm>
              <a:off x="838200" y="3059668"/>
              <a:ext cx="10152529" cy="5078313"/>
              <a:chOff x="838200" y="1690688"/>
              <a:chExt cx="10152529" cy="507831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テキスト ボックス 3">
                    <a:extLst>
                      <a:ext uri="{FF2B5EF4-FFF2-40B4-BE49-F238E27FC236}">
                        <a16:creationId xmlns:a16="http://schemas.microsoft.com/office/drawing/2014/main" id="{0ABF05C5-F3D4-4780-871C-1AA6EC4A4B26}"/>
                      </a:ext>
                    </a:extLst>
                  </p:cNvPr>
                  <p:cNvSpPr txBox="1"/>
                  <p:nvPr/>
                </p:nvSpPr>
                <p:spPr>
                  <a:xfrm>
                    <a:off x="838200" y="1690688"/>
                    <a:ext cx="10152529" cy="50783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ja-JP" altLang="en-US" b="1" dirty="0"/>
                      <a:t>積分器の状態を </a:t>
                    </a:r>
                    <a14:m>
                      <m:oMath xmlns:m="http://schemas.openxmlformats.org/officeDocument/2006/math"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oMath>
                    </a14:m>
                    <a:r>
                      <a:rPr lang="en-US" altLang="ja-JP" b="1" dirty="0"/>
                      <a:t> </a:t>
                    </a:r>
                    <a:r>
                      <a:rPr lang="ja-JP" altLang="en-US" b="1" dirty="0"/>
                      <a:t>とすると　　　　　　　　　　　　　　となる．</a:t>
                    </a:r>
                    <a:endParaRPr lang="en-US" altLang="ja-JP" b="1" dirty="0"/>
                  </a:p>
                  <a:p>
                    <a:r>
                      <a:rPr lang="ja-JP" altLang="en-US" b="1" dirty="0"/>
                      <a:t>これを用いて，状態を拡大すると</a:t>
                    </a:r>
                    <a:r>
                      <a:rPr lang="en-US" altLang="ja-JP" b="1" dirty="0"/>
                      <a:t>...</a:t>
                    </a:r>
                  </a:p>
                  <a:p>
                    <a:endParaRPr lang="en-US" altLang="ja-JP" b="1" dirty="0"/>
                  </a:p>
                  <a:p>
                    <a:endParaRPr lang="en-US" altLang="ja-JP" b="1" dirty="0"/>
                  </a:p>
                  <a:p>
                    <a:endParaRPr lang="en-US" altLang="ja-JP" b="1" dirty="0"/>
                  </a:p>
                  <a:p>
                    <a:endParaRPr lang="en-US" altLang="ja-JP" b="1" dirty="0"/>
                  </a:p>
                  <a:p>
                    <a:endParaRPr lang="en-US" altLang="ja-JP" b="1" dirty="0"/>
                  </a:p>
                  <a:p>
                    <a:endParaRPr lang="en-US" altLang="ja-JP" b="1" dirty="0"/>
                  </a:p>
                  <a:p>
                    <a:endParaRPr lang="en-US" altLang="ja-JP" b="1" dirty="0"/>
                  </a:p>
                  <a:p>
                    <a:endParaRPr lang="en-US" altLang="ja-JP" b="1" dirty="0"/>
                  </a:p>
                  <a:p>
                    <a:r>
                      <a:rPr lang="ja-JP" altLang="en-US" b="1" dirty="0"/>
                      <a:t>このとき拡大系の入力は次のようになる．</a:t>
                    </a:r>
                    <a:endParaRPr lang="en-US" altLang="ja-JP" b="1" dirty="0"/>
                  </a:p>
                  <a:p>
                    <a:endParaRPr lang="en-US" altLang="ja-JP" b="1" dirty="0"/>
                  </a:p>
                  <a:p>
                    <a:endParaRPr lang="en-US" altLang="ja-JP" b="1" dirty="0"/>
                  </a:p>
                  <a:p>
                    <a:endParaRPr lang="en-US" altLang="ja-JP" b="1" dirty="0"/>
                  </a:p>
                  <a:p>
                    <a:endParaRPr lang="en-US" altLang="ja-JP" b="1" dirty="0"/>
                  </a:p>
                  <a:p>
                    <a:endParaRPr lang="en-US" altLang="ja-JP" b="1" dirty="0"/>
                  </a:p>
                  <a:p>
                    <a:endParaRPr lang="en-US" altLang="ja-JP" b="1" dirty="0"/>
                  </a:p>
                  <a:p>
                    <a:r>
                      <a:rPr lang="ja-JP" altLang="en-US" b="1" dirty="0"/>
                      <a:t>積分型サーボ系を構築すると，一定値の目標値 </a:t>
                    </a:r>
                    <a14:m>
                      <m:oMath xmlns:m="http://schemas.openxmlformats.org/officeDocument/2006/math"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oMath>
                    </a14:m>
                    <a:r>
                      <a:rPr lang="en-US" altLang="ja-JP" b="1" dirty="0"/>
                      <a:t> </a:t>
                    </a:r>
                    <a:r>
                      <a:rPr lang="ja-JP" altLang="en-US" b="1" dirty="0"/>
                      <a:t>に出力 </a:t>
                    </a:r>
                    <a14:m>
                      <m:oMath xmlns:m="http://schemas.openxmlformats.org/officeDocument/2006/math"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a14:m>
                    <a:r>
                      <a:rPr lang="en-US" altLang="ja-JP" b="1" dirty="0"/>
                      <a:t> </a:t>
                    </a:r>
                    <a:r>
                      <a:rPr lang="ja-JP" altLang="en-US" b="1" dirty="0"/>
                      <a:t>を追従させることもできる</a:t>
                    </a:r>
                    <a:endParaRPr lang="en-US" altLang="ja-JP" b="1" dirty="0"/>
                  </a:p>
                </p:txBody>
              </p:sp>
            </mc:Choice>
            <mc:Fallback xmlns="">
              <p:sp>
                <p:nvSpPr>
                  <p:cNvPr id="4" name="テキスト ボックス 3">
                    <a:extLst>
                      <a:ext uri="{FF2B5EF4-FFF2-40B4-BE49-F238E27FC236}">
                        <a16:creationId xmlns:a16="http://schemas.microsoft.com/office/drawing/2014/main" id="{0ABF05C5-F3D4-4780-871C-1AA6EC4A4B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1690688"/>
                    <a:ext cx="10152529" cy="507831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541" t="-720" b="-96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1ACCC5C3-9845-465D-8508-D200198B4A57}"/>
                      </a:ext>
                    </a:extLst>
                  </p:cNvPr>
                  <p:cNvSpPr txBox="1"/>
                  <p:nvPr/>
                </p:nvSpPr>
                <p:spPr>
                  <a:xfrm>
                    <a:off x="3863789" y="1736854"/>
                    <a:ext cx="29784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  <m:d>
                            <m:d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d>
                            <m:d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𝑪𝒙</m:t>
                          </m:r>
                          <m:d>
                            <m:d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oMath>
                      </m:oMathPara>
                    </a14:m>
                    <a:endParaRPr kumimoji="1" lang="ja-JP" altLang="en-US" b="1" dirty="0"/>
                  </a:p>
                </p:txBody>
              </p:sp>
            </mc:Choice>
            <mc:Fallback xmlns=""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1ACCC5C3-9845-465D-8508-D200198B4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3789" y="1736854"/>
                    <a:ext cx="2978444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2174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1BD58516-4514-4EFB-BA1D-D392BA190D79}"/>
                    </a:ext>
                  </a:extLst>
                </p:cNvPr>
                <p:cNvSpPr txBox="1"/>
                <p:nvPr/>
              </p:nvSpPr>
              <p:spPr>
                <a:xfrm>
                  <a:off x="838200" y="2066247"/>
                  <a:ext cx="2972417" cy="6178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𝑨𝒙</m:t>
                                </m:r>
                                <m:d>
                                  <m:dPr>
                                    <m:ctrlP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d>
                                  <m:dPr>
                                    <m:ctrlP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  <m:d>
                                      <m:dPr>
                                        <m:ctrlPr>
                                          <a:rPr kumimoji="1" lang="en-US" altLang="ja-JP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ja-JP" b="1" i="1" smtClean="0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</m:d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𝑪𝒙</m:t>
                                </m:r>
                                <m:d>
                                  <m:dPr>
                                    <m:ctrlP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1BD58516-4514-4EFB-BA1D-D392BA190D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2066247"/>
                  <a:ext cx="2972417" cy="617861"/>
                </a:xfrm>
                <a:prstGeom prst="rect">
                  <a:avLst/>
                </a:prstGeom>
                <a:blipFill>
                  <a:blip r:embed="rId4"/>
                  <a:stretch>
                    <a:fillRect b="-99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B1957C23-D133-48D1-A5A6-F75697034D4F}"/>
                    </a:ext>
                  </a:extLst>
                </p:cNvPr>
                <p:cNvSpPr txBox="1"/>
                <p:nvPr/>
              </p:nvSpPr>
              <p:spPr>
                <a:xfrm>
                  <a:off x="1465728" y="4053088"/>
                  <a:ext cx="4260525" cy="5350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d>
                                  <m:d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eqArr>
                          </m:e>
                        </m:d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e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e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d>
                                  <m:dPr>
                                    <m:ctrlP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d>
                                  <m:d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eqArr>
                          </m:e>
                        </m:d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d>
                          <m:d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eqArr>
                          </m:e>
                        </m:d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B1957C23-D133-48D1-A5A6-F75697034D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5728" y="4053088"/>
                  <a:ext cx="4260525" cy="53508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8ED8D39A-1B6B-4559-AD9E-A8A68D3B8F7E}"/>
                    </a:ext>
                  </a:extLst>
                </p:cNvPr>
                <p:cNvSpPr txBox="1"/>
                <p:nvPr/>
              </p:nvSpPr>
              <p:spPr>
                <a:xfrm>
                  <a:off x="1663939" y="4963731"/>
                  <a:ext cx="2146678" cy="5350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d>
                          <m:d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e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d>
                                  <m:dPr>
                                    <m:ctrlP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d>
                                  <m:d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8ED8D39A-1B6B-4559-AD9E-A8A68D3B8F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3939" y="4963731"/>
                  <a:ext cx="2146678" cy="53508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D11256B2-588C-4968-83A5-FE0AE5B8ABA0}"/>
                    </a:ext>
                  </a:extLst>
                </p:cNvPr>
                <p:cNvSpPr txBox="1"/>
                <p:nvPr/>
              </p:nvSpPr>
              <p:spPr>
                <a:xfrm>
                  <a:off x="1663939" y="6198989"/>
                  <a:ext cx="2341228" cy="6274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d>
                          <m:d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e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d>
                                  <m:dPr>
                                    <m:ctrlP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d>
                                  <m:d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eqArr>
                          </m:e>
                        </m:d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D11256B2-588C-4968-83A5-FE0AE5B8AB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3939" y="6198989"/>
                  <a:ext cx="2341228" cy="62741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B2FC4168-2285-463D-96E8-AC13B09778A8}"/>
                    </a:ext>
                  </a:extLst>
                </p:cNvPr>
                <p:cNvSpPr txBox="1"/>
                <p:nvPr/>
              </p:nvSpPr>
              <p:spPr>
                <a:xfrm>
                  <a:off x="2612676" y="4482591"/>
                  <a:ext cx="443753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kumimoji="1" lang="en-US" altLang="ja-JP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</m:oMath>
                    </m:oMathPara>
                  </a14:m>
                  <a:endParaRPr lang="ja-JP" alt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B2FC4168-2285-463D-96E8-AC13B09778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2676" y="4482591"/>
                  <a:ext cx="443753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1B947399-DB71-44EA-ACB0-B2C8894130F2}"/>
                    </a:ext>
                  </a:extLst>
                </p:cNvPr>
                <p:cNvSpPr txBox="1"/>
                <p:nvPr/>
              </p:nvSpPr>
              <p:spPr>
                <a:xfrm>
                  <a:off x="3240204" y="4482591"/>
                  <a:ext cx="443753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</m:oMath>
                    </m:oMathPara>
                  </a14:m>
                  <a:endParaRPr lang="ja-JP" alt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1B947399-DB71-44EA-ACB0-B2C8894130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0204" y="4482591"/>
                  <a:ext cx="443753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271FBA0D-71D8-462B-9128-D2A6A14EFF32}"/>
                    </a:ext>
                  </a:extLst>
                </p:cNvPr>
                <p:cNvSpPr txBox="1"/>
                <p:nvPr/>
              </p:nvSpPr>
              <p:spPr>
                <a:xfrm>
                  <a:off x="4059853" y="4482591"/>
                  <a:ext cx="443753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kumimoji="1" lang="en-US" altLang="ja-JP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</m:oMath>
                    </m:oMathPara>
                  </a14:m>
                  <a:endParaRPr lang="ja-JP" alt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271FBA0D-71D8-462B-9128-D2A6A14EFF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9853" y="4482591"/>
                  <a:ext cx="443753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A0388921-2793-4F5F-BFCD-E0A5B80F05BC}"/>
                    </a:ext>
                  </a:extLst>
                </p:cNvPr>
                <p:cNvSpPr txBox="1"/>
                <p:nvPr/>
              </p:nvSpPr>
              <p:spPr>
                <a:xfrm>
                  <a:off x="5131134" y="4482591"/>
                  <a:ext cx="443753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kumimoji="1" lang="en-US" altLang="ja-JP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</m:oMath>
                    </m:oMathPara>
                  </a14:m>
                  <a:endParaRPr lang="ja-JP" alt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A0388921-2793-4F5F-BFCD-E0A5B80F05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1134" y="4482591"/>
                  <a:ext cx="443753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F7A31739-BF58-4F43-85D3-662181D151BD}"/>
                    </a:ext>
                  </a:extLst>
                </p:cNvPr>
                <p:cNvSpPr txBox="1"/>
                <p:nvPr/>
              </p:nvSpPr>
              <p:spPr>
                <a:xfrm>
                  <a:off x="2541524" y="5371518"/>
                  <a:ext cx="443753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kumimoji="1" lang="en-US" altLang="ja-JP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</m:oMath>
                    </m:oMathPara>
                  </a14:m>
                  <a:endParaRPr lang="ja-JP" alt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F7A31739-BF58-4F43-85D3-662181D151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1524" y="5371518"/>
                  <a:ext cx="443753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03615D2A-FBA7-4D50-A857-B3CEB0AC0EE6}"/>
                    </a:ext>
                  </a:extLst>
                </p:cNvPr>
                <p:cNvSpPr txBox="1"/>
                <p:nvPr/>
              </p:nvSpPr>
              <p:spPr>
                <a:xfrm>
                  <a:off x="3213632" y="5398543"/>
                  <a:ext cx="443753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</m:oMath>
                    </m:oMathPara>
                  </a14:m>
                  <a:endParaRPr lang="ja-JP" alt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03615D2A-FBA7-4D50-A857-B3CEB0AC0E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3632" y="5398543"/>
                  <a:ext cx="443753" cy="4001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7711BC7E-3786-4C10-98EE-5BF705B17AE5}"/>
                    </a:ext>
                  </a:extLst>
                </p:cNvPr>
                <p:cNvSpPr txBox="1"/>
                <p:nvPr/>
              </p:nvSpPr>
              <p:spPr>
                <a:xfrm>
                  <a:off x="2612676" y="6680628"/>
                  <a:ext cx="443753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kumimoji="1" lang="en-US" altLang="ja-JP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</m:oMath>
                    </m:oMathPara>
                  </a14:m>
                  <a:endParaRPr lang="ja-JP" alt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7711BC7E-3786-4C10-98EE-5BF705B17A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2676" y="6680628"/>
                  <a:ext cx="443753" cy="4001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DB96C271-0EC6-468E-8B96-0DB51F8D16E2}"/>
                </a:ext>
              </a:extLst>
            </p:cNvPr>
            <p:cNvSpPr txBox="1"/>
            <p:nvPr/>
          </p:nvSpPr>
          <p:spPr>
            <a:xfrm>
              <a:off x="2612676" y="7129590"/>
              <a:ext cx="466388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solidFill>
                    <a:srgbClr val="0070C0"/>
                  </a:solidFill>
                </a:rPr>
                <a:t>拡大系に対する状態フィードバックゲイン</a:t>
              </a:r>
              <a:endParaRPr kumimoji="1" lang="ja-JP" altLang="en-US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8576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2CAF26-A436-4F4F-8961-0CD3F39E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可制御性</a:t>
            </a: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F08ED959-D6D1-4B97-B904-DA12600FAA4F}"/>
              </a:ext>
            </a:extLst>
          </p:cNvPr>
          <p:cNvGrpSpPr/>
          <p:nvPr/>
        </p:nvGrpSpPr>
        <p:grpSpPr>
          <a:xfrm>
            <a:off x="1129553" y="2043953"/>
            <a:ext cx="9018494" cy="3767567"/>
            <a:chOff x="1129553" y="2043953"/>
            <a:chExt cx="9018494" cy="3767567"/>
          </a:xfrm>
        </p:grpSpPr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FEFCA620-A2E4-4F24-A4D3-7FB200FA9A89}"/>
                </a:ext>
              </a:extLst>
            </p:cNvPr>
            <p:cNvSpPr/>
            <p:nvPr/>
          </p:nvSpPr>
          <p:spPr>
            <a:xfrm>
              <a:off x="1362634" y="4342927"/>
              <a:ext cx="6705600" cy="146859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8900AEBF-EF03-4AD6-B3A4-5C415DBFC227}"/>
                </a:ext>
              </a:extLst>
            </p:cNvPr>
            <p:cNvSpPr/>
            <p:nvPr/>
          </p:nvSpPr>
          <p:spPr>
            <a:xfrm>
              <a:off x="1308847" y="2613433"/>
              <a:ext cx="7333129" cy="98004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テキスト ボックス 2">
                  <a:extLst>
                    <a:ext uri="{FF2B5EF4-FFF2-40B4-BE49-F238E27FC236}">
                      <a16:creationId xmlns:a16="http://schemas.microsoft.com/office/drawing/2014/main" id="{76CF17D7-02BC-46A3-A2BE-AED09B47C52F}"/>
                    </a:ext>
                  </a:extLst>
                </p:cNvPr>
                <p:cNvSpPr txBox="1"/>
                <p:nvPr/>
              </p:nvSpPr>
              <p:spPr>
                <a:xfrm>
                  <a:off x="1129553" y="2043953"/>
                  <a:ext cx="9018494" cy="26575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b="1" dirty="0"/>
                    <a:t>任意の極で極配置を行うためには，システムが可制御である必要がある．</a:t>
                  </a:r>
                  <a:endParaRPr kumimoji="1" lang="en-US" altLang="ja-JP" b="1" dirty="0"/>
                </a:p>
                <a:p>
                  <a:endParaRPr lang="en-US" altLang="ja-JP" b="1" dirty="0"/>
                </a:p>
                <a:p>
                  <a:r>
                    <a:rPr kumimoji="1" lang="ja-JP" altLang="en-US" b="1" dirty="0"/>
                    <a:t>　　　　　　　　　　　が可制御であるとは</a:t>
                  </a:r>
                  <a:r>
                    <a:rPr kumimoji="1" lang="en-US" altLang="ja-JP" b="1" dirty="0"/>
                    <a:t>...</a:t>
                  </a:r>
                </a:p>
                <a:p>
                  <a:r>
                    <a:rPr lang="ja-JP" altLang="en-US" b="1" dirty="0"/>
                    <a:t>「</a:t>
                  </a:r>
                  <a:r>
                    <a:rPr lang="ja-JP" altLang="en-US" b="1" dirty="0">
                      <a:solidFill>
                        <a:srgbClr val="002060"/>
                      </a:solidFill>
                    </a:rPr>
                    <a:t>任意の初期状態</a:t>
                  </a:r>
                  <a14:m>
                    <m:oMath xmlns:m="http://schemas.openxmlformats.org/officeDocument/2006/math">
                      <m:r>
                        <a:rPr lang="en-US" altLang="ja-JP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ja-JP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ja-JP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a14:m>
                  <a:r>
                    <a:rPr lang="ja-JP" altLang="en-US" b="1" dirty="0">
                      <a:solidFill>
                        <a:srgbClr val="002060"/>
                      </a:solidFill>
                    </a:rPr>
                    <a:t>から，適当な有限時刻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ja-JP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altLang="ja-JP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ja-JP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a14:m>
                  <a:r>
                    <a:rPr lang="ja-JP" altLang="en-US" b="1" dirty="0">
                      <a:solidFill>
                        <a:srgbClr val="002060"/>
                      </a:solidFill>
                    </a:rPr>
                    <a:t>まで</a:t>
                  </a:r>
                  <a:endParaRPr lang="en-US" altLang="ja-JP" b="1" dirty="0">
                    <a:solidFill>
                      <a:srgbClr val="002060"/>
                    </a:solidFill>
                  </a:endParaRPr>
                </a:p>
                <a:p>
                  <a:r>
                    <a:rPr lang="ja-JP" altLang="en-US" b="1" dirty="0">
                      <a:solidFill>
                        <a:srgbClr val="002060"/>
                      </a:solidFill>
                    </a:rPr>
                    <a:t>   適当な入力</a:t>
                  </a:r>
                  <a14:m>
                    <m:oMath xmlns:m="http://schemas.openxmlformats.org/officeDocument/2006/math">
                      <m:r>
                        <a:rPr lang="en-US" altLang="ja-JP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ctrlPr>
                            <a:rPr lang="en-US" altLang="ja-JP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ja-JP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ja-JP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ja-JP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ja-JP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ja-JP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ja-JP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altLang="ja-JP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ja-JP" altLang="en-US" b="1" dirty="0">
                      <a:solidFill>
                        <a:srgbClr val="002060"/>
                      </a:solidFill>
                    </a:rPr>
                    <a:t>を加えることで，</a:t>
                  </a:r>
                  <a14:m>
                    <m:oMath xmlns:m="http://schemas.openxmlformats.org/officeDocument/2006/math">
                      <m:r>
                        <a:rPr lang="en-US" altLang="ja-JP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ja-JP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ja-JP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sub>
                          </m:sSub>
                        </m:e>
                      </m:d>
                      <m:r>
                        <a:rPr lang="en-US" altLang="ja-JP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a14:m>
                  <a:r>
                    <a:rPr lang="ja-JP" altLang="en-US" b="1" dirty="0">
                      <a:solidFill>
                        <a:srgbClr val="002060"/>
                      </a:solidFill>
                    </a:rPr>
                    <a:t>とできること</a:t>
                  </a:r>
                  <a:r>
                    <a:rPr lang="ja-JP" altLang="en-US" b="1" dirty="0"/>
                    <a:t>」</a:t>
                  </a:r>
                  <a:endParaRPr lang="en-US" altLang="ja-JP" b="1" dirty="0"/>
                </a:p>
                <a:p>
                  <a:endParaRPr kumimoji="1" lang="en-US" altLang="ja-JP" b="1" dirty="0"/>
                </a:p>
                <a:p>
                  <a:endParaRPr lang="en-US" altLang="ja-JP" b="1" dirty="0"/>
                </a:p>
                <a:p>
                  <a:r>
                    <a:rPr kumimoji="1" lang="ja-JP" altLang="en-US" b="1" dirty="0">
                      <a:solidFill>
                        <a:srgbClr val="002060"/>
                      </a:solidFill>
                    </a:rPr>
                    <a:t>可制御性を</a:t>
                  </a:r>
                  <a:r>
                    <a:rPr lang="ja-JP" altLang="en-US" b="1" dirty="0">
                      <a:solidFill>
                        <a:srgbClr val="002060"/>
                      </a:solidFill>
                    </a:rPr>
                    <a:t>チェック</a:t>
                  </a:r>
                  <a:r>
                    <a:rPr lang="en-US" altLang="ja-JP" b="1" dirty="0"/>
                    <a:t>...</a:t>
                  </a:r>
                </a:p>
                <a:p>
                  <a:r>
                    <a:rPr kumimoji="1" lang="ja-JP" altLang="en-US" b="1" dirty="0"/>
                    <a:t>　可制御性行列をつくり，それがフルランクとなることを確認</a:t>
                  </a:r>
                  <a:endParaRPr kumimoji="1" lang="en-US" altLang="ja-JP" b="1" dirty="0"/>
                </a:p>
              </p:txBody>
            </p:sp>
          </mc:Choice>
          <mc:Fallback xmlns="">
            <p:sp>
              <p:nvSpPr>
                <p:cNvPr id="3" name="テキスト ボックス 2">
                  <a:extLst>
                    <a:ext uri="{FF2B5EF4-FFF2-40B4-BE49-F238E27FC236}">
                      <a16:creationId xmlns:a16="http://schemas.microsoft.com/office/drawing/2014/main" id="{76CF17D7-02BC-46A3-A2BE-AED09B47C5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553" y="2043953"/>
                  <a:ext cx="9018494" cy="2657522"/>
                </a:xfrm>
                <a:prstGeom prst="rect">
                  <a:avLst/>
                </a:prstGeom>
                <a:blipFill>
                  <a:blip r:embed="rId2"/>
                  <a:stretch>
                    <a:fillRect l="-541" t="-1147" b="-25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3BEB0108-C0C0-44D1-9DBC-2EC7AEAF6BB7}"/>
                    </a:ext>
                  </a:extLst>
                </p:cNvPr>
                <p:cNvSpPr txBox="1"/>
                <p:nvPr/>
              </p:nvSpPr>
              <p:spPr>
                <a:xfrm>
                  <a:off x="1479176" y="2613433"/>
                  <a:ext cx="22410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d>
                          <m:d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𝑨𝒙</m:t>
                        </m:r>
                        <m:d>
                          <m:d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𝑩𝒖</m:t>
                        </m:r>
                        <m:d>
                          <m:d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3BEB0108-C0C0-44D1-9DBC-2EC7AEAF6B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9176" y="2613433"/>
                  <a:ext cx="224106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817" t="-4444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EDEB5A07-F48A-48A6-8407-AB25A1E29C83}"/>
                    </a:ext>
                  </a:extLst>
                </p:cNvPr>
                <p:cNvSpPr txBox="1"/>
                <p:nvPr/>
              </p:nvSpPr>
              <p:spPr>
                <a:xfrm>
                  <a:off x="2241176" y="4838299"/>
                  <a:ext cx="34635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b>
                        </m:s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e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𝑨𝑩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1" lang="en-US" altLang="ja-JP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altLang="ja-JP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ja-JP" b="1" i="1">
                                                <a:latin typeface="Cambria Math" panose="02040503050406030204" pitchFamily="18" charset="0"/>
                                              </a:rPr>
                                              <m:t>𝑨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ja-JP" b="1" i="1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  <m:r>
                                          <a:rPr lang="en-US" altLang="ja-JP" b="1" i="1">
                                            <a:latin typeface="Cambria Math" panose="02040503050406030204" pitchFamily="18" charset="0"/>
                                          </a:rPr>
                                          <m:t>𝑩</m:t>
                                        </m:r>
                                      </m:e>
                                      <m:e>
                                        <m:r>
                                          <a:rPr kumimoji="1" lang="en-US" altLang="ja-JP" b="1" i="1" smtClean="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kumimoji="1" lang="en-US" altLang="ja-JP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kumimoji="1" lang="en-US" altLang="ja-JP" b="1" i="1" smtClean="0">
                                                <a:latin typeface="Cambria Math" panose="02040503050406030204" pitchFamily="18" charset="0"/>
                                              </a:rPr>
                                              <m:t>𝑨</m:t>
                                            </m:r>
                                          </m:e>
                                          <m:sup>
                                            <m:r>
                                              <a:rPr kumimoji="1" lang="en-US" altLang="ja-JP" b="1" i="1" smtClean="0">
                                                <a:latin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  <m:r>
                                              <a:rPr kumimoji="1" lang="en-US" altLang="ja-JP" b="1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1" lang="en-US" altLang="ja-JP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p>
                                        </m:sSup>
                                        <m:r>
                                          <a:rPr kumimoji="1" lang="en-US" altLang="ja-JP" b="1" i="1" smtClean="0">
                                            <a:latin typeface="Cambria Math" panose="02040503050406030204" pitchFamily="18" charset="0"/>
                                          </a:rPr>
                                          <m:t>𝑩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EDEB5A07-F48A-48A6-8407-AB25A1E29C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1176" y="4838299"/>
                  <a:ext cx="3463577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056" b="-1777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CACCC41E-CC39-4789-93E6-7AB3DD45A96E}"/>
                    </a:ext>
                  </a:extLst>
                </p:cNvPr>
                <p:cNvSpPr txBox="1"/>
                <p:nvPr/>
              </p:nvSpPr>
              <p:spPr>
                <a:xfrm>
                  <a:off x="1779286" y="5474792"/>
                  <a:ext cx="43873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𝒓𝒂𝒏𝒌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a14:m>
                  <a:r>
                    <a:rPr kumimoji="1" lang="ja-JP" altLang="en-US" b="1" dirty="0"/>
                    <a:t> となっていることを確認する</a:t>
                  </a:r>
                </a:p>
              </p:txBody>
            </p:sp>
          </mc:Choice>
          <mc:Fallback xmlns="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CACCC41E-CC39-4789-93E6-7AB3DD45A9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9286" y="5474792"/>
                  <a:ext cx="438735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083" t="-28261" r="-2639" b="-5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23237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2CAF26-A436-4F4F-8961-0CD3F39E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可観測性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3F4F5B7-16C6-4ABD-927E-C56CFA3D5020}"/>
              </a:ext>
            </a:extLst>
          </p:cNvPr>
          <p:cNvGrpSpPr/>
          <p:nvPr/>
        </p:nvGrpSpPr>
        <p:grpSpPr>
          <a:xfrm>
            <a:off x="1129553" y="2043953"/>
            <a:ext cx="9018494" cy="4147724"/>
            <a:chOff x="1129553" y="2043953"/>
            <a:chExt cx="9018494" cy="4147724"/>
          </a:xfrm>
        </p:grpSpPr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FEFCA620-A2E4-4F24-A4D3-7FB200FA9A89}"/>
                </a:ext>
              </a:extLst>
            </p:cNvPr>
            <p:cNvSpPr/>
            <p:nvPr/>
          </p:nvSpPr>
          <p:spPr>
            <a:xfrm>
              <a:off x="1272989" y="4267012"/>
              <a:ext cx="7333129" cy="192466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8900AEBF-EF03-4AD6-B3A4-5C415DBFC227}"/>
                </a:ext>
              </a:extLst>
            </p:cNvPr>
            <p:cNvSpPr/>
            <p:nvPr/>
          </p:nvSpPr>
          <p:spPr>
            <a:xfrm>
              <a:off x="1272989" y="3166184"/>
              <a:ext cx="7333129" cy="63320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テキスト ボックス 2">
                  <a:extLst>
                    <a:ext uri="{FF2B5EF4-FFF2-40B4-BE49-F238E27FC236}">
                      <a16:creationId xmlns:a16="http://schemas.microsoft.com/office/drawing/2014/main" id="{76CF17D7-02BC-46A3-A2BE-AED09B47C52F}"/>
                    </a:ext>
                  </a:extLst>
                </p:cNvPr>
                <p:cNvSpPr txBox="1"/>
                <p:nvPr/>
              </p:nvSpPr>
              <p:spPr>
                <a:xfrm>
                  <a:off x="1129553" y="2043953"/>
                  <a:ext cx="9018494" cy="26115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b="1" dirty="0"/>
                    <a:t>オブザーバ設計で必要となる．</a:t>
                  </a:r>
                  <a:endParaRPr lang="en-US" altLang="ja-JP" b="1" dirty="0"/>
                </a:p>
                <a:p>
                  <a:endParaRPr lang="en-US" altLang="ja-JP" b="1" dirty="0"/>
                </a:p>
                <a:p>
                  <a:r>
                    <a:rPr lang="ja-JP" altLang="en-US" b="1" dirty="0"/>
                    <a:t>システムが可観測であるとは</a:t>
                  </a:r>
                  <a:r>
                    <a:rPr lang="en-US" altLang="ja-JP" b="1" dirty="0"/>
                    <a:t>...</a:t>
                  </a:r>
                  <a:endParaRPr kumimoji="1" lang="en-US" altLang="ja-JP" b="1" dirty="0"/>
                </a:p>
                <a:p>
                  <a:r>
                    <a:rPr lang="ja-JP" altLang="en-US" b="1" dirty="0"/>
                    <a:t>「</a:t>
                  </a:r>
                  <a:r>
                    <a:rPr lang="ja-JP" altLang="en-US" b="1" dirty="0">
                      <a:solidFill>
                        <a:srgbClr val="002060"/>
                      </a:solidFill>
                    </a:rPr>
                    <a:t>初期時刻から有限時刻</a:t>
                  </a:r>
                  <a14:m>
                    <m:oMath xmlns:m="http://schemas.openxmlformats.org/officeDocument/2006/math">
                      <m:r>
                        <a:rPr lang="en-US" altLang="ja-JP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ja-JP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altLang="ja-JP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ja-JP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a14:m>
                  <a:r>
                    <a:rPr lang="ja-JP" altLang="en-US" b="1" dirty="0"/>
                    <a:t> </a:t>
                  </a:r>
                  <a:r>
                    <a:rPr lang="ja-JP" altLang="en-US" b="1" dirty="0">
                      <a:solidFill>
                        <a:srgbClr val="002060"/>
                      </a:solidFill>
                    </a:rPr>
                    <a:t>までの出力 </a:t>
                  </a:r>
                  <a14:m>
                    <m:oMath xmlns:m="http://schemas.openxmlformats.org/officeDocument/2006/math">
                      <m:r>
                        <a:rPr lang="en-US" altLang="ja-JP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d>
                        <m:dPr>
                          <m:ctrlPr>
                            <a:rPr lang="en-US" altLang="ja-JP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a14:m>
                  <a:r>
                    <a:rPr lang="ja-JP" altLang="en-US" b="1" dirty="0"/>
                    <a:t> </a:t>
                  </a:r>
                  <a:r>
                    <a:rPr lang="ja-JP" altLang="en-US" b="1" dirty="0">
                      <a:solidFill>
                        <a:srgbClr val="002060"/>
                      </a:solidFill>
                    </a:rPr>
                    <a:t>と入力 </a:t>
                  </a:r>
                  <a14:m>
                    <m:oMath xmlns:m="http://schemas.openxmlformats.org/officeDocument/2006/math">
                      <m:r>
                        <a:rPr lang="en-US" altLang="ja-JP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ja-JP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ja-JP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ja-JP" altLang="en-US" b="1" dirty="0">
                      <a:solidFill>
                        <a:srgbClr val="002060"/>
                      </a:solidFill>
                    </a:rPr>
                    <a:t> から</a:t>
                  </a:r>
                  <a:endParaRPr lang="en-US" altLang="ja-JP" b="1" dirty="0">
                    <a:solidFill>
                      <a:srgbClr val="002060"/>
                    </a:solidFill>
                  </a:endParaRPr>
                </a:p>
                <a:p>
                  <a:r>
                    <a:rPr lang="ja-JP" altLang="en-US" b="1" dirty="0">
                      <a:solidFill>
                        <a:srgbClr val="002060"/>
                      </a:solidFill>
                    </a:rPr>
                    <a:t>　初期状態 </a:t>
                  </a:r>
                  <a14:m>
                    <m:oMath xmlns:m="http://schemas.openxmlformats.org/officeDocument/2006/math">
                      <m:r>
                        <a:rPr lang="en-US" altLang="ja-JP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ja-JP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</m:oMath>
                  </a14:m>
                  <a:r>
                    <a:rPr lang="ja-JP" altLang="en-US" b="1" dirty="0">
                      <a:solidFill>
                        <a:srgbClr val="002060"/>
                      </a:solidFill>
                    </a:rPr>
                    <a:t> を一意に決定できるときのこと</a:t>
                  </a:r>
                  <a:r>
                    <a:rPr lang="ja-JP" altLang="en-US" b="1" dirty="0"/>
                    <a:t>」</a:t>
                  </a:r>
                  <a:endParaRPr lang="en-US" altLang="ja-JP" b="1" dirty="0"/>
                </a:p>
                <a:p>
                  <a:endParaRPr kumimoji="1" lang="en-US" altLang="ja-JP" b="1" dirty="0"/>
                </a:p>
                <a:p>
                  <a:endParaRPr lang="en-US" altLang="ja-JP" b="1" dirty="0"/>
                </a:p>
                <a:p>
                  <a:r>
                    <a:rPr kumimoji="1" lang="ja-JP" altLang="en-US" b="1" dirty="0">
                      <a:solidFill>
                        <a:srgbClr val="002060"/>
                      </a:solidFill>
                    </a:rPr>
                    <a:t>可観測性を</a:t>
                  </a:r>
                  <a:r>
                    <a:rPr lang="ja-JP" altLang="en-US" b="1" dirty="0">
                      <a:solidFill>
                        <a:srgbClr val="002060"/>
                      </a:solidFill>
                    </a:rPr>
                    <a:t>チェック</a:t>
                  </a:r>
                  <a:r>
                    <a:rPr lang="en-US" altLang="ja-JP" b="1" dirty="0"/>
                    <a:t>...</a:t>
                  </a:r>
                </a:p>
                <a:p>
                  <a:r>
                    <a:rPr kumimoji="1" lang="ja-JP" altLang="en-US" b="1" dirty="0"/>
                    <a:t>　可観測性行列をつくり，それがフルランクとなることを確認</a:t>
                  </a:r>
                  <a:endParaRPr kumimoji="1" lang="en-US" altLang="ja-JP" b="1" dirty="0"/>
                </a:p>
              </p:txBody>
            </p:sp>
          </mc:Choice>
          <mc:Fallback xmlns="">
            <p:sp>
              <p:nvSpPr>
                <p:cNvPr id="3" name="テキスト ボックス 2">
                  <a:extLst>
                    <a:ext uri="{FF2B5EF4-FFF2-40B4-BE49-F238E27FC236}">
                      <a16:creationId xmlns:a16="http://schemas.microsoft.com/office/drawing/2014/main" id="{76CF17D7-02BC-46A3-A2BE-AED09B47C5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553" y="2043953"/>
                  <a:ext cx="9018494" cy="2611549"/>
                </a:xfrm>
                <a:prstGeom prst="rect">
                  <a:avLst/>
                </a:prstGeom>
                <a:blipFill>
                  <a:blip r:embed="rId2"/>
                  <a:stretch>
                    <a:fillRect l="-541" t="-1166" b="-256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EDEB5A07-F48A-48A6-8407-AB25A1E29C83}"/>
                    </a:ext>
                  </a:extLst>
                </p:cNvPr>
                <p:cNvSpPr txBox="1"/>
                <p:nvPr/>
              </p:nvSpPr>
              <p:spPr>
                <a:xfrm>
                  <a:off x="2106374" y="4786652"/>
                  <a:ext cx="1424172" cy="12738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</m:sub>
                        </m:s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𝐶𝐴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p>
                                  <m:sSup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ja-JP" alt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p>
                                  <m:sSup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EDEB5A07-F48A-48A6-8407-AB25A1E29C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374" y="4786652"/>
                  <a:ext cx="1424172" cy="12738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CACCC41E-CC39-4789-93E6-7AB3DD45A96E}"/>
                    </a:ext>
                  </a:extLst>
                </p:cNvPr>
                <p:cNvSpPr txBox="1"/>
                <p:nvPr/>
              </p:nvSpPr>
              <p:spPr>
                <a:xfrm>
                  <a:off x="3969486" y="5777733"/>
                  <a:ext cx="43873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𝒓𝒂𝒏𝒌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a14:m>
                  <a:r>
                    <a:rPr kumimoji="1" lang="ja-JP" altLang="en-US" b="1" dirty="0"/>
                    <a:t> となっていることを確認する</a:t>
                  </a:r>
                </a:p>
              </p:txBody>
            </p:sp>
          </mc:Choice>
          <mc:Fallback xmlns="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CACCC41E-CC39-4789-93E6-7AB3DD45A9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9486" y="5777733"/>
                  <a:ext cx="438735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944" t="-28889" r="-3056" b="-511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63391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E91CAB8B-88FE-4F46-B01A-4BDB0EA49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589" y="2288949"/>
            <a:ext cx="5230821" cy="228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2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2CAF26-A436-4F4F-8961-0CD3F39E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状態フィードバック制御</a:t>
            </a: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94CCD218-C5C2-4EC4-AE23-77AF30FCC6C7}"/>
              </a:ext>
            </a:extLst>
          </p:cNvPr>
          <p:cNvGrpSpPr/>
          <p:nvPr/>
        </p:nvGrpSpPr>
        <p:grpSpPr>
          <a:xfrm>
            <a:off x="838200" y="1884119"/>
            <a:ext cx="9982201" cy="4300923"/>
            <a:chOff x="838200" y="1884119"/>
            <a:chExt cx="9982201" cy="4300923"/>
          </a:xfrm>
        </p:grpSpPr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3F0409C9-A698-4265-A5B1-84E3E3ECE1F6}"/>
                </a:ext>
              </a:extLst>
            </p:cNvPr>
            <p:cNvSpPr/>
            <p:nvPr/>
          </p:nvSpPr>
          <p:spPr>
            <a:xfrm>
              <a:off x="1996819" y="3356483"/>
              <a:ext cx="847992" cy="42203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0046352B-0E3C-459B-940B-C4012C4AF9D1}"/>
                </a:ext>
              </a:extLst>
            </p:cNvPr>
            <p:cNvSpPr/>
            <p:nvPr/>
          </p:nvSpPr>
          <p:spPr>
            <a:xfrm>
              <a:off x="1996819" y="5763011"/>
              <a:ext cx="5947605" cy="42203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57AEEA82-5CE8-49E5-A5DE-4982B4E02698}"/>
                </a:ext>
              </a:extLst>
            </p:cNvPr>
            <p:cNvSpPr/>
            <p:nvPr/>
          </p:nvSpPr>
          <p:spPr>
            <a:xfrm>
              <a:off x="838200" y="4308231"/>
              <a:ext cx="3165232" cy="42203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テキスト ボックス 2">
                  <a:extLst>
                    <a:ext uri="{FF2B5EF4-FFF2-40B4-BE49-F238E27FC236}">
                      <a16:creationId xmlns:a16="http://schemas.microsoft.com/office/drawing/2014/main" id="{90FAF6F6-B639-4087-BE8C-84A92829B6EA}"/>
                    </a:ext>
                  </a:extLst>
                </p:cNvPr>
                <p:cNvSpPr txBox="1"/>
                <p:nvPr/>
              </p:nvSpPr>
              <p:spPr>
                <a:xfrm>
                  <a:off x="838200" y="1884119"/>
                  <a:ext cx="9982201" cy="42473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b="1" dirty="0"/>
                    <a:t>状態空間モデル </a:t>
                  </a:r>
                  <a14:m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𝑩𝒖</m:t>
                      </m:r>
                    </m:oMath>
                  </a14:m>
                  <a:r>
                    <a:rPr kumimoji="1" lang="ja-JP" altLang="en-US" b="1" dirty="0"/>
                    <a:t> で記述されたシステムに対して</a:t>
                  </a:r>
                  <a:r>
                    <a:rPr lang="ja-JP" altLang="en-US" b="1" dirty="0"/>
                    <a:t>制御器を設計する</a:t>
                  </a:r>
                  <a:endParaRPr lang="en-US" altLang="ja-JP" b="1" dirty="0"/>
                </a:p>
                <a:p>
                  <a:endParaRPr kumimoji="1" lang="en-US" altLang="ja-JP" b="1" dirty="0"/>
                </a:p>
                <a:p>
                  <a:r>
                    <a:rPr lang="en-US" altLang="ja-JP" b="1" dirty="0"/>
                    <a:t>※</a:t>
                  </a:r>
                  <a:r>
                    <a:rPr lang="ja-JP" altLang="en-US" b="1" dirty="0"/>
                    <a:t>ただし，状態はセンサなどにより</a:t>
                  </a:r>
                  <a:r>
                    <a:rPr lang="ja-JP" altLang="en-US" b="1" dirty="0">
                      <a:solidFill>
                        <a:srgbClr val="C00000"/>
                      </a:solidFill>
                    </a:rPr>
                    <a:t>可観測</a:t>
                  </a:r>
                  <a:r>
                    <a:rPr lang="ja-JP" altLang="en-US" b="1" dirty="0"/>
                    <a:t>であるとする</a:t>
                  </a:r>
                  <a:endParaRPr lang="en-US" altLang="ja-JP" b="1" dirty="0"/>
                </a:p>
                <a:p>
                  <a:endParaRPr kumimoji="1" lang="en-US" altLang="ja-JP" b="1" dirty="0"/>
                </a:p>
                <a:p>
                  <a:r>
                    <a:rPr lang="ja-JP" altLang="en-US" b="1" dirty="0"/>
                    <a:t>その観測情報を用いて制御入力を決定する</a:t>
                  </a:r>
                  <a:endParaRPr lang="en-US" altLang="ja-JP" b="1" dirty="0"/>
                </a:p>
                <a:p>
                  <a:endParaRPr kumimoji="1" lang="en-US" altLang="ja-JP" b="1" dirty="0"/>
                </a:p>
                <a:p>
                  <a:endParaRPr lang="en-US" altLang="ja-JP" b="1" dirty="0"/>
                </a:p>
                <a:p>
                  <a:r>
                    <a:rPr kumimoji="1" lang="ja-JP" altLang="en-US" b="1" dirty="0"/>
                    <a:t>という状態フィードバック制御を考える．</a:t>
                  </a:r>
                  <a:endParaRPr kumimoji="1" lang="en-US" altLang="ja-JP" b="1" dirty="0"/>
                </a:p>
                <a:p>
                  <a:endParaRPr lang="en-US" altLang="ja-JP" b="1" dirty="0"/>
                </a:p>
                <a:p>
                  <a14:m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𝑭</m:t>
                      </m:r>
                    </m:oMath>
                  </a14:m>
                  <a:r>
                    <a:rPr kumimoji="1" lang="en-US" altLang="ja-JP" b="1" dirty="0"/>
                    <a:t>: </a:t>
                  </a:r>
                  <a:r>
                    <a:rPr kumimoji="1" lang="ja-JP" altLang="en-US" b="1" dirty="0"/>
                    <a:t>状態フィードバックゲイン</a:t>
                  </a:r>
                  <a:endParaRPr kumimoji="1" lang="en-US" altLang="ja-JP" b="1" dirty="0"/>
                </a:p>
                <a:p>
                  <a:endParaRPr kumimoji="1" lang="en-US" altLang="ja-JP" b="1" dirty="0"/>
                </a:p>
                <a:p>
                  <a:r>
                    <a:rPr kumimoji="1" lang="ja-JP" altLang="en-US" b="1" dirty="0"/>
                    <a:t>また，これは</a:t>
                  </a:r>
                  <a:r>
                    <a:rPr kumimoji="1" lang="en-US" altLang="ja-JP" b="1" dirty="0"/>
                    <a:t>PD</a:t>
                  </a:r>
                  <a:r>
                    <a:rPr kumimoji="1" lang="ja-JP" altLang="en-US" b="1" dirty="0"/>
                    <a:t>制御とみることもできる．</a:t>
                  </a:r>
                  <a:endParaRPr kumimoji="1" lang="en-US" altLang="ja-JP" b="1" dirty="0"/>
                </a:p>
                <a:p>
                  <a:r>
                    <a:rPr lang="ja-JP" altLang="en-US" b="1" dirty="0"/>
                    <a:t>例えば，台車系では，台車の位置　　と速度　　を状態としてとれる．</a:t>
                  </a:r>
                  <a:endParaRPr lang="en-US" altLang="ja-JP" b="1" dirty="0"/>
                </a:p>
                <a:p>
                  <a:endParaRPr kumimoji="1" lang="en-US" altLang="ja-JP" b="1" dirty="0"/>
                </a:p>
                <a:p>
                  <a:endParaRPr kumimoji="1" lang="en-US" altLang="ja-JP" b="1" dirty="0"/>
                </a:p>
              </p:txBody>
            </p:sp>
          </mc:Choice>
          <mc:Fallback xmlns="">
            <p:sp>
              <p:nvSpPr>
                <p:cNvPr id="3" name="テキスト ボックス 2">
                  <a:extLst>
                    <a:ext uri="{FF2B5EF4-FFF2-40B4-BE49-F238E27FC236}">
                      <a16:creationId xmlns:a16="http://schemas.microsoft.com/office/drawing/2014/main" id="{90FAF6F6-B639-4087-BE8C-84A92829B6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884119"/>
                  <a:ext cx="9982201" cy="4247317"/>
                </a:xfrm>
                <a:prstGeom prst="rect">
                  <a:avLst/>
                </a:prstGeom>
                <a:blipFill>
                  <a:blip r:embed="rId2"/>
                  <a:stretch>
                    <a:fillRect l="-550" t="-71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7E5B980F-4F39-4526-A78E-C6717CECEA91}"/>
                    </a:ext>
                  </a:extLst>
                </p:cNvPr>
                <p:cNvSpPr txBox="1"/>
                <p:nvPr/>
              </p:nvSpPr>
              <p:spPr>
                <a:xfrm>
                  <a:off x="1996821" y="3429000"/>
                  <a:ext cx="84798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𝑭𝒙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7E5B980F-4F39-4526-A78E-C6717CECEA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6821" y="3429000"/>
                  <a:ext cx="84798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878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B2EAC110-7246-4F91-8507-22E9ABBA86D0}"/>
                    </a:ext>
                  </a:extLst>
                </p:cNvPr>
                <p:cNvSpPr txBox="1"/>
                <p:nvPr/>
              </p:nvSpPr>
              <p:spPr>
                <a:xfrm>
                  <a:off x="4486011" y="5225745"/>
                  <a:ext cx="1843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B2EAC110-7246-4F91-8507-22E9ABBA86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6011" y="5225745"/>
                  <a:ext cx="18434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6667" r="-1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C79A2052-A57D-410E-90FD-E6F47BB21517}"/>
                    </a:ext>
                  </a:extLst>
                </p:cNvPr>
                <p:cNvSpPr txBox="1"/>
                <p:nvPr/>
              </p:nvSpPr>
              <p:spPr>
                <a:xfrm>
                  <a:off x="5644955" y="5225744"/>
                  <a:ext cx="1843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C79A2052-A57D-410E-90FD-E6F47BB215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4955" y="5225744"/>
                  <a:ext cx="18434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6667" t="-2174" r="-5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56C9414D-0C8B-4518-8E2B-8561D3EF9E17}"/>
                    </a:ext>
                  </a:extLst>
                </p:cNvPr>
                <p:cNvSpPr txBox="1"/>
                <p:nvPr/>
              </p:nvSpPr>
              <p:spPr>
                <a:xfrm>
                  <a:off x="1996820" y="5835528"/>
                  <a:ext cx="21430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𝑭𝒙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acc>
                          <m:accPr>
                            <m:chr m:val="̇"/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56C9414D-0C8B-4518-8E2B-8561D3EF9E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6820" y="5835528"/>
                  <a:ext cx="2143087" cy="276999"/>
                </a:xfrm>
                <a:prstGeom prst="rect">
                  <a:avLst/>
                </a:prstGeom>
                <a:blipFill>
                  <a:blip r:embed="rId6"/>
                  <a:stretch>
                    <a:fillRect t="-2174" r="-2564" b="-3260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38867D0C-FB06-4D62-A7C3-B4C28591AF0C}"/>
                    </a:ext>
                  </a:extLst>
                </p:cNvPr>
                <p:cNvSpPr txBox="1"/>
                <p:nvPr/>
              </p:nvSpPr>
              <p:spPr>
                <a:xfrm>
                  <a:off x="4663206" y="5854437"/>
                  <a:ext cx="32812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kumimoji="1" lang="en-US" altLang="ja-JP" b="1" dirty="0"/>
                    <a:t>:</a:t>
                  </a:r>
                  <a:r>
                    <a:rPr kumimoji="1" lang="ja-JP" altLang="en-US" b="1" dirty="0"/>
                    <a:t>比例ゲイン，</a:t>
                  </a:r>
                  <a:r>
                    <a:rPr lang="en-US" altLang="ja-JP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altLang="ja-JP" b="1" dirty="0"/>
                    <a:t>:</a:t>
                  </a:r>
                  <a:r>
                    <a:rPr lang="ja-JP" altLang="en-US" b="1" dirty="0"/>
                    <a:t>比例ゲイン</a:t>
                  </a:r>
                  <a:endParaRPr kumimoji="1" lang="ja-JP" altLang="en-US" b="1" dirty="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38867D0C-FB06-4D62-A7C3-B4C28591AF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3206" y="5854437"/>
                  <a:ext cx="328121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3346" t="-28261" r="-2230" b="-5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0031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2CAF26-A436-4F4F-8961-0CD3F39E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状態フィードバック制御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62D4ACD3-296C-45C6-8437-F342A278375A}"/>
              </a:ext>
            </a:extLst>
          </p:cNvPr>
          <p:cNvGrpSpPr/>
          <p:nvPr/>
        </p:nvGrpSpPr>
        <p:grpSpPr>
          <a:xfrm>
            <a:off x="838200" y="1961048"/>
            <a:ext cx="9982201" cy="3416320"/>
            <a:chOff x="838200" y="1961048"/>
            <a:chExt cx="9982201" cy="3416320"/>
          </a:xfrm>
        </p:grpSpPr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id="{E460BE8F-D87C-48A1-BEA0-089C8AF7BFDD}"/>
                </a:ext>
              </a:extLst>
            </p:cNvPr>
            <p:cNvGrpSpPr/>
            <p:nvPr/>
          </p:nvGrpSpPr>
          <p:grpSpPr>
            <a:xfrm>
              <a:off x="838200" y="1961048"/>
              <a:ext cx="9982201" cy="3416320"/>
              <a:chOff x="838200" y="1961048"/>
              <a:chExt cx="9982201" cy="34163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テキスト ボックス 2">
                    <a:extLst>
                      <a:ext uri="{FF2B5EF4-FFF2-40B4-BE49-F238E27FC236}">
                        <a16:creationId xmlns:a16="http://schemas.microsoft.com/office/drawing/2014/main" id="{90FAF6F6-B639-4087-BE8C-84A92829B6EA}"/>
                      </a:ext>
                    </a:extLst>
                  </p:cNvPr>
                  <p:cNvSpPr txBox="1"/>
                  <p:nvPr/>
                </p:nvSpPr>
                <p:spPr>
                  <a:xfrm>
                    <a:off x="838200" y="1961048"/>
                    <a:ext cx="9982201" cy="34163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b="1" dirty="0"/>
                      <a:t>フィードバックゲイン </a:t>
                    </a:r>
                    <a14:m>
                      <m:oMath xmlns:m="http://schemas.openxmlformats.org/officeDocument/2006/math"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oMath>
                    </a14:m>
                    <a:r>
                      <a:rPr kumimoji="1" lang="en-US" altLang="ja-JP" b="1" dirty="0"/>
                      <a:t> </a:t>
                    </a:r>
                    <a:r>
                      <a:rPr kumimoji="1" lang="ja-JP" altLang="en-US" b="1" dirty="0"/>
                      <a:t>の設計</a:t>
                    </a:r>
                    <a:endParaRPr kumimoji="1" lang="en-US" altLang="ja-JP" b="1" dirty="0"/>
                  </a:p>
                  <a:p>
                    <a:endParaRPr kumimoji="1" lang="en-US" altLang="ja-JP" b="1" dirty="0"/>
                  </a:p>
                  <a:p>
                    <a:endParaRPr lang="en-US" altLang="ja-JP" b="1" dirty="0"/>
                  </a:p>
                  <a:p>
                    <a:endParaRPr kumimoji="1" lang="en-US" altLang="ja-JP" b="1" dirty="0"/>
                  </a:p>
                  <a:p>
                    <a:endParaRPr lang="en-US" altLang="ja-JP" b="1" dirty="0"/>
                  </a:p>
                  <a:p>
                    <a:endParaRPr lang="en-US" altLang="ja-JP" b="1" dirty="0"/>
                  </a:p>
                  <a:p>
                    <a:endParaRPr lang="en-US" altLang="ja-JP" b="1" dirty="0"/>
                  </a:p>
                  <a:p>
                    <a:endParaRPr kumimoji="1" lang="en-US" altLang="ja-JP" b="1" dirty="0"/>
                  </a:p>
                  <a:p>
                    <a:endParaRPr kumimoji="1" lang="en-US" altLang="ja-JP" b="1" dirty="0"/>
                  </a:p>
                  <a:p>
                    <a:r>
                      <a:rPr kumimoji="1" lang="ja-JP" altLang="en-US" b="1" dirty="0"/>
                      <a:t>＜代表的な方法＞</a:t>
                    </a:r>
                    <a:endParaRPr kumimoji="1" lang="en-US" altLang="ja-JP" b="1" dirty="0"/>
                  </a:p>
                  <a:p>
                    <a:r>
                      <a:rPr lang="ja-JP" altLang="en-US" b="1" dirty="0"/>
                      <a:t>　・</a:t>
                    </a:r>
                    <a:r>
                      <a:rPr lang="ja-JP" altLang="en-US" b="1" dirty="0">
                        <a:solidFill>
                          <a:srgbClr val="002060"/>
                        </a:solidFill>
                      </a:rPr>
                      <a:t>極配置</a:t>
                    </a:r>
                    <a:endParaRPr lang="en-US" altLang="ja-JP" b="1" dirty="0">
                      <a:solidFill>
                        <a:srgbClr val="002060"/>
                      </a:solidFill>
                    </a:endParaRPr>
                  </a:p>
                  <a:p>
                    <a:r>
                      <a:rPr kumimoji="1" lang="ja-JP" altLang="en-US" b="1" dirty="0"/>
                      <a:t>　・</a:t>
                    </a:r>
                    <a:r>
                      <a:rPr kumimoji="1" lang="ja-JP" altLang="en-US" b="1" dirty="0">
                        <a:solidFill>
                          <a:srgbClr val="002060"/>
                        </a:solidFill>
                      </a:rPr>
                      <a:t>最適レギュレータ</a:t>
                    </a:r>
                    <a:endParaRPr kumimoji="1" lang="en-US" altLang="ja-JP" b="1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" name="テキスト ボックス 2">
                    <a:extLst>
                      <a:ext uri="{FF2B5EF4-FFF2-40B4-BE49-F238E27FC236}">
                        <a16:creationId xmlns:a16="http://schemas.microsoft.com/office/drawing/2014/main" id="{90FAF6F6-B639-4087-BE8C-84A92829B6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1961048"/>
                    <a:ext cx="9982201" cy="341632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550" t="-1071" b="-1964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3" name="グループ化 52">
                <a:extLst>
                  <a:ext uri="{FF2B5EF4-FFF2-40B4-BE49-F238E27FC236}">
                    <a16:creationId xmlns:a16="http://schemas.microsoft.com/office/drawing/2014/main" id="{DCAC132E-916D-4098-BE7A-BB71AAFB8375}"/>
                  </a:ext>
                </a:extLst>
              </p:cNvPr>
              <p:cNvGrpSpPr/>
              <p:nvPr/>
            </p:nvGrpSpPr>
            <p:grpSpPr>
              <a:xfrm>
                <a:off x="2066193" y="2734135"/>
                <a:ext cx="1916724" cy="1389729"/>
                <a:chOff x="6603024" y="6008184"/>
                <a:chExt cx="1916724" cy="1389729"/>
              </a:xfrm>
            </p:grpSpPr>
            <p:sp>
              <p:nvSpPr>
                <p:cNvPr id="10" name="正方形/長方形 9">
                  <a:extLst>
                    <a:ext uri="{FF2B5EF4-FFF2-40B4-BE49-F238E27FC236}">
                      <a16:creationId xmlns:a16="http://schemas.microsoft.com/office/drawing/2014/main" id="{D4DB8A6F-52B6-4C4F-AE1D-5F9D11A7DDAF}"/>
                    </a:ext>
                  </a:extLst>
                </p:cNvPr>
                <p:cNvSpPr/>
                <p:nvPr/>
              </p:nvSpPr>
              <p:spPr>
                <a:xfrm>
                  <a:off x="6603024" y="6008184"/>
                  <a:ext cx="1916724" cy="4546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6" name="コネクタ: カギ線 15">
                  <a:extLst>
                    <a:ext uri="{FF2B5EF4-FFF2-40B4-BE49-F238E27FC236}">
                      <a16:creationId xmlns:a16="http://schemas.microsoft.com/office/drawing/2014/main" id="{D4679767-501F-4A88-B0D6-EE513FD45C33}"/>
                    </a:ext>
                  </a:extLst>
                </p:cNvPr>
                <p:cNvCxnSpPr>
                  <a:cxnSpLocks/>
                  <a:stCxn id="10" idx="3"/>
                  <a:endCxn id="24" idx="3"/>
                </p:cNvCxnSpPr>
                <p:nvPr/>
              </p:nvCxnSpPr>
              <p:spPr>
                <a:xfrm flipH="1">
                  <a:off x="7799883" y="6235512"/>
                  <a:ext cx="719865" cy="935073"/>
                </a:xfrm>
                <a:prstGeom prst="bentConnector3">
                  <a:avLst>
                    <a:gd name="adj1" fmla="val -86551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A5F13FDB-1468-4073-9F01-7640CF7A05F6}"/>
                    </a:ext>
                  </a:extLst>
                </p:cNvPr>
                <p:cNvSpPr/>
                <p:nvPr/>
              </p:nvSpPr>
              <p:spPr>
                <a:xfrm>
                  <a:off x="7311910" y="6943257"/>
                  <a:ext cx="487973" cy="4546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4" name="コネクタ: カギ線 33">
                  <a:extLst>
                    <a:ext uri="{FF2B5EF4-FFF2-40B4-BE49-F238E27FC236}">
                      <a16:creationId xmlns:a16="http://schemas.microsoft.com/office/drawing/2014/main" id="{12541126-5D02-4FBA-B7DD-6FCEDC0E50B5}"/>
                    </a:ext>
                  </a:extLst>
                </p:cNvPr>
                <p:cNvCxnSpPr>
                  <a:cxnSpLocks/>
                  <a:stCxn id="24" idx="1"/>
                  <a:endCxn id="10" idx="1"/>
                </p:cNvCxnSpPr>
                <p:nvPr/>
              </p:nvCxnSpPr>
              <p:spPr>
                <a:xfrm rot="10800000">
                  <a:off x="6603024" y="6235513"/>
                  <a:ext cx="708886" cy="935073"/>
                </a:xfrm>
                <a:prstGeom prst="bentConnector3">
                  <a:avLst>
                    <a:gd name="adj1" fmla="val 195479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テキスト ボックス 38">
                      <a:extLst>
                        <a:ext uri="{FF2B5EF4-FFF2-40B4-BE49-F238E27FC236}">
                          <a16:creationId xmlns:a16="http://schemas.microsoft.com/office/drawing/2014/main" id="{62A14586-97AF-4594-ACA8-3BCDFEA251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25650" y="6093766"/>
                      <a:ext cx="137698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̇"/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𝑩𝒖</m:t>
                            </m:r>
                          </m:oMath>
                        </m:oMathPara>
                      </a14:m>
                      <a:endParaRPr kumimoji="1" lang="ja-JP" altLang="en-US" b="1" dirty="0"/>
                    </a:p>
                  </p:txBody>
                </p:sp>
              </mc:Choice>
              <mc:Fallback xmlns="">
                <p:sp>
                  <p:nvSpPr>
                    <p:cNvPr id="39" name="テキスト ボックス 38">
                      <a:extLst>
                        <a:ext uri="{FF2B5EF4-FFF2-40B4-BE49-F238E27FC236}">
                          <a16:creationId xmlns:a16="http://schemas.microsoft.com/office/drawing/2014/main" id="{62A14586-97AF-4594-ACA8-3BCDFEA2510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25650" y="6093766"/>
                      <a:ext cx="1376980" cy="27699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770" t="-4444" r="-3097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テキスト ボックス 47">
                      <a:extLst>
                        <a:ext uri="{FF2B5EF4-FFF2-40B4-BE49-F238E27FC236}">
                          <a16:creationId xmlns:a16="http://schemas.microsoft.com/office/drawing/2014/main" id="{47A98D5F-F25F-4B83-80C6-8B19A8C712F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49298" y="7043980"/>
                      <a:ext cx="21319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oMath>
                        </m:oMathPara>
                      </a14:m>
                      <a:endParaRPr kumimoji="1" lang="ja-JP" altLang="en-US" b="1" dirty="0"/>
                    </a:p>
                  </p:txBody>
                </p:sp>
              </mc:Choice>
              <mc:Fallback xmlns="">
                <p:sp>
                  <p:nvSpPr>
                    <p:cNvPr id="48" name="テキスト ボックス 47">
                      <a:extLst>
                        <a:ext uri="{FF2B5EF4-FFF2-40B4-BE49-F238E27FC236}">
                          <a16:creationId xmlns:a16="http://schemas.microsoft.com/office/drawing/2014/main" id="{47A98D5F-F25F-4B83-80C6-8B19A8C712F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49298" y="7043980"/>
                      <a:ext cx="213199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5714" r="-20000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5AD3B655-60B5-4837-9D08-39AB1193AFD2}"/>
                    </a:ext>
                  </a:extLst>
                </p:cNvPr>
                <p:cNvSpPr txBox="1"/>
                <p:nvPr/>
              </p:nvSpPr>
              <p:spPr>
                <a:xfrm>
                  <a:off x="4305543" y="2662517"/>
                  <a:ext cx="1987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5AD3B655-60B5-4837-9D08-39AB1193AF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5543" y="2662517"/>
                  <a:ext cx="19877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5152" r="-1212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FB4775BD-A9F1-4CE4-8445-148506BC1284}"/>
                    </a:ext>
                  </a:extLst>
                </p:cNvPr>
                <p:cNvSpPr txBox="1"/>
                <p:nvPr/>
              </p:nvSpPr>
              <p:spPr>
                <a:xfrm>
                  <a:off x="1544795" y="2662516"/>
                  <a:ext cx="2148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FB4775BD-A9F1-4CE4-8445-148506BC12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4795" y="2662516"/>
                  <a:ext cx="21480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3889" r="-111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0597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2CAF26-A436-4F4F-8961-0CD3F39E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極配置法</a:t>
            </a: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A0F776DA-FBBD-4870-92B8-2B44F84932E6}"/>
              </a:ext>
            </a:extLst>
          </p:cNvPr>
          <p:cNvGrpSpPr/>
          <p:nvPr/>
        </p:nvGrpSpPr>
        <p:grpSpPr>
          <a:xfrm>
            <a:off x="838200" y="1690688"/>
            <a:ext cx="10515600" cy="4508831"/>
            <a:chOff x="838200" y="1699534"/>
            <a:chExt cx="10515600" cy="4508831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7D2FAB3C-8478-42EE-AAFF-7225992AAFE8}"/>
                </a:ext>
              </a:extLst>
            </p:cNvPr>
            <p:cNvGrpSpPr/>
            <p:nvPr/>
          </p:nvGrpSpPr>
          <p:grpSpPr>
            <a:xfrm>
              <a:off x="838200" y="1961048"/>
              <a:ext cx="10515600" cy="4247317"/>
              <a:chOff x="838200" y="1961048"/>
              <a:chExt cx="10515600" cy="4247317"/>
            </a:xfrm>
          </p:grpSpPr>
          <p:sp>
            <p:nvSpPr>
              <p:cNvPr id="6" name="四角形: 角を丸くする 5">
                <a:extLst>
                  <a:ext uri="{FF2B5EF4-FFF2-40B4-BE49-F238E27FC236}">
                    <a16:creationId xmlns:a16="http://schemas.microsoft.com/office/drawing/2014/main" id="{42AB607A-5C0C-4226-9ED6-9F1B2C48C5A3}"/>
                  </a:ext>
                </a:extLst>
              </p:cNvPr>
              <p:cNvSpPr/>
              <p:nvPr/>
            </p:nvSpPr>
            <p:spPr>
              <a:xfrm>
                <a:off x="838200" y="3872754"/>
                <a:ext cx="10260106" cy="2019419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テキスト ボックス 2">
                    <a:extLst>
                      <a:ext uri="{FF2B5EF4-FFF2-40B4-BE49-F238E27FC236}">
                        <a16:creationId xmlns:a16="http://schemas.microsoft.com/office/drawing/2014/main" id="{90FAF6F6-B639-4087-BE8C-84A92829B6EA}"/>
                      </a:ext>
                    </a:extLst>
                  </p:cNvPr>
                  <p:cNvSpPr txBox="1"/>
                  <p:nvPr/>
                </p:nvSpPr>
                <p:spPr>
                  <a:xfrm>
                    <a:off x="838200" y="1961048"/>
                    <a:ext cx="9982201" cy="42473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kumimoji="1" lang="en-US" altLang="ja-JP" b="1" dirty="0"/>
                  </a:p>
                  <a:p>
                    <a:endParaRPr lang="en-US" altLang="ja-JP" b="1" dirty="0"/>
                  </a:p>
                  <a:p>
                    <a:endParaRPr lang="en-US" altLang="ja-JP" b="1" dirty="0"/>
                  </a:p>
                  <a:p>
                    <a:r>
                      <a:rPr kumimoji="1" lang="ja-JP" altLang="en-US" b="1" dirty="0"/>
                      <a:t>行列 </a:t>
                    </a:r>
                    <a14:m>
                      <m:oMath xmlns:m="http://schemas.openxmlformats.org/officeDocument/2006/math"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𝑩𝑭</m:t>
                        </m:r>
                      </m:oMath>
                    </a14:m>
                    <a:r>
                      <a:rPr kumimoji="1" lang="en-US" altLang="ja-JP" b="1" dirty="0"/>
                      <a:t> </a:t>
                    </a:r>
                    <a:r>
                      <a:rPr kumimoji="1" lang="ja-JP" altLang="en-US" b="1" dirty="0"/>
                      <a:t>の全固有値の</a:t>
                    </a:r>
                    <a:r>
                      <a:rPr kumimoji="1" lang="ja-JP" altLang="en-US" b="1" dirty="0">
                        <a:solidFill>
                          <a:srgbClr val="C00000"/>
                        </a:solidFill>
                      </a:rPr>
                      <a:t>実部が負</a:t>
                    </a:r>
                    <a:r>
                      <a:rPr kumimoji="1" lang="ja-JP" altLang="en-US" b="1" dirty="0"/>
                      <a:t>であれば，</a:t>
                    </a:r>
                    <a:r>
                      <a:rPr kumimoji="1" lang="ja-JP" altLang="en-US" b="1" dirty="0">
                        <a:solidFill>
                          <a:srgbClr val="C00000"/>
                        </a:solidFill>
                      </a:rPr>
                      <a:t>システムが安定</a:t>
                    </a:r>
                    <a:r>
                      <a:rPr kumimoji="1" lang="ja-JP" altLang="en-US" b="1" dirty="0"/>
                      <a:t>となる</a:t>
                    </a:r>
                    <a:endParaRPr kumimoji="1" lang="en-US" altLang="ja-JP" b="1" dirty="0"/>
                  </a:p>
                  <a:p>
                    <a:endParaRPr lang="en-US" altLang="ja-JP" b="1" dirty="0"/>
                  </a:p>
                  <a:p>
                    <a:r>
                      <a:rPr kumimoji="1" lang="ja-JP" altLang="en-US" b="1" dirty="0"/>
                      <a:t>そうなるように</a:t>
                    </a:r>
                    <a:r>
                      <a:rPr lang="en-US" altLang="ja-JP" b="1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oMath>
                    </a14:m>
                    <a:r>
                      <a:rPr kumimoji="1" lang="en-US" altLang="ja-JP" b="1" dirty="0"/>
                      <a:t> </a:t>
                    </a:r>
                    <a:r>
                      <a:rPr kumimoji="1" lang="ja-JP" altLang="en-US" b="1" dirty="0"/>
                      <a:t>を設計する</a:t>
                    </a:r>
                    <a:endParaRPr kumimoji="1" lang="en-US" altLang="ja-JP" b="1" dirty="0"/>
                  </a:p>
                  <a:p>
                    <a:endParaRPr lang="en-US" altLang="ja-JP" b="1" dirty="0"/>
                  </a:p>
                  <a:p>
                    <a:r>
                      <a:rPr kumimoji="1" lang="ja-JP" altLang="en-US" b="1" dirty="0"/>
                      <a:t>手順①：</a:t>
                    </a:r>
                    <a:endParaRPr kumimoji="1" lang="en-US" altLang="ja-JP" b="1" dirty="0"/>
                  </a:p>
                  <a:p>
                    <a:endParaRPr lang="en-US" altLang="ja-JP" b="1" dirty="0"/>
                  </a:p>
                  <a:p>
                    <a:endParaRPr kumimoji="1" lang="en-US" altLang="ja-JP" b="1" dirty="0"/>
                  </a:p>
                  <a:p>
                    <a:endParaRPr lang="en-US" altLang="ja-JP" b="1" dirty="0"/>
                  </a:p>
                  <a:p>
                    <a:r>
                      <a:rPr kumimoji="1" lang="ja-JP" altLang="en-US" b="1" dirty="0"/>
                      <a:t>手順②：</a:t>
                    </a:r>
                    <a:endParaRPr kumimoji="1" lang="en-US" altLang="ja-JP" b="1" dirty="0"/>
                  </a:p>
                  <a:p>
                    <a:endParaRPr lang="en-US" altLang="ja-JP" b="1" dirty="0"/>
                  </a:p>
                  <a:p>
                    <a:endParaRPr lang="en-US" altLang="ja-JP" b="1" dirty="0"/>
                  </a:p>
                  <a:p>
                    <a:endParaRPr lang="en-US" altLang="ja-JP" b="1" dirty="0"/>
                  </a:p>
                </p:txBody>
              </p:sp>
            </mc:Choice>
            <mc:Fallback xmlns="">
              <p:sp>
                <p:nvSpPr>
                  <p:cNvPr id="3" name="テキスト ボックス 2">
                    <a:extLst>
                      <a:ext uri="{FF2B5EF4-FFF2-40B4-BE49-F238E27FC236}">
                        <a16:creationId xmlns:a16="http://schemas.microsoft.com/office/drawing/2014/main" id="{90FAF6F6-B639-4087-BE8C-84A92829B6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1961048"/>
                    <a:ext cx="9982201" cy="424731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55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テキスト ボックス 3">
                    <a:extLst>
                      <a:ext uri="{FF2B5EF4-FFF2-40B4-BE49-F238E27FC236}">
                        <a16:creationId xmlns:a16="http://schemas.microsoft.com/office/drawing/2014/main" id="{4F062B78-B43B-4197-AED6-36D93339D35C}"/>
                      </a:ext>
                    </a:extLst>
                  </p:cNvPr>
                  <p:cNvSpPr txBox="1"/>
                  <p:nvPr/>
                </p:nvSpPr>
                <p:spPr>
                  <a:xfrm>
                    <a:off x="1846730" y="3872754"/>
                    <a:ext cx="6347012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kumimoji="1" lang="en-US" altLang="ja-JP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kumimoji="1" lang="en-US" altLang="ja-JP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𝑩𝑭</m:t>
                        </m:r>
                      </m:oMath>
                    </a14:m>
                    <a:r>
                      <a:rPr kumimoji="1" lang="ja-JP" altLang="en-US" b="1" dirty="0">
                        <a:solidFill>
                          <a:srgbClr val="002060"/>
                        </a:solidFill>
                      </a:rPr>
                      <a:t> の固有値を指定する</a:t>
                    </a:r>
                    <a:endParaRPr kumimoji="1" lang="en-US" altLang="ja-JP" b="1" dirty="0">
                      <a:solidFill>
                        <a:srgbClr val="002060"/>
                      </a:solidFill>
                    </a:endParaRPr>
                  </a:p>
                  <a:p>
                    <a:endParaRPr lang="en-US" altLang="ja-JP" b="1" dirty="0"/>
                  </a:p>
                  <a:p>
                    <a:r>
                      <a:rPr kumimoji="1" lang="en-US" altLang="ja-JP" b="1" dirty="0"/>
                      <a:t>…</a:t>
                    </a:r>
                    <a:r>
                      <a:rPr kumimoji="1" lang="ja-JP" altLang="en-US" b="1" dirty="0"/>
                      <a:t>実部が負の固有値を状態の数だけ用意</a:t>
                    </a:r>
                    <a:endParaRPr kumimoji="1" lang="en-US" altLang="ja-JP" b="1" dirty="0"/>
                  </a:p>
                </p:txBody>
              </p:sp>
            </mc:Choice>
            <mc:Fallback xmlns="">
              <p:sp>
                <p:nvSpPr>
                  <p:cNvPr id="4" name="テキスト ボックス 3">
                    <a:extLst>
                      <a:ext uri="{FF2B5EF4-FFF2-40B4-BE49-F238E27FC236}">
                        <a16:creationId xmlns:a16="http://schemas.microsoft.com/office/drawing/2014/main" id="{4F062B78-B43B-4197-AED6-36D93339D3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6730" y="3872754"/>
                    <a:ext cx="6347012" cy="92333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65" t="-3974" b="-9934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7FC0A9B6-FA02-44A3-A179-B096F71F6CA5}"/>
                      </a:ext>
                    </a:extLst>
                  </p:cNvPr>
                  <p:cNvSpPr txBox="1"/>
                  <p:nvPr/>
                </p:nvSpPr>
                <p:spPr>
                  <a:xfrm>
                    <a:off x="1846730" y="4968843"/>
                    <a:ext cx="950707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ja-JP" altLang="en-US" b="1" dirty="0">
                        <a:solidFill>
                          <a:srgbClr val="002060"/>
                        </a:solidFill>
                      </a:rPr>
                      <a:t>指定した（望み）の固有値になるような </a:t>
                    </a:r>
                    <a14:m>
                      <m:oMath xmlns:m="http://schemas.openxmlformats.org/officeDocument/2006/math">
                        <m:r>
                          <a:rPr lang="en-US" altLang="ja-JP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oMath>
                    </a14:m>
                    <a:r>
                      <a:rPr lang="en-US" altLang="ja-JP" b="1" dirty="0">
                        <a:solidFill>
                          <a:srgbClr val="002060"/>
                        </a:solidFill>
                      </a:rPr>
                      <a:t> </a:t>
                    </a:r>
                    <a:r>
                      <a:rPr lang="ja-JP" altLang="en-US" b="1" dirty="0">
                        <a:solidFill>
                          <a:srgbClr val="002060"/>
                        </a:solidFill>
                      </a:rPr>
                      <a:t>を求める</a:t>
                    </a:r>
                    <a:endParaRPr lang="en-US" altLang="ja-JP" b="1" dirty="0">
                      <a:solidFill>
                        <a:srgbClr val="002060"/>
                      </a:solidFill>
                    </a:endParaRPr>
                  </a:p>
                  <a:p>
                    <a:endParaRPr lang="en-US" altLang="ja-JP" b="1" dirty="0"/>
                  </a:p>
                  <a:p>
                    <a:r>
                      <a:rPr kumimoji="1" lang="en-US" altLang="ja-JP" b="1" dirty="0"/>
                      <a:t>※Python</a:t>
                    </a:r>
                    <a:r>
                      <a:rPr kumimoji="1" lang="ja-JP" altLang="en-US" b="1" dirty="0"/>
                      <a:t>には，</a:t>
                    </a:r>
                    <a:r>
                      <a:rPr kumimoji="1" lang="ja-JP" altLang="en-US" b="1" dirty="0">
                        <a:solidFill>
                          <a:srgbClr val="C00000"/>
                        </a:solidFill>
                      </a:rPr>
                      <a:t>アッカーマンの極配置アルゴリズム</a:t>
                    </a:r>
                    <a:r>
                      <a:rPr kumimoji="1" lang="ja-JP" altLang="en-US" b="1" dirty="0"/>
                      <a:t>が実装された便利な関数</a:t>
                    </a:r>
                    <a:r>
                      <a:rPr kumimoji="1" lang="en-US" altLang="ja-JP" b="1" dirty="0">
                        <a:solidFill>
                          <a:srgbClr val="0070C0"/>
                        </a:solidFill>
                      </a:rPr>
                      <a:t>acker</a:t>
                    </a:r>
                    <a:r>
                      <a:rPr kumimoji="1" lang="ja-JP" altLang="en-US" b="1" dirty="0"/>
                      <a:t>がある</a:t>
                    </a:r>
                    <a:endParaRPr kumimoji="1" lang="en-US" altLang="ja-JP" b="1" dirty="0"/>
                  </a:p>
                </p:txBody>
              </p:sp>
            </mc:Choice>
            <mc:Fallback xmlns=""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7FC0A9B6-FA02-44A3-A179-B096F71F6C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6730" y="4968843"/>
                    <a:ext cx="9507070" cy="92333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77" t="-3974" b="-9934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0E0F5BD5-FA20-48A1-8FFE-B1CE7F59F648}"/>
                    </a:ext>
                  </a:extLst>
                </p:cNvPr>
                <p:cNvSpPr txBox="1"/>
                <p:nvPr/>
              </p:nvSpPr>
              <p:spPr>
                <a:xfrm>
                  <a:off x="912159" y="1699534"/>
                  <a:ext cx="1543243" cy="6178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𝑨𝒙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𝑩𝒖</m:t>
                                </m:r>
                              </m:e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𝑭𝒙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0E0F5BD5-FA20-48A1-8FFE-B1CE7F59F6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159" y="1699534"/>
                  <a:ext cx="1543243" cy="61786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1278AF8B-DDD8-4813-BC97-0F5889BE1FE8}"/>
                    </a:ext>
                  </a:extLst>
                </p:cNvPr>
                <p:cNvSpPr txBox="1"/>
                <p:nvPr/>
              </p:nvSpPr>
              <p:spPr>
                <a:xfrm>
                  <a:off x="3531166" y="1869964"/>
                  <a:ext cx="16182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𝑩𝑭</m:t>
                            </m:r>
                          </m:e>
                        </m:d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1278AF8B-DDD8-4813-BC97-0F5889BE1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1166" y="1869964"/>
                  <a:ext cx="1618264" cy="276999"/>
                </a:xfrm>
                <a:prstGeom prst="rect">
                  <a:avLst/>
                </a:prstGeom>
                <a:blipFill>
                  <a:blip r:embed="rId6"/>
                  <a:stretch>
                    <a:fillRect t="-2174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矢印: 右 8">
              <a:extLst>
                <a:ext uri="{FF2B5EF4-FFF2-40B4-BE49-F238E27FC236}">
                  <a16:creationId xmlns:a16="http://schemas.microsoft.com/office/drawing/2014/main" id="{21E49382-A43D-4090-90A3-33B64B6CEC23}"/>
                </a:ext>
              </a:extLst>
            </p:cNvPr>
            <p:cNvSpPr/>
            <p:nvPr/>
          </p:nvSpPr>
          <p:spPr>
            <a:xfrm>
              <a:off x="2813990" y="1924746"/>
              <a:ext cx="412376" cy="167436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28175648-C464-49CF-9E95-7105B2E8D887}"/>
                </a:ext>
              </a:extLst>
            </p:cNvPr>
            <p:cNvCxnSpPr>
              <a:cxnSpLocks/>
            </p:cNvCxnSpPr>
            <p:nvPr/>
          </p:nvCxnSpPr>
          <p:spPr>
            <a:xfrm>
              <a:off x="4034118" y="2146963"/>
              <a:ext cx="9144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1EC4DF67-32D6-451E-9C4F-11058B61DF52}"/>
                </a:ext>
              </a:extLst>
            </p:cNvPr>
            <p:cNvCxnSpPr/>
            <p:nvPr/>
          </p:nvCxnSpPr>
          <p:spPr>
            <a:xfrm>
              <a:off x="3684495" y="3088257"/>
              <a:ext cx="89647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758FAF8E-CFFD-4068-B703-8698E11F0524}"/>
                </a:ext>
              </a:extLst>
            </p:cNvPr>
            <p:cNvCxnSpPr>
              <a:cxnSpLocks/>
            </p:cNvCxnSpPr>
            <p:nvPr/>
          </p:nvCxnSpPr>
          <p:spPr>
            <a:xfrm>
              <a:off x="5647765" y="3088257"/>
              <a:ext cx="1667435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0196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2CAF26-A436-4F4F-8961-0CD3F39E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固有値の選び方</a:t>
            </a:r>
          </a:p>
        </p:txBody>
      </p: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7B1F1003-C5CE-4B9B-A1B2-5AA636376C1B}"/>
              </a:ext>
            </a:extLst>
          </p:cNvPr>
          <p:cNvGrpSpPr/>
          <p:nvPr/>
        </p:nvGrpSpPr>
        <p:grpSpPr>
          <a:xfrm>
            <a:off x="838200" y="1690688"/>
            <a:ext cx="10211969" cy="9630878"/>
            <a:chOff x="838200" y="1690688"/>
            <a:chExt cx="10211969" cy="9630878"/>
          </a:xfrm>
        </p:grpSpPr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90FAF6F6-B639-4087-BE8C-84A92829B6EA}"/>
                </a:ext>
              </a:extLst>
            </p:cNvPr>
            <p:cNvSpPr txBox="1"/>
            <p:nvPr/>
          </p:nvSpPr>
          <p:spPr>
            <a:xfrm>
              <a:off x="838200" y="1690688"/>
              <a:ext cx="9982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2</a:t>
              </a:r>
              <a:r>
                <a:rPr lang="ja-JP" altLang="en-US" b="1" dirty="0"/>
                <a:t>次遅れ系の応答特性から，一般的な制御対象（高次遅れ系）の望ましい応答を特徴づける</a:t>
              </a:r>
              <a:endParaRPr lang="en-US" altLang="ja-JP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86F4910F-2989-496C-82DD-7064EAEB980D}"/>
                    </a:ext>
                  </a:extLst>
                </p:cNvPr>
                <p:cNvSpPr txBox="1"/>
                <p:nvPr/>
              </p:nvSpPr>
              <p:spPr>
                <a:xfrm>
                  <a:off x="853891" y="2138570"/>
                  <a:ext cx="2587888" cy="6260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𝝎</m:t>
                                </m:r>
                              </m:e>
                              <m:sub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  <m:sup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𝜻</m:t>
                            </m:r>
                            <m:sSub>
                              <m:sSub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𝝎</m:t>
                                </m:r>
                              </m:e>
                              <m:sub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𝝎</m:t>
                                </m:r>
                              </m:e>
                              <m:sub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  <m:sup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bSup>
                          </m:den>
                        </m:f>
                      </m:oMath>
                    </m:oMathPara>
                  </a14:m>
                  <a:endParaRPr kumimoji="1" lang="en-US" altLang="ja-JP" b="1" dirty="0"/>
                </a:p>
              </p:txBody>
            </p:sp>
          </mc:Choice>
          <mc:Fallback xmlns=""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86F4910F-2989-496C-82DD-7064EAEB98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891" y="2138570"/>
                  <a:ext cx="2587888" cy="62600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296D8B37-206D-40EE-8337-E6A0F38EBA48}"/>
                </a:ext>
              </a:extLst>
            </p:cNvPr>
            <p:cNvSpPr txBox="1"/>
            <p:nvPr/>
          </p:nvSpPr>
          <p:spPr>
            <a:xfrm>
              <a:off x="853891" y="7351248"/>
              <a:ext cx="9982201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arenBoth"/>
              </a:pPr>
              <a:r>
                <a:rPr kumimoji="1" lang="ja-JP" altLang="en-US" b="1" dirty="0"/>
                <a:t>減衰性の観点</a:t>
              </a:r>
              <a:endParaRPr kumimoji="1" lang="en-US" altLang="ja-JP" b="1" dirty="0"/>
            </a:p>
            <a:p>
              <a:pPr marL="342900" indent="-342900">
                <a:buAutoNum type="arabicParenBoth"/>
              </a:pPr>
              <a:endParaRPr kumimoji="1" lang="en-US" altLang="ja-JP" b="1" dirty="0"/>
            </a:p>
            <a:p>
              <a:pPr marL="342900" indent="-342900">
                <a:buAutoNum type="arabicParenBoth"/>
              </a:pPr>
              <a:endParaRPr lang="en-US" altLang="ja-JP" b="1" dirty="0"/>
            </a:p>
            <a:p>
              <a:pPr marL="342900" indent="-342900">
                <a:buAutoNum type="arabicParenBoth"/>
              </a:pPr>
              <a:endParaRPr kumimoji="1" lang="en-US" altLang="ja-JP" b="1" dirty="0"/>
            </a:p>
            <a:p>
              <a:pPr marL="342900" indent="-342900">
                <a:buAutoNum type="arabicParenBoth"/>
              </a:pPr>
              <a:endParaRPr kumimoji="1" lang="en-US" altLang="ja-JP" b="1" dirty="0"/>
            </a:p>
            <a:p>
              <a:pPr marL="342900" indent="-342900">
                <a:buAutoNum type="arabicParenBoth"/>
              </a:pPr>
              <a:r>
                <a:rPr lang="ja-JP" altLang="en-US" b="1" dirty="0"/>
                <a:t>速応性の観点</a:t>
              </a:r>
              <a:endParaRPr lang="en-US" altLang="ja-JP" b="1" dirty="0"/>
            </a:p>
            <a:p>
              <a:pPr marL="342900" indent="-342900">
                <a:buAutoNum type="arabicParenBoth"/>
              </a:pPr>
              <a:endParaRPr kumimoji="1" lang="en-US" altLang="ja-JP" b="1" dirty="0"/>
            </a:p>
            <a:p>
              <a:pPr marL="342900" indent="-342900">
                <a:buAutoNum type="arabicParenBoth"/>
              </a:pPr>
              <a:endParaRPr kumimoji="1" lang="en-US" altLang="ja-JP" b="1" dirty="0"/>
            </a:p>
            <a:p>
              <a:pPr marL="342900" indent="-342900">
                <a:buAutoNum type="arabicParenBoth"/>
              </a:pPr>
              <a:endParaRPr kumimoji="1" lang="en-US" altLang="ja-JP" b="1" dirty="0"/>
            </a:p>
            <a:p>
              <a:pPr marL="342900" indent="-342900">
                <a:buAutoNum type="arabicParenBoth"/>
              </a:pPr>
              <a:endParaRPr lang="en-US" altLang="ja-JP" b="1" dirty="0"/>
            </a:p>
            <a:p>
              <a:pPr marL="342900" indent="-342900">
                <a:buAutoNum type="arabicParenBoth"/>
              </a:pPr>
              <a:r>
                <a:rPr kumimoji="1" lang="ja-JP" altLang="en-US" b="1" dirty="0"/>
                <a:t>制御入力の観点</a:t>
              </a:r>
              <a:endParaRPr kumimoji="1" lang="en-US" altLang="ja-JP" b="1" dirty="0"/>
            </a:p>
            <a:p>
              <a:endParaRPr lang="en-US" altLang="ja-JP" b="1" dirty="0"/>
            </a:p>
            <a:p>
              <a:endParaRPr lang="en-US" altLang="ja-JP" b="1" dirty="0"/>
            </a:p>
            <a:p>
              <a:endParaRPr lang="en-US" altLang="ja-JP" b="1" dirty="0"/>
            </a:p>
          </p:txBody>
        </p:sp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A0FB93FE-46C6-48D3-870E-52C9915231A6}"/>
                </a:ext>
              </a:extLst>
            </p:cNvPr>
            <p:cNvGrpSpPr/>
            <p:nvPr/>
          </p:nvGrpSpPr>
          <p:grpSpPr>
            <a:xfrm>
              <a:off x="1227452" y="7834396"/>
              <a:ext cx="7972251" cy="664606"/>
              <a:chOff x="1250273" y="7673337"/>
              <a:chExt cx="5876993" cy="664606"/>
            </a:xfrm>
          </p:grpSpPr>
          <p:sp>
            <p:nvSpPr>
              <p:cNvPr id="68" name="四角形: 角を丸くする 67">
                <a:extLst>
                  <a:ext uri="{FF2B5EF4-FFF2-40B4-BE49-F238E27FC236}">
                    <a16:creationId xmlns:a16="http://schemas.microsoft.com/office/drawing/2014/main" id="{F39833F3-FAAC-4CB8-95BC-BC7FBE1FC33A}"/>
                  </a:ext>
                </a:extLst>
              </p:cNvPr>
              <p:cNvSpPr/>
              <p:nvPr/>
            </p:nvSpPr>
            <p:spPr>
              <a:xfrm>
                <a:off x="1344969" y="7673337"/>
                <a:ext cx="5782297" cy="664606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42474883-D7EC-43A5-9AA8-F40380684077}"/>
                  </a:ext>
                </a:extLst>
              </p:cNvPr>
              <p:cNvSpPr txBox="1"/>
              <p:nvPr/>
            </p:nvSpPr>
            <p:spPr>
              <a:xfrm>
                <a:off x="2125727" y="7850849"/>
                <a:ext cx="4974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b="1" dirty="0"/>
                  <a:t>を満たすとき，ステップ応答における振動が速やかに減衰する</a:t>
                </a:r>
                <a:endParaRPr kumimoji="1" lang="en-US" altLang="ja-JP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テキスト ボックス 66">
                    <a:extLst>
                      <a:ext uri="{FF2B5EF4-FFF2-40B4-BE49-F238E27FC236}">
                        <a16:creationId xmlns:a16="http://schemas.microsoft.com/office/drawing/2014/main" id="{A4DAEBF9-BA67-4D50-BFCF-39C77C633F6C}"/>
                      </a:ext>
                    </a:extLst>
                  </p:cNvPr>
                  <p:cNvSpPr txBox="1"/>
                  <p:nvPr/>
                </p:nvSpPr>
                <p:spPr>
                  <a:xfrm>
                    <a:off x="1250273" y="7673337"/>
                    <a:ext cx="1072013" cy="66460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𝜻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f>
                            <m:f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rad>
                            </m:den>
                          </m:f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67" name="テキスト ボックス 66">
                    <a:extLst>
                      <a:ext uri="{FF2B5EF4-FFF2-40B4-BE49-F238E27FC236}">
                        <a16:creationId xmlns:a16="http://schemas.microsoft.com/office/drawing/2014/main" id="{A4DAEBF9-BA67-4D50-BFCF-39C77C633F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0273" y="7673337"/>
                    <a:ext cx="1072013" cy="66460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8" name="グループ化 87">
              <a:extLst>
                <a:ext uri="{FF2B5EF4-FFF2-40B4-BE49-F238E27FC236}">
                  <a16:creationId xmlns:a16="http://schemas.microsoft.com/office/drawing/2014/main" id="{8F54AF80-7D8D-4DA9-A0F6-FCB20C61AF21}"/>
                </a:ext>
              </a:extLst>
            </p:cNvPr>
            <p:cNvGrpSpPr/>
            <p:nvPr/>
          </p:nvGrpSpPr>
          <p:grpSpPr>
            <a:xfrm>
              <a:off x="1318858" y="10608988"/>
              <a:ext cx="7843795" cy="664606"/>
              <a:chOff x="1318858" y="8825688"/>
              <a:chExt cx="7843795" cy="664606"/>
            </a:xfrm>
          </p:grpSpPr>
          <p:sp>
            <p:nvSpPr>
              <p:cNvPr id="90" name="四角形: 角を丸くする 89">
                <a:extLst>
                  <a:ext uri="{FF2B5EF4-FFF2-40B4-BE49-F238E27FC236}">
                    <a16:creationId xmlns:a16="http://schemas.microsoft.com/office/drawing/2014/main" id="{CBB53045-C002-4D62-AAA6-21FD42A700E5}"/>
                  </a:ext>
                </a:extLst>
              </p:cNvPr>
              <p:cNvSpPr/>
              <p:nvPr/>
            </p:nvSpPr>
            <p:spPr>
              <a:xfrm>
                <a:off x="1318858" y="8825688"/>
                <a:ext cx="7843795" cy="664606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5E72F769-75AA-4724-96E1-5F2FA6D9A0EB}"/>
                  </a:ext>
                </a:extLst>
              </p:cNvPr>
              <p:cNvSpPr txBox="1"/>
              <p:nvPr/>
            </p:nvSpPr>
            <p:spPr>
              <a:xfrm>
                <a:off x="1471076" y="9001411"/>
                <a:ext cx="67476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b="1" dirty="0"/>
                  <a:t>負側に大きくなりすぎると，ゲインが大きくなりすぎてしまう</a:t>
                </a:r>
                <a:endParaRPr kumimoji="1" lang="en-US" altLang="ja-JP" b="1" dirty="0"/>
              </a:p>
            </p:txBody>
          </p:sp>
        </p:grp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73CB583C-4AC5-4A69-B8DA-92267F9FAB42}"/>
                </a:ext>
              </a:extLst>
            </p:cNvPr>
            <p:cNvGrpSpPr/>
            <p:nvPr/>
          </p:nvGrpSpPr>
          <p:grpSpPr>
            <a:xfrm>
              <a:off x="1314281" y="9049945"/>
              <a:ext cx="8247247" cy="1151814"/>
              <a:chOff x="1314281" y="9049945"/>
              <a:chExt cx="8247247" cy="1151814"/>
            </a:xfrm>
          </p:grpSpPr>
          <p:grpSp>
            <p:nvGrpSpPr>
              <p:cNvPr id="86" name="グループ化 85">
                <a:extLst>
                  <a:ext uri="{FF2B5EF4-FFF2-40B4-BE49-F238E27FC236}">
                    <a16:creationId xmlns:a16="http://schemas.microsoft.com/office/drawing/2014/main" id="{E5C0E781-9D42-4132-95F8-444141E5C268}"/>
                  </a:ext>
                </a:extLst>
              </p:cNvPr>
              <p:cNvGrpSpPr/>
              <p:nvPr/>
            </p:nvGrpSpPr>
            <p:grpSpPr>
              <a:xfrm>
                <a:off x="1314281" y="9183316"/>
                <a:ext cx="8247247" cy="1018443"/>
                <a:chOff x="1314281" y="8808037"/>
                <a:chExt cx="8247247" cy="1018443"/>
              </a:xfrm>
            </p:grpSpPr>
            <p:grpSp>
              <p:nvGrpSpPr>
                <p:cNvPr id="85" name="グループ化 84">
                  <a:extLst>
                    <a:ext uri="{FF2B5EF4-FFF2-40B4-BE49-F238E27FC236}">
                      <a16:creationId xmlns:a16="http://schemas.microsoft.com/office/drawing/2014/main" id="{2A6FC21D-1A20-4DE3-A7AA-6F28201F3A6F}"/>
                    </a:ext>
                  </a:extLst>
                </p:cNvPr>
                <p:cNvGrpSpPr/>
                <p:nvPr/>
              </p:nvGrpSpPr>
              <p:grpSpPr>
                <a:xfrm>
                  <a:off x="1314281" y="8808037"/>
                  <a:ext cx="7986549" cy="677062"/>
                  <a:chOff x="1314281" y="8808037"/>
                  <a:chExt cx="7986549" cy="677062"/>
                </a:xfrm>
              </p:grpSpPr>
              <p:sp>
                <p:nvSpPr>
                  <p:cNvPr id="71" name="四角形: 角を丸くする 70">
                    <a:extLst>
                      <a:ext uri="{FF2B5EF4-FFF2-40B4-BE49-F238E27FC236}">
                        <a16:creationId xmlns:a16="http://schemas.microsoft.com/office/drawing/2014/main" id="{4BDA872F-77D0-4627-8080-E558D3106FF9}"/>
                      </a:ext>
                    </a:extLst>
                  </p:cNvPr>
                  <p:cNvSpPr/>
                  <p:nvPr/>
                </p:nvSpPr>
                <p:spPr>
                  <a:xfrm>
                    <a:off x="1355908" y="8808037"/>
                    <a:ext cx="7843795" cy="664606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2" name="テキスト ボックス 71">
                    <a:extLst>
                      <a:ext uri="{FF2B5EF4-FFF2-40B4-BE49-F238E27FC236}">
                        <a16:creationId xmlns:a16="http://schemas.microsoft.com/office/drawing/2014/main" id="{154E9584-833B-403F-B618-71D24EEDAF9B}"/>
                      </a:ext>
                    </a:extLst>
                  </p:cNvPr>
                  <p:cNvSpPr txBox="1"/>
                  <p:nvPr/>
                </p:nvSpPr>
                <p:spPr>
                  <a:xfrm>
                    <a:off x="2553201" y="9003188"/>
                    <a:ext cx="674762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ja-JP" altLang="en-US" b="1" dirty="0"/>
                      <a:t>を満たすことが望ましい ⇒ 実部が　　　より小さければよい</a:t>
                    </a:r>
                    <a:endParaRPr kumimoji="1" lang="en-US" altLang="ja-JP" b="1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3" name="テキスト ボックス 72">
                        <a:extLst>
                          <a:ext uri="{FF2B5EF4-FFF2-40B4-BE49-F238E27FC236}">
                            <a16:creationId xmlns:a16="http://schemas.microsoft.com/office/drawing/2014/main" id="{0ECB1B70-B528-4C84-AF88-49C4EC45CBA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14281" y="8825688"/>
                        <a:ext cx="1454206" cy="65864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num>
                                <m:den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𝜻</m:t>
                                  </m:r>
                                  <m:sSub>
                                    <m:sSubPr>
                                      <m:ctrlPr>
                                        <a:rPr kumimoji="1" lang="en-US" altLang="ja-JP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1" i="1" smtClean="0">
                                          <a:latin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kumimoji="1" lang="en-US" altLang="ja-JP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𝑻𝒔</m:t>
                              </m:r>
                            </m:oMath>
                          </m:oMathPara>
                        </a14:m>
                        <a:endParaRPr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73" name="テキスト ボックス 72">
                        <a:extLst>
                          <a:ext uri="{FF2B5EF4-FFF2-40B4-BE49-F238E27FC236}">
                            <a16:creationId xmlns:a16="http://schemas.microsoft.com/office/drawing/2014/main" id="{0ECB1B70-B528-4C84-AF88-49C4EC45CBA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314281" y="8825688"/>
                        <a:ext cx="1454206" cy="65864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4" name="テキスト ボックス 73">
                        <a:extLst>
                          <a:ext uri="{FF2B5EF4-FFF2-40B4-BE49-F238E27FC236}">
                            <a16:creationId xmlns:a16="http://schemas.microsoft.com/office/drawing/2014/main" id="{18470531-C897-4FD5-9AF0-71A41456EC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81515" y="8825688"/>
                        <a:ext cx="511633" cy="6594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1" i="1" smtClean="0"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e>
                                    <m:sub>
                                      <m:r>
                                        <a:rPr kumimoji="1" lang="en-US" altLang="ja-JP" b="1" i="1" smtClean="0"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m:oMathPara>
                        </a14:m>
                        <a:endParaRPr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74" name="テキスト ボックス 73">
                        <a:extLst>
                          <a:ext uri="{FF2B5EF4-FFF2-40B4-BE49-F238E27FC236}">
                            <a16:creationId xmlns:a16="http://schemas.microsoft.com/office/drawing/2014/main" id="{18470531-C897-4FD5-9AF0-71A41456EC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81515" y="8825688"/>
                        <a:ext cx="511633" cy="659411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r="-595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テキスト ボックス 83">
                      <a:extLst>
                        <a:ext uri="{FF2B5EF4-FFF2-40B4-BE49-F238E27FC236}">
                          <a16:creationId xmlns:a16="http://schemas.microsoft.com/office/drawing/2014/main" id="{ED643589-0A67-4B67-9BF7-C5E9E6C6E0A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66905" y="9457148"/>
                      <a:ext cx="15946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oMath>
                      </a14:m>
                      <a:r>
                        <a:rPr lang="en-US" altLang="ja-JP" b="1" dirty="0">
                          <a:solidFill>
                            <a:srgbClr val="002060"/>
                          </a:solidFill>
                        </a:rPr>
                        <a:t>:</a:t>
                      </a:r>
                      <a:r>
                        <a:rPr lang="ja-JP" altLang="en-US" b="1" dirty="0">
                          <a:solidFill>
                            <a:srgbClr val="002060"/>
                          </a:solidFill>
                        </a:rPr>
                        <a:t> 整定時間</a:t>
                      </a:r>
                    </a:p>
                  </p:txBody>
                </p:sp>
              </mc:Choice>
              <mc:Fallback xmlns="">
                <p:sp>
                  <p:nvSpPr>
                    <p:cNvPr id="84" name="テキスト ボックス 83">
                      <a:extLst>
                        <a:ext uri="{FF2B5EF4-FFF2-40B4-BE49-F238E27FC236}">
                          <a16:creationId xmlns:a16="http://schemas.microsoft.com/office/drawing/2014/main" id="{ED643589-0A67-4B67-9BF7-C5E9E6C6E0A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66905" y="9457148"/>
                      <a:ext cx="1594623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t="-9836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0B81B9FA-AF51-4365-9D52-71D3DE0F0061}"/>
                  </a:ext>
                </a:extLst>
              </p:cNvPr>
              <p:cNvSpPr txBox="1"/>
              <p:nvPr/>
            </p:nvSpPr>
            <p:spPr>
              <a:xfrm>
                <a:off x="2362444" y="9049945"/>
                <a:ext cx="23738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b="1" dirty="0">
                    <a:solidFill>
                      <a:srgbClr val="C00000"/>
                    </a:solidFill>
                  </a:rPr>
                  <a:t>5%</a:t>
                </a:r>
                <a:r>
                  <a:rPr lang="ja-JP" altLang="en-US" b="1" dirty="0">
                    <a:solidFill>
                      <a:srgbClr val="C00000"/>
                    </a:solidFill>
                  </a:rPr>
                  <a:t>整定時間にする</a:t>
                </a:r>
                <a:endParaRPr lang="en-US" altLang="ja-JP" b="1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97" name="グループ化 96">
              <a:extLst>
                <a:ext uri="{FF2B5EF4-FFF2-40B4-BE49-F238E27FC236}">
                  <a16:creationId xmlns:a16="http://schemas.microsoft.com/office/drawing/2014/main" id="{1BC300A8-D3C0-4FEA-8FBE-CADA14354432}"/>
                </a:ext>
              </a:extLst>
            </p:cNvPr>
            <p:cNvGrpSpPr/>
            <p:nvPr/>
          </p:nvGrpSpPr>
          <p:grpSpPr>
            <a:xfrm>
              <a:off x="838200" y="3385583"/>
              <a:ext cx="10211969" cy="3547886"/>
              <a:chOff x="838200" y="3385583"/>
              <a:chExt cx="10211969" cy="3547886"/>
            </a:xfrm>
          </p:grpSpPr>
          <p:grpSp>
            <p:nvGrpSpPr>
              <p:cNvPr id="82" name="グループ化 81">
                <a:extLst>
                  <a:ext uri="{FF2B5EF4-FFF2-40B4-BE49-F238E27FC236}">
                    <a16:creationId xmlns:a16="http://schemas.microsoft.com/office/drawing/2014/main" id="{4BAD0214-38E5-4C0A-8FA1-0A42C54260F7}"/>
                  </a:ext>
                </a:extLst>
              </p:cNvPr>
              <p:cNvGrpSpPr/>
              <p:nvPr/>
            </p:nvGrpSpPr>
            <p:grpSpPr>
              <a:xfrm>
                <a:off x="838200" y="3385583"/>
                <a:ext cx="10211969" cy="3547886"/>
                <a:chOff x="838200" y="3385583"/>
                <a:chExt cx="10211969" cy="3547886"/>
              </a:xfrm>
            </p:grpSpPr>
            <p:grpSp>
              <p:nvGrpSpPr>
                <p:cNvPr id="63" name="グループ化 62">
                  <a:extLst>
                    <a:ext uri="{FF2B5EF4-FFF2-40B4-BE49-F238E27FC236}">
                      <a16:creationId xmlns:a16="http://schemas.microsoft.com/office/drawing/2014/main" id="{6120B1B7-15AD-4887-93B2-0A4334F4A0A9}"/>
                    </a:ext>
                  </a:extLst>
                </p:cNvPr>
                <p:cNvGrpSpPr/>
                <p:nvPr/>
              </p:nvGrpSpPr>
              <p:grpSpPr>
                <a:xfrm>
                  <a:off x="838200" y="3385583"/>
                  <a:ext cx="10211969" cy="3547886"/>
                  <a:chOff x="838200" y="3385583"/>
                  <a:chExt cx="10211969" cy="3547886"/>
                </a:xfrm>
              </p:grpSpPr>
              <p:grpSp>
                <p:nvGrpSpPr>
                  <p:cNvPr id="58" name="グループ化 57">
                    <a:extLst>
                      <a:ext uri="{FF2B5EF4-FFF2-40B4-BE49-F238E27FC236}">
                        <a16:creationId xmlns:a16="http://schemas.microsoft.com/office/drawing/2014/main" id="{E4CFEC30-DEEB-4FBE-9B23-A916346ABBDC}"/>
                      </a:ext>
                    </a:extLst>
                  </p:cNvPr>
                  <p:cNvGrpSpPr/>
                  <p:nvPr/>
                </p:nvGrpSpPr>
                <p:grpSpPr>
                  <a:xfrm>
                    <a:off x="838200" y="3385583"/>
                    <a:ext cx="10005823" cy="3040563"/>
                    <a:chOff x="834456" y="3131652"/>
                    <a:chExt cx="10005823" cy="3040563"/>
                  </a:xfrm>
                </p:grpSpPr>
                <p:grpSp>
                  <p:nvGrpSpPr>
                    <p:cNvPr id="55" name="グループ化 54">
                      <a:extLst>
                        <a:ext uri="{FF2B5EF4-FFF2-40B4-BE49-F238E27FC236}">
                          <a16:creationId xmlns:a16="http://schemas.microsoft.com/office/drawing/2014/main" id="{2B7201B0-79D4-4D5A-99B1-8B86DEBAC1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4456" y="3131652"/>
                      <a:ext cx="2381494" cy="2969036"/>
                      <a:chOff x="1045235" y="3123889"/>
                      <a:chExt cx="2381494" cy="2969036"/>
                    </a:xfrm>
                  </p:grpSpPr>
                  <p:sp>
                    <p:nvSpPr>
                      <p:cNvPr id="48" name="二等辺三角形 47">
                        <a:extLst>
                          <a:ext uri="{FF2B5EF4-FFF2-40B4-BE49-F238E27FC236}">
                            <a16:creationId xmlns:a16="http://schemas.microsoft.com/office/drawing/2014/main" id="{AA0806DF-A13E-4FD2-93FA-041048789B39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381916" y="4120433"/>
                        <a:ext cx="2592392" cy="1265753"/>
                      </a:xfrm>
                      <a:prstGeom prst="triangle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cxnSp>
                    <p:nvCxnSpPr>
                      <p:cNvPr id="10" name="直線矢印コネクタ 9">
                        <a:extLst>
                          <a:ext uri="{FF2B5EF4-FFF2-40B4-BE49-F238E27FC236}">
                            <a16:creationId xmlns:a16="http://schemas.microsoft.com/office/drawing/2014/main" id="{FF0231DD-7B11-40AC-B885-DA86BBBC1D6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2330824" y="3385583"/>
                        <a:ext cx="0" cy="2707342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" name="直線矢印コネクタ 17">
                        <a:extLst>
                          <a:ext uri="{FF2B5EF4-FFF2-40B4-BE49-F238E27FC236}">
                            <a16:creationId xmlns:a16="http://schemas.microsoft.com/office/drawing/2014/main" id="{80BAB232-601E-462C-8D47-7EB13E7AF38A}"/>
                          </a:ext>
                        </a:extLst>
                      </p:cNvPr>
                      <p:cNvCxnSpPr>
                        <a:cxnSpLocks/>
                        <a:stCxn id="48" idx="3"/>
                      </p:cNvCxnSpPr>
                      <p:nvPr/>
                    </p:nvCxnSpPr>
                    <p:spPr>
                      <a:xfrm flipV="1">
                        <a:off x="1045236" y="4739254"/>
                        <a:ext cx="1948976" cy="14056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直線コネクタ 18">
                        <a:extLst>
                          <a:ext uri="{FF2B5EF4-FFF2-40B4-BE49-F238E27FC236}">
                            <a16:creationId xmlns:a16="http://schemas.microsoft.com/office/drawing/2014/main" id="{AD96E216-0ECD-490C-BFD2-0A8756F3A929}"/>
                          </a:ext>
                        </a:extLst>
                      </p:cNvPr>
                      <p:cNvCxnSpPr>
                        <a:cxnSpLocks/>
                        <a:endCxn id="48" idx="2"/>
                      </p:cNvCxnSpPr>
                      <p:nvPr/>
                    </p:nvCxnSpPr>
                    <p:spPr>
                      <a:xfrm flipH="1" flipV="1">
                        <a:off x="1045236" y="3457114"/>
                        <a:ext cx="1285590" cy="1282142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直線コネクタ 22">
                        <a:extLst>
                          <a:ext uri="{FF2B5EF4-FFF2-40B4-BE49-F238E27FC236}">
                            <a16:creationId xmlns:a16="http://schemas.microsoft.com/office/drawing/2014/main" id="{9A6BE378-E88B-4920-8045-A280B2E1360F}"/>
                          </a:ext>
                        </a:extLst>
                      </p:cNvPr>
                      <p:cNvCxnSpPr>
                        <a:cxnSpLocks/>
                        <a:endCxn id="48" idx="4"/>
                      </p:cNvCxnSpPr>
                      <p:nvPr/>
                    </p:nvCxnSpPr>
                    <p:spPr>
                      <a:xfrm flipH="1">
                        <a:off x="1045236" y="4739254"/>
                        <a:ext cx="1285590" cy="1310252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2" name="テキスト ボックス 41">
                            <a:extLst>
                              <a:ext uri="{FF2B5EF4-FFF2-40B4-BE49-F238E27FC236}">
                                <a16:creationId xmlns:a16="http://schemas.microsoft.com/office/drawing/2014/main" id="{3B552B39-15E6-40D9-93F1-8A0F0D86401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973355" y="3123889"/>
                            <a:ext cx="381515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𝑰𝒎</m:t>
                                  </m:r>
                                </m:oMath>
                              </m:oMathPara>
                            </a14:m>
                            <a:endParaRPr kumimoji="1" lang="ja-JP" altLang="en-US" b="1" i="1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2" name="テキスト ボックス 41">
                            <a:extLst>
                              <a:ext uri="{FF2B5EF4-FFF2-40B4-BE49-F238E27FC236}">
                                <a16:creationId xmlns:a16="http://schemas.microsoft.com/office/drawing/2014/main" id="{3B552B39-15E6-40D9-93F1-8A0F0D864010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973355" y="3123889"/>
                            <a:ext cx="381515" cy="276999"/>
                          </a:xfrm>
                          <a:prstGeom prst="rect">
                            <a:avLst/>
                          </a:prstGeom>
                          <a:blipFill>
                            <a:blip r:embed="rId7"/>
                            <a:stretch>
                              <a:fillRect l="-12903" r="-14516" b="-6522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3" name="テキスト ボックス 42">
                            <a:extLst>
                              <a:ext uri="{FF2B5EF4-FFF2-40B4-BE49-F238E27FC236}">
                                <a16:creationId xmlns:a16="http://schemas.microsoft.com/office/drawing/2014/main" id="{89A5857F-4030-410F-A82F-A4831C5C24AC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093946" y="4600753"/>
                            <a:ext cx="332783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𝑹𝒆</m:t>
                                  </m:r>
                                </m:oMath>
                              </m:oMathPara>
                            </a14:m>
                            <a:endParaRPr kumimoji="1" lang="ja-JP" altLang="en-US" b="1" i="1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3" name="テキスト ボックス 42">
                            <a:extLst>
                              <a:ext uri="{FF2B5EF4-FFF2-40B4-BE49-F238E27FC236}">
                                <a16:creationId xmlns:a16="http://schemas.microsoft.com/office/drawing/2014/main" id="{89A5857F-4030-410F-A82F-A4831C5C24AC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093946" y="4600753"/>
                            <a:ext cx="332783" cy="276999"/>
                          </a:xfrm>
                          <a:prstGeom prst="rect">
                            <a:avLst/>
                          </a:prstGeom>
                          <a:blipFill>
                            <a:blip r:embed="rId8"/>
                            <a:stretch>
                              <a:fillRect l="-18519" r="-18519" b="-666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56" name="グループ化 55">
                      <a:extLst>
                        <a:ext uri="{FF2B5EF4-FFF2-40B4-BE49-F238E27FC236}">
                          <a16:creationId xmlns:a16="http://schemas.microsoft.com/office/drawing/2014/main" id="{BC867870-9185-44CE-994F-30AA9CBF1EE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71767" y="3131652"/>
                      <a:ext cx="2597741" cy="3040563"/>
                      <a:chOff x="4335014" y="3123889"/>
                      <a:chExt cx="2597741" cy="3040563"/>
                    </a:xfrm>
                  </p:grpSpPr>
                  <p:sp>
                    <p:nvSpPr>
                      <p:cNvPr id="51" name="正方形/長方形 50">
                        <a:extLst>
                          <a:ext uri="{FF2B5EF4-FFF2-40B4-BE49-F238E27FC236}">
                            <a16:creationId xmlns:a16="http://schemas.microsoft.com/office/drawing/2014/main" id="{C27B5431-5857-4CF4-9874-4ACC9FD645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35014" y="3457111"/>
                        <a:ext cx="973179" cy="2707341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cxnSp>
                    <p:nvCxnSpPr>
                      <p:cNvPr id="29" name="直線矢印コネクタ 28">
                        <a:extLst>
                          <a:ext uri="{FF2B5EF4-FFF2-40B4-BE49-F238E27FC236}">
                            <a16:creationId xmlns:a16="http://schemas.microsoft.com/office/drawing/2014/main" id="{A00A6049-70FF-4C3D-8331-C25A794D7C1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5818095" y="3385582"/>
                        <a:ext cx="0" cy="2707342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直線矢印コネクタ 29">
                        <a:extLst>
                          <a:ext uri="{FF2B5EF4-FFF2-40B4-BE49-F238E27FC236}">
                            <a16:creationId xmlns:a16="http://schemas.microsoft.com/office/drawing/2014/main" id="{4283CED3-5EB1-4E35-9964-EDD4A7884E0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338918" y="4739253"/>
                        <a:ext cx="2142565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直線コネクタ 30">
                        <a:extLst>
                          <a:ext uri="{FF2B5EF4-FFF2-40B4-BE49-F238E27FC236}">
                            <a16:creationId xmlns:a16="http://schemas.microsoft.com/office/drawing/2014/main" id="{34E8C70D-835B-41D0-9508-7F6AA22C63C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5289176" y="3429001"/>
                        <a:ext cx="0" cy="2663923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4" name="テキスト ボックス 43">
                            <a:extLst>
                              <a:ext uri="{FF2B5EF4-FFF2-40B4-BE49-F238E27FC236}">
                                <a16:creationId xmlns:a16="http://schemas.microsoft.com/office/drawing/2014/main" id="{A61D328A-B899-4321-8667-A9326336C41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459503" y="3123889"/>
                            <a:ext cx="381515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𝑰𝒎</m:t>
                                  </m:r>
                                </m:oMath>
                              </m:oMathPara>
                            </a14:m>
                            <a:endParaRPr kumimoji="1" lang="ja-JP" altLang="en-US" b="1" i="1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4" name="テキスト ボックス 43">
                            <a:extLst>
                              <a:ext uri="{FF2B5EF4-FFF2-40B4-BE49-F238E27FC236}">
                                <a16:creationId xmlns:a16="http://schemas.microsoft.com/office/drawing/2014/main" id="{A61D328A-B899-4321-8667-A9326336C41E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459503" y="3123889"/>
                            <a:ext cx="381515" cy="276999"/>
                          </a:xfrm>
                          <a:prstGeom prst="rect">
                            <a:avLst/>
                          </a:prstGeom>
                          <a:blipFill>
                            <a:blip r:embed="rId9"/>
                            <a:stretch>
                              <a:fillRect l="-11111" r="-14286" b="-6522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5" name="テキスト ボックス 44">
                            <a:extLst>
                              <a:ext uri="{FF2B5EF4-FFF2-40B4-BE49-F238E27FC236}">
                                <a16:creationId xmlns:a16="http://schemas.microsoft.com/office/drawing/2014/main" id="{BCF7E24F-F534-40DD-8027-8A447999310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580094" y="4600753"/>
                            <a:ext cx="352661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𝑹𝒆</m:t>
                                  </m:r>
                                </m:oMath>
                              </m:oMathPara>
                            </a14:m>
                            <a:endParaRPr kumimoji="1" lang="ja-JP" altLang="en-US" b="1" i="1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5" name="テキスト ボックス 44">
                            <a:extLst>
                              <a:ext uri="{FF2B5EF4-FFF2-40B4-BE49-F238E27FC236}">
                                <a16:creationId xmlns:a16="http://schemas.microsoft.com/office/drawing/2014/main" id="{BCF7E24F-F534-40DD-8027-8A4479993107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580094" y="4600753"/>
                            <a:ext cx="352661" cy="276999"/>
                          </a:xfrm>
                          <a:prstGeom prst="rect">
                            <a:avLst/>
                          </a:prstGeom>
                          <a:blipFill>
                            <a:blip r:embed="rId10"/>
                            <a:stretch>
                              <a:fillRect l="-12069" r="-15517" b="-666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57" name="グループ化 56">
                      <a:extLst>
                        <a:ext uri="{FF2B5EF4-FFF2-40B4-BE49-F238E27FC236}">
                          <a16:creationId xmlns:a16="http://schemas.microsoft.com/office/drawing/2014/main" id="{5336C437-9DB0-4454-8B3E-1B9F39B431A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65460" y="3131652"/>
                      <a:ext cx="2574819" cy="2961272"/>
                      <a:chOff x="7772400" y="3138680"/>
                      <a:chExt cx="2574819" cy="2961272"/>
                    </a:xfrm>
                  </p:grpSpPr>
                  <p:sp>
                    <p:nvSpPr>
                      <p:cNvPr id="53" name="正方形/長方形 52">
                        <a:extLst>
                          <a:ext uri="{FF2B5EF4-FFF2-40B4-BE49-F238E27FC236}">
                            <a16:creationId xmlns:a16="http://schemas.microsoft.com/office/drawing/2014/main" id="{99A8FF38-20F2-42D1-B2AF-A4EE60C97A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14749" y="3392611"/>
                        <a:ext cx="1036827" cy="2707341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cxnSp>
                    <p:nvCxnSpPr>
                      <p:cNvPr id="39" name="直線矢印コネクタ 38">
                        <a:extLst>
                          <a:ext uri="{FF2B5EF4-FFF2-40B4-BE49-F238E27FC236}">
                            <a16:creationId xmlns:a16="http://schemas.microsoft.com/office/drawing/2014/main" id="{FB7AB10A-7DD1-40B8-8F57-470151557B0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9251577" y="3385582"/>
                        <a:ext cx="0" cy="2707342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直線矢印コネクタ 39">
                        <a:extLst>
                          <a:ext uri="{FF2B5EF4-FFF2-40B4-BE49-F238E27FC236}">
                            <a16:creationId xmlns:a16="http://schemas.microsoft.com/office/drawing/2014/main" id="{4A26AE52-ACC2-4C3C-BBD2-6167BDB3C7F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772400" y="4739253"/>
                        <a:ext cx="2142565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直線コネクタ 40">
                        <a:extLst>
                          <a:ext uri="{FF2B5EF4-FFF2-40B4-BE49-F238E27FC236}">
                            <a16:creationId xmlns:a16="http://schemas.microsoft.com/office/drawing/2014/main" id="{B67ED04E-A625-4F91-8304-BCE0C17047F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8184776" y="3429001"/>
                        <a:ext cx="0" cy="2663923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6" name="テキスト ボックス 45">
                            <a:extLst>
                              <a:ext uri="{FF2B5EF4-FFF2-40B4-BE49-F238E27FC236}">
                                <a16:creationId xmlns:a16="http://schemas.microsoft.com/office/drawing/2014/main" id="{4BD126F4-4990-4F95-8F66-08B53CF9438C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873967" y="3138680"/>
                            <a:ext cx="381515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𝑰𝒎</m:t>
                                  </m:r>
                                </m:oMath>
                              </m:oMathPara>
                            </a14:m>
                            <a:endParaRPr kumimoji="1" lang="ja-JP" altLang="en-US" b="1" i="1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6" name="テキスト ボックス 45">
                            <a:extLst>
                              <a:ext uri="{FF2B5EF4-FFF2-40B4-BE49-F238E27FC236}">
                                <a16:creationId xmlns:a16="http://schemas.microsoft.com/office/drawing/2014/main" id="{4BD126F4-4990-4F95-8F66-08B53CF9438C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8873967" y="3138680"/>
                            <a:ext cx="381515" cy="276999"/>
                          </a:xfrm>
                          <a:prstGeom prst="rect">
                            <a:avLst/>
                          </a:prstGeom>
                          <a:blipFill>
                            <a:blip r:embed="rId11"/>
                            <a:stretch>
                              <a:fillRect l="-11111" r="-14286" b="-6522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7" name="テキスト ボックス 46">
                            <a:extLst>
                              <a:ext uri="{FF2B5EF4-FFF2-40B4-BE49-F238E27FC236}">
                                <a16:creationId xmlns:a16="http://schemas.microsoft.com/office/drawing/2014/main" id="{160DC590-A73C-46E9-9974-EFFF6814D7DC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9994558" y="4615544"/>
                            <a:ext cx="352661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𝑹𝒆</m:t>
                                  </m:r>
                                </m:oMath>
                              </m:oMathPara>
                            </a14:m>
                            <a:endParaRPr kumimoji="1" lang="ja-JP" altLang="en-US" b="1" i="1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7" name="テキスト ボックス 46">
                            <a:extLst>
                              <a:ext uri="{FF2B5EF4-FFF2-40B4-BE49-F238E27FC236}">
                                <a16:creationId xmlns:a16="http://schemas.microsoft.com/office/drawing/2014/main" id="{160DC590-A73C-46E9-9974-EFFF6814D7DC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9994558" y="4615544"/>
                            <a:ext cx="352661" cy="276999"/>
                          </a:xfrm>
                          <a:prstGeom prst="rect">
                            <a:avLst/>
                          </a:prstGeom>
                          <a:blipFill>
                            <a:blip r:embed="rId12"/>
                            <a:stretch>
                              <a:fillRect l="-12069" r="-15517" b="-666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sp>
                <p:nvSpPr>
                  <p:cNvPr id="60" name="テキスト ボックス 59">
                    <a:extLst>
                      <a:ext uri="{FF2B5EF4-FFF2-40B4-BE49-F238E27FC236}">
                        <a16:creationId xmlns:a16="http://schemas.microsoft.com/office/drawing/2014/main" id="{290F1D98-B83E-4CCD-97B2-ACD67FCF3DAC}"/>
                      </a:ext>
                    </a:extLst>
                  </p:cNvPr>
                  <p:cNvSpPr txBox="1"/>
                  <p:nvPr/>
                </p:nvSpPr>
                <p:spPr>
                  <a:xfrm>
                    <a:off x="838200" y="6547433"/>
                    <a:ext cx="260357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ja-JP" b="1" dirty="0">
                        <a:solidFill>
                          <a:srgbClr val="002060"/>
                        </a:solidFill>
                      </a:rPr>
                      <a:t>(1) </a:t>
                    </a:r>
                    <a:r>
                      <a:rPr lang="ja-JP" altLang="en-US" b="1" dirty="0">
                        <a:solidFill>
                          <a:srgbClr val="002060"/>
                        </a:solidFill>
                      </a:rPr>
                      <a:t>減衰性の観点</a:t>
                    </a:r>
                    <a:endParaRPr kumimoji="1" lang="ja-JP" altLang="en-US" b="1" dirty="0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61" name="テキスト ボックス 60">
                    <a:extLst>
                      <a:ext uri="{FF2B5EF4-FFF2-40B4-BE49-F238E27FC236}">
                        <a16:creationId xmlns:a16="http://schemas.microsoft.com/office/drawing/2014/main" id="{74C87348-A279-4A39-A32A-2D637F6A1565}"/>
                      </a:ext>
                    </a:extLst>
                  </p:cNvPr>
                  <p:cNvSpPr txBox="1"/>
                  <p:nvPr/>
                </p:nvSpPr>
                <p:spPr>
                  <a:xfrm>
                    <a:off x="4879726" y="6547433"/>
                    <a:ext cx="260357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ja-JP" b="1" dirty="0">
                        <a:solidFill>
                          <a:srgbClr val="002060"/>
                        </a:solidFill>
                      </a:rPr>
                      <a:t>(2) </a:t>
                    </a:r>
                    <a:r>
                      <a:rPr lang="ja-JP" altLang="en-US" b="1" dirty="0">
                        <a:solidFill>
                          <a:srgbClr val="002060"/>
                        </a:solidFill>
                      </a:rPr>
                      <a:t>速応性の観点</a:t>
                    </a:r>
                    <a:endParaRPr kumimoji="1" lang="ja-JP" altLang="en-US" b="1" dirty="0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62" name="テキスト ボックス 61">
                    <a:extLst>
                      <a:ext uri="{FF2B5EF4-FFF2-40B4-BE49-F238E27FC236}">
                        <a16:creationId xmlns:a16="http://schemas.microsoft.com/office/drawing/2014/main" id="{1D877828-9BFA-4A55-9C5C-AB3798795681}"/>
                      </a:ext>
                    </a:extLst>
                  </p:cNvPr>
                  <p:cNvSpPr txBox="1"/>
                  <p:nvPr/>
                </p:nvSpPr>
                <p:spPr>
                  <a:xfrm>
                    <a:off x="8446591" y="6564137"/>
                    <a:ext cx="260357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ja-JP" b="1" dirty="0">
                        <a:solidFill>
                          <a:srgbClr val="002060"/>
                        </a:solidFill>
                      </a:rPr>
                      <a:t>(3) </a:t>
                    </a:r>
                    <a:r>
                      <a:rPr lang="ja-JP" altLang="en-US" b="1" dirty="0">
                        <a:solidFill>
                          <a:srgbClr val="002060"/>
                        </a:solidFill>
                      </a:rPr>
                      <a:t>制御入力の観点</a:t>
                    </a:r>
                    <a:endParaRPr kumimoji="1" lang="ja-JP" altLang="en-US" b="1" dirty="0">
                      <a:solidFill>
                        <a:srgbClr val="002060"/>
                      </a:solidFill>
                    </a:endParaRPr>
                  </a:p>
                </p:txBody>
              </p:sp>
            </p:grpSp>
            <p:sp>
              <p:nvSpPr>
                <p:cNvPr id="75" name="楕円 74">
                  <a:extLst>
                    <a:ext uri="{FF2B5EF4-FFF2-40B4-BE49-F238E27FC236}">
                      <a16:creationId xmlns:a16="http://schemas.microsoft.com/office/drawing/2014/main" id="{B94F738C-5EC3-471C-B402-160D66B8853F}"/>
                    </a:ext>
                  </a:extLst>
                </p:cNvPr>
                <p:cNvSpPr/>
                <p:nvPr/>
              </p:nvSpPr>
              <p:spPr>
                <a:xfrm>
                  <a:off x="5534662" y="4928946"/>
                  <a:ext cx="144000" cy="14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77" name="直線コネクタ 76">
                  <a:extLst>
                    <a:ext uri="{FF2B5EF4-FFF2-40B4-BE49-F238E27FC236}">
                      <a16:creationId xmlns:a16="http://schemas.microsoft.com/office/drawing/2014/main" id="{45E1D82C-6D68-4B4E-9CF9-1F4ABEE227EA}"/>
                    </a:ext>
                  </a:extLst>
                </p:cNvPr>
                <p:cNvCxnSpPr>
                  <a:cxnSpLocks/>
                  <a:stCxn id="75" idx="0"/>
                </p:cNvCxnSpPr>
                <p:nvPr/>
              </p:nvCxnSpPr>
              <p:spPr>
                <a:xfrm flipV="1">
                  <a:off x="5606662" y="4182097"/>
                  <a:ext cx="955666" cy="746849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テキスト ボックス 77">
                      <a:extLst>
                        <a:ext uri="{FF2B5EF4-FFF2-40B4-BE49-F238E27FC236}">
                          <a16:creationId xmlns:a16="http://schemas.microsoft.com/office/drawing/2014/main" id="{C0FECD07-25D2-42FD-87EC-BDC163F7CB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7087" y="3712944"/>
                      <a:ext cx="516102" cy="56707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den>
                            </m:f>
                          </m:oMath>
                        </m:oMathPara>
                      </a14:m>
                      <a:endParaRPr kumimoji="1" lang="en-US" altLang="ja-JP" b="1" dirty="0"/>
                    </a:p>
                  </p:txBody>
                </p:sp>
              </mc:Choice>
              <mc:Fallback xmlns="">
                <p:sp>
                  <p:nvSpPr>
                    <p:cNvPr id="78" name="テキスト ボックス 77">
                      <a:extLst>
                        <a:ext uri="{FF2B5EF4-FFF2-40B4-BE49-F238E27FC236}">
                          <a16:creationId xmlns:a16="http://schemas.microsoft.com/office/drawing/2014/main" id="{C0FECD07-25D2-42FD-87EC-BDC163F7CB1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7087" y="3712944"/>
                      <a:ext cx="516102" cy="567078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0" name="テキスト ボックス 79">
                      <a:extLst>
                        <a:ext uri="{FF2B5EF4-FFF2-40B4-BE49-F238E27FC236}">
                          <a16:creationId xmlns:a16="http://schemas.microsoft.com/office/drawing/2014/main" id="{B6F10D14-9CDD-4AF7-B53A-72197DD900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66995" y="4671947"/>
                      <a:ext cx="42800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𝟒𝟓</m:t>
                            </m:r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°</m:t>
                            </m:r>
                          </m:oMath>
                        </m:oMathPara>
                      </a14:m>
                      <a:endParaRPr kumimoji="1" lang="en-US" altLang="ja-JP" b="1" dirty="0"/>
                    </a:p>
                  </p:txBody>
                </p:sp>
              </mc:Choice>
              <mc:Fallback xmlns="">
                <p:sp>
                  <p:nvSpPr>
                    <p:cNvPr id="80" name="テキスト ボックス 79">
                      <a:extLst>
                        <a:ext uri="{FF2B5EF4-FFF2-40B4-BE49-F238E27FC236}">
                          <a16:creationId xmlns:a16="http://schemas.microsoft.com/office/drawing/2014/main" id="{B6F10D14-9CDD-4AF7-B53A-72197DD9006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66995" y="4671947"/>
                      <a:ext cx="428001" cy="27699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1429" r="-12857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テキスト ボックス 80">
                      <a:extLst>
                        <a:ext uri="{FF2B5EF4-FFF2-40B4-BE49-F238E27FC236}">
                          <a16:creationId xmlns:a16="http://schemas.microsoft.com/office/drawing/2014/main" id="{5C18428A-9DA5-4D71-B78B-B237A96CE4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57076" y="5148403"/>
                      <a:ext cx="42800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𝟒𝟓</m:t>
                            </m:r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°</m:t>
                            </m:r>
                          </m:oMath>
                        </m:oMathPara>
                      </a14:m>
                      <a:endParaRPr kumimoji="1" lang="en-US" altLang="ja-JP" b="1" dirty="0"/>
                    </a:p>
                  </p:txBody>
                </p:sp>
              </mc:Choice>
              <mc:Fallback xmlns="">
                <p:sp>
                  <p:nvSpPr>
                    <p:cNvPr id="81" name="テキスト ボックス 80">
                      <a:extLst>
                        <a:ext uri="{FF2B5EF4-FFF2-40B4-BE49-F238E27FC236}">
                          <a16:creationId xmlns:a16="http://schemas.microsoft.com/office/drawing/2014/main" id="{5C18428A-9DA5-4D71-B78B-B237A96CE49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57076" y="5148403"/>
                      <a:ext cx="428001" cy="27699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11429" r="-12857" b="-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テキスト ボックス 95">
                    <a:extLst>
                      <a:ext uri="{FF2B5EF4-FFF2-40B4-BE49-F238E27FC236}">
                        <a16:creationId xmlns:a16="http://schemas.microsoft.com/office/drawing/2014/main" id="{87285FB7-A341-435D-AC77-5951FCCAFA36}"/>
                      </a:ext>
                    </a:extLst>
                  </p:cNvPr>
                  <p:cNvSpPr txBox="1"/>
                  <p:nvPr/>
                </p:nvSpPr>
                <p:spPr>
                  <a:xfrm>
                    <a:off x="1257076" y="6090123"/>
                    <a:ext cx="1843518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ja-JP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𝑰𝒎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</m:d>
                            </m:e>
                          </m:d>
                          <m:r>
                            <a:rPr kumimoji="1" lang="en-US" altLang="ja-JP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ja-JP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𝑹𝒆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kumimoji="1" lang="en-US" altLang="ja-JP" b="1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6" name="テキスト ボックス 95">
                    <a:extLst>
                      <a:ext uri="{FF2B5EF4-FFF2-40B4-BE49-F238E27FC236}">
                        <a16:creationId xmlns:a16="http://schemas.microsoft.com/office/drawing/2014/main" id="{87285FB7-A341-435D-AC77-5951FCCAFA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7076" y="6090123"/>
                    <a:ext cx="1843518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888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343935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2CAF26-A436-4F4F-8961-0CD3F39E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直接法による極配置法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F12D6EF-BF58-4884-A0EE-70AD86DE5118}"/>
              </a:ext>
            </a:extLst>
          </p:cNvPr>
          <p:cNvGrpSpPr/>
          <p:nvPr/>
        </p:nvGrpSpPr>
        <p:grpSpPr>
          <a:xfrm>
            <a:off x="838200" y="1690688"/>
            <a:ext cx="9982201" cy="5667962"/>
            <a:chOff x="838200" y="1690688"/>
            <a:chExt cx="9982201" cy="5667962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18F0D2D0-F2F9-4B1D-8B8C-8D2B67C3FE92}"/>
                </a:ext>
              </a:extLst>
            </p:cNvPr>
            <p:cNvSpPr/>
            <p:nvPr/>
          </p:nvSpPr>
          <p:spPr>
            <a:xfrm>
              <a:off x="838200" y="6275294"/>
              <a:ext cx="7694589" cy="108335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四角形: 角を丸くする 75">
              <a:extLst>
                <a:ext uri="{FF2B5EF4-FFF2-40B4-BE49-F238E27FC236}">
                  <a16:creationId xmlns:a16="http://schemas.microsoft.com/office/drawing/2014/main" id="{0AAB7AF8-C3F5-4624-8EAD-73509A684F44}"/>
                </a:ext>
              </a:extLst>
            </p:cNvPr>
            <p:cNvSpPr/>
            <p:nvPr/>
          </p:nvSpPr>
          <p:spPr>
            <a:xfrm>
              <a:off x="5380259" y="4485452"/>
              <a:ext cx="3152530" cy="28321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F37F5B68-AA5B-4D13-B449-5ECC85849696}"/>
                </a:ext>
              </a:extLst>
            </p:cNvPr>
            <p:cNvSpPr/>
            <p:nvPr/>
          </p:nvSpPr>
          <p:spPr>
            <a:xfrm>
              <a:off x="3990729" y="2290852"/>
              <a:ext cx="3152530" cy="28321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テキスト ボックス 2">
                  <a:extLst>
                    <a:ext uri="{FF2B5EF4-FFF2-40B4-BE49-F238E27FC236}">
                      <a16:creationId xmlns:a16="http://schemas.microsoft.com/office/drawing/2014/main" id="{90FAF6F6-B639-4087-BE8C-84A92829B6EA}"/>
                    </a:ext>
                  </a:extLst>
                </p:cNvPr>
                <p:cNvSpPr txBox="1"/>
                <p:nvPr/>
              </p:nvSpPr>
              <p:spPr>
                <a:xfrm>
                  <a:off x="838200" y="1690688"/>
                  <a:ext cx="9982201" cy="56679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b="1" dirty="0"/>
                    <a:t>閉ループ極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a14:m>
                  <a:r>
                    <a:rPr lang="ja-JP" altLang="en-US" b="1" dirty="0"/>
                    <a:t> を指定する</a:t>
                  </a:r>
                  <a:endParaRPr lang="en-US" altLang="ja-JP" b="1" dirty="0"/>
                </a:p>
                <a:p>
                  <a:endParaRPr lang="en-US" altLang="ja-JP" b="1" dirty="0"/>
                </a:p>
                <a:p>
                  <a:endParaRPr lang="en-US" altLang="ja-JP" b="1" dirty="0"/>
                </a:p>
                <a:p>
                  <a:endParaRPr lang="en-US" altLang="ja-JP" b="1" dirty="0"/>
                </a:p>
                <a:p>
                  <a:endParaRPr lang="en-US" altLang="ja-JP" b="1" dirty="0"/>
                </a:p>
                <a:p>
                  <a:endParaRPr lang="en-US" altLang="ja-JP" b="1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a14:m>
                  <a:r>
                    <a:rPr lang="ja-JP" altLang="en-US" b="1" dirty="0"/>
                    <a:t>を求める（</a:t>
                  </a:r>
                  <a:r>
                    <a:rPr lang="en-US" altLang="ja-JP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ja-JP" altLang="en-US" b="1" dirty="0"/>
                    <a:t>により構成）</a:t>
                  </a:r>
                  <a:endParaRPr lang="en-US" altLang="ja-JP" b="1" dirty="0"/>
                </a:p>
                <a:p>
                  <a:endParaRPr lang="en-US" altLang="ja-JP" b="1" dirty="0"/>
                </a:p>
                <a:p>
                  <a:endParaRPr lang="en-US" altLang="ja-JP" b="1" dirty="0">
                    <a:solidFill>
                      <a:srgbClr val="002060"/>
                    </a:solidFill>
                  </a:endParaRPr>
                </a:p>
                <a:p>
                  <a:r>
                    <a:rPr lang="ja-JP" altLang="en-US" b="1" dirty="0">
                      <a:solidFill>
                        <a:srgbClr val="002060"/>
                      </a:solidFill>
                    </a:rPr>
                    <a:t>特性方程式</a:t>
                  </a:r>
                  <a:endParaRPr lang="en-US" altLang="ja-JP" b="1" dirty="0">
                    <a:solidFill>
                      <a:srgbClr val="00206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𝒅𝒆𝒕</m:t>
                        </m:r>
                        <m:d>
                          <m:d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𝒔𝑰</m:t>
                            </m:r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𝑩𝑭</m:t>
                                </m:r>
                              </m:e>
                            </m:d>
                          </m:e>
                        </m:d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p>
                          <m:sSup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altLang="ja-JP" b="1" dirty="0"/>
                </a:p>
                <a:p>
                  <a:endParaRPr lang="en-US" altLang="ja-JP" b="1" dirty="0"/>
                </a:p>
                <a:p>
                  <a:endParaRPr lang="en-US" altLang="ja-JP" b="1" dirty="0"/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a14:m>
                  <a:r>
                    <a:rPr lang="ja-JP" altLang="en-US" b="1" dirty="0"/>
                    <a:t>を求める（</a:t>
                  </a:r>
                  <a:r>
                    <a:rPr lang="en-US" altLang="ja-JP" b="1" dirty="0"/>
                    <a:t>A</a:t>
                  </a:r>
                  <a14:m>
                    <m:oMath xmlns:m="http://schemas.openxmlformats.org/officeDocument/2006/math">
                      <m:r>
                        <a:rPr lang="en-US" altLang="ja-JP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b="1" i="0" smtClean="0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en-US" altLang="ja-JP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b="1" i="0" smtClean="0">
                          <a:latin typeface="Cambria Math" panose="02040503050406030204" pitchFamily="18" charset="0"/>
                        </a:rPr>
                        <m:t>𝐅</m:t>
                      </m:r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ja-JP" altLang="en-US" b="1" dirty="0"/>
                    <a:t>の要素により構成）</a:t>
                  </a:r>
                  <a:endParaRPr lang="en-US" altLang="ja-JP" b="1" dirty="0"/>
                </a:p>
                <a:p>
                  <a:endParaRPr lang="en-US" altLang="ja-JP" b="1" dirty="0"/>
                </a:p>
                <a:p>
                  <a:r>
                    <a:rPr lang="ja-JP" altLang="en-US" b="1" dirty="0"/>
                    <a:t>緑背景で示した式が一致するように，つまり</a:t>
                  </a:r>
                  <a:endParaRPr lang="en-US" altLang="ja-JP" b="1" dirty="0"/>
                </a:p>
                <a:p>
                  <a:endParaRPr lang="en-US" altLang="ja-JP" b="1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ja-JP" b="1" dirty="0"/>
                </a:p>
                <a:p>
                  <a:endParaRPr lang="en-US" altLang="ja-JP" b="1" dirty="0"/>
                </a:p>
                <a:p>
                  <a:r>
                    <a:rPr lang="ja-JP" altLang="en-US" b="1" dirty="0"/>
                    <a:t>を満足するようなゲイン</a:t>
                  </a:r>
                  <a:r>
                    <a:rPr lang="en-US" altLang="ja-JP" b="1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  …  </m:t>
                          </m:r>
                          <m:sSub>
                            <m:sSub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ja-JP" altLang="en-US" b="1" dirty="0"/>
                    <a:t> を計算する</a:t>
                  </a:r>
                  <a:endParaRPr lang="en-US" altLang="ja-JP" b="1" dirty="0"/>
                </a:p>
              </p:txBody>
            </p:sp>
          </mc:Choice>
          <mc:Fallback xmlns="">
            <p:sp>
              <p:nvSpPr>
                <p:cNvPr id="3" name="テキスト ボックス 2">
                  <a:extLst>
                    <a:ext uri="{FF2B5EF4-FFF2-40B4-BE49-F238E27FC236}">
                      <a16:creationId xmlns:a16="http://schemas.microsoft.com/office/drawing/2014/main" id="{90FAF6F6-B639-4087-BE8C-84A92829B6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690688"/>
                  <a:ext cx="9982201" cy="5667962"/>
                </a:xfrm>
                <a:prstGeom prst="rect">
                  <a:avLst/>
                </a:prstGeom>
                <a:blipFill>
                  <a:blip r:embed="rId2"/>
                  <a:stretch>
                    <a:fillRect l="-550" t="-538" b="-75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86F4910F-2989-496C-82DD-7064EAEB980D}"/>
                    </a:ext>
                  </a:extLst>
                </p:cNvPr>
                <p:cNvSpPr txBox="1"/>
                <p:nvPr/>
              </p:nvSpPr>
              <p:spPr>
                <a:xfrm>
                  <a:off x="838200" y="2290852"/>
                  <a:ext cx="6305059" cy="283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…</m:t>
                        </m:r>
                        <m:d>
                          <m:d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e>
                        </m:d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p>
                          <m:sSup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b="1" dirty="0"/>
                </a:p>
              </p:txBody>
            </p:sp>
          </mc:Choice>
          <mc:Fallback xmlns=""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86F4910F-2989-496C-82DD-7064EAEB98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2290852"/>
                  <a:ext cx="6305059" cy="283219"/>
                </a:xfrm>
                <a:prstGeom prst="rect">
                  <a:avLst/>
                </a:prstGeom>
                <a:blipFill>
                  <a:blip r:embed="rId3"/>
                  <a:stretch>
                    <a:fillRect t="-4348" b="-2608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1E74E5B6-39DE-48A2-B68E-BD6C9AC579F6}"/>
                </a:ext>
              </a:extLst>
            </p:cNvPr>
            <p:cNvSpPr txBox="1"/>
            <p:nvPr/>
          </p:nvSpPr>
          <p:spPr>
            <a:xfrm>
              <a:off x="1371599" y="2633099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b="1" dirty="0">
                  <a:solidFill>
                    <a:srgbClr val="7030A0"/>
                  </a:solidFill>
                </a:rPr>
                <a:t>極を求める式</a:t>
              </a:r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6401E73B-0FE3-49BC-838A-F614BB3F0F8C}"/>
                </a:ext>
              </a:extLst>
            </p:cNvPr>
            <p:cNvSpPr txBox="1"/>
            <p:nvPr/>
          </p:nvSpPr>
          <p:spPr>
            <a:xfrm>
              <a:off x="4616825" y="2629719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b="1" dirty="0">
                  <a:solidFill>
                    <a:srgbClr val="7030A0"/>
                  </a:solidFill>
                </a:rPr>
                <a:t>展開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8855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2CAF26-A436-4F4F-8961-0CD3F39E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最適レギュレータ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ADE0A69C-DE23-4563-BB69-647E0295FB5D}"/>
              </a:ext>
            </a:extLst>
          </p:cNvPr>
          <p:cNvGrpSpPr/>
          <p:nvPr/>
        </p:nvGrpSpPr>
        <p:grpSpPr>
          <a:xfrm>
            <a:off x="838200" y="1997839"/>
            <a:ext cx="9982201" cy="2862322"/>
            <a:chOff x="838200" y="2136338"/>
            <a:chExt cx="9982201" cy="2862322"/>
          </a:xfrm>
        </p:grpSpPr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85C914B5-1EA9-4517-91CB-8A3AC5D82BE3}"/>
                </a:ext>
              </a:extLst>
            </p:cNvPr>
            <p:cNvSpPr/>
            <p:nvPr/>
          </p:nvSpPr>
          <p:spPr>
            <a:xfrm>
              <a:off x="1093694" y="4605270"/>
              <a:ext cx="9726706" cy="36739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B213D26D-8EDC-477A-9AD1-A633F20C631A}"/>
                </a:ext>
              </a:extLst>
            </p:cNvPr>
            <p:cNvSpPr/>
            <p:nvPr/>
          </p:nvSpPr>
          <p:spPr>
            <a:xfrm>
              <a:off x="1272987" y="2435815"/>
              <a:ext cx="9547413" cy="116541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テキスト ボックス 2">
                  <a:extLst>
                    <a:ext uri="{FF2B5EF4-FFF2-40B4-BE49-F238E27FC236}">
                      <a16:creationId xmlns:a16="http://schemas.microsoft.com/office/drawing/2014/main" id="{90FAF6F6-B639-4087-BE8C-84A92829B6EA}"/>
                    </a:ext>
                  </a:extLst>
                </p:cNvPr>
                <p:cNvSpPr txBox="1"/>
                <p:nvPr/>
              </p:nvSpPr>
              <p:spPr>
                <a:xfrm>
                  <a:off x="838200" y="2136338"/>
                  <a:ext cx="9982201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b="1" dirty="0"/>
                    <a:t>☆ </a:t>
                  </a:r>
                  <a:r>
                    <a:rPr lang="ja-JP" altLang="en-US" b="1" dirty="0">
                      <a:solidFill>
                        <a:srgbClr val="002060"/>
                      </a:solidFill>
                    </a:rPr>
                    <a:t>極配置における問題点</a:t>
                  </a:r>
                  <a:endParaRPr lang="en-US" altLang="ja-JP" b="1" dirty="0">
                    <a:solidFill>
                      <a:srgbClr val="002060"/>
                    </a:solidFill>
                  </a:endParaRP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ja-JP" altLang="en-US" b="1" dirty="0"/>
                    <a:t>固有値の実部を負側に大きくすると応答が速くなるが，フィードバックゲイン </a:t>
                  </a:r>
                  <a14:m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𝑭</m:t>
                      </m:r>
                    </m:oMath>
                  </a14:m>
                  <a:r>
                    <a:rPr lang="en-US" altLang="ja-JP" b="1" dirty="0"/>
                    <a:t> </a:t>
                  </a:r>
                  <a:r>
                    <a:rPr lang="ja-JP" altLang="en-US" b="1" dirty="0"/>
                    <a:t>が大きくなり，入力が大きくなる．</a:t>
                  </a:r>
                  <a:endParaRPr lang="en-US" altLang="ja-JP" b="1" dirty="0"/>
                </a:p>
                <a:p>
                  <a:pPr lvl="1"/>
                  <a:endParaRPr lang="en-US" altLang="ja-JP" b="1" dirty="0"/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ja-JP" altLang="en-US" b="1" dirty="0"/>
                    <a:t>状態変数の中に振れ幅が大きいものが現れることがある．</a:t>
                  </a:r>
                  <a:endParaRPr lang="en-US" altLang="ja-JP" b="1" dirty="0"/>
                </a:p>
                <a:p>
                  <a:pPr lvl="1"/>
                  <a:endParaRPr lang="en-US" altLang="ja-JP" b="1" dirty="0"/>
                </a:p>
                <a:p>
                  <a:pPr lvl="1"/>
                  <a:endParaRPr lang="en-US" altLang="ja-JP" b="1" dirty="0"/>
                </a:p>
                <a:p>
                  <a:pPr marL="0" lvl="1"/>
                  <a:r>
                    <a:rPr lang="ja-JP" altLang="en-US" b="1" dirty="0"/>
                    <a:t>＜解決＞</a:t>
                  </a:r>
                  <a:endParaRPr lang="en-US" altLang="ja-JP" b="1" dirty="0"/>
                </a:p>
                <a:p>
                  <a:pPr marL="0" lvl="1"/>
                  <a:r>
                    <a:rPr lang="ja-JP" altLang="en-US" b="1" dirty="0">
                      <a:solidFill>
                        <a:srgbClr val="002060"/>
                      </a:solidFill>
                    </a:rPr>
                    <a:t>最適レギュレータ</a:t>
                  </a:r>
                  <a:endParaRPr lang="en-US" altLang="ja-JP" b="1" dirty="0">
                    <a:solidFill>
                      <a:srgbClr val="002060"/>
                    </a:solidFill>
                  </a:endParaRPr>
                </a:p>
                <a:p>
                  <a:pPr marL="0" lvl="1"/>
                  <a:r>
                    <a:rPr lang="ja-JP" altLang="en-US" b="1" dirty="0"/>
                    <a:t>　ある評価指標を設定して，それを最小化する状態フィードバックゲインを求める</a:t>
                  </a:r>
                  <a:endParaRPr lang="en-US" altLang="ja-JP" b="1" dirty="0"/>
                </a:p>
              </p:txBody>
            </p:sp>
          </mc:Choice>
          <mc:Fallback xmlns="">
            <p:sp>
              <p:nvSpPr>
                <p:cNvPr id="3" name="テキスト ボックス 2">
                  <a:extLst>
                    <a:ext uri="{FF2B5EF4-FFF2-40B4-BE49-F238E27FC236}">
                      <a16:creationId xmlns:a16="http://schemas.microsoft.com/office/drawing/2014/main" id="{90FAF6F6-B639-4087-BE8C-84A92829B6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2136338"/>
                  <a:ext cx="9982201" cy="2862322"/>
                </a:xfrm>
                <a:prstGeom prst="rect">
                  <a:avLst/>
                </a:prstGeom>
                <a:blipFill>
                  <a:blip r:embed="rId2"/>
                  <a:stretch>
                    <a:fillRect l="-550" t="-1279" b="-255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3125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2CAF26-A436-4F4F-8961-0CD3F39E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最適レギュレータ</a:t>
            </a: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D90AAF2-93D1-4A71-B327-A617A00E22CC}"/>
              </a:ext>
            </a:extLst>
          </p:cNvPr>
          <p:cNvGrpSpPr/>
          <p:nvPr/>
        </p:nvGrpSpPr>
        <p:grpSpPr>
          <a:xfrm>
            <a:off x="838200" y="1690688"/>
            <a:ext cx="10152529" cy="4247317"/>
            <a:chOff x="1201271" y="2294965"/>
            <a:chExt cx="10152529" cy="4247317"/>
          </a:xfrm>
        </p:grpSpPr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C122B298-01D6-4EE6-83A0-E2FA3436998A}"/>
                </a:ext>
              </a:extLst>
            </p:cNvPr>
            <p:cNvSpPr/>
            <p:nvPr/>
          </p:nvSpPr>
          <p:spPr>
            <a:xfrm>
              <a:off x="1810438" y="6125794"/>
              <a:ext cx="2940856" cy="34915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0ABF05C5-F3D4-4780-871C-1AA6EC4A4B26}"/>
                </a:ext>
              </a:extLst>
            </p:cNvPr>
            <p:cNvSpPr txBox="1"/>
            <p:nvPr/>
          </p:nvSpPr>
          <p:spPr>
            <a:xfrm>
              <a:off x="1201271" y="2294965"/>
              <a:ext cx="10152529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/>
                <a:t>　　　　　　　　　　　に対して，</a:t>
              </a:r>
              <a:r>
                <a:rPr lang="ja-JP" altLang="en-US" b="1" dirty="0">
                  <a:solidFill>
                    <a:srgbClr val="002060"/>
                  </a:solidFill>
                </a:rPr>
                <a:t>評価関数</a:t>
              </a:r>
              <a:endParaRPr lang="en-US" altLang="ja-JP" b="1" dirty="0">
                <a:solidFill>
                  <a:srgbClr val="002060"/>
                </a:solidFill>
              </a:endParaRPr>
            </a:p>
            <a:p>
              <a:endParaRPr kumimoji="1" lang="en-US" altLang="ja-JP" b="1" dirty="0"/>
            </a:p>
            <a:p>
              <a:endParaRPr kumimoji="1" lang="en-US" altLang="ja-JP" b="1" dirty="0"/>
            </a:p>
            <a:p>
              <a:endParaRPr lang="en-US" altLang="ja-JP" b="1" dirty="0"/>
            </a:p>
            <a:p>
              <a:r>
                <a:rPr kumimoji="1" lang="ja-JP" altLang="en-US" b="1" dirty="0"/>
                <a:t>を最小化するコントローラは，　　　　　の形で得られ，　　の値は，</a:t>
              </a:r>
              <a:endParaRPr kumimoji="1" lang="en-US" altLang="ja-JP" b="1" dirty="0"/>
            </a:p>
            <a:p>
              <a:endParaRPr lang="en-US" altLang="ja-JP" b="1" dirty="0"/>
            </a:p>
            <a:p>
              <a:endParaRPr kumimoji="1" lang="en-US" altLang="ja-JP" b="1" dirty="0"/>
            </a:p>
            <a:p>
              <a:endParaRPr kumimoji="1" lang="en-US" altLang="ja-JP" b="1" dirty="0"/>
            </a:p>
            <a:p>
              <a:r>
                <a:rPr lang="ja-JP" altLang="en-US" b="1" dirty="0"/>
                <a:t>となる．ただし，　　　　　は</a:t>
              </a:r>
              <a:r>
                <a:rPr lang="ja-JP" altLang="en-US" b="1" dirty="0">
                  <a:solidFill>
                    <a:srgbClr val="002060"/>
                  </a:solidFill>
                </a:rPr>
                <a:t>リカッチ方程式</a:t>
              </a:r>
              <a:endParaRPr lang="en-US" altLang="ja-JP" b="1" dirty="0">
                <a:solidFill>
                  <a:srgbClr val="002060"/>
                </a:solidFill>
              </a:endParaRPr>
            </a:p>
            <a:p>
              <a:endParaRPr kumimoji="1" lang="en-US" altLang="ja-JP" b="1" dirty="0"/>
            </a:p>
            <a:p>
              <a:endParaRPr lang="en-US" altLang="ja-JP" b="1" dirty="0"/>
            </a:p>
            <a:p>
              <a:endParaRPr kumimoji="1" lang="en-US" altLang="ja-JP" b="1" dirty="0"/>
            </a:p>
            <a:p>
              <a:r>
                <a:rPr lang="ja-JP" altLang="en-US" b="1" dirty="0"/>
                <a:t>を満たす唯一の</a:t>
              </a:r>
              <a:r>
                <a:rPr lang="ja-JP" altLang="en-US" b="1" dirty="0">
                  <a:solidFill>
                    <a:srgbClr val="002060"/>
                  </a:solidFill>
                </a:rPr>
                <a:t>正定対称解</a:t>
              </a:r>
              <a:r>
                <a:rPr lang="ja-JP" altLang="en-US" b="1" dirty="0"/>
                <a:t>である．</a:t>
              </a:r>
              <a:endParaRPr lang="en-US" altLang="ja-JP" b="1" dirty="0"/>
            </a:p>
            <a:p>
              <a:endParaRPr kumimoji="1" lang="en-US" altLang="ja-JP" b="1" dirty="0"/>
            </a:p>
            <a:p>
              <a:r>
                <a:rPr kumimoji="1" lang="ja-JP" altLang="en-US" b="1" dirty="0"/>
                <a:t>また，　の最小値は，　　　　　である．</a:t>
              </a:r>
              <a:endParaRPr kumimoji="1" lang="en-US" altLang="ja-JP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0C7742C9-08F5-4954-A332-5B99D94CB4A0}"/>
                    </a:ext>
                  </a:extLst>
                </p:cNvPr>
                <p:cNvSpPr txBox="1"/>
                <p:nvPr/>
              </p:nvSpPr>
              <p:spPr>
                <a:xfrm>
                  <a:off x="1201271" y="2330823"/>
                  <a:ext cx="2521396" cy="2819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p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p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0C7742C9-08F5-4954-A332-5B99D94CB4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1271" y="2330823"/>
                  <a:ext cx="2521396" cy="281937"/>
                </a:xfrm>
                <a:prstGeom prst="rect">
                  <a:avLst/>
                </a:prstGeom>
                <a:blipFill>
                  <a:blip r:embed="rId2"/>
                  <a:stretch>
                    <a:fillRect l="-2421" t="-4348" r="-1695" b="-3043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50B967F9-0FF7-46CB-B66B-175B3E7B351F}"/>
                    </a:ext>
                  </a:extLst>
                </p:cNvPr>
                <p:cNvSpPr txBox="1"/>
                <p:nvPr/>
              </p:nvSpPr>
              <p:spPr>
                <a:xfrm>
                  <a:off x="1902329" y="2707722"/>
                  <a:ext cx="3640676" cy="59894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d>
                              <m:d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𝑸𝒙</m:t>
                            </m:r>
                            <m:d>
                              <m:d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  <m:sup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d>
                              <m:d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𝑹𝒖</m:t>
                            </m:r>
                            <m:d>
                              <m:d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</m:e>
                        </m:nary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𝒅𝒕</m:t>
                        </m:r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50B967F9-0FF7-46CB-B66B-175B3E7B35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2329" y="2707722"/>
                  <a:ext cx="3640676" cy="598947"/>
                </a:xfrm>
                <a:prstGeom prst="rect">
                  <a:avLst/>
                </a:prstGeom>
                <a:blipFill>
                  <a:blip r:embed="rId3"/>
                  <a:stretch>
                    <a:fillRect b="-102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ACABA7BB-22BD-4915-8EF2-011504DA76F5}"/>
                    </a:ext>
                  </a:extLst>
                </p:cNvPr>
                <p:cNvSpPr txBox="1"/>
                <p:nvPr/>
              </p:nvSpPr>
              <p:spPr>
                <a:xfrm>
                  <a:off x="4464248" y="3429000"/>
                  <a:ext cx="1078757" cy="3018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𝒐𝒑𝒕</m:t>
                            </m:r>
                          </m:sub>
                        </m:s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ACABA7BB-22BD-4915-8EF2-011504DA76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4248" y="3429000"/>
                  <a:ext cx="1078757" cy="301878"/>
                </a:xfrm>
                <a:prstGeom prst="rect">
                  <a:avLst/>
                </a:prstGeom>
                <a:blipFill>
                  <a:blip r:embed="rId4"/>
                  <a:stretch>
                    <a:fillRect l="-2260" r="-2825" b="-2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E2608D6-7716-445C-97D2-64773CC6B34A}"/>
                    </a:ext>
                  </a:extLst>
                </p:cNvPr>
                <p:cNvSpPr txBox="1"/>
                <p:nvPr/>
              </p:nvSpPr>
              <p:spPr>
                <a:xfrm>
                  <a:off x="7162624" y="3429000"/>
                  <a:ext cx="495264" cy="3018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𝒐𝒑𝒕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E2608D6-7716-445C-97D2-64773CC6B3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624" y="3429000"/>
                  <a:ext cx="495264" cy="301878"/>
                </a:xfrm>
                <a:prstGeom prst="rect">
                  <a:avLst/>
                </a:prstGeom>
                <a:blipFill>
                  <a:blip r:embed="rId5"/>
                  <a:stretch>
                    <a:fillRect l="-8537" r="-6098" b="-2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EC5E2EDF-D38E-41AB-92FE-5D0168EE2087}"/>
                    </a:ext>
                  </a:extLst>
                </p:cNvPr>
                <p:cNvSpPr txBox="1"/>
                <p:nvPr/>
              </p:nvSpPr>
              <p:spPr>
                <a:xfrm>
                  <a:off x="1902329" y="3982475"/>
                  <a:ext cx="1803186" cy="3144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𝒐𝒑𝒕</m:t>
                            </m:r>
                          </m:sub>
                        </m:s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p>
                          <m:sSup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p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sSup>
                          <m:sSup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p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EC5E2EDF-D38E-41AB-92FE-5D0168EE20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2329" y="3982475"/>
                  <a:ext cx="1803186" cy="314445"/>
                </a:xfrm>
                <a:prstGeom prst="rect">
                  <a:avLst/>
                </a:prstGeom>
                <a:blipFill>
                  <a:blip r:embed="rId6"/>
                  <a:stretch>
                    <a:fillRect l="-2373" r="-2712"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0C4B8614-C539-4D08-AECA-C52FD719E0EA}"/>
                    </a:ext>
                  </a:extLst>
                </p:cNvPr>
                <p:cNvSpPr txBox="1"/>
                <p:nvPr/>
              </p:nvSpPr>
              <p:spPr>
                <a:xfrm>
                  <a:off x="3014270" y="4529614"/>
                  <a:ext cx="1239057" cy="2819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0C4B8614-C539-4D08-AECA-C52FD719E0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4270" y="4529614"/>
                  <a:ext cx="1239057" cy="281937"/>
                </a:xfrm>
                <a:prstGeom prst="rect">
                  <a:avLst/>
                </a:prstGeom>
                <a:blipFill>
                  <a:blip r:embed="rId7"/>
                  <a:stretch>
                    <a:fillRect l="-3941" t="-4348" r="-3448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C3C70672-2640-4890-9970-BBF0D3A35DF1}"/>
                    </a:ext>
                  </a:extLst>
                </p:cNvPr>
                <p:cNvSpPr txBox="1"/>
                <p:nvPr/>
              </p:nvSpPr>
              <p:spPr>
                <a:xfrm>
                  <a:off x="1902329" y="5062906"/>
                  <a:ext cx="3640676" cy="37555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𝑷𝑨</m:t>
                            </m:r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𝑷𝑩𝑹</m:t>
                            </m:r>
                          </m:e>
                          <m:sup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sSup>
                          <m:sSup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p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C3C70672-2640-4890-9970-BBF0D3A35D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2329" y="5062906"/>
                  <a:ext cx="3640676" cy="375552"/>
                </a:xfrm>
                <a:prstGeom prst="rect">
                  <a:avLst/>
                </a:prstGeom>
                <a:blipFill>
                  <a:blip r:embed="rId8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77285B09-5EF0-4545-979B-9BAE981BC251}"/>
                    </a:ext>
                  </a:extLst>
                </p:cNvPr>
                <p:cNvSpPr txBox="1"/>
                <p:nvPr/>
              </p:nvSpPr>
              <p:spPr>
                <a:xfrm>
                  <a:off x="1810438" y="6105614"/>
                  <a:ext cx="36307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77285B09-5EF0-4545-979B-9BAE981BC2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0438" y="6105614"/>
                  <a:ext cx="363071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F6F044DB-C0E3-4C92-AC5C-385510D06A6B}"/>
                    </a:ext>
                  </a:extLst>
                </p:cNvPr>
                <p:cNvSpPr txBox="1"/>
                <p:nvPr/>
              </p:nvSpPr>
              <p:spPr>
                <a:xfrm>
                  <a:off x="3413383" y="6125794"/>
                  <a:ext cx="363071" cy="37427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sSup>
                          <m:sSup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𝑷𝒙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F6F044DB-C0E3-4C92-AC5C-385510D06A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3383" y="6125794"/>
                  <a:ext cx="363071" cy="374270"/>
                </a:xfrm>
                <a:prstGeom prst="rect">
                  <a:avLst/>
                </a:prstGeom>
                <a:blipFill>
                  <a:blip r:embed="rId10"/>
                  <a:stretch>
                    <a:fillRect r="-281667" b="-1311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63799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2CAF26-A436-4F4F-8961-0CD3F39E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最適レギュレータ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1AD600FE-E9C9-4EC4-90B7-D32B04BE9BC4}"/>
              </a:ext>
            </a:extLst>
          </p:cNvPr>
          <p:cNvGrpSpPr/>
          <p:nvPr/>
        </p:nvGrpSpPr>
        <p:grpSpPr>
          <a:xfrm>
            <a:off x="838200" y="1690688"/>
            <a:ext cx="10152529" cy="4062651"/>
            <a:chOff x="838200" y="1690688"/>
            <a:chExt cx="10152529" cy="4062651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0ABF05C5-F3D4-4780-871C-1AA6EC4A4B26}"/>
                </a:ext>
              </a:extLst>
            </p:cNvPr>
            <p:cNvSpPr txBox="1"/>
            <p:nvPr/>
          </p:nvSpPr>
          <p:spPr>
            <a:xfrm>
              <a:off x="838200" y="1690688"/>
              <a:ext cx="10152529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solidFill>
                    <a:srgbClr val="002060"/>
                  </a:solidFill>
                </a:rPr>
                <a:t>最適レギュレータ</a:t>
              </a:r>
              <a:endParaRPr kumimoji="1" lang="en-US" altLang="ja-JP" b="1" dirty="0">
                <a:solidFill>
                  <a:srgbClr val="002060"/>
                </a:solidFill>
              </a:endParaRPr>
            </a:p>
            <a:p>
              <a:r>
                <a:rPr lang="ja-JP" altLang="en-US" b="1" dirty="0"/>
                <a:t>　　</a:t>
              </a:r>
              <a:r>
                <a:rPr lang="en-US" altLang="ja-JP" b="1" dirty="0"/>
                <a:t>…</a:t>
              </a:r>
              <a:r>
                <a:rPr kumimoji="1" lang="ja-JP" altLang="en-US" b="1" dirty="0"/>
                <a:t>評価関数の最適化によって得られる状態フィードバック制御</a:t>
              </a:r>
              <a:endParaRPr kumimoji="1" lang="en-US" altLang="ja-JP" b="1" dirty="0"/>
            </a:p>
            <a:p>
              <a:endParaRPr lang="en-US" altLang="ja-JP" b="1" dirty="0"/>
            </a:p>
            <a:p>
              <a:r>
                <a:rPr lang="en-US" altLang="ja-JP" b="1" dirty="0"/>
                <a:t>Q</a:t>
              </a:r>
              <a:r>
                <a:rPr lang="ja-JP" altLang="en-US" b="1" dirty="0"/>
                <a:t>は対角行列に設定することが多い</a:t>
              </a:r>
              <a:endParaRPr lang="en-US" altLang="ja-JP" b="1" dirty="0"/>
            </a:p>
            <a:p>
              <a:endParaRPr lang="en-US" altLang="ja-JP" b="1" dirty="0"/>
            </a:p>
            <a:p>
              <a:endParaRPr lang="en-US" altLang="ja-JP" b="1" dirty="0"/>
            </a:p>
            <a:p>
              <a:r>
                <a:rPr lang="ja-JP" altLang="en-US" b="1" dirty="0"/>
                <a:t>　　　　　　　　　　とすると</a:t>
              </a:r>
              <a:r>
                <a:rPr lang="en-US" altLang="ja-JP" b="1" dirty="0"/>
                <a:t>...</a:t>
              </a:r>
            </a:p>
            <a:p>
              <a:endParaRPr lang="en-US" altLang="ja-JP" b="1" dirty="0"/>
            </a:p>
            <a:p>
              <a:r>
                <a:rPr lang="ja-JP" altLang="en-US" b="1" dirty="0"/>
                <a:t>　　を　　より速く </a:t>
              </a:r>
              <a:r>
                <a:rPr lang="en-US" altLang="ja-JP" b="1" dirty="0"/>
                <a:t>0 </a:t>
              </a:r>
              <a:r>
                <a:rPr lang="ja-JP" altLang="en-US" b="1" dirty="0"/>
                <a:t>に収束させたい場合は，　　　　となるように設定</a:t>
              </a:r>
              <a:endParaRPr lang="en-US" altLang="ja-JP" b="1" dirty="0"/>
            </a:p>
            <a:p>
              <a:endParaRPr lang="en-US" altLang="ja-JP" b="1" dirty="0"/>
            </a:p>
            <a:p>
              <a:endParaRPr kumimoji="1" lang="en-US" altLang="ja-JP" b="1" dirty="0"/>
            </a:p>
            <a:p>
              <a:r>
                <a:rPr kumimoji="1" lang="ja-JP" altLang="en-US" b="1" dirty="0"/>
                <a:t>　　は　　が</a:t>
              </a:r>
              <a:r>
                <a:rPr kumimoji="1" lang="en-US" altLang="ja-JP" b="1" dirty="0"/>
                <a:t>1</a:t>
              </a:r>
              <a:r>
                <a:rPr kumimoji="1" lang="ja-JP" altLang="en-US" b="1" dirty="0"/>
                <a:t>入力の場合，スカラとなる．</a:t>
              </a:r>
              <a:endParaRPr kumimoji="1" lang="en-US" altLang="ja-JP" b="1" dirty="0"/>
            </a:p>
            <a:p>
              <a:r>
                <a:rPr lang="ja-JP" altLang="en-US" b="1" dirty="0"/>
                <a:t>⇒　　を大きく設定すると，入力が大きくなりすぎないフィードバックゲインが得られると</a:t>
              </a:r>
              <a:endParaRPr lang="en-US" altLang="ja-JP" b="1" dirty="0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86AAE5F4-A69D-427D-9CC6-606514A08AA0}"/>
                </a:ext>
              </a:extLst>
            </p:cNvPr>
            <p:cNvSpPr txBox="1"/>
            <p:nvPr/>
          </p:nvSpPr>
          <p:spPr>
            <a:xfrm>
              <a:off x="4464423" y="5384007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ja-JP" altLang="en-US" b="1" dirty="0"/>
                <a:t>期待できる．</a:t>
              </a:r>
              <a:endParaRPr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279F52E0-725F-4427-B33C-E1FA4DE2CD00}"/>
                    </a:ext>
                  </a:extLst>
                </p:cNvPr>
                <p:cNvSpPr txBox="1"/>
                <p:nvPr/>
              </p:nvSpPr>
              <p:spPr>
                <a:xfrm>
                  <a:off x="1640541" y="3171076"/>
                  <a:ext cx="1441164" cy="515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ja-JP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ja-JP" b="1" i="1" smtClean="0"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ja-JP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ja-JP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1" i="1" smtClean="0"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  <m:sub>
                                      <m:r>
                                        <a:rPr kumimoji="1" lang="en-US" altLang="ja-JP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279F52E0-725F-4427-B33C-E1FA4DE2CD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0541" y="3171076"/>
                  <a:ext cx="1441164" cy="51584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E51F420A-4997-43CA-8E00-F8ADC054D257}"/>
                    </a:ext>
                  </a:extLst>
                </p:cNvPr>
                <p:cNvSpPr txBox="1"/>
                <p:nvPr/>
              </p:nvSpPr>
              <p:spPr>
                <a:xfrm>
                  <a:off x="4722663" y="3365470"/>
                  <a:ext cx="3331618" cy="2948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d>
                          <m:d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𝑸𝒙</m:t>
                        </m:r>
                        <m:d>
                          <m:d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d>
                          <m:d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d>
                          <m:d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 xmlns="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E51F420A-4997-43CA-8E00-F8ADC054D2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2663" y="3365470"/>
                  <a:ext cx="3331618" cy="294824"/>
                </a:xfrm>
                <a:prstGeom prst="rect">
                  <a:avLst/>
                </a:prstGeom>
                <a:blipFill>
                  <a:blip r:embed="rId3"/>
                  <a:stretch>
                    <a:fillRect l="-366" t="-2083" b="-291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140C17FF-4C5A-4A82-AAE6-B1961489830A}"/>
                    </a:ext>
                  </a:extLst>
                </p:cNvPr>
                <p:cNvSpPr txBox="1"/>
                <p:nvPr/>
              </p:nvSpPr>
              <p:spPr>
                <a:xfrm>
                  <a:off x="1046613" y="3905669"/>
                  <a:ext cx="3093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140C17FF-4C5A-4A82-AAE6-B196148983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613" y="3905669"/>
                  <a:ext cx="30931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0000" r="-8000" b="-1777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2F85A77D-1F54-4DA3-959D-4455A1122BDE}"/>
                    </a:ext>
                  </a:extLst>
                </p:cNvPr>
                <p:cNvSpPr txBox="1"/>
                <p:nvPr/>
              </p:nvSpPr>
              <p:spPr>
                <a:xfrm>
                  <a:off x="1739153" y="3905669"/>
                  <a:ext cx="3093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2F85A77D-1F54-4DA3-959D-4455A1122B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9153" y="3905669"/>
                  <a:ext cx="30931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9804" r="-5882" b="-1777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36FF9BAB-EF5E-41AC-8D23-E8EF6D60368A}"/>
                    </a:ext>
                  </a:extLst>
                </p:cNvPr>
                <p:cNvSpPr txBox="1"/>
                <p:nvPr/>
              </p:nvSpPr>
              <p:spPr>
                <a:xfrm>
                  <a:off x="5716239" y="3905668"/>
                  <a:ext cx="8670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 xmlns="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36FF9BAB-EF5E-41AC-8D23-E8EF6D6036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6239" y="3905668"/>
                  <a:ext cx="86709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5634" r="-281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944981F2-F168-4C1A-A143-BF6CD058F181}"/>
                    </a:ext>
                  </a:extLst>
                </p:cNvPr>
                <p:cNvSpPr txBox="1"/>
                <p:nvPr/>
              </p:nvSpPr>
              <p:spPr>
                <a:xfrm>
                  <a:off x="1011105" y="4751813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944981F2-F168-4C1A-A143-BF6CD058F1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105" y="4751813"/>
                  <a:ext cx="226023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3EF9EC83-8C4E-4B6B-8B96-3F01BEF45141}"/>
                    </a:ext>
                  </a:extLst>
                </p:cNvPr>
                <p:cNvSpPr txBox="1"/>
                <p:nvPr/>
              </p:nvSpPr>
              <p:spPr>
                <a:xfrm>
                  <a:off x="1287722" y="5028812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3EF9EC83-8C4E-4B6B-8B96-3F01BEF451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7722" y="5028812"/>
                  <a:ext cx="226023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1622" r="-21622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F0C75491-543A-4BA8-991E-A9FD6C666DAA}"/>
                    </a:ext>
                  </a:extLst>
                </p:cNvPr>
                <p:cNvSpPr txBox="1"/>
                <p:nvPr/>
              </p:nvSpPr>
              <p:spPr>
                <a:xfrm>
                  <a:off x="1739153" y="4735487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F0C75491-543A-4BA8-991E-A9FD6C666D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9153" y="4735487"/>
                  <a:ext cx="22602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8108" r="-540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4967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F8D2AD2B-1BA0-4810-BD31-14F0DB0E7CA7}" vid="{B59E7469-85B3-4F0E-9413-829AD3DE04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まとめ1(背景_薄橙)</Template>
  <TotalTime>2513</TotalTime>
  <Words>1155</Words>
  <Application>Microsoft Office PowerPoint</Application>
  <PresentationFormat>ワイド画面</PresentationFormat>
  <Paragraphs>247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メイリオ</vt:lpstr>
      <vt:lpstr>游ゴシック</vt:lpstr>
      <vt:lpstr>Arial</vt:lpstr>
      <vt:lpstr>Cambria Math</vt:lpstr>
      <vt:lpstr>Office テーマ</vt:lpstr>
      <vt:lpstr>状態フィードバック制御</vt:lpstr>
      <vt:lpstr>状態フィードバック制御</vt:lpstr>
      <vt:lpstr>状態フィードバック制御</vt:lpstr>
      <vt:lpstr>極配置法</vt:lpstr>
      <vt:lpstr>固有値の選び方</vt:lpstr>
      <vt:lpstr>直接法による極配置法</vt:lpstr>
      <vt:lpstr>最適レギュレータ</vt:lpstr>
      <vt:lpstr>最適レギュレータ</vt:lpstr>
      <vt:lpstr>最適レギュレータ</vt:lpstr>
      <vt:lpstr>積分型サーボ系</vt:lpstr>
      <vt:lpstr>積分型サーボ系</vt:lpstr>
      <vt:lpstr>可制御性</vt:lpstr>
      <vt:lpstr>可観測性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時間応答</dc:title>
  <dc:creator>清水 優椰</dc:creator>
  <cp:lastModifiedBy>清水 優椰</cp:lastModifiedBy>
  <cp:revision>152</cp:revision>
  <dcterms:created xsi:type="dcterms:W3CDTF">2021-02-26T08:13:08Z</dcterms:created>
  <dcterms:modified xsi:type="dcterms:W3CDTF">2021-03-21T11:50:21Z</dcterms:modified>
</cp:coreProperties>
</file>