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 snapToGrid="0">
      <p:cViewPr varScale="1">
        <p:scale>
          <a:sx n="85" d="100"/>
          <a:sy n="85" d="100"/>
        </p:scale>
        <p:origin x="8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DD56D-B8E0-49DA-A32A-D0DD14BC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7992B6-2FFB-4145-83F2-4E78C8D2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14E3E9-9404-4289-A8B3-1DFA2F60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9E0727-754D-4A6D-A643-1A2F0B80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832C32-FB06-4790-84FE-6A179583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09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C6EAAA-A423-464F-909D-0BB46007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A81B91-52A6-4306-ACBF-A41B1D6E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09D521-2D85-4F37-8250-4C0FFAC3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014D37-2ADB-45F4-AFBC-4C6CEE32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11A502-D939-468A-A6D5-02356857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21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3A20A6-3A71-4136-8482-D72870F2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B7D47-618E-41DB-B9F0-E7971C375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13E402-0981-49F2-859F-9D11DEE27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39EAC3-282A-4D1E-B053-5BC7E464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AA2A9C-3D58-42C5-B8AD-395231C7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2D6AA5-0798-443A-8AEC-7AF32213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78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B4B7E-A2F6-4417-A029-AB351BDC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AD0F93-0E09-4003-B14B-7704501A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74E083-5B42-4715-B62A-56F3D48E9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F1DCA8-B775-4435-8072-4BF007523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31DCA4-6FDE-455D-9AE8-45053A28E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F9E0FB-D4C7-4759-BE50-2CA21A61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160D44-453E-42E8-99EA-09471DE2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6DD3299-73D9-47C8-96CC-7465AFA6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59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0EC08B-5E73-453C-B403-BA43B792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39F11C-5EB0-4741-BD63-BCB50771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3FF515-F074-407D-AE77-ADB7CEAA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00782C-425E-4B62-91A2-AB8B969D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01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CD95090-466C-4720-B100-95B19499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F082E7-30C1-45E4-B643-E8C7B277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621C1E-665A-4CF9-B6EA-4631E401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04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566C20-3580-4F47-9E2D-7FC23914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CC8317-403D-4600-8214-6F6C8F13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A95FC-52EA-4001-BC93-54EC96996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169D2-2249-45F1-89DA-CBD455408889}" type="datetimeFigureOut">
              <a:rPr kumimoji="1" lang="ja-JP" altLang="en-US" smtClean="0"/>
              <a:t>2021/2/14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6E4F54-5714-4BED-B4AB-FC100679D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8F9B8F-CE26-4632-BD41-AA678E661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70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410E77-E55B-4492-A042-1384295F2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制御モデルの例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19091F-366E-42A1-B1D3-88307A75E6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23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EED2A3-7B37-4974-A1D5-3E4293986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3AD4B7-D90E-418C-9E3B-725A0E930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動的システム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過去の状態に影響を受けるようなシステム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静的システム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過去の状態に依存しないようなシステム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3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25E0ED-E3C5-46FE-827C-A0B3B955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台車のモデル</a:t>
            </a: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5B559161-15A3-4404-8031-E59677401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34" y="2305589"/>
            <a:ext cx="4676976" cy="26314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C9C17BF-4E16-4C0C-A8A4-17C85AC0C805}"/>
                  </a:ext>
                </a:extLst>
              </p:cNvPr>
              <p:cNvSpPr txBox="1"/>
              <p:nvPr/>
            </p:nvSpPr>
            <p:spPr>
              <a:xfrm>
                <a:off x="6096000" y="274264"/>
                <a:ext cx="408790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/>
                  <a:t>ニュートンの運動方程式より</a:t>
                </a:r>
                <a:endParaRPr kumimoji="1" lang="en-US" altLang="ja-JP" b="1" dirty="0"/>
              </a:p>
              <a:p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̈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𝜇</m:t>
                      </m:r>
                      <m:acc>
                        <m:accPr>
                          <m:chr m:val="̇"/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dirty="0"/>
              </a:p>
              <a:p>
                <a:endParaRPr lang="en-US" altLang="ja-JP" b="1" dirty="0"/>
              </a:p>
              <a:p>
                <a:r>
                  <a:rPr lang="ja-JP" altLang="en-US" b="1" dirty="0"/>
                  <a:t>変形して，</a:t>
                </a:r>
                <a:r>
                  <a:rPr lang="en-US" altLang="ja-JP" b="1" dirty="0"/>
                  <a:t>2</a:t>
                </a:r>
                <a:r>
                  <a:rPr lang="ja-JP" altLang="en-US" b="1" dirty="0"/>
                  <a:t>階微分方程式</a:t>
                </a:r>
                <a:endParaRPr lang="en-US" altLang="ja-JP" b="1" dirty="0"/>
              </a:p>
              <a:p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̈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𝜇</m:t>
                      </m:r>
                      <m:acc>
                        <m:accPr>
                          <m:chr m:val="̇"/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C9C17BF-4E16-4C0C-A8A4-17C85AC0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4264"/>
                <a:ext cx="4087906" cy="2031325"/>
              </a:xfrm>
              <a:prstGeom prst="rect">
                <a:avLst/>
              </a:prstGeom>
              <a:blipFill>
                <a:blip r:embed="rId3"/>
                <a:stretch>
                  <a:fillRect l="-1192" t="-1802" b="-15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C03DB70-2F24-44AE-B124-EE09E8A86ED9}"/>
              </a:ext>
            </a:extLst>
          </p:cNvPr>
          <p:cNvSpPr/>
          <p:nvPr/>
        </p:nvSpPr>
        <p:spPr>
          <a:xfrm>
            <a:off x="6633441" y="4873840"/>
            <a:ext cx="3013023" cy="374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D8B756F-A120-4692-92A9-B3A7601DAA8B}"/>
                  </a:ext>
                </a:extLst>
              </p:cNvPr>
              <p:cNvSpPr txBox="1"/>
              <p:nvPr/>
            </p:nvSpPr>
            <p:spPr>
              <a:xfrm>
                <a:off x="6096000" y="2696675"/>
                <a:ext cx="4087906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/>
                  <a:t>入力を</a:t>
                </a:r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ja-JP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ja-JP" b="1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1" lang="ja-JP" altLang="en-US" b="1" dirty="0"/>
                  <a:t>，出力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ja-JP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b="1" dirty="0"/>
                  <a:t>をとし，</a:t>
                </a:r>
                <a:endParaRPr kumimoji="1" lang="en-US" altLang="ja-JP" b="1" dirty="0"/>
              </a:p>
              <a:p>
                <a:r>
                  <a:rPr kumimoji="1" lang="ja-JP" altLang="en-US" b="1" dirty="0"/>
                  <a:t>いま入力を力，出力を速度とすると，</a:t>
                </a:r>
                <a:endParaRPr kumimoji="1" lang="en-US" altLang="ja-JP" b="1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endParaRPr lang="en-US" altLang="ja-JP" b="1" dirty="0"/>
              </a:p>
              <a:p>
                <a:r>
                  <a:rPr lang="ja-JP" altLang="en-US" b="1" dirty="0"/>
                  <a:t>先ほどの式に代入して，微分方程式</a:t>
                </a:r>
                <a:endParaRPr lang="en-US" altLang="ja-JP" b="1" dirty="0"/>
              </a:p>
              <a:p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̇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D8B756F-A120-4692-92A9-B3A7601DA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696675"/>
                <a:ext cx="4087906" cy="2585323"/>
              </a:xfrm>
              <a:prstGeom prst="rect">
                <a:avLst/>
              </a:prstGeom>
              <a:blipFill>
                <a:blip r:embed="rId4"/>
                <a:stretch>
                  <a:fillRect l="-1192" t="-1179" r="-1043" b="-11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A1891A5-D239-4361-B32B-826A6B06D096}"/>
                  </a:ext>
                </a:extLst>
              </p:cNvPr>
              <p:cNvSpPr txBox="1"/>
              <p:nvPr/>
            </p:nvSpPr>
            <p:spPr>
              <a:xfrm>
                <a:off x="6096000" y="5706876"/>
                <a:ext cx="424030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/>
                  <a:t>※</a:t>
                </a:r>
                <a:r>
                  <a:rPr kumimoji="1" lang="ja-JP" altLang="en-US" b="1" dirty="0"/>
                  <a:t>出力を速度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kumimoji="1" lang="ja-JP" altLang="en-US" b="1" dirty="0"/>
                  <a:t>とすることで，位置を求められる</a:t>
                </a:r>
                <a:r>
                  <a:rPr lang="en-US" altLang="ja-JP" b="1" dirty="0"/>
                  <a:t>2</a:t>
                </a:r>
                <a:r>
                  <a:rPr lang="ja-JP" altLang="en-US" b="1" dirty="0"/>
                  <a:t>階微分方程式が，速度を求められる</a:t>
                </a:r>
                <a:r>
                  <a:rPr lang="en-US" altLang="ja-JP" b="1" dirty="0"/>
                  <a:t>1</a:t>
                </a:r>
                <a:r>
                  <a:rPr lang="ja-JP" altLang="en-US" b="1" dirty="0"/>
                  <a:t>階微分方程式になっている．</a:t>
                </a:r>
                <a:endParaRPr kumimoji="1" lang="en-US" altLang="ja-JP" b="1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A1891A5-D239-4361-B32B-826A6B06D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706876"/>
                <a:ext cx="4240305" cy="923330"/>
              </a:xfrm>
              <a:prstGeom prst="rect">
                <a:avLst/>
              </a:prstGeom>
              <a:blipFill>
                <a:blip r:embed="rId5"/>
                <a:stretch>
                  <a:fillRect l="-1149" t="-3289" r="-5603" b="-9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38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25E0ED-E3C5-46FE-827C-A0B3B955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垂直駆動アームのモデル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C9C17BF-4E16-4C0C-A8A4-17C85AC0C805}"/>
                  </a:ext>
                </a:extLst>
              </p:cNvPr>
              <p:cNvSpPr txBox="1"/>
              <p:nvPr/>
            </p:nvSpPr>
            <p:spPr>
              <a:xfrm>
                <a:off x="7406640" y="365125"/>
                <a:ext cx="4087906" cy="2056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/>
                  <a:t>角運動方程式</a:t>
                </a:r>
                <a:r>
                  <a:rPr kumimoji="1" lang="en-US" altLang="ja-JP" b="1" dirty="0"/>
                  <a:t>(</a:t>
                </a:r>
                <a:r>
                  <a:rPr kumimoji="1" lang="ja-JP" altLang="en-US" b="1" dirty="0"/>
                  <a:t>回転の運動方程式</a:t>
                </a:r>
                <a:r>
                  <a:rPr kumimoji="1" lang="en-US" altLang="ja-JP" b="1" dirty="0"/>
                  <a:t>)</a:t>
                </a:r>
                <a:r>
                  <a:rPr kumimoji="1" lang="ja-JP" altLang="en-US" b="1" dirty="0"/>
                  <a:t>より</a:t>
                </a:r>
                <a:endParaRPr kumimoji="1" lang="en-US" altLang="ja-JP" b="1" dirty="0"/>
              </a:p>
              <a:p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𝐽</m:t>
                      </m:r>
                      <m:acc>
                        <m:accPr>
                          <m:chr m:val="̈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𝑀𝑔𝑙</m:t>
                      </m:r>
                      <m:func>
                        <m:func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𝜇</m:t>
                      </m:r>
                      <m:acc>
                        <m:accPr>
                          <m:chr m:val="̇"/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dirty="0"/>
              </a:p>
              <a:p>
                <a:endParaRPr lang="en-US" altLang="ja-JP" b="1" dirty="0"/>
              </a:p>
              <a:p>
                <a:r>
                  <a:rPr lang="ja-JP" altLang="en-US" b="1" dirty="0"/>
                  <a:t>変形して，</a:t>
                </a:r>
                <a:r>
                  <a:rPr lang="en-US" altLang="ja-JP" b="1" dirty="0"/>
                  <a:t>2</a:t>
                </a:r>
                <a:r>
                  <a:rPr lang="ja-JP" altLang="en-US" b="1" dirty="0"/>
                  <a:t>階微分方程式</a:t>
                </a:r>
                <a:endParaRPr lang="en-US" altLang="ja-JP" b="1" dirty="0"/>
              </a:p>
              <a:p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𝐽</m:t>
                      </m:r>
                      <m:acc>
                        <m:accPr>
                          <m:chr m:val="̈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𝜇</m:t>
                      </m:r>
                      <m:acc>
                        <m:accPr>
                          <m:chr m:val="̇"/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𝑀𝑔𝑙</m:t>
                      </m:r>
                      <m:func>
                        <m:func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C9C17BF-4E16-4C0C-A8A4-17C85AC0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640" y="365125"/>
                <a:ext cx="4087906" cy="2056973"/>
              </a:xfrm>
              <a:prstGeom prst="rect">
                <a:avLst/>
              </a:prstGeom>
              <a:blipFill>
                <a:blip r:embed="rId2"/>
                <a:stretch>
                  <a:fillRect l="-1192" t="-1780" b="-14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5A73298-D7A9-4491-AC99-C596D0772F4A}"/>
              </a:ext>
            </a:extLst>
          </p:cNvPr>
          <p:cNvGrpSpPr/>
          <p:nvPr/>
        </p:nvGrpSpPr>
        <p:grpSpPr>
          <a:xfrm>
            <a:off x="7406640" y="2787536"/>
            <a:ext cx="4087906" cy="3693319"/>
            <a:chOff x="7406640" y="2787536"/>
            <a:chExt cx="4087906" cy="3693319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37E0719-29D7-46EB-B791-DB784286A615}"/>
                </a:ext>
              </a:extLst>
            </p:cNvPr>
            <p:cNvSpPr/>
            <p:nvPr/>
          </p:nvSpPr>
          <p:spPr>
            <a:xfrm>
              <a:off x="7787683" y="6070457"/>
              <a:ext cx="3290048" cy="4103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2D8B756F-A120-4692-92A9-B3A7601DAA8B}"/>
                    </a:ext>
                  </a:extLst>
                </p:cNvPr>
                <p:cNvSpPr txBox="1"/>
                <p:nvPr/>
              </p:nvSpPr>
              <p:spPr>
                <a:xfrm>
                  <a:off x="7406640" y="2787536"/>
                  <a:ext cx="4087906" cy="36933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b="1" dirty="0"/>
                    <a:t>入力を</a:t>
                  </a:r>
                  <a14:m>
                    <m:oMath xmlns:m="http://schemas.openxmlformats.org/officeDocument/2006/math"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kumimoji="1" lang="ja-JP" altLang="en-US" b="1" dirty="0"/>
                    <a:t>，出力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kumimoji="1" lang="ja-JP" altLang="en-US" b="1" dirty="0"/>
                    <a:t>をとし，</a:t>
                  </a:r>
                  <a:endParaRPr kumimoji="1" lang="en-US" altLang="ja-JP" b="1" dirty="0"/>
                </a:p>
                <a:p>
                  <a:r>
                    <a:rPr kumimoji="1" lang="ja-JP" altLang="en-US" b="1" dirty="0"/>
                    <a:t>いま入力を力，出力を速度とすると，</a:t>
                  </a:r>
                  <a:endParaRPr kumimoji="1" lang="en-US" altLang="ja-JP" b="1" dirty="0"/>
                </a:p>
                <a:p>
                  <a:endParaRPr lang="en-US" altLang="ja-JP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en-US" altLang="ja-JP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altLang="ja-JP" dirty="0"/>
                </a:p>
                <a:p>
                  <a:endParaRPr lang="en-US" altLang="ja-JP" b="1" dirty="0"/>
                </a:p>
                <a:p>
                  <a:r>
                    <a:rPr lang="ja-JP" altLang="en-US" b="1" dirty="0"/>
                    <a:t>先ほどの式に代入して，</a:t>
                  </a:r>
                  <a:endParaRPr lang="en-US" altLang="ja-JP" b="1" dirty="0"/>
                </a:p>
                <a:p>
                  <a:endParaRPr lang="en-US" altLang="ja-JP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𝐽</m:t>
                        </m:r>
                        <m:acc>
                          <m:accPr>
                            <m:chr m:val="̈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𝜇</m:t>
                        </m:r>
                        <m:acc>
                          <m:accPr>
                            <m:chr m:val="̇"/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𝑀𝑔𝑙</m:t>
                        </m:r>
                        <m:func>
                          <m:func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altLang="ja-JP" dirty="0"/>
                </a:p>
                <a:p>
                  <a:endParaRPr lang="en-US" altLang="ja-JP" dirty="0"/>
                </a:p>
                <a:p>
                  <a:r>
                    <a:rPr lang="ja-JP" altLang="en-US" b="1" dirty="0"/>
                    <a:t>近似線形化して，線形な微分方程式</a:t>
                  </a:r>
                  <a:endParaRPr lang="en-US" altLang="ja-JP" b="1" dirty="0"/>
                </a:p>
                <a:p>
                  <a:endParaRPr lang="en-US" altLang="ja-JP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𝐽</m:t>
                        </m:r>
                        <m:acc>
                          <m:accPr>
                            <m:chr m:val="̈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𝜇</m:t>
                        </m:r>
                        <m:acc>
                          <m:accPr>
                            <m:chr m:val="̇"/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𝑀𝑔𝑙𝑦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altLang="ja-JP" dirty="0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2D8B756F-A120-4692-92A9-B3A7601DAA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6640" y="2787536"/>
                  <a:ext cx="4087906" cy="3693319"/>
                </a:xfrm>
                <a:prstGeom prst="rect">
                  <a:avLst/>
                </a:prstGeom>
                <a:blipFill>
                  <a:blip r:embed="rId3"/>
                  <a:stretch>
                    <a:fillRect l="-1192" t="-825" r="-1043" b="-49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8B67D0-CFA9-4F02-9F20-0CC26104EED0}"/>
                  </a:ext>
                </a:extLst>
              </p:cNvPr>
              <p:cNvSpPr txBox="1"/>
              <p:nvPr/>
            </p:nvSpPr>
            <p:spPr>
              <a:xfrm>
                <a:off x="3291841" y="5657671"/>
                <a:ext cx="4114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/>
                  <a:t>※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ja-JP" altLang="en-US" b="1" dirty="0"/>
                  <a:t>が</a:t>
                </a:r>
                <a:r>
                  <a:rPr kumimoji="1" lang="en-US" altLang="ja-JP" b="1" dirty="0"/>
                  <a:t>0</a:t>
                </a:r>
                <a:r>
                  <a:rPr kumimoji="1" lang="ja-JP" altLang="en-US" b="1" dirty="0"/>
                  <a:t>付近で動くと仮定して，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ja-JP" altLang="en-US" b="1" dirty="0"/>
                  <a:t>という近似している．これにより，非線形な微分方程式を線形な微分方程式にしている．</a:t>
                </a: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8B67D0-CFA9-4F02-9F20-0CC26104E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841" y="5657671"/>
                <a:ext cx="4114800" cy="1200329"/>
              </a:xfrm>
              <a:prstGeom prst="rect">
                <a:avLst/>
              </a:prstGeom>
              <a:blipFill>
                <a:blip r:embed="rId4"/>
                <a:stretch>
                  <a:fillRect l="-1185" t="-2538" r="-444" b="-71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" name="図 111">
            <a:extLst>
              <a:ext uri="{FF2B5EF4-FFF2-40B4-BE49-F238E27FC236}">
                <a16:creationId xmlns:a16="http://schemas.microsoft.com/office/drawing/2014/main" id="{D38D80DB-13BA-4136-976C-EE8FF17DD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594" y="1781549"/>
            <a:ext cx="4985162" cy="362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0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25E0ED-E3C5-46FE-827C-A0B3B955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RLC</a:t>
            </a:r>
            <a:r>
              <a:rPr kumimoji="1" lang="ja-JP" altLang="en-US" dirty="0"/>
              <a:t>回路のモデル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C9C17BF-4E16-4C0C-A8A4-17C85AC0C805}"/>
                  </a:ext>
                </a:extLst>
              </p:cNvPr>
              <p:cNvSpPr txBox="1"/>
              <p:nvPr/>
            </p:nvSpPr>
            <p:spPr>
              <a:xfrm>
                <a:off x="7406640" y="365125"/>
                <a:ext cx="4087906" cy="1265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/>
                  <a:t>オームの法則</a:t>
                </a:r>
                <a:r>
                  <a:rPr kumimoji="1" lang="ja-JP" altLang="en-US" b="1" dirty="0"/>
                  <a:t>より</a:t>
                </a:r>
                <a:endParaRPr kumimoji="1" lang="en-US" altLang="ja-JP" b="1" dirty="0"/>
              </a:p>
              <a:p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𝑅𝑖</m:t>
                      </m:r>
                      <m:d>
                        <m:d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C9C17BF-4E16-4C0C-A8A4-17C85AC0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640" y="365125"/>
                <a:ext cx="4087906" cy="1265731"/>
              </a:xfrm>
              <a:prstGeom prst="rect">
                <a:avLst/>
              </a:prstGeom>
              <a:blipFill>
                <a:blip r:embed="rId2"/>
                <a:stretch>
                  <a:fillRect l="-1192" t="-28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E05886E-ED9E-4827-9691-79956AD3EFA2}"/>
              </a:ext>
            </a:extLst>
          </p:cNvPr>
          <p:cNvGrpSpPr/>
          <p:nvPr/>
        </p:nvGrpSpPr>
        <p:grpSpPr>
          <a:xfrm>
            <a:off x="7406640" y="1914444"/>
            <a:ext cx="4087906" cy="3204723"/>
            <a:chOff x="7406640" y="1914444"/>
            <a:chExt cx="4087906" cy="3204723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0B42B0B-3E4E-4FE6-AC33-E5DD7FC2C20C}"/>
                </a:ext>
              </a:extLst>
            </p:cNvPr>
            <p:cNvSpPr/>
            <p:nvPr/>
          </p:nvSpPr>
          <p:spPr>
            <a:xfrm>
              <a:off x="7832654" y="4744413"/>
              <a:ext cx="3185116" cy="3747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2D8B756F-A120-4692-92A9-B3A7601DAA8B}"/>
                    </a:ext>
                  </a:extLst>
                </p:cNvPr>
                <p:cNvSpPr txBox="1"/>
                <p:nvPr/>
              </p:nvSpPr>
              <p:spPr>
                <a:xfrm>
                  <a:off x="7406640" y="1914444"/>
                  <a:ext cx="4087906" cy="32047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b="1" dirty="0"/>
                    <a:t>入力を</a:t>
                  </a:r>
                  <a14:m>
                    <m:oMath xmlns:m="http://schemas.openxmlformats.org/officeDocument/2006/math"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kumimoji="1" lang="ja-JP" altLang="en-US" b="1" dirty="0"/>
                    <a:t>，出力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kumimoji="1" lang="ja-JP" altLang="en-US" b="1" dirty="0"/>
                    <a:t>をとし，</a:t>
                  </a:r>
                  <a:endParaRPr kumimoji="1" lang="en-US" altLang="ja-JP" b="1" dirty="0"/>
                </a:p>
                <a:p>
                  <a:r>
                    <a:rPr kumimoji="1" lang="ja-JP" altLang="en-US" b="1" dirty="0"/>
                    <a:t>いま入力を入力電圧，出力を出力電圧とすると，</a:t>
                  </a:r>
                  <a:endParaRPr kumimoji="1" lang="en-US" altLang="ja-JP" b="1" dirty="0"/>
                </a:p>
                <a:p>
                  <a:endParaRPr kumimoji="1" lang="en-US" altLang="ja-JP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                            </m:t>
                        </m:r>
                      </m:oMath>
                    </m:oMathPara>
                  </a14:m>
                  <a:endParaRPr lang="en-US" altLang="ja-JP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  <m:nary>
                          <m:nary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n-US" altLang="ja-JP" dirty="0"/>
                </a:p>
                <a:p>
                  <a:endParaRPr lang="en-US" altLang="ja-JP" b="1" dirty="0"/>
                </a:p>
                <a:p>
                  <a:r>
                    <a:rPr lang="ja-JP" altLang="en-US" b="1" dirty="0"/>
                    <a:t>先ほどの式に代入して，微分方程式</a:t>
                  </a:r>
                  <a:endParaRPr lang="en-US" altLang="ja-JP" b="1" dirty="0"/>
                </a:p>
                <a:p>
                  <a:endParaRPr lang="en-US" altLang="ja-JP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acc>
                          <m:accPr>
                            <m:chr m:val="̈"/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𝑅𝐶</m:t>
                        </m:r>
                        <m:acc>
                          <m:accPr>
                            <m:chr m:val="̇"/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b="0" i="0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ja-JP" dirty="0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2D8B756F-A120-4692-92A9-B3A7601DAA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6640" y="1914444"/>
                  <a:ext cx="4087906" cy="3204723"/>
                </a:xfrm>
                <a:prstGeom prst="rect">
                  <a:avLst/>
                </a:prstGeom>
                <a:blipFill>
                  <a:blip r:embed="rId3"/>
                  <a:stretch>
                    <a:fillRect l="-1192" t="-951" r="-1043" b="-57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8B67D0-CFA9-4F02-9F20-0CC26104EED0}"/>
                  </a:ext>
                </a:extLst>
              </p:cNvPr>
              <p:cNvSpPr txBox="1"/>
              <p:nvPr/>
            </p:nvSpPr>
            <p:spPr>
              <a:xfrm>
                <a:off x="7406640" y="5402755"/>
                <a:ext cx="41148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/>
                  <a:t>※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̇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b="1" dirty="0"/>
                  <a:t>であるから，第</a:t>
                </a:r>
                <a:r>
                  <a:rPr kumimoji="1" lang="en-US" altLang="ja-JP" b="1" dirty="0"/>
                  <a:t>1</a:t>
                </a:r>
                <a:r>
                  <a:rPr kumimoji="1" lang="ja-JP" altLang="en-US" b="1" dirty="0"/>
                  <a:t>項，第</a:t>
                </a:r>
                <a:r>
                  <a:rPr kumimoji="1" lang="en-US" altLang="ja-JP" b="1" dirty="0"/>
                  <a:t>2</a:t>
                </a:r>
                <a:r>
                  <a:rPr kumimoji="1" lang="ja-JP" altLang="en-US" b="1" dirty="0"/>
                  <a:t>項の部分に静電容量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kumimoji="1" lang="ja-JP" altLang="en-US" b="1" dirty="0"/>
                  <a:t>の係数が付いている</a:t>
                </a: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8B67D0-CFA9-4F02-9F20-0CC26104E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640" y="5402755"/>
                <a:ext cx="4114800" cy="923330"/>
              </a:xfrm>
              <a:prstGeom prst="rect">
                <a:avLst/>
              </a:prstGeom>
              <a:blipFill>
                <a:blip r:embed="rId4"/>
                <a:stretch>
                  <a:fillRect l="-1185" t="-3289" r="-296" b="-9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図 75">
            <a:extLst>
              <a:ext uri="{FF2B5EF4-FFF2-40B4-BE49-F238E27FC236}">
                <a16:creationId xmlns:a16="http://schemas.microsoft.com/office/drawing/2014/main" id="{A26164E8-28D2-4C44-B984-99B8D9462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046" y="2145691"/>
            <a:ext cx="6425741" cy="23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7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25E0ED-E3C5-46FE-827C-A0B3B955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増幅</a:t>
            </a:r>
            <a:r>
              <a:rPr kumimoji="1" lang="ja-JP" altLang="en-US" dirty="0"/>
              <a:t>回路のモデル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C9C17BF-4E16-4C0C-A8A4-17C85AC0C805}"/>
                  </a:ext>
                </a:extLst>
              </p:cNvPr>
              <p:cNvSpPr txBox="1"/>
              <p:nvPr/>
            </p:nvSpPr>
            <p:spPr>
              <a:xfrm>
                <a:off x="6548264" y="189546"/>
                <a:ext cx="4087906" cy="4494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/>
                  <a:t>オームの法則</a:t>
                </a:r>
                <a:r>
                  <a:rPr kumimoji="1" lang="ja-JP" altLang="en-US" b="1" dirty="0"/>
                  <a:t>より</a:t>
                </a:r>
                <a:endParaRPr kumimoji="1" lang="en-US" altLang="ja-JP" b="1" dirty="0"/>
              </a:p>
              <a:p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dirty="0"/>
              </a:p>
              <a:p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𝐶𝑉</m:t>
                    </m:r>
                  </m:oMath>
                </a14:m>
                <a:r>
                  <a:rPr lang="ja-JP" altLang="en-US" b="1" dirty="0">
                    <a:latin typeface="Cambria Math" panose="02040503050406030204" pitchFamily="18" charset="0"/>
                  </a:rPr>
                  <a:t>より，</a:t>
                </a:r>
                <a:endParaRPr lang="en-US" altLang="ja-JP" b="1" dirty="0">
                  <a:latin typeface="Cambria Math" panose="02040503050406030204" pitchFamily="18" charset="0"/>
                </a:endParaRPr>
              </a:p>
              <a:p>
                <a:endParaRPr lang="en-US" altLang="ja-JP" b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∫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b="1" dirty="0">
                    <a:latin typeface="Cambria Math" panose="02040503050406030204" pitchFamily="18" charset="0"/>
                  </a:rPr>
                  <a:t>両辺を時間微分して，</a:t>
                </a:r>
                <a:endParaRPr lang="en-US" altLang="ja-JP" b="1" dirty="0">
                  <a:latin typeface="Cambria Math" panose="02040503050406030204" pitchFamily="18" charset="0"/>
                </a:endParaRPr>
              </a:p>
              <a:p>
                <a:endParaRPr lang="en-US" altLang="ja-JP" b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C9C17BF-4E16-4C0C-A8A4-17C85AC0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264" y="189546"/>
                <a:ext cx="4087906" cy="4494948"/>
              </a:xfrm>
              <a:prstGeom prst="rect">
                <a:avLst/>
              </a:prstGeom>
              <a:blipFill>
                <a:blip r:embed="rId2"/>
                <a:stretch>
                  <a:fillRect l="-1192" t="-6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037F7FE-69C9-4577-87AE-3104F8DA61B2}"/>
              </a:ext>
            </a:extLst>
          </p:cNvPr>
          <p:cNvGrpSpPr/>
          <p:nvPr/>
        </p:nvGrpSpPr>
        <p:grpSpPr>
          <a:xfrm>
            <a:off x="10367966" y="189546"/>
            <a:ext cx="4087906" cy="4259051"/>
            <a:chOff x="10367966" y="189546"/>
            <a:chExt cx="4087906" cy="4259051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A6E51EE-615C-4A71-8EB8-CD16D56C960C}"/>
                </a:ext>
              </a:extLst>
            </p:cNvPr>
            <p:cNvSpPr/>
            <p:nvPr/>
          </p:nvSpPr>
          <p:spPr>
            <a:xfrm>
              <a:off x="10808522" y="4073843"/>
              <a:ext cx="3237262" cy="3747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2D8B756F-A120-4692-92A9-B3A7601DAA8B}"/>
                    </a:ext>
                  </a:extLst>
                </p:cNvPr>
                <p:cNvSpPr txBox="1"/>
                <p:nvPr/>
              </p:nvSpPr>
              <p:spPr>
                <a:xfrm>
                  <a:off x="10367966" y="189546"/>
                  <a:ext cx="4087906" cy="42590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b="1" dirty="0"/>
                    <a:t>入力を</a:t>
                  </a:r>
                  <a14:m>
                    <m:oMath xmlns:m="http://schemas.openxmlformats.org/officeDocument/2006/math"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kumimoji="1" lang="ja-JP" altLang="en-US" b="1" dirty="0"/>
                    <a:t>，出力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kumimoji="1" lang="ja-JP" altLang="en-US" b="1" dirty="0"/>
                    <a:t>をとし，</a:t>
                  </a:r>
                  <a:endParaRPr kumimoji="1" lang="en-US" altLang="ja-JP" b="1" dirty="0"/>
                </a:p>
                <a:p>
                  <a:r>
                    <a:rPr kumimoji="1" lang="ja-JP" altLang="en-US" b="1" dirty="0"/>
                    <a:t>いま入力を入力電圧，出力を出力電圧とすると，</a:t>
                  </a:r>
                  <a:endParaRPr kumimoji="1" lang="en-US" altLang="ja-JP" b="1" dirty="0"/>
                </a:p>
                <a:p>
                  <a:endParaRPr kumimoji="1" lang="en-US" altLang="ja-JP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altLang="ja-JP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altLang="ja-JP" dirty="0"/>
                </a:p>
                <a:p>
                  <a:endParaRPr lang="en-US" altLang="ja-JP" b="1" dirty="0"/>
                </a:p>
                <a:p>
                  <a:r>
                    <a:rPr lang="ja-JP" altLang="en-US" b="1" dirty="0"/>
                    <a:t>先ほどの式に代入して，</a:t>
                  </a:r>
                  <a:r>
                    <a:rPr lang="ja-JP" altLang="en-US" b="1" dirty="0">
                      <a:latin typeface="Cambria Math" panose="02040503050406030204" pitchFamily="18" charset="0"/>
                    </a:rPr>
                    <a:t>微分方程式</a:t>
                  </a:r>
                  <a:endParaRPr lang="en-US" altLang="ja-JP" b="1" dirty="0">
                    <a:latin typeface="Cambria Math" panose="02040503050406030204" pitchFamily="18" charset="0"/>
                  </a:endParaRPr>
                </a:p>
                <a:p>
                  <a:endParaRPr lang="en-US" altLang="ja-JP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  <m:acc>
                          <m:accPr>
                            <m:chr m:val="̇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)=−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ja-JP" dirty="0"/>
                </a:p>
                <a:p>
                  <a:endParaRPr lang="en-US" altLang="ja-JP" dirty="0"/>
                </a:p>
                <a:p>
                  <a:r>
                    <a:rPr lang="ja-JP" altLang="en-US" b="1" dirty="0"/>
                    <a:t>両辺に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ja-JP" altLang="en-US" b="1" dirty="0">
                      <a:latin typeface="Cambria Math" panose="02040503050406030204" pitchFamily="18" charset="0"/>
                    </a:rPr>
                    <a:t>をかけて，</a:t>
                  </a:r>
                  <a:endParaRPr lang="en-US" altLang="ja-JP" b="1" dirty="0">
                    <a:latin typeface="Cambria Math" panose="02040503050406030204" pitchFamily="18" charset="0"/>
                  </a:endParaRPr>
                </a:p>
                <a:p>
                  <a:endParaRPr lang="en-US" altLang="ja-JP" b="1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𝐶</m:t>
                        </m:r>
                        <m:acc>
                          <m:accPr>
                            <m:chr m:val="̇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)=−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ja-JP" dirty="0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2D8B756F-A120-4692-92A9-B3A7601DAA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7966" y="189546"/>
                  <a:ext cx="4087906" cy="4259051"/>
                </a:xfrm>
                <a:prstGeom prst="rect">
                  <a:avLst/>
                </a:prstGeom>
                <a:blipFill>
                  <a:blip r:embed="rId3"/>
                  <a:stretch>
                    <a:fillRect l="-1343" t="-715" r="-1194" b="-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30BA04F-DFB0-4245-B7B6-F4144EDC4BFF}"/>
                  </a:ext>
                </a:extLst>
              </p:cNvPr>
              <p:cNvSpPr txBox="1"/>
              <p:nvPr/>
            </p:nvSpPr>
            <p:spPr>
              <a:xfrm>
                <a:off x="6548264" y="4868560"/>
                <a:ext cx="4087906" cy="2327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/>
                  <a:t>キルヒホッフの法則</a:t>
                </a:r>
                <a:r>
                  <a:rPr kumimoji="1" lang="ja-JP" altLang="en-US" b="1" dirty="0"/>
                  <a:t>より</a:t>
                </a:r>
                <a:endParaRPr lang="en-US" altLang="ja-JP" b="1" dirty="0"/>
              </a:p>
              <a:p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b="0" dirty="0"/>
              </a:p>
              <a:p>
                <a:endParaRPr lang="en-US" altLang="ja-JP" b="1" dirty="0"/>
              </a:p>
              <a:p>
                <a:r>
                  <a:rPr lang="ja-JP" altLang="en-US" b="1" dirty="0"/>
                  <a:t>先ほどの結果を代入して，</a:t>
                </a:r>
                <a:endParaRPr lang="en-US" altLang="ja-JP" b="1" dirty="0"/>
              </a:p>
              <a:p>
                <a:endParaRPr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acc>
                            <m:accPr>
                              <m:chr m:val="̇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30BA04F-DFB0-4245-B7B6-F4144EDC4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264" y="4868560"/>
                <a:ext cx="4087906" cy="2327240"/>
              </a:xfrm>
              <a:prstGeom prst="rect">
                <a:avLst/>
              </a:prstGeom>
              <a:blipFill>
                <a:blip r:embed="rId4"/>
                <a:stretch>
                  <a:fillRect l="-1192" t="-15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6D1AADFD-DA1D-47D1-8FDD-CD72ADB6A315}"/>
              </a:ext>
            </a:extLst>
          </p:cNvPr>
          <p:cNvGrpSpPr/>
          <p:nvPr/>
        </p:nvGrpSpPr>
        <p:grpSpPr>
          <a:xfrm>
            <a:off x="366231" y="1690688"/>
            <a:ext cx="6009681" cy="4101202"/>
            <a:chOff x="366231" y="1690688"/>
            <a:chExt cx="6009681" cy="4101202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B68B67D0-CFA9-4F02-9F20-0CC26104EED0}"/>
                </a:ext>
              </a:extLst>
            </p:cNvPr>
            <p:cNvSpPr txBox="1"/>
            <p:nvPr/>
          </p:nvSpPr>
          <p:spPr>
            <a:xfrm>
              <a:off x="503389" y="4868560"/>
              <a:ext cx="58725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※</a:t>
              </a:r>
              <a:r>
                <a:rPr lang="ja-JP" altLang="en-US" b="1" dirty="0"/>
                <a:t>この回路では入力の電位差が</a:t>
              </a:r>
              <a:r>
                <a:rPr lang="en-US" altLang="ja-JP" b="1" dirty="0"/>
                <a:t>0</a:t>
              </a:r>
              <a:r>
                <a:rPr lang="ja-JP" altLang="en-US" b="1" dirty="0"/>
                <a:t>となり，オペアンプの入力が短絡</a:t>
              </a:r>
              <a:r>
                <a:rPr lang="en-US" altLang="ja-JP" b="1" dirty="0"/>
                <a:t>(</a:t>
              </a:r>
              <a:r>
                <a:rPr lang="ja-JP" altLang="en-US" b="1" dirty="0"/>
                <a:t>ショート</a:t>
              </a:r>
              <a:r>
                <a:rPr lang="en-US" altLang="ja-JP" b="1" dirty="0"/>
                <a:t>)</a:t>
              </a:r>
              <a:r>
                <a:rPr lang="ja-JP" altLang="en-US" b="1" dirty="0"/>
                <a:t>しているつまり，負入力の方が</a:t>
              </a:r>
              <a:r>
                <a:rPr lang="en-US" altLang="ja-JP" b="1" dirty="0"/>
                <a:t>GND</a:t>
              </a:r>
              <a:r>
                <a:rPr lang="ja-JP" altLang="en-US" b="1" dirty="0"/>
                <a:t>と接地していると考えることができる</a:t>
              </a:r>
              <a:endParaRPr kumimoji="1" lang="ja-JP" altLang="en-US" b="1" dirty="0"/>
            </a:p>
          </p:txBody>
        </p:sp>
        <p:pic>
          <p:nvPicPr>
            <p:cNvPr id="98" name="図 97">
              <a:extLst>
                <a:ext uri="{FF2B5EF4-FFF2-40B4-BE49-F238E27FC236}">
                  <a16:creationId xmlns:a16="http://schemas.microsoft.com/office/drawing/2014/main" id="{587E4850-A80D-4A80-AFBD-2F626A13B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6231" y="1690688"/>
              <a:ext cx="6009681" cy="2788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0656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F8D2AD2B-1BA0-4810-BD31-14F0DB0E7CA7}" vid="{B59E7469-85B3-4F0E-9413-829AD3DE04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まとめ1(背景_薄橙)</Template>
  <TotalTime>192</TotalTime>
  <Words>642</Words>
  <Application>Microsoft Office PowerPoint</Application>
  <PresentationFormat>ワイド画面</PresentationFormat>
  <Paragraphs>95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メイリオ</vt:lpstr>
      <vt:lpstr>游ゴシック</vt:lpstr>
      <vt:lpstr>Arial</vt:lpstr>
      <vt:lpstr>Cambria Math</vt:lpstr>
      <vt:lpstr>Office テーマ</vt:lpstr>
      <vt:lpstr>制御モデルの例</vt:lpstr>
      <vt:lpstr>システム</vt:lpstr>
      <vt:lpstr>台車のモデル</vt:lpstr>
      <vt:lpstr>垂直駆動アームのモデル</vt:lpstr>
      <vt:lpstr>RLC回路のモデル</vt:lpstr>
      <vt:lpstr>増幅回路のモデル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制御モデルの例</dc:title>
  <dc:creator>清水 優椰</dc:creator>
  <cp:lastModifiedBy>清水 優椰</cp:lastModifiedBy>
  <cp:revision>19</cp:revision>
  <dcterms:created xsi:type="dcterms:W3CDTF">2021-02-13T06:41:18Z</dcterms:created>
  <dcterms:modified xsi:type="dcterms:W3CDTF">2021-02-14T00:58:43Z</dcterms:modified>
</cp:coreProperties>
</file>