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08" autoAdjust="0"/>
    <p:restoredTop sz="94660"/>
  </p:normalViewPr>
  <p:slideViewPr>
    <p:cSldViewPr snapToGrid="0">
      <p:cViewPr varScale="1">
        <p:scale>
          <a:sx n="85" d="100"/>
          <a:sy n="85" d="100"/>
        </p:scale>
        <p:origin x="41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FDD56D-B8E0-49DA-A32A-D0DD14BC7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07992B6-2FFB-4145-83F2-4E78C8D20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14E3E9-9404-4289-A8B3-1DFA2F608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9E0727-754D-4A6D-A643-1A2F0B802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832C32-FB06-4790-84FE-6A1795830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9096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C6EAAA-A423-464F-909D-0BB460077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A81B91-52A6-4306-ACBF-A41B1D6EA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09D521-2D85-4F37-8250-4C0FFAC3F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014D37-2ADB-45F4-AFBC-4C6CEE329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11A502-D939-468A-A6D5-02356857A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021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3A20A6-3A71-4136-8482-D72870F22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BB7D47-618E-41DB-B9F0-E7971C375F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513E402-0981-49F2-859F-9D11DEE27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39EAC3-282A-4D1E-B053-5BC7E464B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AA2A9C-3D58-42C5-B8AD-395231C75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2D6AA5-0798-443A-8AEC-7AF32213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378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BB4B7E-A2F6-4417-A029-AB351BDC6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6AD0F93-0E09-4003-B14B-7704501AD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D74E083-5B42-4715-B62A-56F3D48E9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1F1DCA8-B775-4435-8072-4BF007523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131DCA4-6FDE-455D-9AE8-45053A28E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4F9E0FB-D4C7-4759-BE50-2CA21A617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2021/2/19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7160D44-453E-42E8-99EA-09471DE2D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6DD3299-73D9-47C8-96CC-7465AFA60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594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0EC08B-5E73-453C-B403-BA43B7920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A39F11C-5EB0-4741-BD63-BCB507716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2021/2/19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D3FF515-F074-407D-AE77-ADB7CEAA9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B00782C-425E-4B62-91A2-AB8B969D6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7015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CD95090-466C-4720-B100-95B19499F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2021/2/19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BF082E7-30C1-45E4-B643-E8C7B277F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621C1E-665A-4CF9-B6EA-4631E401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404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A566C20-3580-4F47-9E2D-7FC239145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1CC8317-403D-4600-8214-6F6C8F136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9A95FC-52EA-4001-BC93-54EC96996F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169D2-2249-45F1-89DA-CBD455408889}" type="datetimeFigureOut">
              <a:rPr kumimoji="1" lang="ja-JP" altLang="en-US" smtClean="0"/>
              <a:t>2021/2/19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6E4F54-5714-4BED-B4AB-FC100679D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8F9B8F-CE26-4632-BD41-AA678E661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1701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410E77-E55B-4492-A042-1384295F2A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伝達関数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019091F-366E-42A1-B1D3-88307A75E6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223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3531E9-7B3A-432D-BA4D-C6B3704AD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伝達関数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78423311-71C6-4B62-81E0-2B6793CB0EF3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5925671" cy="2331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b="1" dirty="0"/>
                  <a:t>入力と出力の関係を周波数領域で表現したもの</a:t>
                </a:r>
                <a:endParaRPr kumimoji="1" lang="en-US" altLang="ja-JP" b="1" dirty="0"/>
              </a:p>
              <a:p>
                <a:endParaRPr lang="en-US" altLang="ja-JP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1" lang="en-US" altLang="ja-JP" dirty="0"/>
              </a:p>
              <a:p>
                <a:endParaRPr lang="en-US" altLang="ja-JP" dirty="0"/>
              </a:p>
              <a:p>
                <a:r>
                  <a:rPr lang="ja-JP" altLang="en-US" b="1" dirty="0"/>
                  <a:t>具体的には次のような関係となる</a:t>
                </a:r>
                <a:endParaRPr lang="en-US" altLang="ja-JP" b="1" dirty="0"/>
              </a:p>
              <a:p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78423311-71C6-4B62-81E0-2B6793CB0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5925671" cy="2331087"/>
              </a:xfrm>
              <a:prstGeom prst="rect">
                <a:avLst/>
              </a:prstGeom>
              <a:blipFill>
                <a:blip r:embed="rId2"/>
                <a:stretch>
                  <a:fillRect l="-926" t="-1305" b="-10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5715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732474-0938-4F3D-8D08-D8E756553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台車の伝達関数モデル</a:t>
            </a: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5525E1FA-0073-484E-9AFC-AE2400FAA8D1}"/>
              </a:ext>
            </a:extLst>
          </p:cNvPr>
          <p:cNvGrpSpPr/>
          <p:nvPr/>
        </p:nvGrpSpPr>
        <p:grpSpPr>
          <a:xfrm>
            <a:off x="838200" y="1690688"/>
            <a:ext cx="3869136" cy="5097934"/>
            <a:chOff x="838200" y="1690688"/>
            <a:chExt cx="3869136" cy="5097934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1C63EA32-89A4-4C87-A5AA-B5B440F17D79}"/>
                </a:ext>
              </a:extLst>
            </p:cNvPr>
            <p:cNvSpPr/>
            <p:nvPr/>
          </p:nvSpPr>
          <p:spPr>
            <a:xfrm>
              <a:off x="1972234" y="5813985"/>
              <a:ext cx="1661145" cy="68131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正方形/長方形 2">
                  <a:extLst>
                    <a:ext uri="{FF2B5EF4-FFF2-40B4-BE49-F238E27FC236}">
                      <a16:creationId xmlns:a16="http://schemas.microsoft.com/office/drawing/2014/main" id="{DD468D51-A4B4-4C7B-9880-0F6F06EDC219}"/>
                    </a:ext>
                  </a:extLst>
                </p:cNvPr>
                <p:cNvSpPr/>
                <p:nvPr/>
              </p:nvSpPr>
              <p:spPr>
                <a:xfrm>
                  <a:off x="838200" y="1690688"/>
                  <a:ext cx="3869136" cy="509793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𝑀</m:t>
                        </m:r>
                        <m:acc>
                          <m:accPr>
                            <m:chr m:val="̇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altLang="ja-JP" dirty="0"/>
                </a:p>
                <a:p>
                  <a:endParaRPr lang="en-US" altLang="ja-JP" b="1" dirty="0"/>
                </a:p>
                <a:p>
                  <a:r>
                    <a:rPr lang="ja-JP" altLang="en-US" b="1" dirty="0"/>
                    <a:t>ラプラス変換より，</a:t>
                  </a:r>
                  <a:endParaRPr lang="en-US" altLang="ja-JP" b="1" dirty="0"/>
                </a:p>
                <a:p>
                  <a:endParaRPr lang="en-US" altLang="ja-JP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𝑠𝑌</m:t>
                            </m:r>
                            <m:d>
                              <m:dPr>
                                <m:ctrlP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en-US" altLang="ja-JP" dirty="0"/>
                </a:p>
                <a:p>
                  <a:endParaRPr lang="en-US" altLang="ja-JP" b="1" dirty="0"/>
                </a:p>
                <a:p>
                  <a14:m>
                    <m:oMath xmlns:m="http://schemas.openxmlformats.org/officeDocument/2006/math"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ja-JP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ja-JP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0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ja-JP" altLang="en-US" b="1" dirty="0"/>
                    <a:t>より，</a:t>
                  </a:r>
                  <a:endParaRPr lang="en-US" altLang="ja-JP" b="1" dirty="0"/>
                </a:p>
                <a:p>
                  <a:endParaRPr lang="en-US" altLang="ja-JP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en-US" altLang="ja-JP" dirty="0"/>
                </a:p>
                <a:p>
                  <a:endParaRPr lang="en-US" altLang="ja-JP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)=</m:t>
                        </m:r>
                        <m:f>
                          <m:f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𝑀𝑠</m:t>
                            </m:r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den>
                        </m:f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en-US" altLang="ja-JP" dirty="0"/>
                </a:p>
                <a:p>
                  <a:endParaRPr lang="en-US" altLang="ja-JP" dirty="0"/>
                </a:p>
                <a:p>
                  <a:r>
                    <a:rPr lang="ja-JP" altLang="en-US" b="1" dirty="0"/>
                    <a:t>よって，伝達関数</a:t>
                  </a:r>
                  <a14:m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ja-JP" altLang="en-US" b="1" dirty="0"/>
                    <a:t>は次のとおり</a:t>
                  </a:r>
                  <a:endParaRPr lang="en-US" altLang="ja-JP" b="1" dirty="0"/>
                </a:p>
                <a:p>
                  <a:endParaRPr lang="en-US" altLang="ja-JP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𝑀𝑠</m:t>
                            </m:r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den>
                        </m:f>
                      </m:oMath>
                    </m:oMathPara>
                  </a14:m>
                  <a:endParaRPr lang="en-US" altLang="ja-JP" dirty="0"/>
                </a:p>
                <a:p>
                  <a:endParaRPr lang="en-US" altLang="ja-JP" dirty="0"/>
                </a:p>
              </p:txBody>
            </p:sp>
          </mc:Choice>
          <mc:Fallback xmlns="">
            <p:sp>
              <p:nvSpPr>
                <p:cNvPr id="3" name="正方形/長方形 2">
                  <a:extLst>
                    <a:ext uri="{FF2B5EF4-FFF2-40B4-BE49-F238E27FC236}">
                      <a16:creationId xmlns:a16="http://schemas.microsoft.com/office/drawing/2014/main" id="{DD468D51-A4B4-4C7B-9880-0F6F06EDC2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1690688"/>
                  <a:ext cx="3869136" cy="5097934"/>
                </a:xfrm>
                <a:prstGeom prst="rect">
                  <a:avLst/>
                </a:prstGeom>
                <a:blipFill>
                  <a:blip r:embed="rId2"/>
                  <a:stretch>
                    <a:fillRect l="-1420" r="-9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99097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732474-0938-4F3D-8D08-D8E756553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アームの伝達関数モデル</a:t>
            </a: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89651B30-F4CB-4628-A525-08099AEEF338}"/>
              </a:ext>
            </a:extLst>
          </p:cNvPr>
          <p:cNvGrpSpPr/>
          <p:nvPr/>
        </p:nvGrpSpPr>
        <p:grpSpPr>
          <a:xfrm>
            <a:off x="838200" y="1690688"/>
            <a:ext cx="6880602" cy="5162439"/>
            <a:chOff x="838200" y="1690688"/>
            <a:chExt cx="6880602" cy="5162439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19804A86-5E49-4EBF-8827-620AA2B20FCD}"/>
                </a:ext>
              </a:extLst>
            </p:cNvPr>
            <p:cNvSpPr/>
            <p:nvPr/>
          </p:nvSpPr>
          <p:spPr>
            <a:xfrm>
              <a:off x="2958351" y="5811557"/>
              <a:ext cx="2411508" cy="68131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正方形/長方形 4">
                  <a:extLst>
                    <a:ext uri="{FF2B5EF4-FFF2-40B4-BE49-F238E27FC236}">
                      <a16:creationId xmlns:a16="http://schemas.microsoft.com/office/drawing/2014/main" id="{16DE4862-6199-439C-BDBB-5E0CF002CEC7}"/>
                    </a:ext>
                  </a:extLst>
                </p:cNvPr>
                <p:cNvSpPr/>
                <p:nvPr/>
              </p:nvSpPr>
              <p:spPr>
                <a:xfrm>
                  <a:off x="838200" y="1690688"/>
                  <a:ext cx="6880602" cy="51624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𝐽</m:t>
                        </m:r>
                        <m:acc>
                          <m:accPr>
                            <m:chr m:val="̈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𝜇</m:t>
                        </m:r>
                        <m:acc>
                          <m:accPr>
                            <m:chr m:val="̇"/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𝑀𝑔𝑙𝑦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altLang="ja-JP" dirty="0"/>
                </a:p>
                <a:p>
                  <a:endParaRPr lang="en-US" altLang="ja-JP" b="1" dirty="0"/>
                </a:p>
                <a:p>
                  <a:r>
                    <a:rPr lang="ja-JP" altLang="en-US" b="1" dirty="0"/>
                    <a:t>ラプラス変換より，</a:t>
                  </a:r>
                  <a:endParaRPr lang="en-US" altLang="ja-JP" b="1" dirty="0"/>
                </a:p>
                <a:p>
                  <a:endParaRPr lang="en-US" altLang="ja-JP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)−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𝑠𝑦</m:t>
                            </m:r>
                            <m:d>
                              <m:dPr>
                                <m:ctrlP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̇"/>
                                <m:ctrlP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𝑠𝑌</m:t>
                            </m:r>
                            <m:d>
                              <m:dPr>
                                <m:ctrlP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𝑀𝑔𝑙𝑌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en-US" altLang="ja-JP" dirty="0"/>
                </a:p>
                <a:p>
                  <a:endParaRPr lang="en-US" altLang="ja-JP" b="1" dirty="0"/>
                </a:p>
                <a:p>
                  <a14:m>
                    <m:oMath xmlns:m="http://schemas.openxmlformats.org/officeDocument/2006/math"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ja-JP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ja-JP" b="0" i="0" dirty="0" smtClean="0">
                          <a:latin typeface="Cambria Math" panose="02040503050406030204" pitchFamily="18" charset="0"/>
                        </a:rPr>
                        <m:t>=0,</m:t>
                      </m:r>
                      <m:acc>
                        <m:accPr>
                          <m:chr m:val="̇"/>
                          <m:ctrlP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en-US" altLang="ja-JP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ja-JP" dirty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r>
                    <a:rPr lang="ja-JP" altLang="en-US" b="1" dirty="0"/>
                    <a:t>より，</a:t>
                  </a:r>
                  <a:endParaRPr lang="en-US" altLang="ja-JP" b="1" dirty="0"/>
                </a:p>
                <a:p>
                  <a:endParaRPr lang="en-US" altLang="ja-JP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sSup>
                          <m:s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𝑀𝑔𝑙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en-US" altLang="ja-JP" dirty="0"/>
                </a:p>
                <a:p>
                  <a:endParaRPr lang="en-US" altLang="ja-JP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)=</m:t>
                        </m:r>
                        <m:f>
                          <m:f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sSup>
                              <m:sSup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𝑀𝑔𝑙</m:t>
                            </m:r>
                          </m:den>
                        </m:f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en-US" altLang="ja-JP" dirty="0"/>
                </a:p>
                <a:p>
                  <a:endParaRPr lang="en-US" altLang="ja-JP" dirty="0"/>
                </a:p>
                <a:p>
                  <a:r>
                    <a:rPr lang="ja-JP" altLang="en-US" b="1" dirty="0"/>
                    <a:t>よって，伝達関数</a:t>
                  </a:r>
                  <a14:m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ja-JP" altLang="en-US" b="1" dirty="0"/>
                    <a:t>は次のとおり</a:t>
                  </a:r>
                  <a:endParaRPr lang="en-US" altLang="ja-JP" b="1" dirty="0"/>
                </a:p>
                <a:p>
                  <a:endParaRPr lang="en-US" altLang="ja-JP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sSup>
                              <m:sSup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𝑀𝑔𝑙</m:t>
                            </m:r>
                          </m:den>
                        </m:f>
                      </m:oMath>
                    </m:oMathPara>
                  </a14:m>
                  <a:endParaRPr lang="en-US" altLang="ja-JP" dirty="0"/>
                </a:p>
                <a:p>
                  <a:endParaRPr lang="en-US" altLang="ja-JP" dirty="0"/>
                </a:p>
              </p:txBody>
            </p:sp>
          </mc:Choice>
          <mc:Fallback>
            <p:sp>
              <p:nvSpPr>
                <p:cNvPr id="5" name="正方形/長方形 4">
                  <a:extLst>
                    <a:ext uri="{FF2B5EF4-FFF2-40B4-BE49-F238E27FC236}">
                      <a16:creationId xmlns:a16="http://schemas.microsoft.com/office/drawing/2014/main" id="{16DE4862-6199-439C-BDBB-5E0CF002CE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1690688"/>
                  <a:ext cx="6880602" cy="5162439"/>
                </a:xfrm>
                <a:prstGeom prst="rect">
                  <a:avLst/>
                </a:prstGeom>
                <a:blipFill>
                  <a:blip r:embed="rId2"/>
                  <a:stretch>
                    <a:fillRect l="-79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49108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732474-0938-4F3D-8D08-D8E756553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RLC</a:t>
            </a:r>
            <a:r>
              <a:rPr kumimoji="1" lang="ja-JP" altLang="en-US" dirty="0"/>
              <a:t>回路の伝達関数モデル</a:t>
            </a: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52ED29F7-1312-4C13-87E8-C2D775CF6EE1}"/>
              </a:ext>
            </a:extLst>
          </p:cNvPr>
          <p:cNvGrpSpPr/>
          <p:nvPr/>
        </p:nvGrpSpPr>
        <p:grpSpPr>
          <a:xfrm>
            <a:off x="838200" y="1690688"/>
            <a:ext cx="6620435" cy="5108321"/>
            <a:chOff x="838200" y="1690688"/>
            <a:chExt cx="6620435" cy="5108321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8AA7FB72-22CF-4899-8335-80D0012D4768}"/>
                </a:ext>
              </a:extLst>
            </p:cNvPr>
            <p:cNvSpPr/>
            <p:nvPr/>
          </p:nvSpPr>
          <p:spPr>
            <a:xfrm>
              <a:off x="2958351" y="5811557"/>
              <a:ext cx="2411508" cy="68131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正方形/長方形 4">
                  <a:extLst>
                    <a:ext uri="{FF2B5EF4-FFF2-40B4-BE49-F238E27FC236}">
                      <a16:creationId xmlns:a16="http://schemas.microsoft.com/office/drawing/2014/main" id="{48A50F42-071D-4578-9BE2-A4045AD533F8}"/>
                    </a:ext>
                  </a:extLst>
                </p:cNvPr>
                <p:cNvSpPr/>
                <p:nvPr/>
              </p:nvSpPr>
              <p:spPr>
                <a:xfrm>
                  <a:off x="838200" y="1690688"/>
                  <a:ext cx="6620435" cy="51083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𝐿𝐶</m:t>
                        </m:r>
                        <m:acc>
                          <m:accPr>
                            <m:chr m:val="̈"/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𝑅𝐶</m:t>
                        </m:r>
                        <m:acc>
                          <m:accPr>
                            <m:chr m:val="̇"/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ja-JP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ja-JP" dirty="0"/>
                </a:p>
                <a:p>
                  <a:endParaRPr lang="en-US" altLang="ja-JP" b="1" dirty="0"/>
                </a:p>
                <a:p>
                  <a:r>
                    <a:rPr lang="ja-JP" altLang="en-US" b="1" dirty="0"/>
                    <a:t>ラプラス変換より，</a:t>
                  </a:r>
                  <a:endParaRPr lang="en-US" altLang="ja-JP" b="1" dirty="0"/>
                </a:p>
                <a:p>
                  <a:endParaRPr lang="en-US" altLang="ja-JP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𝐿𝐶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)−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𝑠𝑦</m:t>
                            </m:r>
                            <m:d>
                              <m:dPr>
                                <m:ctrlP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̇"/>
                                <m:ctrlP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𝑅𝐶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𝑠𝑌</m:t>
                            </m:r>
                            <m:d>
                              <m:dPr>
                                <m:ctrlP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en-US" altLang="ja-JP" dirty="0"/>
                </a:p>
                <a:p>
                  <a:endParaRPr lang="en-US" altLang="ja-JP" b="1" dirty="0"/>
                </a:p>
                <a:p>
                  <a14:m>
                    <m:oMath xmlns:m="http://schemas.openxmlformats.org/officeDocument/2006/math"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ja-JP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ja-JP" b="0" i="0" dirty="0" smtClean="0">
                          <a:latin typeface="Cambria Math" panose="02040503050406030204" pitchFamily="18" charset="0"/>
                        </a:rPr>
                        <m:t>=0,</m:t>
                      </m:r>
                      <m:acc>
                        <m:accPr>
                          <m:chr m:val="̇"/>
                          <m:ctrlP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en-US" altLang="ja-JP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ja-JP" dirty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r>
                    <a:rPr lang="ja-JP" altLang="en-US" b="1" dirty="0"/>
                    <a:t>より，</a:t>
                  </a:r>
                  <a:endParaRPr lang="en-US" altLang="ja-JP" b="1" dirty="0"/>
                </a:p>
                <a:p>
                  <a:endParaRPr lang="en-US" altLang="ja-JP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𝐿𝐶</m:t>
                        </m:r>
                        <m:sSup>
                          <m:s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𝑅𝐶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+1)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en-US" altLang="ja-JP" dirty="0"/>
                </a:p>
                <a:p>
                  <a:endParaRPr lang="en-US" altLang="ja-JP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)=</m:t>
                        </m:r>
                        <m:f>
                          <m:f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𝐿𝐶</m:t>
                            </m:r>
                            <m:sSup>
                              <m:sSup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𝑅𝐶𝑠</m:t>
                            </m:r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en-US" altLang="ja-JP" dirty="0"/>
                </a:p>
                <a:p>
                  <a:endParaRPr lang="en-US" altLang="ja-JP" dirty="0"/>
                </a:p>
                <a:p>
                  <a:r>
                    <a:rPr lang="ja-JP" altLang="en-US" b="1" dirty="0"/>
                    <a:t>よって，伝達関数</a:t>
                  </a:r>
                  <a14:m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ja-JP" altLang="en-US" b="1" dirty="0"/>
                    <a:t>は次のとおり</a:t>
                  </a:r>
                  <a:endParaRPr lang="en-US" altLang="ja-JP" b="1" dirty="0"/>
                </a:p>
                <a:p>
                  <a:endParaRPr lang="en-US" altLang="ja-JP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𝐿𝐶</m:t>
                            </m:r>
                            <m:sSup>
                              <m:sSup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𝑅𝐶𝑠</m:t>
                            </m:r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oMath>
                    </m:oMathPara>
                  </a14:m>
                  <a:endParaRPr lang="en-US" altLang="ja-JP" dirty="0"/>
                </a:p>
                <a:p>
                  <a:endParaRPr lang="en-US" altLang="ja-JP" dirty="0"/>
                </a:p>
              </p:txBody>
            </p:sp>
          </mc:Choice>
          <mc:Fallback>
            <p:sp>
              <p:nvSpPr>
                <p:cNvPr id="5" name="正方形/長方形 4">
                  <a:extLst>
                    <a:ext uri="{FF2B5EF4-FFF2-40B4-BE49-F238E27FC236}">
                      <a16:creationId xmlns:a16="http://schemas.microsoft.com/office/drawing/2014/main" id="{48A50F42-071D-4578-9BE2-A4045AD533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1690688"/>
                  <a:ext cx="6620435" cy="5108321"/>
                </a:xfrm>
                <a:prstGeom prst="rect">
                  <a:avLst/>
                </a:prstGeom>
                <a:blipFill>
                  <a:blip r:embed="rId2"/>
                  <a:stretch>
                    <a:fillRect l="-8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89206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732474-0938-4F3D-8D08-D8E756553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増幅回路の伝達関数モデル</a:t>
            </a: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F82D08DA-5171-4891-98DC-01A936454E2A}"/>
              </a:ext>
            </a:extLst>
          </p:cNvPr>
          <p:cNvGrpSpPr/>
          <p:nvPr/>
        </p:nvGrpSpPr>
        <p:grpSpPr>
          <a:xfrm>
            <a:off x="838200" y="1690688"/>
            <a:ext cx="6629400" cy="5098062"/>
            <a:chOff x="838200" y="1690688"/>
            <a:chExt cx="6629400" cy="5098062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A81B0027-9306-4EE0-9A6B-0C7E6411A4D7}"/>
                </a:ext>
              </a:extLst>
            </p:cNvPr>
            <p:cNvSpPr/>
            <p:nvPr/>
          </p:nvSpPr>
          <p:spPr>
            <a:xfrm>
              <a:off x="2958351" y="5811557"/>
              <a:ext cx="2411508" cy="68131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正方形/長方形 4">
                  <a:extLst>
                    <a:ext uri="{FF2B5EF4-FFF2-40B4-BE49-F238E27FC236}">
                      <a16:creationId xmlns:a16="http://schemas.microsoft.com/office/drawing/2014/main" id="{20100C5B-E88D-49EE-BFCE-2FFA96EB3322}"/>
                    </a:ext>
                  </a:extLst>
                </p:cNvPr>
                <p:cNvSpPr/>
                <p:nvPr/>
              </p:nvSpPr>
              <p:spPr>
                <a:xfrm>
                  <a:off x="838200" y="1690688"/>
                  <a:ext cx="6629400" cy="509806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  <m:acc>
                          <m:accPr>
                            <m:chr m:val="̇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)=−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ja-JP" b="1" dirty="0"/>
                </a:p>
                <a:p>
                  <a:endParaRPr lang="en-US" altLang="ja-JP" b="1" dirty="0"/>
                </a:p>
                <a:p>
                  <a:r>
                    <a:rPr lang="ja-JP" altLang="en-US" b="1" dirty="0"/>
                    <a:t>ラプラス変換より，</a:t>
                  </a:r>
                  <a:endParaRPr lang="en-US" altLang="ja-JP" b="1" dirty="0"/>
                </a:p>
                <a:p>
                  <a:endParaRPr lang="en-US" altLang="ja-JP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𝑠𝑌</m:t>
                            </m:r>
                            <m:d>
                              <m:dPr>
                                <m:ctrlP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en-US" altLang="ja-JP" dirty="0"/>
                </a:p>
                <a:p>
                  <a:endParaRPr lang="en-US" altLang="ja-JP" b="1" dirty="0"/>
                </a:p>
                <a:p>
                  <a14:m>
                    <m:oMath xmlns:m="http://schemas.openxmlformats.org/officeDocument/2006/math"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ja-JP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ja-JP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0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ja-JP" altLang="en-US" b="1" dirty="0"/>
                    <a:t>より，</a:t>
                  </a:r>
                  <a:endParaRPr lang="en-US" altLang="ja-JP" b="1" dirty="0"/>
                </a:p>
                <a:p>
                  <a:endParaRPr lang="en-US" altLang="ja-JP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)=−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en-US" altLang="ja-JP" dirty="0"/>
                </a:p>
                <a:p>
                  <a:endParaRPr lang="en-US" altLang="ja-JP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)=−</m:t>
                        </m:r>
                        <m:f>
                          <m:f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en-US" altLang="ja-JP" dirty="0"/>
                </a:p>
                <a:p>
                  <a:endParaRPr lang="en-US" altLang="ja-JP" dirty="0"/>
                </a:p>
                <a:p>
                  <a:r>
                    <a:rPr lang="ja-JP" altLang="en-US" b="1" dirty="0"/>
                    <a:t>よって，伝達関数</a:t>
                  </a:r>
                  <a14:m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ja-JP" altLang="en-US" b="1" dirty="0"/>
                    <a:t>は次のとおり</a:t>
                  </a:r>
                  <a:endParaRPr lang="en-US" altLang="ja-JP" b="1" dirty="0"/>
                </a:p>
                <a:p>
                  <a:endParaRPr lang="en-US" altLang="ja-JP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altLang="ja-JP" dirty="0"/>
                </a:p>
                <a:p>
                  <a:endParaRPr lang="en-US" altLang="ja-JP" dirty="0"/>
                </a:p>
              </p:txBody>
            </p:sp>
          </mc:Choice>
          <mc:Fallback xmlns="">
            <p:sp>
              <p:nvSpPr>
                <p:cNvPr id="5" name="正方形/長方形 4">
                  <a:extLst>
                    <a:ext uri="{FF2B5EF4-FFF2-40B4-BE49-F238E27FC236}">
                      <a16:creationId xmlns:a16="http://schemas.microsoft.com/office/drawing/2014/main" id="{20100C5B-E88D-49EE-BFCE-2FFA96EB33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1690688"/>
                  <a:ext cx="6629400" cy="5098062"/>
                </a:xfrm>
                <a:prstGeom prst="rect">
                  <a:avLst/>
                </a:prstGeom>
                <a:blipFill>
                  <a:blip r:embed="rId2"/>
                  <a:stretch>
                    <a:fillRect l="-82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99433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F8D2AD2B-1BA0-4810-BD31-14F0DB0E7CA7}" vid="{B59E7469-85B3-4F0E-9413-829AD3DE04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まとめ1(背景_薄橙)</Template>
  <TotalTime>100</TotalTime>
  <Words>362</Words>
  <Application>Microsoft Office PowerPoint</Application>
  <PresentationFormat>ワイド画面</PresentationFormat>
  <Paragraphs>73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メイリオ</vt:lpstr>
      <vt:lpstr>游ゴシック</vt:lpstr>
      <vt:lpstr>Arial</vt:lpstr>
      <vt:lpstr>Cambria Math</vt:lpstr>
      <vt:lpstr>Office テーマ</vt:lpstr>
      <vt:lpstr>伝達関数</vt:lpstr>
      <vt:lpstr>伝達関数</vt:lpstr>
      <vt:lpstr>台車の伝達関数モデル</vt:lpstr>
      <vt:lpstr>アームの伝達関数モデル</vt:lpstr>
      <vt:lpstr>RLC回路の伝達関数モデル</vt:lpstr>
      <vt:lpstr>増幅回路の伝達関数モデル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伝達関数</dc:title>
  <dc:creator>清水 優椰</dc:creator>
  <cp:lastModifiedBy>清水 優椰</cp:lastModifiedBy>
  <cp:revision>6</cp:revision>
  <dcterms:created xsi:type="dcterms:W3CDTF">2021-02-14T07:10:20Z</dcterms:created>
  <dcterms:modified xsi:type="dcterms:W3CDTF">2021-02-19T14:26:55Z</dcterms:modified>
</cp:coreProperties>
</file>