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/>
  </p:normalViewPr>
  <p:slideViewPr>
    <p:cSldViewPr snapToGrid="0">
      <p:cViewPr>
        <p:scale>
          <a:sx n="50" d="100"/>
          <a:sy n="50" d="100"/>
        </p:scale>
        <p:origin x="175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状態空間モデル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531E9-7B3A-432D-BA4D-C6B3704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状態空間モデル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094D2A5-CD3E-4646-97A8-D8664B619B3A}"/>
              </a:ext>
            </a:extLst>
          </p:cNvPr>
          <p:cNvGrpSpPr/>
          <p:nvPr/>
        </p:nvGrpSpPr>
        <p:grpSpPr>
          <a:xfrm>
            <a:off x="838200" y="1690688"/>
            <a:ext cx="10220885" cy="3757182"/>
            <a:chOff x="838200" y="1690688"/>
            <a:chExt cx="10220885" cy="37571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8423311-71C6-4B62-81E0-2B6793CB0EF3}"/>
                    </a:ext>
                  </a:extLst>
                </p:cNvPr>
                <p:cNvSpPr txBox="1"/>
                <p:nvPr/>
              </p:nvSpPr>
              <p:spPr>
                <a:xfrm>
                  <a:off x="838200" y="1690688"/>
                  <a:ext cx="9354671" cy="3757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伝達関数モデル：入力と出力の関係</a:t>
                  </a:r>
                  <a:endParaRPr lang="en-US" altLang="ja-JP" b="1" dirty="0"/>
                </a:p>
                <a:p>
                  <a:r>
                    <a:rPr kumimoji="1" lang="ja-JP" altLang="en-US" b="1" dirty="0"/>
                    <a:t>状態空間モデル：入力→状態→出力を記述する　⇒　</a:t>
                  </a:r>
                  <a:r>
                    <a:rPr kumimoji="1" lang="ja-JP" altLang="en-US" b="1" dirty="0">
                      <a:solidFill>
                        <a:srgbClr val="C00000"/>
                      </a:solidFill>
                    </a:rPr>
                    <a:t>状態を自由に選ぶことができる</a:t>
                  </a:r>
                  <a:endParaRPr kumimoji="1" lang="en-US" altLang="ja-JP" b="1" dirty="0">
                    <a:solidFill>
                      <a:srgbClr val="C00000"/>
                    </a:solidFill>
                  </a:endParaRPr>
                </a:p>
                <a:p>
                  <a:endParaRPr lang="en-US" altLang="ja-JP" b="1" dirty="0">
                    <a:solidFill>
                      <a:srgbClr val="C00000"/>
                    </a:solidFill>
                  </a:endParaRPr>
                </a:p>
                <a:p>
                  <a:endParaRPr lang="en-US" altLang="ja-JP" b="1" dirty="0">
                    <a:solidFill>
                      <a:srgbClr val="C00000"/>
                    </a:solidFill>
                  </a:endParaRPr>
                </a:p>
                <a:p>
                  <a:r>
                    <a:rPr kumimoji="1" lang="ja-JP" altLang="en-US" b="1" dirty="0">
                      <a:solidFill>
                        <a:srgbClr val="C00000"/>
                      </a:solidFill>
                    </a:rPr>
                    <a:t>初期値が</a:t>
                  </a:r>
                  <a:r>
                    <a:rPr kumimoji="1" lang="en-US" altLang="ja-JP" b="1" dirty="0">
                      <a:solidFill>
                        <a:srgbClr val="C00000"/>
                      </a:solidFill>
                    </a:rPr>
                    <a:t>0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以外のものを扱うことができる</a:t>
                  </a:r>
                  <a:endParaRPr kumimoji="1" lang="en-US" altLang="ja-JP" b="1" dirty="0">
                    <a:solidFill>
                      <a:srgbClr val="C00000"/>
                    </a:solidFill>
                  </a:endParaRPr>
                </a:p>
                <a:p>
                  <a:endParaRPr kumimoji="1" lang="en-US" altLang="ja-JP" b="0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dirty="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d>
                                  <m:d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dirty="0" smtClean="0">
                                    <a:latin typeface="Cambria Math" panose="02040503050406030204" pitchFamily="18" charset="0"/>
                                  </a:rPr>
                                  <m:t>𝑩𝒖</m:t>
                                </m:r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ja-JP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altLang="ja-JP" b="1" i="1" dirty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en-US" altLang="ja-JP" b="0" dirty="0"/>
                </a:p>
                <a:p>
                  <a:endParaRPr lang="en-US" altLang="ja-JP" dirty="0"/>
                </a:p>
                <a:p>
                  <a:endParaRPr kumimoji="1" lang="en-US" altLang="ja-JP" b="1" dirty="0"/>
                </a:p>
                <a:p>
                  <a:r>
                    <a:rPr kumimoji="1" lang="ja-JP" altLang="en-US" b="1" dirty="0"/>
                    <a:t>伝達関数：</a:t>
                  </a:r>
                  <a:r>
                    <a:rPr kumimoji="1" lang="en-US" altLang="ja-JP" b="1" dirty="0"/>
                    <a:t>1</a:t>
                  </a:r>
                  <a:r>
                    <a:rPr kumimoji="1" lang="ja-JP" altLang="en-US" b="1" dirty="0"/>
                    <a:t>入力</a:t>
                  </a:r>
                  <a:r>
                    <a:rPr kumimoji="1" lang="en-US" altLang="ja-JP" b="1" dirty="0"/>
                    <a:t>1</a:t>
                  </a:r>
                  <a:r>
                    <a:rPr kumimoji="1" lang="ja-JP" altLang="en-US" b="1" dirty="0"/>
                    <a:t>出力</a:t>
                  </a:r>
                  <a:endParaRPr kumimoji="1" lang="en-US" altLang="ja-JP" b="1" dirty="0"/>
                </a:p>
                <a:p>
                  <a:r>
                    <a:rPr lang="ja-JP" altLang="en-US" b="1" dirty="0"/>
                    <a:t>状態空間：</a:t>
                  </a:r>
                  <a:r>
                    <a:rPr lang="en-US" altLang="ja-JP" b="1" dirty="0"/>
                    <a:t>m</a:t>
                  </a:r>
                  <a:r>
                    <a:rPr lang="ja-JP" altLang="en-US" b="1" dirty="0"/>
                    <a:t>入力</a:t>
                  </a:r>
                  <a:r>
                    <a:rPr lang="en-US" altLang="ja-JP" b="1" dirty="0"/>
                    <a:t>p</a:t>
                  </a:r>
                  <a:r>
                    <a:rPr lang="ja-JP" altLang="en-US" b="1" dirty="0"/>
                    <a:t>出力</a:t>
                  </a:r>
                  <a:r>
                    <a:rPr lang="en-US" altLang="ja-JP" b="1" dirty="0"/>
                    <a:t>	(</a:t>
                  </a:r>
                  <a:r>
                    <a:rPr lang="ja-JP" altLang="en-US" b="1" dirty="0"/>
                    <a:t>任意数許容</a:t>
                  </a:r>
                  <a:r>
                    <a:rPr lang="en-US" altLang="ja-JP" b="1" dirty="0"/>
                    <a:t>)</a:t>
                  </a:r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8423311-71C6-4B62-81E0-2B6793CB0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9354671" cy="3757182"/>
                </a:xfrm>
                <a:prstGeom prst="rect">
                  <a:avLst/>
                </a:prstGeom>
                <a:blipFill>
                  <a:blip r:embed="rId2"/>
                  <a:stretch>
                    <a:fillRect l="-587" t="-810" b="-145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A52B7058-85FA-497F-A661-EAE2D79D02E8}"/>
                    </a:ext>
                  </a:extLst>
                </p:cNvPr>
                <p:cNvSpPr txBox="1"/>
                <p:nvPr/>
              </p:nvSpPr>
              <p:spPr>
                <a:xfrm>
                  <a:off x="9326656" y="3573577"/>
                  <a:ext cx="173242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b="0" dirty="0"/>
                    <a:t>    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dirty="0"/>
                    <a:t>: </a:t>
                  </a:r>
                  <a:r>
                    <a:rPr kumimoji="1" lang="ja-JP" altLang="en-US" dirty="0"/>
                    <a:t>状態</a:t>
                  </a:r>
                  <a:endParaRPr kumimoji="1" lang="en-US" altLang="ja-JP" dirty="0"/>
                </a:p>
                <a:p>
                  <a:r>
                    <a:rPr lang="en-US" altLang="ja-JP" b="0" dirty="0"/>
                    <a:t>   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ja-JP" dirty="0"/>
                    <a:t>: </a:t>
                  </a:r>
                  <a:r>
                    <a:rPr lang="ja-JP" altLang="en-US" dirty="0"/>
                    <a:t>入力</a:t>
                  </a:r>
                  <a:endParaRPr lang="en-US" altLang="ja-JP" dirty="0"/>
                </a:p>
                <a:p>
                  <a:r>
                    <a:rPr lang="en-US" altLang="ja-JP" b="0" dirty="0"/>
                    <a:t>   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dirty="0"/>
                    <a:t>: </a:t>
                  </a:r>
                  <a:r>
                    <a:rPr kumimoji="1" lang="ja-JP" altLang="en-US" dirty="0"/>
                    <a:t>出力</a:t>
                  </a:r>
                  <a:endParaRPr kumimoji="1" lang="en-US" altLang="ja-JP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r>
                    <a:rPr lang="en-US" altLang="ja-JP" dirty="0"/>
                    <a:t>: </a:t>
                  </a:r>
                  <a:r>
                    <a:rPr lang="ja-JP" altLang="en-US" dirty="0"/>
                    <a:t>定数行列</a:t>
                  </a:r>
                  <a:endParaRPr lang="en-US" altLang="ja-JP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A52B7058-85FA-497F-A661-EAE2D79D0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656" y="3573577"/>
                  <a:ext cx="1732429" cy="1200329"/>
                </a:xfrm>
                <a:prstGeom prst="rect">
                  <a:avLst/>
                </a:prstGeom>
                <a:blipFill>
                  <a:blip r:embed="rId3"/>
                  <a:stretch>
                    <a:fillRect t="-2030" r="-2465" b="-76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7C41951-4FE2-4FCE-92D2-5E80F4061255}"/>
                </a:ext>
              </a:extLst>
            </p:cNvPr>
            <p:cNvSpPr txBox="1"/>
            <p:nvPr/>
          </p:nvSpPr>
          <p:spPr>
            <a:xfrm>
              <a:off x="6917951" y="3624032"/>
              <a:ext cx="1957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← </a:t>
              </a:r>
              <a:r>
                <a:rPr kumimoji="1" lang="ja-JP" altLang="en-US" b="1" dirty="0">
                  <a:solidFill>
                    <a:schemeClr val="accent6"/>
                  </a:solidFill>
                </a:rPr>
                <a:t>状態方程式</a:t>
              </a:r>
              <a:endParaRPr kumimoji="1" lang="en-US" altLang="ja-JP" b="1" dirty="0">
                <a:solidFill>
                  <a:schemeClr val="accent6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502B01-3EB1-4EE5-A5F2-71B330D025CF}"/>
                </a:ext>
              </a:extLst>
            </p:cNvPr>
            <p:cNvSpPr/>
            <p:nvPr/>
          </p:nvSpPr>
          <p:spPr>
            <a:xfrm>
              <a:off x="6917951" y="3993364"/>
              <a:ext cx="1635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← </a:t>
              </a:r>
              <a:r>
                <a:rPr lang="ja-JP" altLang="en-US" b="1" dirty="0">
                  <a:solidFill>
                    <a:schemeClr val="accent6"/>
                  </a:solidFill>
                </a:rPr>
                <a:t>出力方程式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7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531E9-7B3A-432D-BA4D-C6B3704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状態空間モデル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7417BF5-3E0E-4243-93EE-DC05F0A9B0DE}"/>
              </a:ext>
            </a:extLst>
          </p:cNvPr>
          <p:cNvGrpSpPr/>
          <p:nvPr/>
        </p:nvGrpSpPr>
        <p:grpSpPr>
          <a:xfrm>
            <a:off x="838199" y="1690688"/>
            <a:ext cx="10220400" cy="1818190"/>
            <a:chOff x="838200" y="1690688"/>
            <a:chExt cx="9354671" cy="18181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8423311-71C6-4B62-81E0-2B6793CB0EF3}"/>
                    </a:ext>
                  </a:extLst>
                </p:cNvPr>
                <p:cNvSpPr txBox="1"/>
                <p:nvPr/>
              </p:nvSpPr>
              <p:spPr>
                <a:xfrm>
                  <a:off x="838200" y="1690688"/>
                  <a:ext cx="9354671" cy="1818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例）</a:t>
                  </a:r>
                  <a:r>
                    <a:rPr lang="en-US" altLang="ja-JP" b="1" dirty="0"/>
                    <a:t>1</a:t>
                  </a:r>
                  <a:r>
                    <a:rPr lang="ja-JP" altLang="en-US" b="1" dirty="0"/>
                    <a:t>入力</a:t>
                  </a:r>
                  <a:r>
                    <a:rPr lang="en-US" altLang="ja-JP" b="1" dirty="0"/>
                    <a:t>1</a:t>
                  </a:r>
                  <a:r>
                    <a:rPr lang="ja-JP" altLang="en-US" b="1" dirty="0"/>
                    <a:t>出力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dirty="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d>
                                  <m:d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ja-JP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ja-JP" b="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en-US" altLang="ja-JP" b="0" dirty="0"/>
                </a:p>
                <a:p>
                  <a:endParaRPr lang="en-US" altLang="ja-JP" dirty="0"/>
                </a:p>
                <a:p>
                  <a:r>
                    <a:rPr kumimoji="1" lang="en-US" altLang="ja-JP" b="1" dirty="0"/>
                    <a:t>1</a:t>
                  </a:r>
                  <a:r>
                    <a:rPr kumimoji="1" lang="ja-JP" altLang="en-US" b="1" dirty="0"/>
                    <a:t>入力</a:t>
                  </a:r>
                  <a:r>
                    <a:rPr kumimoji="1" lang="en-US" altLang="ja-JP" b="1" dirty="0"/>
                    <a:t>1</a:t>
                  </a:r>
                  <a:r>
                    <a:rPr kumimoji="1" lang="ja-JP" altLang="en-US" b="1" dirty="0"/>
                    <a:t>出力であるから，ベクトルではなくスカラ表現となっている</a:t>
                  </a:r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8423311-71C6-4B62-81E0-2B6793CB0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9354671" cy="1818190"/>
                </a:xfrm>
                <a:prstGeom prst="rect">
                  <a:avLst/>
                </a:prstGeom>
                <a:blipFill>
                  <a:blip r:embed="rId2"/>
                  <a:stretch>
                    <a:fillRect l="-477" t="-1672" b="-40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E034377-ACCC-4FFE-B9AA-5920ED2942E9}"/>
                    </a:ext>
                  </a:extLst>
                </p:cNvPr>
                <p:cNvSpPr txBox="1"/>
                <p:nvPr/>
              </p:nvSpPr>
              <p:spPr>
                <a:xfrm>
                  <a:off x="7928162" y="1690688"/>
                  <a:ext cx="1732429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b="0" dirty="0"/>
                    <a:t>    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dirty="0"/>
                    <a:t>: </a:t>
                  </a:r>
                  <a:r>
                    <a:rPr kumimoji="1" lang="ja-JP" altLang="en-US" dirty="0"/>
                    <a:t>状態</a:t>
                  </a:r>
                  <a:endParaRPr kumimoji="1" lang="en-US" altLang="ja-JP" dirty="0"/>
                </a:p>
                <a:p>
                  <a:r>
                    <a:rPr lang="en-US" altLang="ja-JP" b="0" dirty="0"/>
                    <a:t>    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ja-JP" dirty="0"/>
                    <a:t>: </a:t>
                  </a:r>
                  <a:r>
                    <a:rPr lang="ja-JP" altLang="en-US" dirty="0"/>
                    <a:t>入力</a:t>
                  </a:r>
                  <a:endParaRPr lang="en-US" altLang="ja-JP" dirty="0"/>
                </a:p>
                <a:p>
                  <a:r>
                    <a:rPr lang="en-US" altLang="ja-JP" dirty="0"/>
                    <a:t>    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dirty="0"/>
                    <a:t>: </a:t>
                  </a:r>
                  <a:r>
                    <a:rPr kumimoji="1" lang="ja-JP" altLang="en-US" dirty="0"/>
                    <a:t>出力</a:t>
                  </a:r>
                  <a:endParaRPr kumimoji="1" lang="en-US" altLang="ja-JP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altLang="ja-JP" dirty="0"/>
                    <a:t>: </a:t>
                  </a:r>
                  <a:r>
                    <a:rPr lang="ja-JP" altLang="en-US" dirty="0"/>
                    <a:t>定数行列</a:t>
                  </a:r>
                  <a:endParaRPr lang="en-US" altLang="ja-JP" dirty="0"/>
                </a:p>
                <a:p>
                  <a:r>
                    <a:rPr lang="en-US" altLang="ja-JP" b="1" dirty="0"/>
                    <a:t>  </a:t>
                  </a:r>
                  <a:r>
                    <a:rPr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ja-JP" dirty="0"/>
                    <a:t>: </a:t>
                  </a:r>
                  <a:r>
                    <a:rPr lang="ja-JP" altLang="en-US" dirty="0"/>
                    <a:t>定数</a:t>
                  </a:r>
                  <a:endParaRPr lang="en-US" altLang="ja-JP" dirty="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E034377-ACCC-4FFE-B9AA-5920ED294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162" y="1690688"/>
                  <a:ext cx="1732429" cy="1477328"/>
                </a:xfrm>
                <a:prstGeom prst="rect">
                  <a:avLst/>
                </a:prstGeom>
                <a:blipFill>
                  <a:blip r:embed="rId3"/>
                  <a:stretch>
                    <a:fillRect t="-1646" b="-57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327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C0FF71-2FC9-47CF-90ED-2AD91C19309D}"/>
              </a:ext>
            </a:extLst>
          </p:cNvPr>
          <p:cNvSpPr/>
          <p:nvPr/>
        </p:nvSpPr>
        <p:spPr>
          <a:xfrm>
            <a:off x="6302188" y="6510805"/>
            <a:ext cx="2626659" cy="287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6E9036-3352-4777-B103-9B0987E22C92}"/>
              </a:ext>
            </a:extLst>
          </p:cNvPr>
          <p:cNvSpPr/>
          <p:nvPr/>
        </p:nvSpPr>
        <p:spPr>
          <a:xfrm>
            <a:off x="6302188" y="3836894"/>
            <a:ext cx="2626659" cy="869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732474-0938-4F3D-8D08-D8E75655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台車の状態空間モデル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D468D51-A4B4-4C7B-9880-0F6F06EDC219}"/>
                  </a:ext>
                </a:extLst>
              </p:cNvPr>
              <p:cNvSpPr/>
              <p:nvPr/>
            </p:nvSpPr>
            <p:spPr>
              <a:xfrm>
                <a:off x="838200" y="1690688"/>
                <a:ext cx="4511171" cy="5089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力を入力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，位置を出力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とすると，</a:t>
                </a:r>
                <a:endParaRPr lang="en-US" altLang="ja-JP" b="1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b="1" dirty="0"/>
                  <a:t>また，状態を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とすると，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b="1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より，</a:t>
                </a:r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左辺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D468D51-A4B4-4C7B-9880-0F6F06EDC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511171" cy="5089855"/>
              </a:xfrm>
              <a:prstGeom prst="rect">
                <a:avLst/>
              </a:prstGeom>
              <a:blipFill>
                <a:blip r:embed="rId2"/>
                <a:stretch>
                  <a:fillRect l="-1216" r="-4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46DC61-AE26-46AD-8A3A-5FD32857B113}"/>
                  </a:ext>
                </a:extLst>
              </p:cNvPr>
              <p:cNvSpPr/>
              <p:nvPr/>
            </p:nvSpPr>
            <p:spPr>
              <a:xfrm>
                <a:off x="5349371" y="1690688"/>
                <a:ext cx="4511171" cy="1868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ja-JP" b="1" i="1" dirty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46DC61-AE26-46AD-8A3A-5FD32857B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371" y="1690688"/>
                <a:ext cx="4511171" cy="1868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FF541D-F235-4180-9F53-04B6EAE3FC73}"/>
                  </a:ext>
                </a:extLst>
              </p:cNvPr>
              <p:cNvSpPr txBox="1"/>
              <p:nvPr/>
            </p:nvSpPr>
            <p:spPr>
              <a:xfrm>
                <a:off x="5349371" y="3559405"/>
                <a:ext cx="4511171" cy="33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右辺</a:t>
                </a:r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より，</a:t>
                </a:r>
                <a:endParaRPr kumimoji="1"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b="1" dirty="0"/>
                  <a:t>また，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より，</a:t>
                </a:r>
                <a:endParaRPr lang="en-US" altLang="ja-JP" b="1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+0×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+0×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b="1" dirty="0"/>
                  <a:t>よって，</a:t>
                </a:r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FF541D-F235-4180-9F53-04B6EAE3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371" y="3559405"/>
                <a:ext cx="4511171" cy="3316101"/>
              </a:xfrm>
              <a:prstGeom prst="rect">
                <a:avLst/>
              </a:prstGeom>
              <a:blipFill>
                <a:blip r:embed="rId4"/>
                <a:stretch>
                  <a:fillRect l="-1216" t="-11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9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C0FF71-2FC9-47CF-90ED-2AD91C19309D}"/>
              </a:ext>
            </a:extLst>
          </p:cNvPr>
          <p:cNvSpPr/>
          <p:nvPr/>
        </p:nvSpPr>
        <p:spPr>
          <a:xfrm>
            <a:off x="6674223" y="6570332"/>
            <a:ext cx="2841811" cy="287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6E9036-3352-4777-B103-9B0987E22C92}"/>
              </a:ext>
            </a:extLst>
          </p:cNvPr>
          <p:cNvSpPr/>
          <p:nvPr/>
        </p:nvSpPr>
        <p:spPr>
          <a:xfrm>
            <a:off x="6674223" y="3748108"/>
            <a:ext cx="2841811" cy="9520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732474-0938-4F3D-8D08-D8E75655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アームの状態空間モデル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D468D51-A4B4-4C7B-9880-0F6F06EDC219}"/>
                  </a:ext>
                </a:extLst>
              </p:cNvPr>
              <p:cNvSpPr/>
              <p:nvPr/>
            </p:nvSpPr>
            <p:spPr>
              <a:xfrm>
                <a:off x="674594" y="1590276"/>
                <a:ext cx="5056094" cy="5267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𝑀𝑔𝑙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トルクを入力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，角度を出力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とすると，</a:t>
                </a:r>
                <a:endParaRPr lang="en-US" altLang="ja-JP" b="1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b="1" dirty="0"/>
                  <a:t>また，状態を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とすると，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b="1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より，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左辺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𝑀𝑔𝑙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D468D51-A4B4-4C7B-9880-0F6F06EDC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4" y="1590276"/>
                <a:ext cx="5056094" cy="5267724"/>
              </a:xfrm>
              <a:prstGeom prst="rect">
                <a:avLst/>
              </a:prstGeo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46DC61-AE26-46AD-8A3A-5FD32857B113}"/>
                  </a:ext>
                </a:extLst>
              </p:cNvPr>
              <p:cNvSpPr/>
              <p:nvPr/>
            </p:nvSpPr>
            <p:spPr>
              <a:xfrm>
                <a:off x="5567081" y="1328923"/>
                <a:ext cx="5056094" cy="2130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𝑀𝑔𝑙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𝑀𝑔𝑙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ja-JP" b="1" i="1" dirty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46DC61-AE26-46AD-8A3A-5FD32857B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1" y="1328923"/>
                <a:ext cx="5056094" cy="2130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FF541D-F235-4180-9F53-04B6EAE3FC73}"/>
                  </a:ext>
                </a:extLst>
              </p:cNvPr>
              <p:cNvSpPr txBox="1"/>
              <p:nvPr/>
            </p:nvSpPr>
            <p:spPr>
              <a:xfrm>
                <a:off x="5567081" y="3433482"/>
                <a:ext cx="5056094" cy="352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右辺</a:t>
                </a:r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より，</a:t>
                </a:r>
                <a:endParaRPr kumimoji="1"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𝑀𝑔𝑙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b="1" dirty="0"/>
                  <a:t>また，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より，</a:t>
                </a:r>
                <a:endParaRPr lang="en-US" altLang="ja-JP" b="1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+0×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+0×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b="1" dirty="0"/>
                  <a:t>よって，</a:t>
                </a:r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FF541D-F235-4180-9F53-04B6EAE3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1" y="3433482"/>
                <a:ext cx="5056094" cy="3528082"/>
              </a:xfrm>
              <a:prstGeom prst="rect">
                <a:avLst/>
              </a:prstGeom>
              <a:blipFill>
                <a:blip r:embed="rId4"/>
                <a:stretch>
                  <a:fillRect l="-964" t="-8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47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C0FF71-2FC9-47CF-90ED-2AD91C19309D}"/>
              </a:ext>
            </a:extLst>
          </p:cNvPr>
          <p:cNvSpPr/>
          <p:nvPr/>
        </p:nvSpPr>
        <p:spPr>
          <a:xfrm>
            <a:off x="6674222" y="6570331"/>
            <a:ext cx="2841811" cy="632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6E9036-3352-4777-B103-9B0987E22C92}"/>
              </a:ext>
            </a:extLst>
          </p:cNvPr>
          <p:cNvSpPr/>
          <p:nvPr/>
        </p:nvSpPr>
        <p:spPr>
          <a:xfrm>
            <a:off x="6674222" y="3697119"/>
            <a:ext cx="2841811" cy="9520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732474-0938-4F3D-8D08-D8E75655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RLC</a:t>
            </a:r>
            <a:r>
              <a:rPr lang="ja-JP" altLang="en-US" dirty="0"/>
              <a:t>回路の状態空間モデル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D468D51-A4B4-4C7B-9880-0F6F06EDC219}"/>
                  </a:ext>
                </a:extLst>
              </p:cNvPr>
              <p:cNvSpPr/>
              <p:nvPr/>
            </p:nvSpPr>
            <p:spPr>
              <a:xfrm>
                <a:off x="674594" y="1465868"/>
                <a:ext cx="5056094" cy="6008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𝑅𝑖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トルクを入力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，角度を出力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とすると，</a:t>
                </a:r>
                <a:endParaRPr lang="en-US" altLang="ja-JP" b="1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b="1" dirty="0"/>
                  <a:t>また，状態を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とすると，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b="1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より，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左辺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D468D51-A4B4-4C7B-9880-0F6F06EDC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4" y="1465868"/>
                <a:ext cx="5056094" cy="6008761"/>
              </a:xfrm>
              <a:prstGeom prst="rect">
                <a:avLst/>
              </a:prstGeo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46DC61-AE26-46AD-8A3A-5FD32857B113}"/>
                  </a:ext>
                </a:extLst>
              </p:cNvPr>
              <p:cNvSpPr/>
              <p:nvPr/>
            </p:nvSpPr>
            <p:spPr>
              <a:xfrm>
                <a:off x="5567081" y="1328923"/>
                <a:ext cx="5056094" cy="1872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𝐿𝐶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ja-JP" b="1" i="1" dirty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46DC61-AE26-46AD-8A3A-5FD32857B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1" y="1328923"/>
                <a:ext cx="5056094" cy="1872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FF541D-F235-4180-9F53-04B6EAE3FC73}"/>
                  </a:ext>
                </a:extLst>
              </p:cNvPr>
              <p:cNvSpPr txBox="1"/>
              <p:nvPr/>
            </p:nvSpPr>
            <p:spPr>
              <a:xfrm>
                <a:off x="5567081" y="3201230"/>
                <a:ext cx="5056094" cy="4001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右辺</a:t>
                </a:r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より，</a:t>
                </a:r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𝐿𝐶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b="1" dirty="0"/>
                  <a:t>また，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ja-JP" altLang="en-US" b="1" dirty="0"/>
                  <a:t>より，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+0×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+0×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b="1" dirty="0"/>
                  <a:t>よって，</a:t>
                </a:r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FF541D-F235-4180-9F53-04B6EAE3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1" y="3201230"/>
                <a:ext cx="5056094" cy="4001929"/>
              </a:xfrm>
              <a:prstGeom prst="rect">
                <a:avLst/>
              </a:prstGeom>
              <a:blipFill>
                <a:blip r:embed="rId4"/>
                <a:stretch>
                  <a:fillRect l="-964" t="-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C0FF71-2FC9-47CF-90ED-2AD91C19309D}"/>
              </a:ext>
            </a:extLst>
          </p:cNvPr>
          <p:cNvSpPr/>
          <p:nvPr/>
        </p:nvSpPr>
        <p:spPr>
          <a:xfrm>
            <a:off x="6906188" y="3578134"/>
            <a:ext cx="2708458" cy="540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6E9036-3352-4777-B103-9B0987E22C92}"/>
              </a:ext>
            </a:extLst>
          </p:cNvPr>
          <p:cNvSpPr/>
          <p:nvPr/>
        </p:nvSpPr>
        <p:spPr>
          <a:xfrm>
            <a:off x="6906188" y="2009701"/>
            <a:ext cx="2708458" cy="63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732474-0938-4F3D-8D08-D8E75655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増幅回路の状態空間モデル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D468D51-A4B4-4C7B-9880-0F6F06EDC219}"/>
                  </a:ext>
                </a:extLst>
              </p:cNvPr>
              <p:cNvSpPr/>
              <p:nvPr/>
            </p:nvSpPr>
            <p:spPr>
              <a:xfrm>
                <a:off x="674594" y="1465868"/>
                <a:ext cx="5056094" cy="5378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トルクを入力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，角度を出力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とすると，</a:t>
                </a:r>
                <a:endParaRPr lang="en-US" altLang="ja-JP" b="1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b="1" dirty="0"/>
                  <a:t>また，状態を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とすると，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1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𝐴𝑥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より，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左辺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1" dirty="0"/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1" dirty="0"/>
              </a:p>
              <a:p>
                <a:endParaRPr lang="en-US" altLang="ja-JP" b="1" dirty="0"/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ja-JP" b="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D468D51-A4B4-4C7B-9880-0F6F06EDC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4" y="1465868"/>
                <a:ext cx="5056094" cy="5378780"/>
              </a:xfrm>
              <a:prstGeom prst="rect">
                <a:avLst/>
              </a:prstGeo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FF541D-F235-4180-9F53-04B6EAE3FC73}"/>
                  </a:ext>
                </a:extLst>
              </p:cNvPr>
              <p:cNvSpPr txBox="1"/>
              <p:nvPr/>
            </p:nvSpPr>
            <p:spPr>
              <a:xfrm>
                <a:off x="5730688" y="1465868"/>
                <a:ext cx="5056094" cy="259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右辺</a:t>
                </a:r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より，</a:t>
                </a:r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b="1" dirty="0"/>
                  <a:t>また，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b="1" dirty="0"/>
                  <a:t>より，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)+0×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b="1" dirty="0"/>
                  <a:t>よって，</a:t>
                </a:r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FF541D-F235-4180-9F53-04B6EAE3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88" y="1465868"/>
                <a:ext cx="5056094" cy="2597058"/>
              </a:xfrm>
              <a:prstGeom prst="rect">
                <a:avLst/>
              </a:prstGeom>
              <a:blipFill>
                <a:blip r:embed="rId3"/>
                <a:stretch>
                  <a:fillRect l="-965" t="-1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69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313</TotalTime>
  <Words>783</Words>
  <Application>Microsoft Office PowerPoint</Application>
  <PresentationFormat>ワイド画面</PresentationFormat>
  <Paragraphs>138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Arial</vt:lpstr>
      <vt:lpstr>Cambria Math</vt:lpstr>
      <vt:lpstr>Office テーマ</vt:lpstr>
      <vt:lpstr>状態空間モデル</vt:lpstr>
      <vt:lpstr>状態空間モデル</vt:lpstr>
      <vt:lpstr>状態空間モデル</vt:lpstr>
      <vt:lpstr>台車の状態空間モデル</vt:lpstr>
      <vt:lpstr>アームの状態空間モデル</vt:lpstr>
      <vt:lpstr>RLC回路の状態空間モデル</vt:lpstr>
      <vt:lpstr>増幅回路の状態空間モデル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伝達関数</dc:title>
  <dc:creator>清水 優椰</dc:creator>
  <cp:lastModifiedBy>清水 優椰</cp:lastModifiedBy>
  <cp:revision>24</cp:revision>
  <dcterms:created xsi:type="dcterms:W3CDTF">2021-02-14T07:10:20Z</dcterms:created>
  <dcterms:modified xsi:type="dcterms:W3CDTF">2021-02-20T13:57:06Z</dcterms:modified>
</cp:coreProperties>
</file>