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状態空間モデルと</a:t>
            </a:r>
            <a:br>
              <a:rPr kumimoji="1" lang="en-US" altLang="ja-JP" dirty="0"/>
            </a:br>
            <a:r>
              <a:rPr kumimoji="1" lang="ja-JP" altLang="en-US" dirty="0"/>
              <a:t>伝達関数モデル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BA287-0417-46A3-A351-3B79C640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0000" cy="1325563"/>
          </a:xfrm>
        </p:spPr>
        <p:txBody>
          <a:bodyPr/>
          <a:lstStyle/>
          <a:p>
            <a:r>
              <a:rPr kumimoji="1" lang="ja-JP" altLang="en-US" dirty="0"/>
              <a:t>状態空間モデル → 伝達関数モデル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0F28E2F-A29B-46D3-97F2-47107EF58C3C}"/>
              </a:ext>
            </a:extLst>
          </p:cNvPr>
          <p:cNvGrpSpPr/>
          <p:nvPr/>
        </p:nvGrpSpPr>
        <p:grpSpPr>
          <a:xfrm>
            <a:off x="838200" y="1792924"/>
            <a:ext cx="10080000" cy="7558515"/>
            <a:chOff x="520325" y="1748101"/>
            <a:chExt cx="9403947" cy="75585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5230AE31-AF7F-4657-B233-B9D677AD39F1}"/>
                    </a:ext>
                  </a:extLst>
                </p:cNvPr>
                <p:cNvSpPr txBox="1"/>
                <p:nvPr/>
              </p:nvSpPr>
              <p:spPr>
                <a:xfrm>
                  <a:off x="1959978" y="1748101"/>
                  <a:ext cx="302337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𝑩𝒖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𝑪𝒙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𝑫𝒖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5230AE31-AF7F-4657-B233-B9D677AD3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78" y="1748101"/>
                  <a:ext cx="3023373" cy="617861"/>
                </a:xfrm>
                <a:prstGeom prst="rect">
                  <a:avLst/>
                </a:prstGeom>
                <a:blipFill>
                  <a:blip r:embed="rId2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9898AD41-1B3F-48A2-91D0-7138D9EE245D}"/>
                    </a:ext>
                  </a:extLst>
                </p:cNvPr>
                <p:cNvSpPr txBox="1"/>
                <p:nvPr/>
              </p:nvSpPr>
              <p:spPr>
                <a:xfrm>
                  <a:off x="2325156" y="2703079"/>
                  <a:ext cx="6454052" cy="617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𝑪𝑿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𝑫𝑼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9898AD41-1B3F-48A2-91D0-7138D9EE2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156" y="2703079"/>
                  <a:ext cx="6454052" cy="6178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3B31521-FBE1-4A40-B5B8-8EE2E173B9DF}"/>
                    </a:ext>
                  </a:extLst>
                </p:cNvPr>
                <p:cNvSpPr txBox="1"/>
                <p:nvPr/>
              </p:nvSpPr>
              <p:spPr>
                <a:xfrm>
                  <a:off x="1959978" y="4051463"/>
                  <a:ext cx="3348366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𝑪𝑿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𝑫𝑼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3B31521-FBE1-4A40-B5B8-8EE2E173B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78" y="4051463"/>
                  <a:ext cx="3348366" cy="617861"/>
                </a:xfrm>
                <a:prstGeom prst="rect">
                  <a:avLst/>
                </a:prstGeom>
                <a:blipFill>
                  <a:blip r:embed="rId4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C4C51AD-185F-4172-A7F4-3D88EB5D948D}"/>
                </a:ext>
              </a:extLst>
            </p:cNvPr>
            <p:cNvSpPr txBox="1"/>
            <p:nvPr/>
          </p:nvSpPr>
          <p:spPr>
            <a:xfrm>
              <a:off x="520325" y="3546492"/>
              <a:ext cx="4264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初期値</a:t>
              </a:r>
              <a:r>
                <a:rPr kumimoji="1" lang="en-US" altLang="ja-JP" b="1" dirty="0"/>
                <a:t>0</a:t>
              </a:r>
              <a:r>
                <a:rPr kumimoji="1" lang="ja-JP" altLang="en-US" b="1" dirty="0"/>
                <a:t>より，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F4B4B87-1B64-4703-A8C9-89A74F84E898}"/>
                    </a:ext>
                  </a:extLst>
                </p:cNvPr>
                <p:cNvSpPr txBox="1"/>
                <p:nvPr/>
              </p:nvSpPr>
              <p:spPr>
                <a:xfrm>
                  <a:off x="2326785" y="5179758"/>
                  <a:ext cx="2614754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𝑩𝑼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𝑪𝑿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𝑫𝑼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F4B4B87-1B64-4703-A8C9-89A74F84E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785" y="5179758"/>
                  <a:ext cx="2614754" cy="617861"/>
                </a:xfrm>
                <a:prstGeom prst="rect">
                  <a:avLst/>
                </a:prstGeom>
                <a:blipFill>
                  <a:blip r:embed="rId5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A20E71B-1105-49EB-B832-D79F9ADB9B37}"/>
                    </a:ext>
                  </a:extLst>
                </p:cNvPr>
                <p:cNvSpPr txBox="1"/>
                <p:nvPr/>
              </p:nvSpPr>
              <p:spPr>
                <a:xfrm>
                  <a:off x="2325156" y="6310725"/>
                  <a:ext cx="3033139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𝑩𝑼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𝑫𝑼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A20E71B-1105-49EB-B832-D79F9ADB9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156" y="6310725"/>
                  <a:ext cx="3033139" cy="6178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4D5BBD93-E16C-40AC-AD37-F5F4BE24B92A}"/>
                    </a:ext>
                  </a:extLst>
                </p:cNvPr>
                <p:cNvSpPr/>
                <p:nvPr/>
              </p:nvSpPr>
              <p:spPr>
                <a:xfrm>
                  <a:off x="2319557" y="7380825"/>
                  <a:ext cx="3769688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𝑪</m:t>
                        </m:r>
                        <m:sSup>
                          <m:s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4D5BBD93-E16C-40AC-AD37-F5F4BE24B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557" y="7380825"/>
                  <a:ext cx="3769688" cy="375552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D626604C-2A15-43B3-A79D-A6A2B801D45E}"/>
                    </a:ext>
                  </a:extLst>
                </p:cNvPr>
                <p:cNvSpPr/>
                <p:nvPr/>
              </p:nvSpPr>
              <p:spPr>
                <a:xfrm>
                  <a:off x="1885740" y="8637522"/>
                  <a:ext cx="3344341" cy="669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D626604C-2A15-43B3-A79D-A6A2B801D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740" y="8637522"/>
                  <a:ext cx="3344341" cy="6690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B56B437-CB0B-4F8A-A9B6-BE9D21EF9BE7}"/>
                </a:ext>
              </a:extLst>
            </p:cNvPr>
            <p:cNvSpPr txBox="1"/>
            <p:nvPr/>
          </p:nvSpPr>
          <p:spPr>
            <a:xfrm>
              <a:off x="5230557" y="8787403"/>
              <a:ext cx="4693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C00000"/>
                  </a:solidFill>
                </a:rPr>
                <a:t>一意に決まる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9F48607-1DB5-456A-9E87-4D8040E6BA83}"/>
                    </a:ext>
                  </a:extLst>
                </p:cNvPr>
                <p:cNvSpPr/>
                <p:nvPr/>
              </p:nvSpPr>
              <p:spPr>
                <a:xfrm>
                  <a:off x="2319557" y="7975709"/>
                  <a:ext cx="3472362" cy="4036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sSup>
                              <m:sSup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9F48607-1DB5-456A-9E87-4D8040E6B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557" y="7975709"/>
                  <a:ext cx="3472362" cy="4036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010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F95BB-A320-47DD-A3FC-B945DE38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080000" cy="1325563"/>
          </a:xfrm>
        </p:spPr>
        <p:txBody>
          <a:bodyPr/>
          <a:lstStyle/>
          <a:p>
            <a:r>
              <a:rPr kumimoji="1" lang="ja-JP" altLang="en-US" dirty="0"/>
              <a:t>伝達関数モデル </a:t>
            </a:r>
            <a:r>
              <a:rPr lang="ja-JP" altLang="en-US" dirty="0"/>
              <a:t>→ 状態空間モデル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2391D93-33E0-4FC7-BBBC-8A13CD146891}"/>
                  </a:ext>
                </a:extLst>
              </p:cNvPr>
              <p:cNvSpPr txBox="1"/>
              <p:nvPr/>
            </p:nvSpPr>
            <p:spPr>
              <a:xfrm>
                <a:off x="838200" y="2023334"/>
                <a:ext cx="10080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状態空間モデルは，状態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ja-JP" altLang="en-US" b="1" dirty="0"/>
                  <a:t>をどのように決めるかによりさまざまであるから，</a:t>
                </a:r>
                <a:r>
                  <a:rPr kumimoji="1" lang="ja-JP" altLang="en-US" b="1" dirty="0">
                    <a:solidFill>
                      <a:schemeClr val="accent1"/>
                    </a:solidFill>
                  </a:rPr>
                  <a:t>一意には定まらない</a:t>
                </a:r>
                <a:r>
                  <a:rPr kumimoji="1" lang="ja-JP" altLang="en-US" b="1" dirty="0"/>
                  <a:t>．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そこで，ある基準に沿った</a:t>
                </a:r>
                <a:r>
                  <a:rPr lang="ja-JP" altLang="en-US" b="1" dirty="0">
                    <a:solidFill>
                      <a:srgbClr val="C00000"/>
                    </a:solidFill>
                  </a:rPr>
                  <a:t>可制御正準形</a:t>
                </a:r>
                <a:r>
                  <a:rPr lang="ja-JP" altLang="en-US" b="1" dirty="0"/>
                  <a:t>や</a:t>
                </a:r>
                <a:r>
                  <a:rPr lang="ja-JP" altLang="en-US" b="1" dirty="0">
                    <a:solidFill>
                      <a:srgbClr val="C00000"/>
                    </a:solidFill>
                  </a:rPr>
                  <a:t>可観測正準形</a:t>
                </a:r>
                <a:r>
                  <a:rPr lang="ja-JP" altLang="en-US" b="1" dirty="0"/>
                  <a:t>で表現されることが多い．</a:t>
                </a:r>
                <a:endParaRPr lang="en-US" altLang="ja-JP" b="1" dirty="0"/>
              </a:p>
              <a:p>
                <a:endParaRPr lang="en-US" altLang="ja-JP" b="1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2391D93-33E0-4FC7-BBBC-8A13CD14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3334"/>
                <a:ext cx="10080000" cy="1477328"/>
              </a:xfrm>
              <a:prstGeom prst="rect">
                <a:avLst/>
              </a:prstGeom>
              <a:blipFill>
                <a:blip r:embed="rId2"/>
                <a:stretch>
                  <a:fillRect l="-544" t="-2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64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C1388-A615-4CF9-BAAA-B71B3B5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0000" cy="1325563"/>
          </a:xfrm>
        </p:spPr>
        <p:txBody>
          <a:bodyPr/>
          <a:lstStyle/>
          <a:p>
            <a:r>
              <a:rPr kumimoji="1" lang="ja-JP" altLang="en-US" dirty="0"/>
              <a:t>システムの設計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プロパー性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E3E13F7-131B-4B5A-AB0F-198AC24506D0}"/>
              </a:ext>
            </a:extLst>
          </p:cNvPr>
          <p:cNvGrpSpPr/>
          <p:nvPr/>
        </p:nvGrpSpPr>
        <p:grpSpPr>
          <a:xfrm>
            <a:off x="838200" y="2105803"/>
            <a:ext cx="10080000" cy="2999933"/>
            <a:chOff x="1056000" y="2249238"/>
            <a:chExt cx="10080000" cy="2999933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78393728-F051-4B21-8C13-1EDD99A7F5F8}"/>
                </a:ext>
              </a:extLst>
            </p:cNvPr>
            <p:cNvGrpSpPr/>
            <p:nvPr/>
          </p:nvGrpSpPr>
          <p:grpSpPr>
            <a:xfrm>
              <a:off x="1221639" y="2249238"/>
              <a:ext cx="3674262" cy="563881"/>
              <a:chOff x="2333263" y="2392679"/>
              <a:chExt cx="3674262" cy="5638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BA83AD4F-EE42-4B45-A07A-7D1F05D8AFE0}"/>
                      </a:ext>
                    </a:extLst>
                  </p:cNvPr>
                  <p:cNvSpPr/>
                  <p:nvPr/>
                </p:nvSpPr>
                <p:spPr>
                  <a:xfrm>
                    <a:off x="3063240" y="2392680"/>
                    <a:ext cx="731520" cy="563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BA83AD4F-EE42-4B45-A07A-7D1F05D8AF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3240" y="2392680"/>
                    <a:ext cx="731520" cy="5638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B9B93F6A-6838-4AC6-98F9-752FB36A2F3B}"/>
                      </a:ext>
                    </a:extLst>
                  </p:cNvPr>
                  <p:cNvSpPr/>
                  <p:nvPr/>
                </p:nvSpPr>
                <p:spPr>
                  <a:xfrm>
                    <a:off x="4434840" y="2392680"/>
                    <a:ext cx="731520" cy="563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B9B93F6A-6838-4AC6-98F9-752FB36A2F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4840" y="2392680"/>
                    <a:ext cx="731520" cy="5638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969DC2E6-AFE9-4851-A679-44BD251B4A50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474259" y="2674620"/>
                <a:ext cx="5889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B7B9BCEA-5408-4099-9395-5CFF5E4AD969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3794760" y="2674620"/>
                <a:ext cx="6400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0673DE25-5083-436A-AC3A-61F38C5A5A2B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5166360" y="2674620"/>
                <a:ext cx="5593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9A3354B4-4AD8-4989-9B2D-A5A1023E8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263" y="2392680"/>
                    <a:ext cx="179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9A3354B4-4AD8-4989-9B2D-A5A1023E8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3263" y="2392680"/>
                    <a:ext cx="17979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DFF8E33B-22BF-4E17-96B6-33949803130C}"/>
                      </a:ext>
                    </a:extLst>
                  </p:cNvPr>
                  <p:cNvSpPr txBox="1"/>
                  <p:nvPr/>
                </p:nvSpPr>
                <p:spPr>
                  <a:xfrm>
                    <a:off x="5807983" y="2392679"/>
                    <a:ext cx="1995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DFF8E33B-22BF-4E17-96B6-339498031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7983" y="2392679"/>
                    <a:ext cx="19954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5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BA9A3880-5CAA-4C2A-8F27-040D577B4F29}"/>
                    </a:ext>
                  </a:extLst>
                </p:cNvPr>
                <p:cNvSpPr txBox="1"/>
                <p:nvPr/>
              </p:nvSpPr>
              <p:spPr>
                <a:xfrm>
                  <a:off x="1056000" y="3371669"/>
                  <a:ext cx="10080000" cy="1877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このような直列結合のとき，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a14:m>
                  <a:r>
                    <a:rPr kumimoji="1" lang="ja-JP" altLang="en-US" b="1" dirty="0"/>
                    <a:t>であるとする．目標を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kumimoji="1" lang="ja-JP" altLang="en-US" b="1" dirty="0"/>
                    <a:t>とするとき，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kumimoji="1" lang="ja-JP" altLang="en-US" b="1" dirty="0"/>
                    <a:t>を設計するとすると，計算上は，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kumimoji="1" lang="ja-JP" altLang="en-US" b="1" dirty="0"/>
                    <a:t>より，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kumimoji="1" lang="ja-JP" altLang="en-US" b="1" dirty="0"/>
                    <a:t>とすればよいとなるが，</a:t>
                  </a:r>
                  <a:r>
                    <a:rPr kumimoji="1" lang="ja-JP" altLang="en-US" b="1" dirty="0">
                      <a:solidFill>
                        <a:srgbClr val="C00000"/>
                      </a:solidFill>
                    </a:rPr>
                    <a:t>プロパーでないものは現実世界で実装することができない</a:t>
                  </a:r>
                  <a:r>
                    <a:rPr kumimoji="1" lang="ja-JP" altLang="en-US" b="1" dirty="0"/>
                    <a:t>．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ja-JP" altLang="en-US" b="1" dirty="0"/>
                    <a:t>ここで，プロパーの考慮というのが必要となる．今回の場合は，フィードバックの形にしてみるなどして，うまくなるように調整する必要があるようだ．</a:t>
                  </a:r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BA9A3880-5CAA-4C2A-8F27-040D577B4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000" y="3371669"/>
                  <a:ext cx="10080000" cy="1877502"/>
                </a:xfrm>
                <a:prstGeom prst="rect">
                  <a:avLst/>
                </a:prstGeom>
                <a:blipFill>
                  <a:blip r:embed="rId6"/>
                  <a:stretch>
                    <a:fillRect l="-544" r="-423" b="-42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066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86</TotalTime>
  <Words>222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Arial</vt:lpstr>
      <vt:lpstr>Cambria Math</vt:lpstr>
      <vt:lpstr>Office テーマ</vt:lpstr>
      <vt:lpstr>状態空間モデルと 伝達関数モデル</vt:lpstr>
      <vt:lpstr>状態空間モデル → 伝達関数モデル</vt:lpstr>
      <vt:lpstr>伝達関数モデル → 状態空間モデル</vt:lpstr>
      <vt:lpstr>システムの設計 – プロパー性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状態空間モデルと 伝達関数モデル</dc:title>
  <dc:creator>清水 優椰</dc:creator>
  <cp:lastModifiedBy>清水 優椰</cp:lastModifiedBy>
  <cp:revision>7</cp:revision>
  <dcterms:created xsi:type="dcterms:W3CDTF">2021-02-23T05:22:38Z</dcterms:created>
  <dcterms:modified xsi:type="dcterms:W3CDTF">2021-02-23T06:49:01Z</dcterms:modified>
</cp:coreProperties>
</file>