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DD56D-B8E0-49DA-A32A-D0DD14BC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7992B6-2FFB-4145-83F2-4E78C8D2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4E3E9-9404-4289-A8B3-1DFA2F60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E0727-754D-4A6D-A643-1A2F0B80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32C32-FB06-4790-84FE-6A17958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6EAAA-A423-464F-909D-0BB4600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A81B91-52A6-4306-ACBF-A41B1D6E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9D521-2D85-4F37-8250-4C0FFAC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14D37-2ADB-45F4-AFBC-4C6CEE32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11A502-D939-468A-A6D5-02356857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2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A20A6-3A71-4136-8482-D72870F2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B7D47-618E-41DB-B9F0-E7971C37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13E402-0981-49F2-859F-9D11DEE2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39EAC3-282A-4D1E-B053-5BC7E464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AA2A9C-3D58-42C5-B8AD-395231C7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2D6AA5-0798-443A-8AEC-7AF32213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7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B4B7E-A2F6-4417-A029-AB351BDC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AD0F93-0E09-4003-B14B-7704501A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74E083-5B42-4715-B62A-56F3D48E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F1DCA8-B775-4435-8072-4BF00752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31DCA4-6FDE-455D-9AE8-45053A28E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F9E0FB-D4C7-4759-BE50-2CA21A61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160D44-453E-42E8-99EA-09471DE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DD3299-73D9-47C8-96CC-7465AFA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EC08B-5E73-453C-B403-BA43B792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39F11C-5EB0-4741-BD63-BCB50771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3FF515-F074-407D-AE77-ADB7CEAA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00782C-425E-4B62-91A2-AB8B969D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1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D95090-466C-4720-B100-95B19499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F082E7-30C1-45E4-B643-E8C7B277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621C1E-665A-4CF9-B6EA-4631E40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04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566C20-3580-4F47-9E2D-7FC23914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CC8317-403D-4600-8214-6F6C8F13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A95FC-52EA-4001-BC93-54EC96996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69D2-2249-45F1-89DA-CBD455408889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E4F54-5714-4BED-B4AB-FC100679D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F9B8F-CE26-4632-BD41-AA678E66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7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10E77-E55B-4492-A042-1384295F2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時間応答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19091F-366E-42A1-B1D3-88307A75E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次遅れ系</a:t>
            </a:r>
          </a:p>
        </p:txBody>
      </p:sp>
    </p:spTree>
    <p:extLst>
      <p:ext uri="{BB962C8B-B14F-4D97-AF65-F5344CB8AC3E}">
        <p14:creationId xmlns:p14="http://schemas.microsoft.com/office/powerpoint/2010/main" val="98223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kumimoji="1" lang="ja-JP" altLang="en-US" dirty="0"/>
              <a:t>時間応答（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次遅れ系）</a:t>
            </a: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76431C7-C6C6-4B44-A5CE-6BEDF56604CB}"/>
              </a:ext>
            </a:extLst>
          </p:cNvPr>
          <p:cNvGrpSpPr/>
          <p:nvPr/>
        </p:nvGrpSpPr>
        <p:grpSpPr>
          <a:xfrm>
            <a:off x="838200" y="1627935"/>
            <a:ext cx="10201023" cy="3359610"/>
            <a:chOff x="838200" y="1690688"/>
            <a:chExt cx="10201023" cy="335961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C36EA966-B35D-41E5-B86F-8827B13D3590}"/>
                </a:ext>
              </a:extLst>
            </p:cNvPr>
            <p:cNvSpPr/>
            <p:nvPr/>
          </p:nvSpPr>
          <p:spPr>
            <a:xfrm>
              <a:off x="959223" y="3594847"/>
              <a:ext cx="1649506" cy="6723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EF3D0A25-E4C3-4621-9716-877F7A8AC14C}"/>
                </a:ext>
              </a:extLst>
            </p:cNvPr>
            <p:cNvGrpSpPr/>
            <p:nvPr/>
          </p:nvGrpSpPr>
          <p:grpSpPr>
            <a:xfrm>
              <a:off x="838200" y="1690688"/>
              <a:ext cx="10201023" cy="3359610"/>
              <a:chOff x="838200" y="1690688"/>
              <a:chExt cx="10201023" cy="3359610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8F1CB156-3AF3-4FFF-AD68-3D162B0CBC06}"/>
                  </a:ext>
                </a:extLst>
              </p:cNvPr>
              <p:cNvGrpSpPr/>
              <p:nvPr/>
            </p:nvGrpSpPr>
            <p:grpSpPr>
              <a:xfrm>
                <a:off x="838200" y="1690688"/>
                <a:ext cx="6142524" cy="1431386"/>
                <a:chOff x="1012161" y="1901539"/>
                <a:chExt cx="6142524" cy="1431386"/>
              </a:xfrm>
            </p:grpSpPr>
            <p:pic>
              <p:nvPicPr>
                <p:cNvPr id="15" name="図 14">
                  <a:extLst>
                    <a:ext uri="{FF2B5EF4-FFF2-40B4-BE49-F238E27FC236}">
                      <a16:creationId xmlns:a16="http://schemas.microsoft.com/office/drawing/2014/main" id="{4994D8BA-3E99-4B25-AA2C-59F6E4959E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53358" y="1901540"/>
                  <a:ext cx="1167113" cy="738814"/>
                </a:xfrm>
                <a:prstGeom prst="rect">
                  <a:avLst/>
                </a:prstGeom>
              </p:spPr>
            </p:pic>
            <p:pic>
              <p:nvPicPr>
                <p:cNvPr id="20" name="図 19">
                  <a:extLst>
                    <a:ext uri="{FF2B5EF4-FFF2-40B4-BE49-F238E27FC236}">
                      <a16:creationId xmlns:a16="http://schemas.microsoft.com/office/drawing/2014/main" id="{9D970A8E-8C61-4CCC-B4E9-55726C0287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46376" y="1901539"/>
                  <a:ext cx="1167113" cy="738815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正方形/長方形 20">
                      <a:extLst>
                        <a:ext uri="{FF2B5EF4-FFF2-40B4-BE49-F238E27FC236}">
                          <a16:creationId xmlns:a16="http://schemas.microsoft.com/office/drawing/2014/main" id="{4A6E4CBD-02A5-4677-929E-3B7BE27F9A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99867" y="1901540"/>
                      <a:ext cx="1167113" cy="7388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kumimoji="1"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kumimoji="1"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ja-JP" altLang="en-US" b="1" dirty="0"/>
                    </a:p>
                  </p:txBody>
                </p:sp>
              </mc:Choice>
              <mc:Fallback>
                <p:sp>
                  <p:nvSpPr>
                    <p:cNvPr id="21" name="正方形/長方形 20">
                      <a:extLst>
                        <a:ext uri="{FF2B5EF4-FFF2-40B4-BE49-F238E27FC236}">
                          <a16:creationId xmlns:a16="http://schemas.microsoft.com/office/drawing/2014/main" id="{4A6E4CBD-02A5-4677-929E-3B7BE27F9A1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9867" y="1901540"/>
                      <a:ext cx="1167113" cy="73881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直線矢印コネクタ 24">
                  <a:extLst>
                    <a:ext uri="{FF2B5EF4-FFF2-40B4-BE49-F238E27FC236}">
                      <a16:creationId xmlns:a16="http://schemas.microsoft.com/office/drawing/2014/main" id="{5D7FBE32-DB6B-4C94-8043-08686153E47B}"/>
                    </a:ext>
                  </a:extLst>
                </p:cNvPr>
                <p:cNvCxnSpPr>
                  <a:stCxn id="15" idx="3"/>
                  <a:endCxn id="21" idx="1"/>
                </p:cNvCxnSpPr>
                <p:nvPr/>
              </p:nvCxnSpPr>
              <p:spPr>
                <a:xfrm>
                  <a:off x="2420471" y="2270947"/>
                  <a:ext cx="107939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矢印コネクタ 25">
                  <a:extLst>
                    <a:ext uri="{FF2B5EF4-FFF2-40B4-BE49-F238E27FC236}">
                      <a16:creationId xmlns:a16="http://schemas.microsoft.com/office/drawing/2014/main" id="{2D13AE42-821F-4F97-B5D7-B8D01E67842F}"/>
                    </a:ext>
                  </a:extLst>
                </p:cNvPr>
                <p:cNvCxnSpPr>
                  <a:cxnSpLocks/>
                  <a:stCxn id="21" idx="3"/>
                  <a:endCxn id="20" idx="1"/>
                </p:cNvCxnSpPr>
                <p:nvPr/>
              </p:nvCxnSpPr>
              <p:spPr>
                <a:xfrm>
                  <a:off x="4666980" y="2270947"/>
                  <a:ext cx="107939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EB751F2A-888D-4264-8696-0384EE60C8A9}"/>
                    </a:ext>
                  </a:extLst>
                </p:cNvPr>
                <p:cNvSpPr txBox="1"/>
                <p:nvPr/>
              </p:nvSpPr>
              <p:spPr>
                <a:xfrm>
                  <a:off x="1012161" y="2686594"/>
                  <a:ext cx="164950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b="1" dirty="0"/>
                    <a:t>ステップ入力</a:t>
                  </a:r>
                  <a:endParaRPr kumimoji="1" lang="en-US" altLang="ja-JP" b="1" dirty="0"/>
                </a:p>
                <a:p>
                  <a:pPr algn="ctr"/>
                  <a:r>
                    <a:rPr lang="ja-JP" altLang="en-US" b="1" dirty="0"/>
                    <a:t>（スイッチ）</a:t>
                  </a:r>
                  <a:endParaRPr kumimoji="1" lang="ja-JP" altLang="en-US" b="1" dirty="0"/>
                </a:p>
              </p:txBody>
            </p: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14569238-D26B-4A37-8119-8F88AD0DC478}"/>
                    </a:ext>
                  </a:extLst>
                </p:cNvPr>
                <p:cNvSpPr txBox="1"/>
                <p:nvPr/>
              </p:nvSpPr>
              <p:spPr>
                <a:xfrm>
                  <a:off x="5505179" y="2686593"/>
                  <a:ext cx="164950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b="1" dirty="0"/>
                    <a:t>ステップ応答</a:t>
                  </a:r>
                  <a:endParaRPr kumimoji="1" lang="en-US" altLang="ja-JP" b="1" dirty="0"/>
                </a:p>
                <a:p>
                  <a:pPr algn="ctr"/>
                  <a:r>
                    <a:rPr lang="ja-JP" altLang="en-US" b="1" dirty="0"/>
                    <a:t>（挙動）</a:t>
                  </a:r>
                  <a:endParaRPr kumimoji="1" lang="ja-JP" altLang="en-US" b="1" dirty="0"/>
                </a:p>
              </p:txBody>
            </p: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F902BE2-7061-4E50-B6D4-46BD933F063D}"/>
                    </a:ext>
                  </a:extLst>
                </p:cNvPr>
                <p:cNvSpPr txBox="1"/>
                <p:nvPr/>
              </p:nvSpPr>
              <p:spPr>
                <a:xfrm>
                  <a:off x="3225052" y="2640354"/>
                  <a:ext cx="171674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b="1" dirty="0"/>
                    <a:t>システム</a:t>
                  </a:r>
                  <a:endParaRPr lang="en-US" altLang="ja-JP" b="1" dirty="0"/>
                </a:p>
                <a:p>
                  <a:pPr algn="ctr"/>
                  <a:r>
                    <a:rPr lang="ja-JP" altLang="en-US" b="1" dirty="0"/>
                    <a:t>（</a:t>
                  </a:r>
                  <a:r>
                    <a:rPr lang="en-US" altLang="ja-JP" b="1" dirty="0"/>
                    <a:t>1</a:t>
                  </a:r>
                  <a:r>
                    <a:rPr lang="ja-JP" altLang="en-US" b="1" dirty="0"/>
                    <a:t>次遅れ系）</a:t>
                  </a:r>
                  <a:endParaRPr kumimoji="1" lang="ja-JP" altLang="en-US" b="1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" name="テキスト ボックス 31">
                      <a:extLst>
                        <a:ext uri="{FF2B5EF4-FFF2-40B4-BE49-F238E27FC236}">
                          <a16:creationId xmlns:a16="http://schemas.microsoft.com/office/drawing/2014/main" id="{E1EFE985-E379-439E-AD60-51523D2F58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6074" y="1993947"/>
                      <a:ext cx="22890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>
                <p:sp>
                  <p:nvSpPr>
                    <p:cNvPr id="32" name="テキスト ボックス 31">
                      <a:extLst>
                        <a:ext uri="{FF2B5EF4-FFF2-40B4-BE49-F238E27FC236}">
                          <a16:creationId xmlns:a16="http://schemas.microsoft.com/office/drawing/2014/main" id="{E1EFE985-E379-439E-AD60-51523D2F58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6074" y="1993947"/>
                      <a:ext cx="228909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4324" r="-18919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" name="テキスト ボックス 32">
                      <a:extLst>
                        <a:ext uri="{FF2B5EF4-FFF2-40B4-BE49-F238E27FC236}">
                          <a16:creationId xmlns:a16="http://schemas.microsoft.com/office/drawing/2014/main" id="{8C687D82-B9AF-4BA7-941F-41078E6CDA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04374" y="1993946"/>
                      <a:ext cx="21082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>
                <p:sp>
                  <p:nvSpPr>
                    <p:cNvPr id="33" name="テキスト ボックス 32">
                      <a:extLst>
                        <a:ext uri="{FF2B5EF4-FFF2-40B4-BE49-F238E27FC236}">
                          <a16:creationId xmlns:a16="http://schemas.microsoft.com/office/drawing/2014/main" id="{8C687D82-B9AF-4BA7-941F-41078E6CDA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4374" y="1993946"/>
                      <a:ext cx="210827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6471" r="-20588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C345946F-85C1-4EBA-BF7F-42B6FCCF1AEB}"/>
                      </a:ext>
                    </a:extLst>
                  </p:cNvPr>
                  <p:cNvSpPr txBox="1"/>
                  <p:nvPr/>
                </p:nvSpPr>
                <p:spPr>
                  <a:xfrm>
                    <a:off x="959223" y="3603812"/>
                    <a:ext cx="10080000" cy="14464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num>
                            <m:den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𝑻𝒔</m:t>
                              </m:r>
                            </m:den>
                          </m:f>
                        </m:oMath>
                      </m:oMathPara>
                    </a14:m>
                    <a:endParaRPr kumimoji="1" lang="en-US" altLang="ja-JP" b="1" dirty="0"/>
                  </a:p>
                  <a:p>
                    <a:endParaRPr kumimoji="1" lang="en-US" altLang="ja-JP" b="1" dirty="0"/>
                  </a:p>
                  <a:p>
                    <a14:m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oMath>
                    </a14:m>
                    <a:r>
                      <a:rPr kumimoji="1" lang="en-US" altLang="ja-JP" b="1" dirty="0"/>
                      <a:t>: </a:t>
                    </a:r>
                    <a:r>
                      <a:rPr kumimoji="1" lang="ja-JP" altLang="en-US" b="1" dirty="0"/>
                      <a:t>ゲイン</a:t>
                    </a:r>
                    <a:endParaRPr kumimoji="1" lang="en-US" altLang="ja-JP" b="1" dirty="0"/>
                  </a:p>
                  <a:p>
                    <a14:m>
                      <m:oMath xmlns:m="http://schemas.openxmlformats.org/officeDocument/2006/math"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a14:m>
                    <a:r>
                      <a:rPr kumimoji="1" lang="en-US" altLang="ja-JP" b="1" dirty="0"/>
                      <a:t>: </a:t>
                    </a:r>
                    <a:r>
                      <a:rPr kumimoji="1" lang="ja-JP" altLang="en-US" b="1" dirty="0"/>
                      <a:t>時定数</a:t>
                    </a:r>
                    <a:r>
                      <a:rPr lang="en-US" altLang="ja-JP" b="1" dirty="0"/>
                      <a:t>…</a:t>
                    </a:r>
                    <a:r>
                      <a:rPr lang="ja-JP" altLang="en-US" b="1" dirty="0"/>
                      <a:t>応答の速さ（速応性）を決める重要なパラメータ</a:t>
                    </a:r>
                    <a:endParaRPr kumimoji="1" lang="ja-JP" altLang="en-US" b="1" dirty="0"/>
                  </a:p>
                </p:txBody>
              </p:sp>
            </mc:Choice>
            <mc:Fallback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C345946F-85C1-4EBA-BF7F-42B6FCCF1A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9223" y="3603812"/>
                    <a:ext cx="10080000" cy="14464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59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0071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0000" cy="1325563"/>
          </a:xfrm>
        </p:spPr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次遅れ系（台車）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36EA966-B35D-41E5-B86F-8827B13D3590}"/>
              </a:ext>
            </a:extLst>
          </p:cNvPr>
          <p:cNvSpPr/>
          <p:nvPr/>
        </p:nvSpPr>
        <p:spPr>
          <a:xfrm>
            <a:off x="838200" y="5024462"/>
            <a:ext cx="1649506" cy="6723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345946F-85C1-4EBA-BF7F-42B6FCCF1AEB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080000" cy="4006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𝑴𝒔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den>
                      </m:f>
                    </m:oMath>
                  </m:oMathPara>
                </a14:m>
                <a:endParaRPr kumimoji="1" lang="en-US" altLang="ja-JP" b="1" dirty="0"/>
              </a:p>
              <a:p>
                <a:pPr/>
                <a:endParaRPr kumimoji="1" lang="en-US" altLang="ja-JP" b="1" dirty="0"/>
              </a:p>
              <a:p>
                <a:pPr/>
                <a:r>
                  <a:rPr lang="ja-JP" altLang="en-US" b="1" dirty="0"/>
                  <a:t>分母分子を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ja-JP" altLang="en-US" b="1" dirty="0"/>
                  <a:t>で割って，</a:t>
                </a:r>
                <a:r>
                  <a:rPr lang="en-US" altLang="ja-JP" b="1" dirty="0"/>
                  <a:t>(1</a:t>
                </a:r>
                <a:r>
                  <a:rPr lang="ja-JP" altLang="en-US" b="1" dirty="0"/>
                  <a:t>次遅れ系の形にするため</a:t>
                </a:r>
                <a:r>
                  <a:rPr lang="en-US" altLang="ja-JP" b="1" dirty="0"/>
                  <a:t>)</a:t>
                </a:r>
              </a:p>
              <a:p>
                <a:pPr/>
                <a:endParaRPr kumimoji="1" lang="en-US" altLang="ja-JP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den>
                          </m:f>
                        </m:num>
                        <m:den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num>
                            <m:den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den>
                          </m:f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altLang="ja-JP" b="1" dirty="0"/>
              </a:p>
              <a:p>
                <a:pPr/>
                <a:endParaRPr lang="en-US" altLang="ja-JP" b="1" dirty="0"/>
              </a:p>
              <a:p>
                <a:pPr/>
                <a:r>
                  <a:rPr lang="ja-JP" altLang="en-US" b="1" dirty="0"/>
                  <a:t>ここで，</a:t>
                </a:r>
                <a:r>
                  <a:rPr lang="en-US" altLang="ja-JP" b="1" dirty="0"/>
                  <a:t> </a:t>
                </a:r>
                <a:r>
                  <a:rPr lang="ja-JP" altLang="en-US" b="1" dirty="0"/>
                  <a:t>ゲイン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𝐊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𝝁</m:t>
                        </m:r>
                      </m:den>
                    </m:f>
                  </m:oMath>
                </a14:m>
                <a:r>
                  <a:rPr lang="en-US" altLang="ja-JP" b="1" dirty="0"/>
                  <a:t>, </a:t>
                </a:r>
                <a:r>
                  <a:rPr lang="ja-JP" altLang="en-US" b="1" dirty="0"/>
                  <a:t>時定数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𝑴</m:t>
                        </m:r>
                      </m:num>
                      <m:den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𝝁</m:t>
                        </m:r>
                      </m:den>
                    </m:f>
                  </m:oMath>
                </a14:m>
                <a:r>
                  <a:rPr lang="ja-JP" altLang="en-US" b="1" dirty="0"/>
                  <a:t>とすると，</a:t>
                </a:r>
                <a:endParaRPr lang="en-US" altLang="ja-JP" b="1" dirty="0"/>
              </a:p>
              <a:p>
                <a:pPr/>
                <a:endParaRPr lang="en-US" altLang="ja-JP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𝑻𝒔</m:t>
                          </m:r>
                        </m:den>
                      </m:f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345946F-85C1-4EBA-BF7F-42B6FCCF1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080000" cy="4006097"/>
              </a:xfrm>
              <a:prstGeom prst="rect">
                <a:avLst/>
              </a:prstGeom>
              <a:blipFill>
                <a:blip r:embed="rId2"/>
                <a:stretch>
                  <a:fillRect l="-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44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8D2AD2B-1BA0-4810-BD31-14F0DB0E7CA7}" vid="{B59E7469-85B3-4F0E-9413-829AD3DE04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まとめ1(背景_薄橙)</Template>
  <TotalTime>191</TotalTime>
  <Words>108</Words>
  <Application>Microsoft Office PowerPoint</Application>
  <PresentationFormat>ワイド画面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Arial</vt:lpstr>
      <vt:lpstr>Cambria Math</vt:lpstr>
      <vt:lpstr>Office テーマ</vt:lpstr>
      <vt:lpstr>時間応答</vt:lpstr>
      <vt:lpstr>時間応答（1次遅れ系）</vt:lpstr>
      <vt:lpstr>1次遅れ系（台車）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時間応答</dc:title>
  <dc:creator>清水 優椰</dc:creator>
  <cp:lastModifiedBy>清水 優椰</cp:lastModifiedBy>
  <cp:revision>5</cp:revision>
  <dcterms:created xsi:type="dcterms:W3CDTF">2021-02-26T08:13:08Z</dcterms:created>
  <dcterms:modified xsi:type="dcterms:W3CDTF">2021-02-26T11:24:27Z</dcterms:modified>
</cp:coreProperties>
</file>