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状態空間モデルの</a:t>
            </a:r>
            <a:br>
              <a:rPr kumimoji="1" lang="en-US" altLang="ja-JP" dirty="0"/>
            </a:br>
            <a:r>
              <a:rPr kumimoji="1" lang="ja-JP" altLang="en-US" dirty="0"/>
              <a:t>時間応答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時間応答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C338E1-B9B4-468E-8EA3-CB5BADEB26EC}"/>
              </a:ext>
            </a:extLst>
          </p:cNvPr>
          <p:cNvSpPr txBox="1"/>
          <p:nvPr/>
        </p:nvSpPr>
        <p:spPr>
          <a:xfrm>
            <a:off x="838200" y="1627935"/>
            <a:ext cx="100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（伝達関数モデル）</a:t>
            </a:r>
            <a:endParaRPr kumimoji="1" lang="en-US" altLang="ja-JP" b="1" dirty="0"/>
          </a:p>
          <a:p>
            <a:r>
              <a:rPr lang="ja-JP" altLang="en-US" b="1" dirty="0"/>
              <a:t>入力に対して，出力がどのように変化するかに注目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（状態空間モデル）</a:t>
            </a:r>
            <a:endParaRPr lang="en-US" altLang="ja-JP" b="1" dirty="0"/>
          </a:p>
          <a:p>
            <a:r>
              <a:rPr lang="ja-JP" altLang="en-US" b="1" dirty="0"/>
              <a:t>加えて，</a:t>
            </a:r>
            <a:r>
              <a:rPr lang="ja-JP" altLang="en-US" b="1" dirty="0">
                <a:solidFill>
                  <a:schemeClr val="accent2"/>
                </a:solidFill>
              </a:rPr>
              <a:t>初期値が出力に与える影響も考えることができる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時間応答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C338E1-B9B4-468E-8EA3-CB5BADEB26EC}"/>
                  </a:ext>
                </a:extLst>
              </p:cNvPr>
              <p:cNvSpPr txBox="1"/>
              <p:nvPr/>
            </p:nvSpPr>
            <p:spPr>
              <a:xfrm>
                <a:off x="838200" y="1627935"/>
                <a:ext cx="10080000" cy="3757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入力がある場合，以下の解の公式により，時間応答を求められる．</a:t>
                </a:r>
                <a:endParaRPr lang="en-US" altLang="ja-JP" b="1" dirty="0"/>
              </a:p>
              <a:p>
                <a:endParaRPr kumimoji="1" lang="en-US" altLang="ja-JP" b="1" dirty="0"/>
              </a:p>
              <a:p>
                <a:r>
                  <a:rPr kumimoji="1" lang="ja-JP" altLang="en-US" b="1" dirty="0"/>
                  <a:t>状態方程式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𝑩𝒖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𝑩𝒖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kumimoji="1" lang="en-US" altLang="ja-JP" b="1" dirty="0"/>
              </a:p>
              <a:p>
                <a:endParaRPr lang="en-US" altLang="ja-JP" b="1" dirty="0"/>
              </a:p>
              <a:p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kumimoji="1" lang="ja-JP" altLang="en-US" b="1" dirty="0">
                    <a:solidFill>
                      <a:srgbClr val="00B050"/>
                    </a:solidFill>
                  </a:rPr>
                  <a:t>零入力応答</a:t>
                </a:r>
                <a:r>
                  <a:rPr kumimoji="1" lang="en-US" altLang="ja-JP" b="1" dirty="0"/>
                  <a:t>…</a:t>
                </a:r>
                <a:r>
                  <a:rPr kumimoji="1" lang="ja-JP" altLang="en-US" b="1" dirty="0"/>
                  <a:t>入力がないときの振る舞い</a:t>
                </a:r>
                <a:endParaRPr kumimoji="1" lang="en-US" altLang="ja-JP" b="1" dirty="0"/>
              </a:p>
              <a:p>
                <a:r>
                  <a:rPr lang="ja-JP" altLang="en-US" b="1" dirty="0">
                    <a:solidFill>
                      <a:srgbClr val="7030A0"/>
                    </a:solidFill>
                  </a:rPr>
                  <a:t>零状態応答</a:t>
                </a:r>
                <a:r>
                  <a:rPr lang="en-US" altLang="ja-JP" b="1" dirty="0"/>
                  <a:t>…</a:t>
                </a:r>
                <a:r>
                  <a:rPr lang="ja-JP" altLang="en-US" b="1" dirty="0"/>
                  <a:t>入力があるときの振る舞い</a:t>
                </a:r>
                <a:endParaRPr lang="en-US" altLang="ja-JP" b="1" dirty="0"/>
              </a:p>
              <a:p>
                <a:endParaRPr kumimoji="1" lang="en-US" altLang="ja-JP" b="1" dirty="0"/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時間応答</a:t>
                </a:r>
                <a:r>
                  <a:rPr lang="en-US" altLang="ja-JP" b="1" dirty="0"/>
                  <a:t>…</a:t>
                </a:r>
                <a:r>
                  <a:rPr lang="ja-JP" altLang="en-US" b="1" dirty="0"/>
                  <a:t>零入力応答と零状態応答の和（時間が経過したときの総合的振る舞い）</a:t>
                </a:r>
                <a:endParaRPr lang="en-US" altLang="ja-JP" b="1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C338E1-B9B4-468E-8EA3-CB5BADEB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7935"/>
                <a:ext cx="10080000" cy="3757375"/>
              </a:xfrm>
              <a:prstGeom prst="rect">
                <a:avLst/>
              </a:prstGeom>
              <a:blipFill>
                <a:blip r:embed="rId2"/>
                <a:stretch>
                  <a:fillRect l="-544" t="-812" b="-1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4F24554-5DF7-4ABD-AC29-CA16EC6A5AAD}"/>
              </a:ext>
            </a:extLst>
          </p:cNvPr>
          <p:cNvSpPr/>
          <p:nvPr/>
        </p:nvSpPr>
        <p:spPr>
          <a:xfrm>
            <a:off x="4231341" y="2743200"/>
            <a:ext cx="869577" cy="7031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8666558-1CF8-4243-B8CD-DB5D726C6B67}"/>
              </a:ext>
            </a:extLst>
          </p:cNvPr>
          <p:cNvSpPr/>
          <p:nvPr/>
        </p:nvSpPr>
        <p:spPr>
          <a:xfrm>
            <a:off x="5307108" y="2743200"/>
            <a:ext cx="1882586" cy="70311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030A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9BA837-1DA9-4885-9CD3-22FC2156AE12}"/>
              </a:ext>
            </a:extLst>
          </p:cNvPr>
          <p:cNvSpPr txBox="1"/>
          <p:nvPr/>
        </p:nvSpPr>
        <p:spPr>
          <a:xfrm>
            <a:off x="4216486" y="3506982"/>
            <a:ext cx="13599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零入力応答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5F7BEA-B7FF-4B5C-89CF-72B5FC36D3CE}"/>
              </a:ext>
            </a:extLst>
          </p:cNvPr>
          <p:cNvSpPr txBox="1"/>
          <p:nvPr/>
        </p:nvSpPr>
        <p:spPr>
          <a:xfrm>
            <a:off x="5878200" y="3491500"/>
            <a:ext cx="13599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7030A0"/>
                </a:solidFill>
              </a:rPr>
              <a:t>零状態応答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E0CCE90-EDCC-48F8-BD8A-2DA3A813EC8A}"/>
              </a:ext>
            </a:extLst>
          </p:cNvPr>
          <p:cNvSpPr/>
          <p:nvPr/>
        </p:nvSpPr>
        <p:spPr>
          <a:xfrm>
            <a:off x="3123345" y="35073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002060"/>
                </a:solidFill>
              </a:rPr>
              <a:t>時間応答</a:t>
            </a:r>
            <a:endParaRPr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68E3CC6-1AE0-4AE3-B6E1-D288CCB4CCA3}"/>
              </a:ext>
            </a:extLst>
          </p:cNvPr>
          <p:cNvSpPr/>
          <p:nvPr/>
        </p:nvSpPr>
        <p:spPr>
          <a:xfrm>
            <a:off x="3514165" y="2747682"/>
            <a:ext cx="510986" cy="70311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7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626</TotalTime>
  <Words>135</Words>
  <Application>Microsoft Office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Arial</vt:lpstr>
      <vt:lpstr>Cambria Math</vt:lpstr>
      <vt:lpstr>Office テーマ</vt:lpstr>
      <vt:lpstr>状態空間モデルの 時間応答</vt:lpstr>
      <vt:lpstr>時間応答</vt:lpstr>
      <vt:lpstr>時間応答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18</cp:revision>
  <dcterms:created xsi:type="dcterms:W3CDTF">2021-02-26T08:13:08Z</dcterms:created>
  <dcterms:modified xsi:type="dcterms:W3CDTF">2021-03-02T15:58:36Z</dcterms:modified>
</cp:coreProperties>
</file>