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DD56D-B8E0-49DA-A32A-D0DD14BC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7992B6-2FFB-4145-83F2-4E78C8D2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14E3E9-9404-4289-A8B3-1DFA2F60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9E0727-754D-4A6D-A643-1A2F0B80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832C32-FB06-4790-84FE-6A179583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09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C6EAAA-A423-464F-909D-0BB46007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A81B91-52A6-4306-ACBF-A41B1D6E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09D521-2D85-4F37-8250-4C0FFAC3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014D37-2ADB-45F4-AFBC-4C6CEE32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11A502-D939-468A-A6D5-02356857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21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3A20A6-3A71-4136-8482-D72870F2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B7D47-618E-41DB-B9F0-E7971C375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13E402-0981-49F2-859F-9D11DEE27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39EAC3-282A-4D1E-B053-5BC7E464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AA2A9C-3D58-42C5-B8AD-395231C7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2D6AA5-0798-443A-8AEC-7AF32213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78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B4B7E-A2F6-4417-A029-AB351BDC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AD0F93-0E09-4003-B14B-7704501A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74E083-5B42-4715-B62A-56F3D48E9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F1DCA8-B775-4435-8072-4BF007523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31DCA4-6FDE-455D-9AE8-45053A28E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F9E0FB-D4C7-4759-BE50-2CA21A61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160D44-453E-42E8-99EA-09471DE2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6DD3299-73D9-47C8-96CC-7465AFA6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59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0EC08B-5E73-453C-B403-BA43B792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39F11C-5EB0-4741-BD63-BCB50771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3FF515-F074-407D-AE77-ADB7CEAA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00782C-425E-4B62-91A2-AB8B969D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01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CD95090-466C-4720-B100-95B19499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F082E7-30C1-45E4-B643-E8C7B277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621C1E-665A-4CF9-B6EA-4631E401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04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566C20-3580-4F47-9E2D-7FC23914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CC8317-403D-4600-8214-6F6C8F13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A95FC-52EA-4001-BC93-54EC96996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169D2-2249-45F1-89DA-CBD455408889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6E4F54-5714-4BED-B4AB-FC100679D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8F9B8F-CE26-4632-BD41-AA678E661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70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410E77-E55B-4492-A042-1384295F2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安定性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19091F-366E-42A1-B1D3-88307A75E6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223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5137C-6CF3-4907-86F7-01DAB548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72"/>
            <a:ext cx="10080000" cy="1325563"/>
          </a:xfrm>
        </p:spPr>
        <p:txBody>
          <a:bodyPr/>
          <a:lstStyle/>
          <a:p>
            <a:r>
              <a:rPr lang="ja-JP" altLang="en-US" dirty="0"/>
              <a:t>安定性（伝達関数）</a:t>
            </a:r>
            <a:endParaRPr kumimoji="1" lang="ja-JP" altLang="en-US" dirty="0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55C1556-81EE-4B08-99FB-77B15B91B21A}"/>
              </a:ext>
            </a:extLst>
          </p:cNvPr>
          <p:cNvGrpSpPr/>
          <p:nvPr/>
        </p:nvGrpSpPr>
        <p:grpSpPr>
          <a:xfrm>
            <a:off x="838199" y="1627935"/>
            <a:ext cx="10080001" cy="4228753"/>
            <a:chOff x="838199" y="1627935"/>
            <a:chExt cx="10080001" cy="4228753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8994A469-4E30-428D-B06C-BA639E2F2AC5}"/>
                </a:ext>
              </a:extLst>
            </p:cNvPr>
            <p:cNvSpPr/>
            <p:nvPr/>
          </p:nvSpPr>
          <p:spPr>
            <a:xfrm>
              <a:off x="2285999" y="3884887"/>
              <a:ext cx="1165412" cy="29583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40C338E1-B9B4-468E-8EA3-CB5BADEB26EC}"/>
                </a:ext>
              </a:extLst>
            </p:cNvPr>
            <p:cNvSpPr txBox="1"/>
            <p:nvPr/>
          </p:nvSpPr>
          <p:spPr>
            <a:xfrm>
              <a:off x="838200" y="1627935"/>
              <a:ext cx="10080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b="1" dirty="0"/>
                <a:t>ステップ応答などを調べる際，パラメータの選び方によって，発散した．</a:t>
              </a:r>
              <a:endParaRPr kumimoji="1" lang="en-US" altLang="ja-JP" b="1" dirty="0"/>
            </a:p>
            <a:p>
              <a:pPr algn="ctr"/>
              <a:endParaRPr lang="en-US" altLang="ja-JP" b="1" dirty="0">
                <a:solidFill>
                  <a:schemeClr val="accent2"/>
                </a:solidFill>
              </a:endParaRPr>
            </a:p>
            <a:p>
              <a:pPr algn="ctr"/>
              <a:endParaRPr lang="en-US" altLang="ja-JP" b="1" dirty="0">
                <a:solidFill>
                  <a:schemeClr val="accent2"/>
                </a:solidFill>
              </a:endParaRPr>
            </a:p>
            <a:p>
              <a:pPr algn="ctr"/>
              <a:r>
                <a:rPr lang="ja-JP" altLang="en-US" b="1" dirty="0">
                  <a:solidFill>
                    <a:schemeClr val="accent2"/>
                  </a:solidFill>
                </a:rPr>
                <a:t>システムが不安定</a:t>
              </a:r>
              <a:endParaRPr lang="en-US" altLang="ja-JP" b="1" dirty="0">
                <a:solidFill>
                  <a:schemeClr val="accent2"/>
                </a:solidFill>
              </a:endParaRPr>
            </a:p>
          </p:txBody>
        </p:sp>
        <p:sp>
          <p:nvSpPr>
            <p:cNvPr id="3" name="矢印: 下 2">
              <a:extLst>
                <a:ext uri="{FF2B5EF4-FFF2-40B4-BE49-F238E27FC236}">
                  <a16:creationId xmlns:a16="http://schemas.microsoft.com/office/drawing/2014/main" id="{CACFA2DD-4B37-4232-81D2-D67E102E12F6}"/>
                </a:ext>
              </a:extLst>
            </p:cNvPr>
            <p:cNvSpPr/>
            <p:nvPr/>
          </p:nvSpPr>
          <p:spPr>
            <a:xfrm>
              <a:off x="5506164" y="2116040"/>
              <a:ext cx="744071" cy="22411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EAA785DA-7D0A-48EF-8504-8C43C6DCD140}"/>
                </a:ext>
              </a:extLst>
            </p:cNvPr>
            <p:cNvSpPr txBox="1"/>
            <p:nvPr/>
          </p:nvSpPr>
          <p:spPr>
            <a:xfrm>
              <a:off x="838199" y="3316369"/>
              <a:ext cx="100800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＜システムの安定性＞</a:t>
              </a:r>
              <a:endParaRPr kumimoji="1" lang="en-US" altLang="ja-JP" b="1" dirty="0"/>
            </a:p>
            <a:p>
              <a:endParaRPr kumimoji="1" lang="en-US" altLang="ja-JP" b="1" dirty="0"/>
            </a:p>
            <a:p>
              <a:r>
                <a:rPr lang="ja-JP" altLang="en-US" b="1" dirty="0">
                  <a:solidFill>
                    <a:schemeClr val="accent6">
                      <a:lumMod val="50000"/>
                    </a:schemeClr>
                  </a:solidFill>
                </a:rPr>
                <a:t>入出力安定</a:t>
              </a:r>
              <a:r>
                <a:rPr lang="en-US" altLang="ja-JP" b="1" dirty="0"/>
                <a:t>…</a:t>
              </a:r>
              <a:r>
                <a:rPr lang="ja-JP" altLang="en-US" b="1" dirty="0"/>
                <a:t>有界な信号を入力したときに出力も有界になること</a:t>
              </a:r>
              <a:endParaRPr lang="en-US" altLang="ja-JP" b="1" dirty="0"/>
            </a:p>
            <a:p>
              <a:r>
                <a:rPr lang="en-US" altLang="ja-JP" b="1" dirty="0"/>
                <a:t>(</a:t>
              </a:r>
              <a:r>
                <a:rPr lang="en-US" altLang="ja-JP" b="1" dirty="0">
                  <a:solidFill>
                    <a:schemeClr val="accent6">
                      <a:lumMod val="50000"/>
                    </a:schemeClr>
                  </a:solidFill>
                </a:rPr>
                <a:t>BIBO</a:t>
              </a:r>
              <a:r>
                <a:rPr lang="ja-JP" altLang="en-US" b="1" dirty="0">
                  <a:solidFill>
                    <a:schemeClr val="accent6">
                      <a:lumMod val="50000"/>
                    </a:schemeClr>
                  </a:solidFill>
                </a:rPr>
                <a:t>安定</a:t>
              </a:r>
              <a:r>
                <a:rPr lang="en-US" altLang="ja-JP" b="1" dirty="0"/>
                <a:t>)</a:t>
              </a:r>
            </a:p>
            <a:p>
              <a:r>
                <a:rPr lang="en-US" altLang="ja-JP" b="1" dirty="0">
                  <a:solidFill>
                    <a:schemeClr val="accent6">
                      <a:lumMod val="50000"/>
                    </a:schemeClr>
                  </a:solidFill>
                </a:rPr>
                <a:t>B</a:t>
              </a:r>
              <a:r>
                <a:rPr lang="en-US" altLang="ja-JP" b="1" dirty="0"/>
                <a:t>ounded </a:t>
              </a:r>
              <a:r>
                <a:rPr lang="en-US" altLang="ja-JP" b="1" dirty="0">
                  <a:solidFill>
                    <a:schemeClr val="accent6">
                      <a:lumMod val="50000"/>
                    </a:schemeClr>
                  </a:solidFill>
                </a:rPr>
                <a:t>I</a:t>
              </a:r>
              <a:r>
                <a:rPr lang="en-US" altLang="ja-JP" b="1" dirty="0"/>
                <a:t>nput, </a:t>
              </a:r>
              <a:r>
                <a:rPr lang="en-US" altLang="ja-JP" b="1" dirty="0">
                  <a:solidFill>
                    <a:schemeClr val="accent6">
                      <a:lumMod val="50000"/>
                    </a:schemeClr>
                  </a:solidFill>
                </a:rPr>
                <a:t>B</a:t>
              </a:r>
              <a:r>
                <a:rPr lang="en-US" altLang="ja-JP" b="1" dirty="0"/>
                <a:t>ounded </a:t>
              </a:r>
              <a:r>
                <a:rPr lang="en-US" altLang="ja-JP" b="1" dirty="0">
                  <a:solidFill>
                    <a:schemeClr val="accent6">
                      <a:lumMod val="50000"/>
                    </a:schemeClr>
                  </a:solidFill>
                </a:rPr>
                <a:t>O</a:t>
              </a:r>
              <a:r>
                <a:rPr lang="en-US" altLang="ja-JP" b="1" dirty="0"/>
                <a:t>utput stability</a:t>
              </a:r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1FAEECDC-4E48-4246-8322-EA8C0FAC9A1A}"/>
                </a:ext>
              </a:extLst>
            </p:cNvPr>
            <p:cNvCxnSpPr>
              <a:cxnSpLocks/>
              <a:stCxn id="4" idx="2"/>
              <a:endCxn id="17" idx="0"/>
            </p:cNvCxnSpPr>
            <p:nvPr/>
          </p:nvCxnSpPr>
          <p:spPr>
            <a:xfrm>
              <a:off x="2868705" y="4180722"/>
              <a:ext cx="1066801" cy="10296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8C4BDD7A-F5A3-45E0-B576-8AEC204E3E21}"/>
                    </a:ext>
                  </a:extLst>
                </p:cNvPr>
                <p:cNvSpPr txBox="1"/>
                <p:nvPr/>
              </p:nvSpPr>
              <p:spPr>
                <a:xfrm>
                  <a:off x="2528047" y="5210357"/>
                  <a:ext cx="2814918" cy="646331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b="1" dirty="0"/>
                    <a:t>無限大に発散しない信号</a:t>
                  </a:r>
                  <a:endParaRPr kumimoji="1" lang="en-US" altLang="ja-JP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d>
                              <m:dPr>
                                <m:ctrlP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&lt;∞, ∀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kumimoji="1" lang="en-US" altLang="ja-JP" b="1" dirty="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8C4BDD7A-F5A3-45E0-B576-8AEC204E3E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8047" y="5210357"/>
                  <a:ext cx="2814918" cy="646331"/>
                </a:xfrm>
                <a:prstGeom prst="rect">
                  <a:avLst/>
                </a:prstGeom>
                <a:blipFill>
                  <a:blip r:embed="rId2"/>
                  <a:stretch>
                    <a:fillRect l="-217" t="-566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0071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5137C-6CF3-4907-86F7-01DAB548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72"/>
            <a:ext cx="10080000" cy="1325563"/>
          </a:xfrm>
        </p:spPr>
        <p:txBody>
          <a:bodyPr/>
          <a:lstStyle/>
          <a:p>
            <a:r>
              <a:rPr kumimoji="1" lang="ja-JP" altLang="en-US" dirty="0"/>
              <a:t>安定性と極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DA83DF70-7F58-4510-B90A-B546B41A4111}"/>
              </a:ext>
            </a:extLst>
          </p:cNvPr>
          <p:cNvGrpSpPr/>
          <p:nvPr/>
        </p:nvGrpSpPr>
        <p:grpSpPr>
          <a:xfrm>
            <a:off x="838200" y="1627935"/>
            <a:ext cx="10080000" cy="5909310"/>
            <a:chOff x="838200" y="1627935"/>
            <a:chExt cx="10080000" cy="59093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40C338E1-B9B4-468E-8EA3-CB5BADEB26EC}"/>
                    </a:ext>
                  </a:extLst>
                </p:cNvPr>
                <p:cNvSpPr txBox="1"/>
                <p:nvPr/>
              </p:nvSpPr>
              <p:spPr>
                <a:xfrm>
                  <a:off x="838200" y="1627935"/>
                  <a:ext cx="10080000" cy="59093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b="1" dirty="0">
                      <a:solidFill>
                        <a:srgbClr val="002060"/>
                      </a:solidFill>
                    </a:rPr>
                    <a:t>極</a:t>
                  </a:r>
                  <a:r>
                    <a:rPr lang="en-US" altLang="ja-JP" b="1" dirty="0"/>
                    <a:t>…</a:t>
                  </a:r>
                  <a:r>
                    <a:rPr lang="ja-JP" altLang="en-US" b="1" dirty="0"/>
                    <a:t>伝達関数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a14:m>
                  <a:r>
                    <a:rPr lang="ja-JP" altLang="en-US" b="1" dirty="0"/>
                    <a:t>となる</a:t>
                  </a:r>
                  <a14:m>
                    <m:oMath xmlns:m="http://schemas.openxmlformats.org/officeDocument/2006/math">
                      <m:r>
                        <a:rPr lang="en-US" altLang="ja-JP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ja-JP" altLang="en-US" b="1" dirty="0"/>
                    <a:t>，すなわち</a:t>
                  </a:r>
                  <a:r>
                    <a:rPr lang="ja-JP" altLang="en-US" b="1" dirty="0">
                      <a:solidFill>
                        <a:schemeClr val="accent2"/>
                      </a:solidFill>
                    </a:rPr>
                    <a:t>分母多項式の根</a:t>
                  </a:r>
                  <a:endParaRPr lang="en-US" altLang="ja-JP" b="1" dirty="0">
                    <a:solidFill>
                      <a:schemeClr val="accent2"/>
                    </a:solidFill>
                  </a:endParaRPr>
                </a:p>
                <a:p>
                  <a:endParaRPr lang="en-US" altLang="ja-JP" b="1" dirty="0"/>
                </a:p>
                <a:p>
                  <a:endParaRPr lang="en-US" altLang="ja-JP" b="1" dirty="0"/>
                </a:p>
                <a:p>
                  <a:r>
                    <a:rPr lang="ja-JP" altLang="en-US" b="1" dirty="0"/>
                    <a:t>＜極の実部が</a:t>
                  </a:r>
                  <a:r>
                    <a:rPr lang="ja-JP" altLang="en-US" b="1" dirty="0">
                      <a:solidFill>
                        <a:srgbClr val="C00000"/>
                      </a:solidFill>
                    </a:rPr>
                    <a:t>正</a:t>
                  </a:r>
                  <a:r>
                    <a:rPr lang="ja-JP" altLang="en-US" b="1" dirty="0"/>
                    <a:t>＞</a:t>
                  </a:r>
                  <a:r>
                    <a:rPr lang="en-US" altLang="ja-JP" b="1" dirty="0"/>
                    <a:t>		</a:t>
                  </a:r>
                  <a:r>
                    <a:rPr lang="ja-JP" altLang="en-US" b="1" dirty="0"/>
                    <a:t>＜極の実部が</a:t>
                  </a:r>
                  <a:r>
                    <a:rPr lang="en-US" altLang="ja-JP" b="1" dirty="0">
                      <a:solidFill>
                        <a:schemeClr val="accent4"/>
                      </a:solidFill>
                    </a:rPr>
                    <a:t>0</a:t>
                  </a:r>
                  <a:r>
                    <a:rPr lang="ja-JP" altLang="en-US" b="1" dirty="0"/>
                    <a:t>＞</a:t>
                  </a:r>
                  <a:r>
                    <a:rPr lang="en-US" altLang="ja-JP" b="1" dirty="0"/>
                    <a:t>			</a:t>
                  </a:r>
                  <a:r>
                    <a:rPr lang="ja-JP" altLang="en-US" b="1" dirty="0"/>
                    <a:t>　＜極の実部が</a:t>
                  </a:r>
                  <a:r>
                    <a:rPr lang="ja-JP" altLang="en-US" b="1" dirty="0">
                      <a:solidFill>
                        <a:srgbClr val="0070C0"/>
                      </a:solidFill>
                    </a:rPr>
                    <a:t>負</a:t>
                  </a:r>
                  <a:r>
                    <a:rPr lang="ja-JP" altLang="en-US" b="1" dirty="0"/>
                    <a:t>＞</a:t>
                  </a:r>
                  <a:endParaRPr lang="en-US" altLang="ja-JP" b="1" dirty="0"/>
                </a:p>
                <a:p>
                  <a:r>
                    <a:rPr lang="ja-JP" altLang="en-US" b="1" dirty="0"/>
                    <a:t>　システムは</a:t>
                  </a:r>
                  <a:r>
                    <a:rPr lang="ja-JP" altLang="en-US" b="1" dirty="0">
                      <a:solidFill>
                        <a:srgbClr val="C00000"/>
                      </a:solidFill>
                    </a:rPr>
                    <a:t>不安定　　</a:t>
                  </a:r>
                  <a:r>
                    <a:rPr lang="en-US" altLang="ja-JP" b="1" dirty="0"/>
                    <a:t>	</a:t>
                  </a:r>
                  <a:r>
                    <a:rPr lang="ja-JP" altLang="en-US" b="1" dirty="0"/>
                    <a:t>　</a:t>
                  </a:r>
                  <a:r>
                    <a:rPr lang="en-US" altLang="ja-JP" b="1" dirty="0"/>
                    <a:t>	</a:t>
                  </a:r>
                  <a:r>
                    <a:rPr lang="ja-JP" altLang="en-US" b="1" dirty="0"/>
                    <a:t>　システムは</a:t>
                  </a:r>
                  <a:r>
                    <a:rPr lang="ja-JP" altLang="en-US" b="1" dirty="0">
                      <a:solidFill>
                        <a:schemeClr val="accent4"/>
                      </a:solidFill>
                    </a:rPr>
                    <a:t>安定限界</a:t>
                  </a:r>
                  <a:r>
                    <a:rPr lang="en-US" altLang="ja-JP" b="1" dirty="0"/>
                    <a:t>		</a:t>
                  </a:r>
                  <a:r>
                    <a:rPr lang="ja-JP" altLang="en-US" b="1" dirty="0"/>
                    <a:t>　　システムは</a:t>
                  </a:r>
                  <a:r>
                    <a:rPr lang="ja-JP" altLang="en-US" b="1" dirty="0">
                      <a:solidFill>
                        <a:srgbClr val="0070C0"/>
                      </a:solidFill>
                    </a:rPr>
                    <a:t>安定</a:t>
                  </a:r>
                  <a:endParaRPr lang="en-US" altLang="ja-JP" b="1" dirty="0">
                    <a:solidFill>
                      <a:srgbClr val="0070C0"/>
                    </a:solidFill>
                  </a:endParaRPr>
                </a:p>
                <a:p>
                  <a:endParaRPr lang="en-US" altLang="ja-JP" b="1" dirty="0"/>
                </a:p>
                <a:p>
                  <a:endParaRPr lang="en-US" altLang="ja-JP" b="1" dirty="0">
                    <a:solidFill>
                      <a:schemeClr val="accent4"/>
                    </a:solidFill>
                  </a:endParaRPr>
                </a:p>
                <a:p>
                  <a:endParaRPr lang="en-US" altLang="ja-JP" b="1" dirty="0">
                    <a:solidFill>
                      <a:schemeClr val="accent4"/>
                    </a:solidFill>
                  </a:endParaRPr>
                </a:p>
                <a:p>
                  <a:endParaRPr lang="en-US" altLang="ja-JP" b="1" dirty="0">
                    <a:solidFill>
                      <a:schemeClr val="accent4"/>
                    </a:solidFill>
                  </a:endParaRPr>
                </a:p>
                <a:p>
                  <a:endParaRPr lang="en-US" altLang="ja-JP" b="1" dirty="0">
                    <a:solidFill>
                      <a:schemeClr val="accent4"/>
                    </a:solidFill>
                  </a:endParaRPr>
                </a:p>
                <a:p>
                  <a:endParaRPr lang="en-US" altLang="ja-JP" b="1" dirty="0">
                    <a:solidFill>
                      <a:schemeClr val="accent4"/>
                    </a:solidFill>
                  </a:endParaRPr>
                </a:p>
                <a:p>
                  <a:endParaRPr lang="en-US" altLang="ja-JP" b="1" dirty="0">
                    <a:solidFill>
                      <a:schemeClr val="accent4"/>
                    </a:solidFill>
                  </a:endParaRPr>
                </a:p>
                <a:p>
                  <a:endParaRPr lang="en-US" altLang="ja-JP" b="1" dirty="0">
                    <a:solidFill>
                      <a:schemeClr val="accent4"/>
                    </a:solidFill>
                  </a:endParaRPr>
                </a:p>
                <a:p>
                  <a:endParaRPr lang="en-US" altLang="ja-JP" b="1" dirty="0">
                    <a:solidFill>
                      <a:schemeClr val="accent4"/>
                    </a:solidFill>
                  </a:endParaRPr>
                </a:p>
                <a:p>
                  <a:endParaRPr lang="en-US" altLang="ja-JP" b="1" dirty="0">
                    <a:solidFill>
                      <a:schemeClr val="accent4"/>
                    </a:solidFill>
                  </a:endParaRPr>
                </a:p>
                <a:p>
                  <a:endParaRPr lang="en-US" altLang="ja-JP" b="1" dirty="0">
                    <a:solidFill>
                      <a:schemeClr val="accent4"/>
                    </a:solidFill>
                  </a:endParaRPr>
                </a:p>
                <a:p>
                  <a:endParaRPr lang="en-US" altLang="ja-JP" b="1" dirty="0">
                    <a:solidFill>
                      <a:schemeClr val="accent4"/>
                    </a:solidFill>
                  </a:endParaRPr>
                </a:p>
                <a:p>
                  <a:pPr algn="r"/>
                  <a:r>
                    <a:rPr lang="ja-JP" altLang="en-US" b="1" dirty="0">
                      <a:solidFill>
                        <a:schemeClr val="accent4"/>
                      </a:solidFill>
                    </a:rPr>
                    <a:t>安定限界</a:t>
                  </a:r>
                  <a:r>
                    <a:rPr lang="ja-JP" altLang="en-US" b="1" dirty="0"/>
                    <a:t>：収束も発散もしない</a:t>
                  </a:r>
                  <a:r>
                    <a:rPr lang="en-US" altLang="ja-JP" b="1" dirty="0"/>
                    <a:t>(</a:t>
                  </a:r>
                  <a:r>
                    <a:rPr lang="ja-JP" altLang="en-US" b="1" dirty="0"/>
                    <a:t>振動</a:t>
                  </a:r>
                  <a:r>
                    <a:rPr lang="en-US" altLang="ja-JP" b="1" dirty="0"/>
                    <a:t>)</a:t>
                  </a:r>
                  <a:r>
                    <a:rPr lang="ja-JP" altLang="en-US" b="1" dirty="0"/>
                    <a:t>状態</a:t>
                  </a:r>
                  <a:endParaRPr lang="en-US" altLang="ja-JP" b="1" dirty="0"/>
                </a:p>
                <a:p>
                  <a:endParaRPr lang="en-US" altLang="ja-JP" b="1" dirty="0"/>
                </a:p>
                <a:p>
                  <a:r>
                    <a:rPr lang="ja-JP" altLang="en-US" b="1" dirty="0">
                      <a:solidFill>
                        <a:schemeClr val="accent6"/>
                      </a:solidFill>
                    </a:rPr>
                    <a:t>入出力安定（</a:t>
                  </a:r>
                  <a:r>
                    <a:rPr lang="en-US" altLang="ja-JP" b="1" dirty="0">
                      <a:solidFill>
                        <a:schemeClr val="accent6"/>
                      </a:solidFill>
                    </a:rPr>
                    <a:t>BIBO</a:t>
                  </a:r>
                  <a:r>
                    <a:rPr lang="ja-JP" altLang="en-US" b="1" dirty="0">
                      <a:solidFill>
                        <a:schemeClr val="accent6"/>
                      </a:solidFill>
                    </a:rPr>
                    <a:t>安定）となる必要十分条件</a:t>
                  </a:r>
                  <a:endParaRPr lang="en-US" altLang="ja-JP" b="1" dirty="0">
                    <a:solidFill>
                      <a:schemeClr val="accent6"/>
                    </a:solidFill>
                  </a:endParaRPr>
                </a:p>
                <a:p>
                  <a:r>
                    <a:rPr lang="ja-JP" altLang="en-US" b="1" dirty="0"/>
                    <a:t>　伝達関数の</a:t>
                  </a:r>
                  <a:r>
                    <a:rPr lang="ja-JP" altLang="en-US" b="1" u="sng" dirty="0"/>
                    <a:t>全ての極の実部が負</a:t>
                  </a:r>
                  <a:r>
                    <a:rPr lang="ja-JP" altLang="en-US" b="1" dirty="0"/>
                    <a:t>であること</a:t>
                  </a:r>
                  <a:endParaRPr lang="en-US" altLang="ja-JP" b="1" dirty="0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40C338E1-B9B4-468E-8EA3-CB5BADEB26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627935"/>
                  <a:ext cx="10080000" cy="5909310"/>
                </a:xfrm>
                <a:prstGeom prst="rect">
                  <a:avLst/>
                </a:prstGeom>
                <a:blipFill>
                  <a:blip r:embed="rId2"/>
                  <a:stretch>
                    <a:fillRect l="-544" t="-516" r="-484" b="-7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162955BA-84A5-4B69-A912-CC93BF9CC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7919" y="3087961"/>
              <a:ext cx="3916162" cy="3211441"/>
            </a:xfrm>
            <a:prstGeom prst="rect">
              <a:avLst/>
            </a:prstGeom>
          </p:spPr>
        </p:pic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2DEECC40-59D3-443D-984E-DD26ADE312B8}"/>
                </a:ext>
              </a:extLst>
            </p:cNvPr>
            <p:cNvSpPr/>
            <p:nvPr/>
          </p:nvSpPr>
          <p:spPr>
            <a:xfrm>
              <a:off x="7275840" y="1627935"/>
              <a:ext cx="3642360" cy="646331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>
              <a:spAutoFit/>
            </a:bodyPr>
            <a:lstStyle/>
            <a:p>
              <a:r>
                <a:rPr lang="ja-JP" altLang="en-US" b="1" dirty="0">
                  <a:solidFill>
                    <a:srgbClr val="7030A0"/>
                  </a:solidFill>
                </a:rPr>
                <a:t>実部</a:t>
              </a:r>
              <a:r>
                <a:rPr lang="en-US" altLang="ja-JP" b="1" dirty="0"/>
                <a:t>…</a:t>
              </a:r>
              <a:r>
                <a:rPr lang="ja-JP" altLang="en-US" b="1" dirty="0">
                  <a:solidFill>
                    <a:srgbClr val="7030A0"/>
                  </a:solidFill>
                </a:rPr>
                <a:t>収束・発散</a:t>
              </a:r>
              <a:r>
                <a:rPr lang="ja-JP" altLang="en-US" b="1" dirty="0"/>
                <a:t>の度合いを表す</a:t>
              </a:r>
              <a:endParaRPr lang="en-US" altLang="ja-JP" b="1" dirty="0"/>
            </a:p>
            <a:p>
              <a:r>
                <a:rPr lang="ja-JP" altLang="en-US" b="1" dirty="0">
                  <a:solidFill>
                    <a:srgbClr val="7030A0"/>
                  </a:solidFill>
                </a:rPr>
                <a:t>虚部</a:t>
              </a:r>
              <a:r>
                <a:rPr lang="en-US" altLang="ja-JP" b="1" dirty="0"/>
                <a:t>…</a:t>
              </a:r>
              <a:r>
                <a:rPr lang="ja-JP" altLang="en-US" b="1" dirty="0">
                  <a:solidFill>
                    <a:srgbClr val="7030A0"/>
                  </a:solidFill>
                </a:rPr>
                <a:t>振動</a:t>
              </a:r>
              <a:r>
                <a:rPr lang="ja-JP" altLang="en-US" b="1" dirty="0"/>
                <a:t>の度合いを表す</a:t>
              </a:r>
              <a:endParaRPr lang="en-US" altLang="ja-JP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7597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5137C-6CF3-4907-86F7-01DAB548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72"/>
            <a:ext cx="10080000" cy="1325563"/>
          </a:xfrm>
        </p:spPr>
        <p:txBody>
          <a:bodyPr/>
          <a:lstStyle/>
          <a:p>
            <a:r>
              <a:rPr lang="ja-JP" altLang="en-US" dirty="0"/>
              <a:t>安定性（状態空間モデル）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189C5F0-8AA2-41F0-80E7-91F11C0895E3}"/>
              </a:ext>
            </a:extLst>
          </p:cNvPr>
          <p:cNvSpPr/>
          <p:nvPr/>
        </p:nvSpPr>
        <p:spPr>
          <a:xfrm>
            <a:off x="909920" y="4473388"/>
            <a:ext cx="6315633" cy="9223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D97BAB7C-549E-4D27-8DA5-8DD7F75150D2}"/>
                  </a:ext>
                </a:extLst>
              </p:cNvPr>
              <p:cNvSpPr/>
              <p:nvPr/>
            </p:nvSpPr>
            <p:spPr>
              <a:xfrm>
                <a:off x="838200" y="1627935"/>
                <a:ext cx="10080000" cy="3776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b="1" dirty="0">
                    <a:solidFill>
                      <a:schemeClr val="accent6"/>
                    </a:solidFill>
                  </a:rPr>
                  <a:t>システムが安定となる必要十分条件</a:t>
                </a:r>
                <a:endParaRPr lang="en-US" altLang="ja-JP" b="1" dirty="0">
                  <a:solidFill>
                    <a:schemeClr val="accent6"/>
                  </a:solidFill>
                </a:endParaRPr>
              </a:p>
              <a:p>
                <a:r>
                  <a:rPr lang="ja-JP" altLang="en-US" b="1" dirty="0"/>
                  <a:t>　</a:t>
                </a:r>
                <a:r>
                  <a:rPr lang="ja-JP" altLang="en-US" b="1" u="sng" dirty="0"/>
                  <a:t>行列</a:t>
                </a:r>
                <a:r>
                  <a:rPr lang="en-US" altLang="ja-JP" b="1" u="sng" dirty="0"/>
                  <a:t>A</a:t>
                </a:r>
                <a:r>
                  <a:rPr lang="ja-JP" altLang="en-US" b="1" u="sng" dirty="0"/>
                  <a:t>の全ての固有値の実部が負</a:t>
                </a:r>
                <a:r>
                  <a:rPr lang="ja-JP" altLang="en-US" b="1" dirty="0"/>
                  <a:t>であること</a:t>
                </a:r>
                <a:endParaRPr lang="en-US" altLang="ja-JP" b="1" dirty="0"/>
              </a:p>
              <a:p>
                <a:endParaRPr lang="en-US" altLang="ja-JP" b="1" dirty="0"/>
              </a:p>
              <a:p>
                <a:r>
                  <a:rPr lang="ja-JP" altLang="en-US" b="1" dirty="0"/>
                  <a:t>ここでの安定性は次のようになること</a:t>
                </a:r>
                <a:endParaRPr lang="en-US" altLang="ja-JP" b="1" dirty="0"/>
              </a:p>
              <a:p>
                <a:endParaRPr lang="en-US" altLang="ja-JP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ja-JP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func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altLang="ja-JP" b="1" dirty="0"/>
              </a:p>
              <a:p>
                <a:endParaRPr lang="en-US" altLang="ja-JP" b="1" dirty="0"/>
              </a:p>
              <a:p>
                <a:r>
                  <a:rPr lang="ja-JP" altLang="en-US" b="1" dirty="0"/>
                  <a:t>この安定性を</a:t>
                </a:r>
                <a:r>
                  <a:rPr lang="ja-JP" altLang="en-US" b="1" dirty="0">
                    <a:solidFill>
                      <a:schemeClr val="accent2"/>
                    </a:solidFill>
                  </a:rPr>
                  <a:t>漸近安定性</a:t>
                </a:r>
                <a:r>
                  <a:rPr lang="ja-JP" altLang="en-US" b="1" dirty="0"/>
                  <a:t>という</a:t>
                </a:r>
                <a:endParaRPr lang="en-US" altLang="ja-JP" b="1" dirty="0"/>
              </a:p>
              <a:p>
                <a:endParaRPr lang="en-US" altLang="ja-JP" b="1" dirty="0"/>
              </a:p>
              <a:p>
                <a:r>
                  <a:rPr lang="en-US" altLang="ja-JP" b="1" dirty="0"/>
                  <a:t>BIBO</a:t>
                </a:r>
                <a:r>
                  <a:rPr lang="ja-JP" altLang="en-US" b="1" dirty="0"/>
                  <a:t>安定と次の関係がある．</a:t>
                </a:r>
                <a:endParaRPr lang="en-US" altLang="ja-JP" b="1" dirty="0"/>
              </a:p>
              <a:p>
                <a:r>
                  <a:rPr lang="ja-JP" altLang="en-US" b="1" dirty="0"/>
                  <a:t>「状態空間モデルが漸近安定」⇒「入出力安定，</a:t>
                </a:r>
                <a:r>
                  <a:rPr lang="en-US" altLang="ja-JP" b="1" dirty="0"/>
                  <a:t>BIBO</a:t>
                </a:r>
                <a:r>
                  <a:rPr lang="ja-JP" altLang="en-US" b="1" dirty="0"/>
                  <a:t>安定」</a:t>
                </a:r>
                <a:endParaRPr lang="en-US" altLang="ja-JP" b="1" dirty="0"/>
              </a:p>
              <a:p>
                <a:endParaRPr lang="en-US" altLang="ja-JP" b="1" dirty="0"/>
              </a:p>
              <a:p>
                <a:r>
                  <a:rPr lang="ja-JP" altLang="en-US" b="1" dirty="0">
                    <a:solidFill>
                      <a:srgbClr val="002060"/>
                    </a:solidFill>
                  </a:rPr>
                  <a:t>漸近安定は</a:t>
                </a:r>
                <a:r>
                  <a:rPr lang="en-US" altLang="ja-JP" b="1" dirty="0">
                    <a:solidFill>
                      <a:srgbClr val="002060"/>
                    </a:solidFill>
                  </a:rPr>
                  <a:t>BIBO</a:t>
                </a:r>
                <a:r>
                  <a:rPr lang="ja-JP" altLang="en-US" b="1" dirty="0">
                    <a:solidFill>
                      <a:srgbClr val="002060"/>
                    </a:solidFill>
                  </a:rPr>
                  <a:t>安定の十分条件</a:t>
                </a:r>
                <a:r>
                  <a:rPr lang="ja-JP" altLang="en-US" b="1" dirty="0"/>
                  <a:t>である</a:t>
                </a:r>
                <a:endParaRPr lang="en-US" altLang="ja-JP" b="1" dirty="0"/>
              </a:p>
            </p:txBody>
          </p:sp>
        </mc:Choice>
        <mc:Fallback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D97BAB7C-549E-4D27-8DA5-8DD7F7515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27935"/>
                <a:ext cx="10080000" cy="3776740"/>
              </a:xfrm>
              <a:prstGeom prst="rect">
                <a:avLst/>
              </a:prstGeom>
              <a:blipFill>
                <a:blip r:embed="rId2"/>
                <a:stretch>
                  <a:fillRect l="-544" t="-806" b="-1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45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F8D2AD2B-1BA0-4810-BD31-14F0DB0E7CA7}" vid="{B59E7469-85B3-4F0E-9413-829AD3DE04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まとめ1(背景_薄橙)</Template>
  <TotalTime>884</TotalTime>
  <Words>275</Words>
  <Application>Microsoft Office PowerPoint</Application>
  <PresentationFormat>ワイド画面</PresentationFormat>
  <Paragraphs>51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メイリオ</vt:lpstr>
      <vt:lpstr>游ゴシック</vt:lpstr>
      <vt:lpstr>Arial</vt:lpstr>
      <vt:lpstr>Cambria Math</vt:lpstr>
      <vt:lpstr>Office テーマ</vt:lpstr>
      <vt:lpstr>安定性</vt:lpstr>
      <vt:lpstr>安定性（伝達関数）</vt:lpstr>
      <vt:lpstr>安定性と極</vt:lpstr>
      <vt:lpstr>安定性（状態空間モデル）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時間応答</dc:title>
  <dc:creator>清水 優椰</dc:creator>
  <cp:lastModifiedBy>清水 優椰</cp:lastModifiedBy>
  <cp:revision>27</cp:revision>
  <dcterms:created xsi:type="dcterms:W3CDTF">2021-02-26T08:13:08Z</dcterms:created>
  <dcterms:modified xsi:type="dcterms:W3CDTF">2021-03-04T06:34:23Z</dcterms:modified>
</cp:coreProperties>
</file>