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極と振る舞い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極と振る舞い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4279340-C83A-430E-B426-7684A3852538}"/>
              </a:ext>
            </a:extLst>
          </p:cNvPr>
          <p:cNvGrpSpPr/>
          <p:nvPr/>
        </p:nvGrpSpPr>
        <p:grpSpPr>
          <a:xfrm>
            <a:off x="838200" y="1621656"/>
            <a:ext cx="9378673" cy="4016201"/>
            <a:chOff x="838200" y="1621656"/>
            <a:chExt cx="9378673" cy="4016201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3A6CE906-91FC-43CB-B2CB-562AA5FD3EFD}"/>
                </a:ext>
              </a:extLst>
            </p:cNvPr>
            <p:cNvSpPr/>
            <p:nvPr/>
          </p:nvSpPr>
          <p:spPr>
            <a:xfrm>
              <a:off x="7366413" y="3946314"/>
              <a:ext cx="2524875" cy="3755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8C56BFE8-ABD8-469E-82C3-66FEC97372A9}"/>
                </a:ext>
              </a:extLst>
            </p:cNvPr>
            <p:cNvSpPr/>
            <p:nvPr/>
          </p:nvSpPr>
          <p:spPr>
            <a:xfrm>
              <a:off x="2047577" y="3374256"/>
              <a:ext cx="955599" cy="6277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31DA01E-596F-4D40-8F00-C14C14689CC5}"/>
                </a:ext>
              </a:extLst>
            </p:cNvPr>
            <p:cNvGrpSpPr/>
            <p:nvPr/>
          </p:nvGrpSpPr>
          <p:grpSpPr>
            <a:xfrm>
              <a:off x="838200" y="1627935"/>
              <a:ext cx="3738282" cy="2277483"/>
              <a:chOff x="1461247" y="2501153"/>
              <a:chExt cx="3738282" cy="22774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A30D89D9-0838-4D12-971A-B898DA6BFC3C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247" y="2501153"/>
                    <a:ext cx="3738282" cy="2277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/>
                      <a:t>（</a:t>
                    </a:r>
                    <a:r>
                      <a:rPr kumimoji="1" lang="en-US" altLang="ja-JP" b="1" dirty="0">
                        <a:solidFill>
                          <a:schemeClr val="accent2"/>
                        </a:solidFill>
                      </a:rPr>
                      <a:t>1</a:t>
                    </a:r>
                    <a:r>
                      <a:rPr kumimoji="1" lang="ja-JP" altLang="en-US" b="1" dirty="0">
                        <a:solidFill>
                          <a:schemeClr val="accent2"/>
                        </a:solidFill>
                      </a:rPr>
                      <a:t>次遅れ系</a:t>
                    </a:r>
                    <a:r>
                      <a:rPr kumimoji="1" lang="ja-JP" altLang="en-US" b="1" dirty="0"/>
                      <a:t>）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𝑻𝒔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oMath>
                      </m:oMathPara>
                    </a14:m>
                    <a:endParaRPr kumimoji="1" lang="en-US" altLang="ja-JP" b="1" dirty="0"/>
                  </a:p>
                  <a:p>
                    <a:endParaRPr kumimoji="1" lang="en-US" altLang="ja-JP" b="1" dirty="0"/>
                  </a:p>
                  <a:p>
                    <a:r>
                      <a:rPr kumimoji="1" lang="ja-JP" altLang="en-US" b="1" dirty="0"/>
                      <a:t>極</a:t>
                    </a:r>
                    <a:r>
                      <a:rPr kumimoji="1" lang="en-US" altLang="ja-JP" b="1" dirty="0"/>
                      <a:t>:</a:t>
                    </a:r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</p:txBody>
              </p:sp>
            </mc:Choice>
            <mc:Fallback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A30D89D9-0838-4D12-971A-B898DA6BFC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1247" y="2501153"/>
                    <a:ext cx="3738282" cy="22774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68" t="-133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2F6823D7-3F24-4803-86C8-D9CCD43C38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624" y="4253753"/>
                    <a:ext cx="833754" cy="518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2F6823D7-3F24-4803-86C8-D9CCD43C3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624" y="4253753"/>
                    <a:ext cx="833754" cy="5186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正方形/長方形 9">
                    <a:extLst>
                      <a:ext uri="{FF2B5EF4-FFF2-40B4-BE49-F238E27FC236}">
                        <a16:creationId xmlns:a16="http://schemas.microsoft.com/office/drawing/2014/main" id="{7F7D76AE-9F24-4344-BE9A-E24632F7EF1E}"/>
                      </a:ext>
                    </a:extLst>
                  </p:cNvPr>
                  <p:cNvSpPr/>
                  <p:nvPr/>
                </p:nvSpPr>
                <p:spPr>
                  <a:xfrm>
                    <a:off x="2010860" y="3800146"/>
                    <a:ext cx="13468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𝑻𝒔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ja-JP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正方形/長方形 9">
                    <a:extLst>
                      <a:ext uri="{FF2B5EF4-FFF2-40B4-BE49-F238E27FC236}">
                        <a16:creationId xmlns:a16="http://schemas.microsoft.com/office/drawing/2014/main" id="{7F7D76AE-9F24-4344-BE9A-E24632F7EF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0860" y="3800146"/>
                    <a:ext cx="13468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01CD87-DD0E-4D8D-91C8-E0763C432237}"/>
                </a:ext>
              </a:extLst>
            </p:cNvPr>
            <p:cNvGrpSpPr/>
            <p:nvPr/>
          </p:nvGrpSpPr>
          <p:grpSpPr>
            <a:xfrm>
              <a:off x="5126095" y="1621656"/>
              <a:ext cx="5090778" cy="2641010"/>
              <a:chOff x="1461247" y="2501153"/>
              <a:chExt cx="5090778" cy="26410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F27B3425-978D-43BF-BB12-048A2DA206FD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247" y="2501153"/>
                    <a:ext cx="3738282" cy="2380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/>
                      <a:t>（</a:t>
                    </a:r>
                    <a:r>
                      <a:rPr lang="en-US" altLang="ja-JP" b="1" dirty="0">
                        <a:solidFill>
                          <a:schemeClr val="accent6"/>
                        </a:solidFill>
                      </a:rPr>
                      <a:t>2</a:t>
                    </a:r>
                    <a:r>
                      <a:rPr kumimoji="1" lang="ja-JP" altLang="en-US" b="1" dirty="0">
                        <a:solidFill>
                          <a:schemeClr val="accent6"/>
                        </a:solidFill>
                      </a:rPr>
                      <a:t>次遅れ系</a:t>
                    </a:r>
                    <a:r>
                      <a:rPr kumimoji="1" lang="ja-JP" altLang="en-US" b="1" dirty="0"/>
                      <a:t>）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Sup>
                                <m:sSub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kumimoji="1" lang="en-US" altLang="ja-JP" b="1" dirty="0"/>
                  </a:p>
                  <a:p>
                    <a:endParaRPr kumimoji="1" lang="en-US" altLang="ja-JP" b="1" dirty="0"/>
                  </a:p>
                  <a:p>
                    <a:r>
                      <a:rPr kumimoji="1" lang="ja-JP" altLang="en-US" b="1" dirty="0"/>
                      <a:t>極</a:t>
                    </a:r>
                    <a:r>
                      <a:rPr kumimoji="1" lang="en-US" altLang="ja-JP" b="1" dirty="0"/>
                      <a:t>:</a:t>
                    </a:r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</p:txBody>
              </p:sp>
            </mc:Choice>
            <mc:Fallback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F27B3425-978D-43BF-BB12-048A2DA206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1247" y="2501153"/>
                    <a:ext cx="3738282" cy="2380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68" t="-128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02B45636-3808-45BA-8B08-464B92696C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565" y="4241595"/>
                    <a:ext cx="2850460" cy="9005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𝜻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oMath>
                      </m:oMathPara>
                    </a14:m>
                    <a:endParaRPr kumimoji="1" lang="en-US" altLang="ja-JP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rad>
                        </m:oMath>
                      </m:oMathPara>
                    </a14:m>
                    <a:endParaRPr lang="en-US" altLang="ja-JP" b="1" dirty="0"/>
                  </a:p>
                </p:txBody>
              </p:sp>
            </mc:Choice>
            <mc:Fallback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02B45636-3808-45BA-8B08-464B92696C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565" y="4241595"/>
                    <a:ext cx="2850460" cy="9005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7" b="-952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19A10A1A-EF59-4324-BDCA-80892E8A90DA}"/>
                      </a:ext>
                    </a:extLst>
                  </p:cNvPr>
                  <p:cNvSpPr/>
                  <p:nvPr/>
                </p:nvSpPr>
                <p:spPr>
                  <a:xfrm>
                    <a:off x="1942059" y="3878201"/>
                    <a:ext cx="2428678" cy="3755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ja-JP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19A10A1A-EF59-4324-BDCA-80892E8A9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059" y="3878201"/>
                    <a:ext cx="2428678" cy="3755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51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8303E4C-48B1-4F19-80A3-9B5F629B997C}"/>
                    </a:ext>
                  </a:extLst>
                </p:cNvPr>
                <p:cNvSpPr txBox="1"/>
                <p:nvPr/>
              </p:nvSpPr>
              <p:spPr>
                <a:xfrm>
                  <a:off x="838200" y="4437527"/>
                  <a:ext cx="389964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極の負側に大きい⇒応答が速くなる</a:t>
                  </a:r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（</a:t>
                  </a:r>
                  <a:r>
                    <a:rPr lang="en-US" altLang="ja-JP" b="1" dirty="0">
                      <a:solidFill>
                        <a:schemeClr val="accent2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chemeClr val="accent2"/>
                      </a:solidFill>
                    </a:rPr>
                    <a:t>次遅れ系</a:t>
                  </a:r>
                  <a:r>
                    <a:rPr kumimoji="1" lang="ja-JP" altLang="en-US" b="1" dirty="0"/>
                    <a:t>）</a:t>
                  </a:r>
                  <a:endParaRPr kumimoji="1"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a14:m>
                  <a:r>
                    <a:rPr lang="ja-JP" altLang="en-US" b="1" dirty="0">
                      <a:solidFill>
                        <a:schemeClr val="accent2"/>
                      </a:solidFill>
                    </a:rPr>
                    <a:t>が小さい</a:t>
                  </a:r>
                  <a:r>
                    <a:rPr lang="ja-JP" altLang="en-US" b="1" dirty="0"/>
                    <a:t>ほど，応答が速くなる</a:t>
                  </a:r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8303E4C-48B1-4F19-80A3-9B5F629B9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437527"/>
                  <a:ext cx="3899647" cy="120032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046" r="-313" b="-71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3C48019-CF80-46C7-B48F-2F3EB85CACA5}"/>
                    </a:ext>
                  </a:extLst>
                </p:cNvPr>
                <p:cNvSpPr txBox="1"/>
                <p:nvPr/>
              </p:nvSpPr>
              <p:spPr>
                <a:xfrm>
                  <a:off x="5126095" y="4437528"/>
                  <a:ext cx="389964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（</a:t>
                  </a:r>
                  <a:r>
                    <a:rPr kumimoji="1" lang="en-US" altLang="ja-JP" b="1" dirty="0">
                      <a:solidFill>
                        <a:schemeClr val="accent6"/>
                      </a:solidFill>
                    </a:rPr>
                    <a:t>2</a:t>
                  </a:r>
                  <a:r>
                    <a:rPr lang="ja-JP" altLang="en-US" b="1" dirty="0">
                      <a:solidFill>
                        <a:schemeClr val="accent6"/>
                      </a:solidFill>
                    </a:rPr>
                    <a:t>次遅れ系</a:t>
                  </a:r>
                  <a:r>
                    <a:rPr kumimoji="1" lang="ja-JP" altLang="en-US" b="1" dirty="0"/>
                    <a:t>）</a:t>
                  </a:r>
                  <a:endParaRPr lang="en-US" altLang="ja-JP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ja-JP" altLang="en-US" b="1" dirty="0">
                      <a:solidFill>
                        <a:schemeClr val="accent6"/>
                      </a:solidFill>
                    </a:rPr>
                    <a:t>が大きい</a:t>
                  </a:r>
                  <a:r>
                    <a:rPr lang="ja-JP" altLang="en-US" b="1" dirty="0"/>
                    <a:t>ほど，応答が速くなる</a:t>
                  </a:r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3C48019-CF80-46C7-B48F-2F3EB85CA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095" y="4437528"/>
                  <a:ext cx="3899647" cy="1200329"/>
                </a:xfrm>
                <a:prstGeom prst="rect">
                  <a:avLst/>
                </a:prstGeom>
                <a:blipFill>
                  <a:blip r:embed="rId9"/>
                  <a:stretch>
                    <a:fillRect l="-1406" b="-71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極と振る舞い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303E4C-48B1-4F19-80A3-9B5F629B997C}"/>
              </a:ext>
            </a:extLst>
          </p:cNvPr>
          <p:cNvSpPr txBox="1"/>
          <p:nvPr/>
        </p:nvSpPr>
        <p:spPr>
          <a:xfrm>
            <a:off x="838200" y="1721222"/>
            <a:ext cx="389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2060"/>
                </a:solidFill>
              </a:rPr>
              <a:t>虚部が大きい⇒応答が振動的</a:t>
            </a:r>
            <a:endParaRPr kumimoji="1" lang="en-US" altLang="ja-JP" b="1" dirty="0">
              <a:solidFill>
                <a:srgbClr val="002060"/>
              </a:solidFill>
            </a:endParaRPr>
          </a:p>
          <a:p>
            <a:endParaRPr kumimoji="1" lang="en-US" altLang="ja-JP" b="1" dirty="0"/>
          </a:p>
          <a:p>
            <a:r>
              <a:rPr kumimoji="1" lang="ja-JP" altLang="en-US" b="1" dirty="0"/>
              <a:t>（</a:t>
            </a:r>
            <a:r>
              <a:rPr lang="en-US" altLang="ja-JP" b="1" dirty="0">
                <a:solidFill>
                  <a:schemeClr val="accent2"/>
                </a:solidFill>
              </a:rPr>
              <a:t>1</a:t>
            </a:r>
            <a:r>
              <a:rPr lang="ja-JP" altLang="en-US" b="1" dirty="0">
                <a:solidFill>
                  <a:schemeClr val="accent2"/>
                </a:solidFill>
              </a:rPr>
              <a:t>次遅れ系</a:t>
            </a:r>
            <a:r>
              <a:rPr kumimoji="1" lang="ja-JP" altLang="en-US" b="1" dirty="0"/>
              <a:t>）</a:t>
            </a:r>
            <a:endParaRPr lang="en-US" altLang="ja-JP" b="1" dirty="0"/>
          </a:p>
          <a:p>
            <a:r>
              <a:rPr lang="ja-JP" altLang="en-US" b="1" dirty="0"/>
              <a:t>虚部なし⇒振動しない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3C48019-CF80-46C7-B48F-2F3EB85CACA5}"/>
                  </a:ext>
                </a:extLst>
              </p:cNvPr>
              <p:cNvSpPr txBox="1"/>
              <p:nvPr/>
            </p:nvSpPr>
            <p:spPr>
              <a:xfrm>
                <a:off x="5126095" y="1721223"/>
                <a:ext cx="38996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r>
                  <a:rPr kumimoji="1" lang="ja-JP" altLang="en-US" b="1" dirty="0"/>
                  <a:t>（</a:t>
                </a:r>
                <a:r>
                  <a:rPr kumimoji="1" lang="en-US" altLang="ja-JP" b="1" dirty="0">
                    <a:solidFill>
                      <a:schemeClr val="accent6"/>
                    </a:solidFill>
                  </a:rPr>
                  <a:t>2</a:t>
                </a:r>
                <a:r>
                  <a:rPr lang="ja-JP" altLang="en-US" b="1" dirty="0">
                    <a:solidFill>
                      <a:schemeClr val="accent6"/>
                    </a:solidFill>
                  </a:rPr>
                  <a:t>次遅れ系</a:t>
                </a:r>
                <a:r>
                  <a:rPr kumimoji="1" lang="ja-JP" altLang="en-US" b="1" dirty="0"/>
                  <a:t>）</a:t>
                </a:r>
                <a:endParaRPr lang="en-US" altLang="ja-JP" b="1" dirty="0"/>
              </a:p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ja-JP" altLang="en-US" b="1" dirty="0">
                    <a:solidFill>
                      <a:schemeClr val="accent6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b="1" dirty="0">
                    <a:solidFill>
                      <a:schemeClr val="accent6"/>
                    </a:solidFill>
                  </a:rPr>
                  <a:t>に近い</a:t>
                </a:r>
                <a:r>
                  <a:rPr lang="ja-JP" altLang="en-US" b="1" dirty="0"/>
                  <a:t>ほど，振動的になる</a:t>
                </a:r>
                <a:endParaRPr lang="en-US" altLang="ja-JP" b="1" dirty="0"/>
              </a:p>
              <a:p>
                <a:endParaRPr kumimoji="1" lang="en-US" altLang="ja-JP" b="1" dirty="0"/>
              </a:p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ja-JP" altLang="en-US" b="1" dirty="0">
                    <a:solidFill>
                      <a:srgbClr val="7030A0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b="1" dirty="0"/>
                  <a:t>⇒実部</a:t>
                </a:r>
                <a:r>
                  <a:rPr lang="en-US" altLang="ja-JP" b="1" dirty="0"/>
                  <a:t>0</a:t>
                </a:r>
                <a:r>
                  <a:rPr lang="ja-JP" altLang="en-US" b="1" dirty="0"/>
                  <a:t>，虚部のみ⇒</a:t>
                </a:r>
                <a:r>
                  <a:rPr lang="ja-JP" altLang="en-US" b="1" dirty="0">
                    <a:solidFill>
                      <a:srgbClr val="7030A0"/>
                    </a:solidFill>
                  </a:rPr>
                  <a:t>持続振動</a:t>
                </a:r>
                <a:endParaRPr lang="en-US" altLang="ja-JP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3C48019-CF80-46C7-B48F-2F3EB85C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95" y="1721223"/>
                <a:ext cx="3899647" cy="1754326"/>
              </a:xfrm>
              <a:prstGeom prst="rect">
                <a:avLst/>
              </a:prstGeom>
              <a:blipFill>
                <a:blip r:embed="rId2"/>
                <a:stretch>
                  <a:fillRect l="-1406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AD3990C-F35F-4927-8FE4-5DB4CDE5C61A}"/>
              </a:ext>
            </a:extLst>
          </p:cNvPr>
          <p:cNvGrpSpPr/>
          <p:nvPr/>
        </p:nvGrpSpPr>
        <p:grpSpPr>
          <a:xfrm>
            <a:off x="2097689" y="657599"/>
            <a:ext cx="7561022" cy="6200401"/>
            <a:chOff x="2097689" y="657599"/>
            <a:chExt cx="7561022" cy="6200401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162955BA-84A5-4B69-A912-CC93BF9C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7689" y="657599"/>
              <a:ext cx="7561022" cy="6200401"/>
            </a:xfrm>
            <a:prstGeom prst="rect">
              <a:avLst/>
            </a:prstGeom>
          </p:spPr>
        </p:pic>
        <p:pic>
          <p:nvPicPr>
            <p:cNvPr id="4" name="図 3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CE0F5840-CD79-434E-8333-5142FD681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740" y="3820275"/>
              <a:ext cx="1062065" cy="796548"/>
            </a:xfrm>
            <a:prstGeom prst="rect">
              <a:avLst/>
            </a:prstGeom>
          </p:spPr>
        </p:pic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61385B0-C8C4-49AC-888C-2C346FFDD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239" y="3820275"/>
              <a:ext cx="1062065" cy="796549"/>
            </a:xfrm>
            <a:prstGeom prst="rect">
              <a:avLst/>
            </a:prstGeom>
          </p:spPr>
        </p:pic>
        <p:pic>
          <p:nvPicPr>
            <p:cNvPr id="9" name="図 8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7CC7CF10-E018-44BB-94B5-188D0F0FE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442" y="3820275"/>
              <a:ext cx="1062066" cy="796549"/>
            </a:xfrm>
            <a:prstGeom prst="rect">
              <a:avLst/>
            </a:prstGeom>
          </p:spPr>
        </p:pic>
        <p:pic>
          <p:nvPicPr>
            <p:cNvPr id="11" name="図 10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7D96E814-04C0-48F4-A66B-8C049A0C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841" y="3820275"/>
              <a:ext cx="1062066" cy="796550"/>
            </a:xfrm>
            <a:prstGeom prst="rect">
              <a:avLst/>
            </a:prstGeom>
          </p:spPr>
        </p:pic>
        <p:pic>
          <p:nvPicPr>
            <p:cNvPr id="13" name="図 12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1669A310-069E-4ED9-8F82-F77F11E53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841" y="1529280"/>
              <a:ext cx="1062066" cy="796550"/>
            </a:xfrm>
            <a:prstGeom prst="rect">
              <a:avLst/>
            </a:prstGeom>
          </p:spPr>
        </p:pic>
        <p:pic>
          <p:nvPicPr>
            <p:cNvPr id="15" name="図 1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B9E23B5-226D-4822-B3C6-F771BDA1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200" y="1529279"/>
              <a:ext cx="1062067" cy="796550"/>
            </a:xfrm>
            <a:prstGeom prst="rect">
              <a:avLst/>
            </a:prstGeom>
          </p:spPr>
        </p:pic>
        <p:pic>
          <p:nvPicPr>
            <p:cNvPr id="17" name="図 1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1B9DBCE4-89F2-4CFE-85FE-7E7AFDCA1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841" y="3820275"/>
              <a:ext cx="1062064" cy="796548"/>
            </a:xfrm>
            <a:prstGeom prst="rect">
              <a:avLst/>
            </a:prstGeom>
          </p:spPr>
        </p:pic>
        <p:pic>
          <p:nvPicPr>
            <p:cNvPr id="19" name="図 18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2ECB10AD-F6FB-4F5E-B71F-2488C3F81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679" y="1529281"/>
              <a:ext cx="1062064" cy="796548"/>
            </a:xfrm>
            <a:prstGeom prst="rect">
              <a:avLst/>
            </a:prstGeom>
          </p:spPr>
        </p:pic>
        <p:pic>
          <p:nvPicPr>
            <p:cNvPr id="21" name="図 20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4682B2C-0120-4D07-9C3C-D9D9388A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041" y="1529281"/>
              <a:ext cx="1062064" cy="796548"/>
            </a:xfrm>
            <a:prstGeom prst="rect">
              <a:avLst/>
            </a:prstGeom>
          </p:spPr>
        </p:pic>
        <p:pic>
          <p:nvPicPr>
            <p:cNvPr id="23" name="図 22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CD3FD695-31EC-4405-9404-AF27EF8F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840" y="5759079"/>
              <a:ext cx="1062065" cy="796549"/>
            </a:xfrm>
            <a:prstGeom prst="rect">
              <a:avLst/>
            </a:prstGeom>
          </p:spPr>
        </p:pic>
        <p:pic>
          <p:nvPicPr>
            <p:cNvPr id="25" name="図 2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204EBC6-AEC6-4F45-A0AE-3964049B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032" y="5494631"/>
              <a:ext cx="1062064" cy="796548"/>
            </a:xfrm>
            <a:prstGeom prst="rect">
              <a:avLst/>
            </a:prstGeom>
          </p:spPr>
        </p:pic>
        <p:pic>
          <p:nvPicPr>
            <p:cNvPr id="28" name="図 27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5BBBD0F8-4DB2-437E-8F84-F14CC34E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031" y="4672020"/>
              <a:ext cx="1062065" cy="796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97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零点と振る舞い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F8FA012-6FA0-44A9-A48C-1D3C69144913}"/>
              </a:ext>
            </a:extLst>
          </p:cNvPr>
          <p:cNvGrpSpPr/>
          <p:nvPr/>
        </p:nvGrpSpPr>
        <p:grpSpPr>
          <a:xfrm>
            <a:off x="838200" y="1627935"/>
            <a:ext cx="9891020" cy="4949410"/>
            <a:chOff x="838200" y="1627935"/>
            <a:chExt cx="9891020" cy="494941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B235436-995C-47C7-B70F-007AB834A7E7}"/>
                </a:ext>
              </a:extLst>
            </p:cNvPr>
            <p:cNvGrpSpPr/>
            <p:nvPr/>
          </p:nvGrpSpPr>
          <p:grpSpPr>
            <a:xfrm>
              <a:off x="838200" y="1627935"/>
              <a:ext cx="9588187" cy="4949410"/>
              <a:chOff x="838200" y="1627935"/>
              <a:chExt cx="9588187" cy="4949410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B83B79CC-3A87-4E82-9623-70E52279FBCA}"/>
                  </a:ext>
                </a:extLst>
              </p:cNvPr>
              <p:cNvSpPr/>
              <p:nvPr/>
            </p:nvSpPr>
            <p:spPr>
              <a:xfrm>
                <a:off x="899454" y="6166588"/>
                <a:ext cx="3755475" cy="4107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2B87A73-2DA0-47A2-95F3-34CA2D4D5BFF}"/>
                  </a:ext>
                </a:extLst>
              </p:cNvPr>
              <p:cNvSpPr/>
              <p:nvPr/>
            </p:nvSpPr>
            <p:spPr>
              <a:xfrm>
                <a:off x="7471476" y="2410924"/>
                <a:ext cx="2837123" cy="32533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D6FDA0DD-E5A4-4117-8815-F77064ABCC93}"/>
                  </a:ext>
                </a:extLst>
              </p:cNvPr>
              <p:cNvSpPr/>
              <p:nvPr/>
            </p:nvSpPr>
            <p:spPr>
              <a:xfrm>
                <a:off x="4095944" y="2410925"/>
                <a:ext cx="2837123" cy="32533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5AAC7241-3939-45C1-A1B6-E6E3748180F5}"/>
                  </a:ext>
                </a:extLst>
              </p:cNvPr>
              <p:cNvSpPr/>
              <p:nvPr/>
            </p:nvSpPr>
            <p:spPr>
              <a:xfrm>
                <a:off x="838200" y="2410926"/>
                <a:ext cx="2837123" cy="12768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0DB92F2-738D-497E-B0AC-F0EBDBBBBDA9}"/>
                  </a:ext>
                </a:extLst>
              </p:cNvPr>
              <p:cNvSpPr txBox="1"/>
              <p:nvPr/>
            </p:nvSpPr>
            <p:spPr>
              <a:xfrm>
                <a:off x="838200" y="1627935"/>
                <a:ext cx="719865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002060"/>
                    </a:solidFill>
                  </a:rPr>
                  <a:t>零点</a:t>
                </a:r>
                <a:r>
                  <a:rPr kumimoji="1" lang="en-US" altLang="ja-JP" b="1" dirty="0"/>
                  <a:t>: </a:t>
                </a:r>
                <a:r>
                  <a:rPr kumimoji="1" lang="ja-JP" altLang="en-US" b="1" dirty="0"/>
                  <a:t>分子多項式の根</a:t>
                </a:r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endParaRPr lang="en-US" altLang="ja-JP" b="1" dirty="0"/>
              </a:p>
              <a:p>
                <a:endParaRPr lang="en-US" altLang="ja-JP" b="1" dirty="0"/>
              </a:p>
              <a:p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endParaRPr lang="en-US" altLang="ja-JP" b="1" dirty="0"/>
              </a:p>
              <a:p>
                <a:endParaRPr kumimoji="1" lang="ja-JP" alt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19471633-5324-4C18-9198-BC6C658A597D}"/>
                      </a:ext>
                    </a:extLst>
                  </p:cNvPr>
                  <p:cNvSpPr/>
                  <p:nvPr/>
                </p:nvSpPr>
                <p:spPr>
                  <a:xfrm>
                    <a:off x="838200" y="2415408"/>
                    <a:ext cx="2837123" cy="12723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根なし⇒零点なし</a:t>
                    </a:r>
                  </a:p>
                </p:txBody>
              </p:sp>
            </mc:Choice>
            <mc:Fallback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19471633-5324-4C18-9198-BC6C658A59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2415408"/>
                    <a:ext cx="2837123" cy="127233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35" b="-622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77BA7DB6-5C60-4C11-9C2A-A19E245371F8}"/>
                      </a:ext>
                    </a:extLst>
                  </p:cNvPr>
                  <p:cNvSpPr/>
                  <p:nvPr/>
                </p:nvSpPr>
                <p:spPr>
                  <a:xfrm>
                    <a:off x="4095944" y="2410926"/>
                    <a:ext cx="2954911" cy="32533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零点</a:t>
                    </a:r>
                    <a:endParaRPr lang="en-US" altLang="ja-JP" b="1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ja-JP" b="1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en-US" altLang="ja-JP" b="1" dirty="0"/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ja-JP" altLang="en-US" b="1" dirty="0"/>
                      <a:t>より，</a:t>
                    </a:r>
                    <a:endParaRPr lang="en-US" altLang="ja-JP" b="1" dirty="0"/>
                  </a:p>
                  <a:p>
                    <a14:m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ja-JP" altLang="en-US" b="1" dirty="0"/>
                      <a:t>⇒零点が負⇒安定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pPr algn="ctr"/>
                    <a:r>
                      <a:rPr lang="ja-JP" altLang="en-US" b="1" dirty="0">
                        <a:solidFill>
                          <a:srgbClr val="0070C0"/>
                        </a:solidFill>
                      </a:rPr>
                      <a:t>安定零点</a:t>
                    </a:r>
                  </a:p>
                </p:txBody>
              </p:sp>
            </mc:Choice>
            <mc:Fallback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77BA7DB6-5C60-4C11-9C2A-A19E24537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5944" y="2410926"/>
                    <a:ext cx="2954911" cy="32533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56" b="-187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5D24F329-F783-4596-AD11-1B7B872210FC}"/>
                      </a:ext>
                    </a:extLst>
                  </p:cNvPr>
                  <p:cNvSpPr/>
                  <p:nvPr/>
                </p:nvSpPr>
                <p:spPr>
                  <a:xfrm>
                    <a:off x="7471476" y="2410926"/>
                    <a:ext cx="2954911" cy="32533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零点</a:t>
                    </a:r>
                    <a:endParaRPr lang="en-US" altLang="ja-JP" b="1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ja-JP" b="1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en-US" altLang="ja-JP" b="1" dirty="0"/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ja-JP" altLang="en-US" b="1" dirty="0"/>
                      <a:t>より，</a:t>
                    </a:r>
                    <a:endParaRPr lang="en-US" altLang="ja-JP" b="1" dirty="0"/>
                  </a:p>
                  <a:p>
                    <a14:m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ja-JP" altLang="en-US" b="1" dirty="0"/>
                      <a:t>⇒零点が正⇒不安定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pPr algn="ctr"/>
                    <a:r>
                      <a:rPr lang="ja-JP" altLang="en-US" b="1" dirty="0">
                        <a:solidFill>
                          <a:srgbClr val="0070C0"/>
                        </a:solidFill>
                      </a:rPr>
                      <a:t>不安定零点</a:t>
                    </a:r>
                  </a:p>
                </p:txBody>
              </p:sp>
            </mc:Choice>
            <mc:Fallback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5D24F329-F783-4596-AD11-1B7B872210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1476" y="2410926"/>
                    <a:ext cx="2954911" cy="32533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60" b="-187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E4547B6-6ACF-4513-B60F-6AA0AD0394A6}"/>
                  </a:ext>
                </a:extLst>
              </p:cNvPr>
              <p:cNvSpPr/>
              <p:nvPr/>
            </p:nvSpPr>
            <p:spPr>
              <a:xfrm>
                <a:off x="838200" y="6186296"/>
                <a:ext cx="387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零点があるほど，振動が大きくなる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A6D878-C8F0-42C2-BE0B-E92CD83AD952}"/>
                </a:ext>
              </a:extLst>
            </p:cNvPr>
            <p:cNvSpPr/>
            <p:nvPr/>
          </p:nvSpPr>
          <p:spPr>
            <a:xfrm>
              <a:off x="8928727" y="566425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chemeClr val="accent2"/>
                  </a:solidFill>
                </a:rPr>
                <a:t>逆ぶれが生じる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4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1108</TotalTime>
  <Words>238</Words>
  <Application>Microsoft Office PowerPoint</Application>
  <PresentationFormat>ワイド画面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Arial</vt:lpstr>
      <vt:lpstr>Cambria Math</vt:lpstr>
      <vt:lpstr>Office テーマ</vt:lpstr>
      <vt:lpstr>極と振る舞い</vt:lpstr>
      <vt:lpstr>極と振る舞い</vt:lpstr>
      <vt:lpstr>極と振る舞い</vt:lpstr>
      <vt:lpstr>PowerPoint プレゼンテーション</vt:lpstr>
      <vt:lpstr>零点と振る舞い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38</cp:revision>
  <dcterms:created xsi:type="dcterms:W3CDTF">2021-02-26T08:13:08Z</dcterms:created>
  <dcterms:modified xsi:type="dcterms:W3CDTF">2021-03-05T09:18:11Z</dcterms:modified>
</cp:coreProperties>
</file>