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BD5"/>
    <a:srgbClr val="FF99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周波数応答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7CBFA2B-0701-42CF-AB42-0EF5985DC26E}"/>
              </a:ext>
            </a:extLst>
          </p:cNvPr>
          <p:cNvSpPr/>
          <p:nvPr/>
        </p:nvSpPr>
        <p:spPr>
          <a:xfrm>
            <a:off x="838197" y="2643597"/>
            <a:ext cx="9488058" cy="4537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周波数応答</a:t>
            </a:r>
            <a:endParaRPr kumimoji="1" lang="ja-JP" altLang="en-US" dirty="0"/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0FD5AF4-1389-4501-AFE6-7BD2FB798924}"/>
              </a:ext>
            </a:extLst>
          </p:cNvPr>
          <p:cNvGrpSpPr/>
          <p:nvPr/>
        </p:nvGrpSpPr>
        <p:grpSpPr>
          <a:xfrm>
            <a:off x="838197" y="1627934"/>
            <a:ext cx="10080001" cy="4378419"/>
            <a:chOff x="838197" y="1627934"/>
            <a:chExt cx="10080001" cy="43784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1287BA5-53DF-4845-91AE-E23C8111F6E6}"/>
                    </a:ext>
                  </a:extLst>
                </p:cNvPr>
                <p:cNvSpPr txBox="1"/>
                <p:nvPr/>
              </p:nvSpPr>
              <p:spPr>
                <a:xfrm>
                  <a:off x="838199" y="1627934"/>
                  <a:ext cx="10079999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oMath>
                    </m:oMathPara>
                  </a14:m>
                  <a:endParaRPr kumimoji="1" lang="en-US" altLang="ja-JP" b="1" dirty="0"/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ja-JP" altLang="en-US" b="1" dirty="0"/>
                    <a:t>のとき，</a:t>
                  </a:r>
                  <a:r>
                    <a:rPr lang="en-US" altLang="ja-JP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𝒀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a14:m>
                  <a:r>
                    <a:rPr lang="en-US" altLang="ja-JP" b="1" dirty="0"/>
                    <a:t>	</a:t>
                  </a:r>
                  <a:r>
                    <a:rPr lang="ja-JP" alt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応答が伝達関数となる</a:t>
                  </a:r>
                  <a:endParaRPr lang="en-US" altLang="ja-JP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  <a:p>
                  <a:endParaRPr lang="en-US" altLang="ja-JP" b="1" dirty="0"/>
                </a:p>
                <a:p>
                  <a14:m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altLang="ja-JP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ja-JP" altLang="en-US" b="1" dirty="0"/>
                    <a:t>のときの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ja-JP" altLang="en-US" b="1" dirty="0"/>
                    <a:t>は，</a:t>
                  </a:r>
                  <a:r>
                    <a:rPr lang="ja-JP" altLang="en-US" b="1" dirty="0">
                      <a:solidFill>
                        <a:srgbClr val="0070C0"/>
                      </a:solidFill>
                    </a:rPr>
                    <a:t>インパルス入力</a:t>
                  </a:r>
                  <a:r>
                    <a:rPr lang="ja-JP" altLang="en-US" b="1" dirty="0"/>
                    <a:t>と呼ばれ，その時の応答を</a:t>
                  </a:r>
                  <a:r>
                    <a:rPr lang="ja-JP" altLang="en-US" b="1" dirty="0">
                      <a:solidFill>
                        <a:srgbClr val="0070C0"/>
                      </a:solidFill>
                    </a:rPr>
                    <a:t>インパルス応答</a:t>
                  </a:r>
                  <a:r>
                    <a:rPr lang="ja-JP" altLang="en-US" b="1" dirty="0"/>
                    <a:t>という</a:t>
                  </a:r>
                  <a:endParaRPr lang="en-US" altLang="ja-JP" b="1" dirty="0"/>
                </a:p>
                <a:p>
                  <a:endParaRPr lang="en-US" altLang="ja-JP" b="1" dirty="0"/>
                </a:p>
                <a:p>
                  <a:r>
                    <a:rPr lang="ja-JP" altLang="en-US" b="1" dirty="0"/>
                    <a:t>インパルス入力：ディラックのデルタ関数という超関数で，次のような図で説明される</a:t>
                  </a:r>
                  <a:endParaRPr lang="en-US" altLang="ja-JP" b="1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1287BA5-53DF-4845-91AE-E23C8111F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1627934"/>
                  <a:ext cx="10079999" cy="2031325"/>
                </a:xfrm>
                <a:prstGeom prst="rect">
                  <a:avLst/>
                </a:prstGeom>
                <a:blipFill>
                  <a:blip r:embed="rId2"/>
                  <a:stretch>
                    <a:fillRect l="-484" b="-39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91D96038-092A-4A5E-B4EC-EAD4292B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7" y="3760694"/>
              <a:ext cx="3423874" cy="2245659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C84F49C-1C02-428A-8248-BDACB4F3E5F0}"/>
                </a:ext>
              </a:extLst>
            </p:cNvPr>
            <p:cNvSpPr txBox="1"/>
            <p:nvPr/>
          </p:nvSpPr>
          <p:spPr>
            <a:xfrm>
              <a:off x="5006109" y="4029737"/>
              <a:ext cx="5912089" cy="120032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/>
              <a:r>
                <a:rPr lang="ja-JP" altLang="en-US" b="1" dirty="0">
                  <a:solidFill>
                    <a:schemeClr val="accent2">
                      <a:lumMod val="75000"/>
                    </a:schemeClr>
                  </a:solidFill>
                </a:rPr>
                <a:t>制御対象の特徴を調べる</a:t>
              </a:r>
              <a:endParaRPr lang="en-US" altLang="ja-JP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/>
              <a:r>
                <a:rPr lang="ja-JP" altLang="en-US" b="1" dirty="0">
                  <a:solidFill>
                    <a:schemeClr val="accent2">
                      <a:lumMod val="75000"/>
                    </a:schemeClr>
                  </a:solidFill>
                </a:rPr>
                <a:t>⇒インパルス入力を加えて応答を観測すればよい</a:t>
              </a:r>
              <a:endParaRPr lang="en-US" altLang="ja-JP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/>
              <a:endParaRPr lang="en-US" altLang="ja-JP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/>
              <a:r>
                <a:rPr lang="ja-JP" altLang="en-US" b="1" dirty="0">
                  <a:solidFill>
                    <a:schemeClr val="accent2">
                      <a:lumMod val="75000"/>
                    </a:schemeClr>
                  </a:solidFill>
                </a:rPr>
                <a:t>伝達関数：インパルス応答のラプラス変換</a:t>
              </a:r>
              <a:endParaRPr lang="en-US" altLang="ja-JP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71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821FAD5-FB1F-4638-B04E-0B0578E7401E}"/>
              </a:ext>
            </a:extLst>
          </p:cNvPr>
          <p:cNvSpPr/>
          <p:nvPr/>
        </p:nvSpPr>
        <p:spPr>
          <a:xfrm>
            <a:off x="838199" y="4664364"/>
            <a:ext cx="8121074" cy="1487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周波数応答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287BA5-53DF-4845-91AE-E23C8111F6E6}"/>
              </a:ext>
            </a:extLst>
          </p:cNvPr>
          <p:cNvSpPr txBox="1"/>
          <p:nvPr/>
        </p:nvSpPr>
        <p:spPr>
          <a:xfrm>
            <a:off x="838199" y="1627934"/>
            <a:ext cx="10079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ja-JP" altLang="en-US" b="1" dirty="0"/>
              <a:t>インパルス入力を加えることは</a:t>
            </a:r>
            <a:r>
              <a:rPr lang="ja-JP" altLang="en-US" b="1" dirty="0">
                <a:solidFill>
                  <a:srgbClr val="C00000"/>
                </a:solidFill>
              </a:rPr>
              <a:t>現実的に困難</a:t>
            </a:r>
            <a:endParaRPr lang="en-US" altLang="ja-JP" b="1" dirty="0">
              <a:solidFill>
                <a:srgbClr val="C00000"/>
              </a:solidFill>
            </a:endParaRPr>
          </a:p>
          <a:p>
            <a:pPr/>
            <a:endParaRPr lang="en-US" altLang="ja-JP" b="1" dirty="0"/>
          </a:p>
          <a:p>
            <a:pPr/>
            <a:r>
              <a:rPr lang="ja-JP" altLang="en-US" b="1" dirty="0"/>
              <a:t>周波数の異なる複数の</a:t>
            </a:r>
            <a:r>
              <a:rPr lang="ja-JP" altLang="en-US" b="1" dirty="0">
                <a:solidFill>
                  <a:srgbClr val="0070C0"/>
                </a:solidFill>
              </a:rPr>
              <a:t>余弦波の集まりで表現</a:t>
            </a:r>
            <a:r>
              <a:rPr lang="ja-JP" altLang="en-US" b="1" dirty="0"/>
              <a:t>する</a:t>
            </a:r>
            <a:endParaRPr lang="en-US" altLang="ja-JP" b="1" dirty="0"/>
          </a:p>
          <a:p>
            <a:pPr/>
            <a:r>
              <a:rPr lang="en-US" altLang="ja-JP" b="1" dirty="0"/>
              <a:t>	…</a:t>
            </a:r>
            <a:r>
              <a:rPr lang="ja-JP" altLang="en-US" b="1" dirty="0"/>
              <a:t>たくさん重ねるほどインパルス入力に近づく</a:t>
            </a:r>
            <a:endParaRPr lang="en-US" altLang="ja-JP" b="1" dirty="0"/>
          </a:p>
          <a:p>
            <a:pPr/>
            <a:endParaRPr lang="en-US" altLang="ja-JP" b="1" dirty="0"/>
          </a:p>
          <a:p>
            <a:pPr/>
            <a:r>
              <a:rPr lang="ja-JP" altLang="en-US" b="1" dirty="0"/>
              <a:t>正弦波でも可能 ← 形は同じだが，位相が異なる</a:t>
            </a:r>
            <a:endParaRPr lang="en-US" altLang="ja-JP" b="1" dirty="0"/>
          </a:p>
          <a:p>
            <a:pPr/>
            <a:endParaRPr lang="en-US" altLang="ja-JP" b="1" dirty="0"/>
          </a:p>
          <a:p>
            <a:pPr/>
            <a:endParaRPr lang="en-US" altLang="ja-JP" b="1" dirty="0"/>
          </a:p>
          <a:p>
            <a:pPr/>
            <a:r>
              <a:rPr lang="ja-JP" altLang="en-US" b="1" dirty="0"/>
              <a:t>インパルス入力：さまざまな周波数成分を含んだ信号で表現できる</a:t>
            </a:r>
            <a:endParaRPr lang="en-US" altLang="ja-JP" b="1" dirty="0"/>
          </a:p>
          <a:p>
            <a:pPr/>
            <a:endParaRPr lang="en-US" altLang="ja-JP" b="1" dirty="0"/>
          </a:p>
          <a:p>
            <a:pPr/>
            <a:endParaRPr lang="en-US" altLang="ja-JP" b="1" dirty="0"/>
          </a:p>
          <a:p>
            <a:pPr/>
            <a:r>
              <a:rPr lang="ja-JP" altLang="en-US" b="1" dirty="0"/>
              <a:t>＜応答の様子＞</a:t>
            </a:r>
            <a:endParaRPr lang="en-US" altLang="ja-JP" b="1" dirty="0"/>
          </a:p>
          <a:p>
            <a:pPr/>
            <a:r>
              <a:rPr lang="ja-JP" altLang="en-US" b="1" dirty="0"/>
              <a:t>周波数が低い ⇒ 入力と出力の振幅がほぼ同じ</a:t>
            </a:r>
            <a:endParaRPr lang="en-US" altLang="ja-JP" b="1" dirty="0"/>
          </a:p>
          <a:p>
            <a:pPr/>
            <a:r>
              <a:rPr lang="ja-JP" altLang="en-US" b="1" dirty="0"/>
              <a:t>周波数が高い ⇒ 出力の振幅が小さくなる</a:t>
            </a:r>
            <a:endParaRPr lang="en-US" altLang="ja-JP" b="1" dirty="0"/>
          </a:p>
          <a:p>
            <a:pPr/>
            <a:endParaRPr lang="en-US" altLang="ja-JP" b="1" dirty="0"/>
          </a:p>
          <a:p>
            <a:pPr/>
            <a:r>
              <a:rPr lang="ja-JP" altLang="en-US" b="1" dirty="0"/>
              <a:t>入力信号の山の位置と出力信号の山の位置がずれている（位相がずれている）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7953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821FAD5-FB1F-4638-B04E-0B0578E7401E}"/>
              </a:ext>
            </a:extLst>
          </p:cNvPr>
          <p:cNvSpPr/>
          <p:nvPr/>
        </p:nvSpPr>
        <p:spPr>
          <a:xfrm>
            <a:off x="838197" y="1627933"/>
            <a:ext cx="8121074" cy="1487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ja-JP" altLang="en-US" dirty="0"/>
              <a:t>周波数応答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287BA5-53DF-4845-91AE-E23C8111F6E6}"/>
                  </a:ext>
                </a:extLst>
              </p:cNvPr>
              <p:cNvSpPr txBox="1"/>
              <p:nvPr/>
            </p:nvSpPr>
            <p:spPr>
              <a:xfrm>
                <a:off x="838199" y="1627934"/>
                <a:ext cx="10079999" cy="469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b="1" dirty="0"/>
                  <a:t>ゲイン：入力と出力の振幅比（＝伝達関数の振幅）</a:t>
                </a:r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𝟐𝟎</m:t>
                      </m:r>
                      <m:func>
                        <m:func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𝒅𝑩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r>
                  <a:rPr lang="ja-JP" altLang="en-US" b="1" dirty="0"/>
                  <a:t>　位相：速く動かすと，瞬時に対応できない←これは位相の遅れに対応する</a:t>
                </a:r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r>
                  <a:rPr lang="ja-JP" altLang="en-US" b="1" dirty="0"/>
                  <a:t>入力信号が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  <m:func>
                      <m:func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b="1" dirty="0"/>
                  <a:t>のとき，出力は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func>
                      <m:func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  <m:d>
                              <m:dPr>
                                <m:ctrlP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ja-JP" altLang="en-US" b="1" dirty="0"/>
                  <a:t>のようになっている．</a:t>
                </a:r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r>
                  <a:rPr lang="ja-JP" altLang="en-US" b="1" dirty="0"/>
                  <a:t>ゲイン</a:t>
                </a:r>
                <a:r>
                  <a:rPr lang="en-US" altLang="ja-JP" b="1" dirty="0"/>
                  <a:t>(</a:t>
                </a:r>
                <a:r>
                  <a:rPr lang="ja-JP" altLang="en-US" b="1" dirty="0"/>
                  <a:t>振幅比</a:t>
                </a:r>
                <a:r>
                  <a:rPr lang="en-US" altLang="ja-JP" b="1" dirty="0"/>
                  <a:t>)</a:t>
                </a:r>
                <a:r>
                  <a:rPr lang="ja-JP" altLang="en-US" b="1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d>
                          <m:d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num>
                      <m:den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</m:oMath>
                </a14:m>
                <a:endParaRPr lang="en-US" altLang="ja-JP" b="1" dirty="0"/>
              </a:p>
              <a:p>
                <a:pPr/>
                <a:r>
                  <a:rPr lang="ja-JP" altLang="en-US" b="1" dirty="0"/>
                  <a:t>　　位相</a:t>
                </a:r>
                <a:r>
                  <a:rPr lang="en-US" altLang="ja-JP" b="1" dirty="0"/>
                  <a:t>(</a:t>
                </a:r>
                <a:r>
                  <a:rPr lang="ja-JP" altLang="en-US" b="1" dirty="0"/>
                  <a:t>ずれ</a:t>
                </a:r>
                <a:r>
                  <a:rPr lang="en-US" altLang="ja-JP" b="1" dirty="0"/>
                  <a:t>)</a:t>
                </a:r>
                <a:r>
                  <a:rPr lang="ja-JP" altLang="en-US" b="1" dirty="0"/>
                  <a:t>：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endParaRPr lang="en-US" altLang="ja-JP" b="1" dirty="0"/>
              </a:p>
              <a:p>
                <a:pPr/>
                <a:r>
                  <a:rPr lang="ja-JP" altLang="en-US" b="1" dirty="0"/>
                  <a:t>ゲイン線図：振幅比を上のようにして，各周波数に対してプロットしたもの</a:t>
                </a:r>
                <a:endParaRPr lang="en-US" altLang="ja-JP" b="1" dirty="0"/>
              </a:p>
              <a:p>
                <a:pPr/>
                <a:r>
                  <a:rPr lang="ja-JP" altLang="en-US" b="1" dirty="0"/>
                  <a:t>　位相線図：位相を各周波数に対してプロットしたもの</a:t>
                </a:r>
                <a:endParaRPr lang="en-US" altLang="ja-JP" b="1" dirty="0"/>
              </a:p>
              <a:p>
                <a:pPr/>
                <a:r>
                  <a:rPr lang="ja-JP" altLang="en-US" b="1" dirty="0"/>
                  <a:t>ボード線図：ゲイン線図と位相線図をまとめた総称</a:t>
                </a:r>
                <a:endParaRPr lang="en-US" altLang="ja-JP" b="1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287BA5-53DF-4845-91AE-E23C8111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27934"/>
                <a:ext cx="10079999" cy="4694106"/>
              </a:xfrm>
              <a:prstGeom prst="rect">
                <a:avLst/>
              </a:prstGeom>
              <a:blipFill>
                <a:blip r:embed="rId2"/>
                <a:stretch>
                  <a:fillRect l="-484" t="-649" b="-10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4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C3ABB4-02FE-4621-9E3C-D0DA5DC3E013}"/>
              </a:ext>
            </a:extLst>
          </p:cNvPr>
          <p:cNvSpPr/>
          <p:nvPr/>
        </p:nvSpPr>
        <p:spPr>
          <a:xfrm>
            <a:off x="2909044" y="6179481"/>
            <a:ext cx="4684061" cy="5504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5A2EF36-DF3C-4CB1-9893-E97DA4F3CA6E}"/>
              </a:ext>
            </a:extLst>
          </p:cNvPr>
          <p:cNvSpPr/>
          <p:nvPr/>
        </p:nvSpPr>
        <p:spPr>
          <a:xfrm>
            <a:off x="2909044" y="6759666"/>
            <a:ext cx="5732931" cy="5504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799AA6-79A5-4AC4-B550-4F8E0A16EBB8}"/>
              </a:ext>
            </a:extLst>
          </p:cNvPr>
          <p:cNvSpPr/>
          <p:nvPr/>
        </p:nvSpPr>
        <p:spPr>
          <a:xfrm>
            <a:off x="2909045" y="5599297"/>
            <a:ext cx="3904132" cy="5504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次遅れ系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8303E4C-48B1-4F19-80A3-9B5F629B997C}"/>
                  </a:ext>
                </a:extLst>
              </p:cNvPr>
              <p:cNvSpPr txBox="1"/>
              <p:nvPr/>
            </p:nvSpPr>
            <p:spPr>
              <a:xfrm>
                <a:off x="838200" y="1721222"/>
                <a:ext cx="10080000" cy="648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0070C0"/>
                    </a:solidFill>
                  </a:rPr>
                  <a:t>周波数</a:t>
                </a:r>
                <a:r>
                  <a:rPr kumimoji="1" lang="ja-JP" altLang="en-US" b="1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kumimoji="1" lang="en-US" altLang="ja-JP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𝐫𝐚𝐝</m:t>
                    </m:r>
                    <m:r>
                      <a:rPr kumimoji="1" lang="en-US" altLang="ja-JP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kumimoji="1" lang="ja-JP" altLang="en-US" b="1" dirty="0"/>
                  <a:t> 大きくなると </a:t>
                </a:r>
                <a:r>
                  <a:rPr lang="en-US" altLang="ja-JP" b="1" dirty="0"/>
                  <a:t>… </a:t>
                </a:r>
                <a:r>
                  <a:rPr lang="ja-JP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ゲイン</a:t>
                </a:r>
                <a:r>
                  <a:rPr lang="ja-JP" altLang="en-US" b="1" dirty="0"/>
                  <a:t>が</a:t>
                </a:r>
                <a:r>
                  <a:rPr lang="en-US" altLang="ja-JP" b="1" dirty="0">
                    <a:solidFill>
                      <a:schemeClr val="accent6">
                        <a:lumMod val="75000"/>
                      </a:schemeClr>
                    </a:solidFill>
                  </a:rPr>
                  <a:t>20dB</a:t>
                </a:r>
                <a:r>
                  <a:rPr lang="ja-JP" altLang="en-US" b="1" dirty="0"/>
                  <a:t>下がる</a:t>
                </a:r>
                <a:endParaRPr lang="en-US" altLang="ja-JP" b="1" dirty="0"/>
              </a:p>
              <a:p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b="1" dirty="0"/>
                  <a:t>と表すと，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ra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</m:t>
                      </m:r>
                      <m:sSup>
                        <m:sSup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d>
                                <m:dPr>
                                  <m:ctrlP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b="1" dirty="0"/>
              </a:p>
              <a:p>
                <a:r>
                  <a:rPr lang="ja-JP" altLang="en-US" b="1" dirty="0"/>
                  <a:t>＜周波数特性＞</a:t>
                </a:r>
                <a:endParaRPr lang="en-US" altLang="ja-JP" b="1" dirty="0"/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ja-JP" altLang="en-US" b="1" dirty="0"/>
                  <a:t>のとき，</a:t>
                </a:r>
                <a:endParaRPr kumimoji="1"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kumimoji="1" lang="en-US" altLang="ja-JP" b="1" dirty="0"/>
              </a:p>
              <a:p>
                <a:r>
                  <a:rPr kumimoji="1" lang="ja-JP" altLang="en-US" b="1" dirty="0"/>
                  <a:t>ゲインと位相は，</a:t>
                </a:r>
                <a:endParaRPr kumimoji="1"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d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pPr/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kumimoji="1" lang="ja-JP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が十分小さいと，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d>
                    <m:r>
                      <a:rPr lang="en-US" altLang="ja-JP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</m:oMath>
                </a14:m>
                <a:endParaRPr lang="en-US" altLang="ja-JP" dirty="0"/>
              </a:p>
              <a:p>
                <a:endParaRPr lang="en-US" altLang="ja-JP" b="1" dirty="0"/>
              </a:p>
              <a:p>
                <a:r>
                  <a:rPr lang="ja-JP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　　　　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ja-JP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ja-JP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d>
                    <m:r>
                      <a:rPr lang="en-US" altLang="ja-JP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  <m:r>
                      <a:rPr lang="en-US" altLang="ja-JP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</m:oMath>
                </a14:m>
                <a:endParaRPr lang="en-US" altLang="ja-JP" dirty="0"/>
              </a:p>
              <a:p>
                <a:endParaRPr lang="en-US" altLang="ja-JP" b="1" dirty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ja-JP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が十分大きいと，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d>
                      </m:e>
                    </m:d>
                    <m:r>
                      <a:rPr lang="en-US" altLang="ja-JP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ja-JP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−20</m:t>
                        </m:r>
                        <m:func>
                          <m:funcPr>
                            <m:ctrlP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dB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d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𝟗𝟎</m:t>
                    </m:r>
                    <m:r>
                      <a:rPr lang="en-US" altLang="ja-JP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deg</m:t>
                    </m:r>
                  </m:oMath>
                </a14:m>
                <a:endParaRPr lang="en-US" altLang="ja-JP" dirty="0"/>
              </a:p>
              <a:p>
                <a:endParaRPr lang="en-US" altLang="ja-JP" b="1" dirty="0"/>
              </a:p>
              <a:p>
                <a:endParaRPr kumimoji="1" lang="en-US" altLang="ja-JP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kumimoji="1" lang="ja-JP" altLang="en-US" b="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8303E4C-48B1-4F19-80A3-9B5F629B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222"/>
                <a:ext cx="10080000" cy="6486519"/>
              </a:xfrm>
              <a:prstGeom prst="rect">
                <a:avLst/>
              </a:prstGeom>
              <a:blipFill>
                <a:blip r:embed="rId2"/>
                <a:stretch>
                  <a:fillRect l="-544" t="-4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41C653-EE00-4F7C-8F56-EDE15432C863}"/>
              </a:ext>
            </a:extLst>
          </p:cNvPr>
          <p:cNvSpPr/>
          <p:nvPr/>
        </p:nvSpPr>
        <p:spPr>
          <a:xfrm>
            <a:off x="6261846" y="4489346"/>
            <a:ext cx="865097" cy="344303"/>
          </a:xfrm>
          <a:prstGeom prst="roundRect">
            <a:avLst/>
          </a:prstGeom>
          <a:solidFill>
            <a:srgbClr val="D18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3274FBF-13C7-445B-B92C-FE5ED08AEA1B}"/>
              </a:ext>
            </a:extLst>
          </p:cNvPr>
          <p:cNvSpPr/>
          <p:nvPr/>
        </p:nvSpPr>
        <p:spPr>
          <a:xfrm>
            <a:off x="1797422" y="3949792"/>
            <a:ext cx="865097" cy="344303"/>
          </a:xfrm>
          <a:prstGeom prst="roundRect">
            <a:avLst/>
          </a:prstGeom>
          <a:solidFill>
            <a:srgbClr val="D18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45137C-6CF3-4907-86F7-01DAB548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72"/>
            <a:ext cx="10080000" cy="1325563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次遅れ系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8303E4C-48B1-4F19-80A3-9B5F629B997C}"/>
                  </a:ext>
                </a:extLst>
              </p:cNvPr>
              <p:cNvSpPr txBox="1"/>
              <p:nvPr/>
            </p:nvSpPr>
            <p:spPr>
              <a:xfrm>
                <a:off x="838200" y="1721222"/>
                <a:ext cx="10080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0070C0"/>
                    </a:solidFill>
                  </a:rPr>
                  <a:t>周波数</a:t>
                </a:r>
                <a:r>
                  <a:rPr kumimoji="1" lang="ja-JP" altLang="en-US" b="1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kumimoji="1" lang="en-US" altLang="ja-JP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𝐫𝐚𝐝</m:t>
                    </m:r>
                    <m:r>
                      <a:rPr kumimoji="1" lang="en-US" altLang="ja-JP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kumimoji="1" lang="ja-JP" altLang="en-US" b="1" dirty="0"/>
                  <a:t> 大きくなると </a:t>
                </a:r>
                <a:r>
                  <a:rPr lang="en-US" altLang="ja-JP" b="1" dirty="0"/>
                  <a:t>… </a:t>
                </a:r>
                <a:r>
                  <a:rPr lang="ja-JP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ゲイン</a:t>
                </a:r>
                <a:r>
                  <a:rPr lang="ja-JP" altLang="en-US" b="1" dirty="0"/>
                  <a:t>が</a:t>
                </a:r>
                <a:r>
                  <a:rPr lang="en-US" altLang="ja-JP" b="1" dirty="0">
                    <a:solidFill>
                      <a:schemeClr val="accent6">
                        <a:lumMod val="75000"/>
                      </a:schemeClr>
                    </a:solidFill>
                  </a:rPr>
                  <a:t>40dB</a:t>
                </a:r>
                <a:r>
                  <a:rPr lang="ja-JP" altLang="en-US" b="1" dirty="0"/>
                  <a:t>下がる</a:t>
                </a:r>
                <a:endParaRPr lang="en-US" altLang="ja-JP" b="1" dirty="0"/>
              </a:p>
              <a:p>
                <a:endParaRPr kumimoji="1" lang="en-US" altLang="ja-JP" b="1" dirty="0"/>
              </a:p>
              <a:p>
                <a:endParaRPr kumimoji="1" lang="en-US" altLang="ja-JP" b="1" dirty="0"/>
              </a:p>
              <a:p>
                <a:r>
                  <a:rPr lang="ja-JP" altLang="en-US" b="1" dirty="0"/>
                  <a:t>・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kumimoji="1" lang="ja-JP" altLang="en-US" b="1" dirty="0"/>
                  <a:t>を小さくすると，</a:t>
                </a:r>
                <a:r>
                  <a:rPr kumimoji="1" lang="en-US" altLang="ja-JP" b="1" dirty="0"/>
                  <a:t>0dB</a:t>
                </a:r>
                <a:r>
                  <a:rPr kumimoji="1" lang="ja-JP" altLang="en-US" b="1" dirty="0"/>
                  <a:t>よりも大きくなる部分がある</a:t>
                </a:r>
                <a:endParaRPr kumimoji="1" lang="en-US" altLang="ja-JP" b="1" dirty="0"/>
              </a:p>
              <a:p>
                <a:r>
                  <a:rPr lang="en-US" altLang="ja-JP" b="1" dirty="0"/>
                  <a:t>	</a:t>
                </a:r>
                <a:r>
                  <a:rPr lang="ja-JP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入力信号の振幅よりも出力信号の振幅が大きくなる</a:t>
                </a:r>
                <a:endParaRPr lang="en-US" altLang="ja-JP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kumimoji="1" lang="en-US" altLang="ja-JP" b="1" dirty="0">
                    <a:solidFill>
                      <a:schemeClr val="accent2">
                        <a:lumMod val="75000"/>
                      </a:schemeClr>
                    </a:solidFill>
                  </a:rPr>
                  <a:t>	=</a:t>
                </a:r>
                <a:r>
                  <a:rPr kumimoji="1" lang="ja-JP" alt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時間応答でオーバーシュートが大きくなる</a:t>
                </a:r>
                <a:endParaRPr kumimoji="1" lang="en-US" altLang="ja-JP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kumimoji="1" lang="en-US" altLang="ja-JP" b="1" dirty="0"/>
              </a:p>
              <a:p>
                <a:r>
                  <a:rPr lang="ja-JP" altLang="en-US" b="1" dirty="0"/>
                  <a:t>・</a:t>
                </a:r>
                <a:r>
                  <a:rPr lang="ja-JP" altLang="en-US" b="1" dirty="0">
                    <a:solidFill>
                      <a:srgbClr val="7030A0"/>
                    </a:solidFill>
                  </a:rPr>
                  <a:t>ゲインの下がりはじめ</a:t>
                </a:r>
                <a:r>
                  <a:rPr lang="ja-JP" altLang="en-US" b="1" dirty="0"/>
                  <a:t>が固有角振動数により決まる</a:t>
                </a:r>
                <a:endParaRPr lang="en-US" altLang="ja-JP" b="1" dirty="0"/>
              </a:p>
              <a:p>
                <a:r>
                  <a:rPr kumimoji="1" lang="en-US" altLang="ja-JP" b="1" dirty="0"/>
                  <a:t>	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となるところまで，入力信号の振幅を保つことができる</a:t>
                </a:r>
                <a:endParaRPr kumimoji="1" lang="en-US" altLang="ja-JP" b="1" dirty="0"/>
              </a:p>
              <a:p>
                <a:endParaRPr lang="en-US" altLang="ja-JP" b="1" dirty="0"/>
              </a:p>
              <a:p>
                <a:r>
                  <a:rPr lang="ja-JP" altLang="en-US" b="1" dirty="0"/>
                  <a:t>・位相線図において，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US" altLang="ja-JP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deg</m:t>
                    </m:r>
                  </m:oMath>
                </a14:m>
                <a:r>
                  <a:rPr kumimoji="1" lang="en-US" altLang="ja-JP" dirty="0">
                    <a:solidFill>
                      <a:srgbClr val="7030A0"/>
                    </a:solidFill>
                  </a:rPr>
                  <a:t> </a:t>
                </a:r>
                <a:r>
                  <a:rPr lang="ja-JP" altLang="en-US" b="1" dirty="0">
                    <a:solidFill>
                      <a:srgbClr val="7030A0"/>
                    </a:solidFill>
                  </a:rPr>
                  <a:t>の位相遅れ</a:t>
                </a:r>
                <a:r>
                  <a:rPr lang="ja-JP" altLang="en-US" b="1" dirty="0"/>
                  <a:t>になるのも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ja-JP" altLang="en-US" b="1" dirty="0"/>
                  <a:t>のとき</a:t>
                </a:r>
                <a:endParaRPr kumimoji="1" lang="en-US" altLang="ja-JP" b="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8303E4C-48B1-4F19-80A3-9B5F629B9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222"/>
                <a:ext cx="10080000" cy="3139321"/>
              </a:xfrm>
              <a:prstGeom prst="rect">
                <a:avLst/>
              </a:prstGeom>
              <a:blipFill>
                <a:blip r:embed="rId2"/>
                <a:stretch>
                  <a:fillRect l="-544" t="-971" b="-21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02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1339</TotalTime>
  <Words>565</Words>
  <Application>Microsoft Office PowerPoint</Application>
  <PresentationFormat>ワイド画面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Arial</vt:lpstr>
      <vt:lpstr>Cambria Math</vt:lpstr>
      <vt:lpstr>Office テーマ</vt:lpstr>
      <vt:lpstr>周波数応答</vt:lpstr>
      <vt:lpstr>周波数応答</vt:lpstr>
      <vt:lpstr>周波数応答</vt:lpstr>
      <vt:lpstr>周波数応答</vt:lpstr>
      <vt:lpstr>1次遅れ系</vt:lpstr>
      <vt:lpstr>2次遅れ系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時間応答</dc:title>
  <dc:creator>清水 優椰</dc:creator>
  <cp:lastModifiedBy>清水 優椰</cp:lastModifiedBy>
  <cp:revision>51</cp:revision>
  <dcterms:created xsi:type="dcterms:W3CDTF">2021-02-26T08:13:08Z</dcterms:created>
  <dcterms:modified xsi:type="dcterms:W3CDTF">2021-03-07T14:25:50Z</dcterms:modified>
</cp:coreProperties>
</file>