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6" r:id="rId7"/>
    <p:sldId id="268" r:id="rId8"/>
    <p:sldId id="267" r:id="rId9"/>
    <p:sldId id="265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15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5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3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閉ループ系の設計仕様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時間応答特性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C24E04-1C20-4AD5-B8B0-D10805C2AE5F}"/>
                  </a:ext>
                </a:extLst>
              </p:cNvPr>
              <p:cNvSpPr txBox="1"/>
              <p:nvPr/>
            </p:nvSpPr>
            <p:spPr>
              <a:xfrm>
                <a:off x="838200" y="1627935"/>
                <a:ext cx="93685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過渡特性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応答波形で振動している部分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定常特性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十分時間が経過して振動が収まった部分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立ち上がり時間</a:t>
                </a:r>
                <a:r>
                  <a:rPr lang="en-US" altLang="ja-JP" b="1" dirty="0"/>
                  <a:t>…</a:t>
                </a:r>
                <a:r>
                  <a:rPr lang="ja-JP" altLang="en-US" b="1" dirty="0"/>
                  <a:t>ステップ応答が定常値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の</a:t>
                </a:r>
                <a:r>
                  <a:rPr kumimoji="1" lang="en-US" altLang="ja-JP" b="1" dirty="0"/>
                  <a:t>10%</a:t>
                </a:r>
                <a:r>
                  <a:rPr kumimoji="1" lang="ja-JP" altLang="en-US" b="1" dirty="0"/>
                  <a:t>から</a:t>
                </a:r>
                <a:r>
                  <a:rPr kumimoji="1" lang="en-US" altLang="ja-JP" b="1" dirty="0"/>
                  <a:t>90%</a:t>
                </a:r>
                <a:r>
                  <a:rPr kumimoji="1" lang="ja-JP" altLang="en-US" b="1" dirty="0"/>
                  <a:t>に達するまでの時間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整定時間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ステップ応答が定常値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ja-JP" altLang="en-US" b="1" dirty="0"/>
                  <a:t>の範囲で落ち着くまでに要する時間．</a:t>
                </a:r>
                <a:endParaRPr kumimoji="1" lang="en-US" altLang="ja-JP" b="1" dirty="0"/>
              </a:p>
              <a:p>
                <a:r>
                  <a:rPr lang="ja-JP" altLang="en-US" b="1" dirty="0"/>
                  <a:t>　　　　　</a:t>
                </a:r>
                <a:r>
                  <a:rPr lang="en-US" altLang="ja-JP" b="1" dirty="0"/>
                  <a:t>※</a:t>
                </a:r>
                <a:r>
                  <a:rPr lang="ja-JP" altLang="en-US" b="1" dirty="0"/>
                  <a:t>特に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ja-JP" altLang="en-US" b="1" dirty="0"/>
                  <a:t>の範囲で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ja-JP" altLang="en-US" b="1" dirty="0"/>
                  <a:t>整定時間，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ja-JP" altLang="en-US" b="1" dirty="0"/>
                  <a:t>の範囲で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ja-JP" altLang="en-US" b="1" dirty="0"/>
                  <a:t>整定時間という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行き過ぎ時間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最大行き過ぎ量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(=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/>
                  <a:t>に達するまでに要する時間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C24E04-1C20-4AD5-B8B0-D10805C2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7935"/>
                <a:ext cx="9368590" cy="2862322"/>
              </a:xfrm>
              <a:prstGeom prst="rect">
                <a:avLst/>
              </a:prstGeom>
              <a:blipFill>
                <a:blip r:embed="rId2"/>
                <a:stretch>
                  <a:fillRect l="-586" t="-1064" b="-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4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周波数応答特性</a:t>
            </a:r>
            <a:endParaRPr kumimoji="1" lang="ja-JP" altLang="en-US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B5870C6-F179-416D-BE93-AB3BF7073025}"/>
              </a:ext>
            </a:extLst>
          </p:cNvPr>
          <p:cNvGrpSpPr/>
          <p:nvPr/>
        </p:nvGrpSpPr>
        <p:grpSpPr>
          <a:xfrm>
            <a:off x="838200" y="1627935"/>
            <a:ext cx="7365159" cy="4412730"/>
            <a:chOff x="1361746" y="1827649"/>
            <a:chExt cx="7365159" cy="4412730"/>
          </a:xfrm>
        </p:grpSpPr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75640B4-CA01-4F8D-BB35-DAD7171D046A}"/>
                </a:ext>
              </a:extLst>
            </p:cNvPr>
            <p:cNvCxnSpPr>
              <a:cxnSpLocks/>
            </p:cNvCxnSpPr>
            <p:nvPr/>
          </p:nvCxnSpPr>
          <p:spPr>
            <a:xfrm>
              <a:off x="6497053" y="3846096"/>
              <a:ext cx="0" cy="669742"/>
            </a:xfrm>
            <a:prstGeom prst="straightConnector1">
              <a:avLst/>
            </a:prstGeom>
            <a:ln w="76200">
              <a:solidFill>
                <a:schemeClr val="accent6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B215CAC-651C-4CA3-AA25-A91CD5442FD0}"/>
                    </a:ext>
                  </a:extLst>
                </p:cNvPr>
                <p:cNvSpPr txBox="1"/>
                <p:nvPr/>
              </p:nvSpPr>
              <p:spPr>
                <a:xfrm>
                  <a:off x="6791298" y="4055863"/>
                  <a:ext cx="1237775" cy="57227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B215CAC-651C-4CA3-AA25-A91CD5442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298" y="4055863"/>
                  <a:ext cx="1237775" cy="572273"/>
                </a:xfrm>
                <a:prstGeom prst="rect">
                  <a:avLst/>
                </a:prstGeom>
                <a:blipFill>
                  <a:blip r:embed="rId2"/>
                  <a:stretch>
                    <a:fillRect b="-10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217D600-8DA8-4318-9EA9-F997B80D9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011" y="2294021"/>
              <a:ext cx="0" cy="35376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47BA2E9-399E-4763-BA17-4620EFB61FB9}"/>
                </a:ext>
              </a:extLst>
            </p:cNvPr>
            <p:cNvCxnSpPr>
              <a:cxnSpLocks/>
            </p:cNvCxnSpPr>
            <p:nvPr/>
          </p:nvCxnSpPr>
          <p:spPr>
            <a:xfrm>
              <a:off x="1451811" y="3581401"/>
              <a:ext cx="680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5E69EC7-F096-40A2-8974-D29BA77C59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1811" y="3846096"/>
              <a:ext cx="6809873" cy="0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59798C42-5C4F-46D0-9B7B-9E2688030484}"/>
                </a:ext>
              </a:extLst>
            </p:cNvPr>
            <p:cNvCxnSpPr>
              <a:cxnSpLocks/>
            </p:cNvCxnSpPr>
            <p:nvPr/>
          </p:nvCxnSpPr>
          <p:spPr>
            <a:xfrm>
              <a:off x="6497053" y="3581401"/>
              <a:ext cx="0" cy="225022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B72EF4E-5F4A-4884-A59F-A263746FB5F3}"/>
                </a:ext>
              </a:extLst>
            </p:cNvPr>
            <p:cNvSpPr/>
            <p:nvPr/>
          </p:nvSpPr>
          <p:spPr>
            <a:xfrm>
              <a:off x="1876926" y="3064027"/>
              <a:ext cx="5727032" cy="3176352"/>
            </a:xfrm>
            <a:custGeom>
              <a:avLst/>
              <a:gdLst>
                <a:gd name="connsiteX0" fmla="*/ 0 w 5727032"/>
                <a:gd name="connsiteY0" fmla="*/ 802120 h 3176352"/>
                <a:gd name="connsiteX1" fmla="*/ 1155032 w 5727032"/>
                <a:gd name="connsiteY1" fmla="*/ 786078 h 3176352"/>
                <a:gd name="connsiteX2" fmla="*/ 2711116 w 5727032"/>
                <a:gd name="connsiteY2" fmla="*/ 481278 h 3176352"/>
                <a:gd name="connsiteX3" fmla="*/ 3641558 w 5727032"/>
                <a:gd name="connsiteY3" fmla="*/ 15 h 3176352"/>
                <a:gd name="connsiteX4" fmla="*/ 4058653 w 5727032"/>
                <a:gd name="connsiteY4" fmla="*/ 497320 h 3176352"/>
                <a:gd name="connsiteX5" fmla="*/ 4203032 w 5727032"/>
                <a:gd name="connsiteY5" fmla="*/ 770036 h 3176352"/>
                <a:gd name="connsiteX6" fmla="*/ 5727032 w 5727032"/>
                <a:gd name="connsiteY6" fmla="*/ 3176352 h 3176352"/>
                <a:gd name="connsiteX7" fmla="*/ 5727032 w 5727032"/>
                <a:gd name="connsiteY7" fmla="*/ 3176352 h 317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7032" h="3176352">
                  <a:moveTo>
                    <a:pt x="0" y="802120"/>
                  </a:moveTo>
                  <a:cubicBezTo>
                    <a:pt x="351589" y="820836"/>
                    <a:pt x="703179" y="839552"/>
                    <a:pt x="1155032" y="786078"/>
                  </a:cubicBezTo>
                  <a:cubicBezTo>
                    <a:pt x="1606885" y="732604"/>
                    <a:pt x="2296695" y="612288"/>
                    <a:pt x="2711116" y="481278"/>
                  </a:cubicBezTo>
                  <a:cubicBezTo>
                    <a:pt x="3125537" y="350268"/>
                    <a:pt x="3416969" y="-2659"/>
                    <a:pt x="3641558" y="15"/>
                  </a:cubicBezTo>
                  <a:cubicBezTo>
                    <a:pt x="3866147" y="2689"/>
                    <a:pt x="3965074" y="368983"/>
                    <a:pt x="4058653" y="497320"/>
                  </a:cubicBezTo>
                  <a:cubicBezTo>
                    <a:pt x="4152232" y="625657"/>
                    <a:pt x="3924969" y="323531"/>
                    <a:pt x="4203032" y="770036"/>
                  </a:cubicBezTo>
                  <a:cubicBezTo>
                    <a:pt x="4481095" y="1216541"/>
                    <a:pt x="5727032" y="3176352"/>
                    <a:pt x="5727032" y="3176352"/>
                  </a:cubicBezTo>
                  <a:lnTo>
                    <a:pt x="5727032" y="3176352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9994A52-373A-4266-A0A7-06A69E1D1B69}"/>
                    </a:ext>
                  </a:extLst>
                </p:cNvPr>
                <p:cNvSpPr/>
                <p:nvPr/>
              </p:nvSpPr>
              <p:spPr>
                <a:xfrm>
                  <a:off x="1361746" y="1827649"/>
                  <a:ext cx="1217962" cy="414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9994A52-373A-4266-A0A7-06A69E1D1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746" y="1827649"/>
                  <a:ext cx="1217962" cy="41453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28F2FD6-C436-455C-8FDD-C3841BA6981E}"/>
                    </a:ext>
                  </a:extLst>
                </p:cNvPr>
                <p:cNvSpPr/>
                <p:nvPr/>
              </p:nvSpPr>
              <p:spPr>
                <a:xfrm>
                  <a:off x="8292171" y="3396735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𝝎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28F2FD6-C436-455C-8FDD-C3841BA698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171" y="3396735"/>
                  <a:ext cx="4347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2E3BF74D-FFD6-4FA7-96F3-A42872C76A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010" y="5282189"/>
              <a:ext cx="458002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EE3151E-7529-4DB0-9472-FB2BF8B14A25}"/>
                    </a:ext>
                  </a:extLst>
                </p:cNvPr>
                <p:cNvSpPr txBox="1"/>
                <p:nvPr/>
              </p:nvSpPr>
              <p:spPr>
                <a:xfrm>
                  <a:off x="3473118" y="5462298"/>
                  <a:ext cx="190900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バンド幅　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𝒃𝒘</m:t>
                          </m:r>
                        </m:sub>
                      </m:sSub>
                    </m:oMath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EE3151E-7529-4DB0-9472-FB2BF8B1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118" y="5462298"/>
                  <a:ext cx="190900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75" t="-8197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91476EB-8024-4E44-B20B-E36F26C77743}"/>
                </a:ext>
              </a:extLst>
            </p:cNvPr>
            <p:cNvCxnSpPr/>
            <p:nvPr/>
          </p:nvCxnSpPr>
          <p:spPr>
            <a:xfrm>
              <a:off x="2028758" y="3017648"/>
              <a:ext cx="0" cy="501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C55AA4FD-41DD-44E9-85FA-A58636764295}"/>
                </a:ext>
              </a:extLst>
            </p:cNvPr>
            <p:cNvCxnSpPr/>
            <p:nvPr/>
          </p:nvCxnSpPr>
          <p:spPr>
            <a:xfrm>
              <a:off x="2028758" y="3924087"/>
              <a:ext cx="0" cy="5013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274FC86C-C66A-4B5A-8E7C-C02F6F940966}"/>
                    </a:ext>
                  </a:extLst>
                </p:cNvPr>
                <p:cNvSpPr txBox="1"/>
                <p:nvPr/>
              </p:nvSpPr>
              <p:spPr>
                <a:xfrm>
                  <a:off x="2092349" y="4166832"/>
                  <a:ext cx="2704231" cy="691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低周波ゲイン</a:t>
                  </a:r>
                  <a:endParaRPr lang="en-US" altLang="ja-JP" b="1" dirty="0"/>
                </a:p>
                <a:p>
                  <a:r>
                    <a:rPr lang="en-US" altLang="ja-JP" b="1" dirty="0"/>
                    <a:t>(</a:t>
                  </a:r>
                  <a:r>
                    <a:rPr kumimoji="1" lang="ja-JP" altLang="en-US" b="1" dirty="0"/>
                    <a:t>直流ゲイン　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𝒚𝒓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en-US" altLang="ja-JP" b="1" dirty="0"/>
                    <a:t>)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274FC86C-C66A-4B5A-8E7C-C02F6F940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349" y="4166832"/>
                  <a:ext cx="2704231" cy="691536"/>
                </a:xfrm>
                <a:prstGeom prst="rect">
                  <a:avLst/>
                </a:prstGeom>
                <a:blipFill>
                  <a:blip r:embed="rId6"/>
                  <a:stretch>
                    <a:fillRect l="-1802" t="-5310" b="-1061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F317A87-9C25-4C7E-B796-06386C7714F9}"/>
                </a:ext>
              </a:extLst>
            </p:cNvPr>
            <p:cNvCxnSpPr>
              <a:cxnSpLocks/>
            </p:cNvCxnSpPr>
            <p:nvPr/>
          </p:nvCxnSpPr>
          <p:spPr>
            <a:xfrm>
              <a:off x="5535721" y="3054227"/>
              <a:ext cx="0" cy="52717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3FEBB4D1-236F-491D-8561-3AF41C053C10}"/>
                    </a:ext>
                  </a:extLst>
                </p:cNvPr>
                <p:cNvSpPr txBox="1"/>
                <p:nvPr/>
              </p:nvSpPr>
              <p:spPr>
                <a:xfrm>
                  <a:off x="5606790" y="2701325"/>
                  <a:ext cx="2654894" cy="65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7030A0"/>
                      </a:solidFill>
                    </a:rPr>
                    <a:t>ピークゲイン</a:t>
                  </a:r>
                  <a:endParaRPr kumimoji="1" lang="en-US" altLang="ja-JP" b="1" dirty="0">
                    <a:solidFill>
                      <a:srgbClr val="7030A0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kumimoji="1" lang="en-US" altLang="ja-JP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sub>
                        </m:sSub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ja-JP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3FEBB4D1-236F-491D-8561-3AF41C053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90" y="2701325"/>
                  <a:ext cx="2654894" cy="659027"/>
                </a:xfrm>
                <a:prstGeom prst="rect">
                  <a:avLst/>
                </a:prstGeom>
                <a:blipFill>
                  <a:blip r:embed="rId7"/>
                  <a:stretch>
                    <a:fillRect l="-5517" t="-12037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595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周波数応答特性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03704DC-8389-4D3E-AD0C-27ACD136FAFA}"/>
              </a:ext>
            </a:extLst>
          </p:cNvPr>
          <p:cNvGrpSpPr/>
          <p:nvPr/>
        </p:nvGrpSpPr>
        <p:grpSpPr>
          <a:xfrm>
            <a:off x="962526" y="2181726"/>
            <a:ext cx="10391956" cy="2090613"/>
            <a:chOff x="962526" y="2181726"/>
            <a:chExt cx="10391956" cy="209061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A37000C-6ABD-404E-A68F-BDD179958845}"/>
                </a:ext>
              </a:extLst>
            </p:cNvPr>
            <p:cNvSpPr/>
            <p:nvPr/>
          </p:nvSpPr>
          <p:spPr>
            <a:xfrm>
              <a:off x="2887579" y="3930316"/>
              <a:ext cx="1572126" cy="24063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28C24E04-1C20-4AD5-B8B0-D10805C2AE5F}"/>
                    </a:ext>
                  </a:extLst>
                </p:cNvPr>
                <p:cNvSpPr txBox="1"/>
                <p:nvPr/>
              </p:nvSpPr>
              <p:spPr>
                <a:xfrm>
                  <a:off x="962526" y="2181726"/>
                  <a:ext cx="9368590" cy="1522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バンド幅</a:t>
                  </a:r>
                  <a:r>
                    <a:rPr kumimoji="1" lang="en-US" altLang="ja-JP" b="1" dirty="0"/>
                    <a:t>…</a:t>
                  </a:r>
                  <a:r>
                    <a:rPr kumimoji="1" lang="ja-JP" altLang="en-US" b="1" dirty="0"/>
                    <a:t>ゲイン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ja-JP" altLang="en-US" b="1" dirty="0"/>
                    <a:t>が直流ゲイン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ja-JP" altLang="en-US" b="1" dirty="0"/>
                    <a:t>の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a14:m>
                  <a:r>
                    <a:rPr kumimoji="1" lang="ja-JP" altLang="en-US" b="1" dirty="0"/>
                    <a:t>となるときの周波数</a:t>
                  </a:r>
                  <a:endParaRPr kumimoji="1" lang="en-US" altLang="ja-JP" b="1" dirty="0"/>
                </a:p>
                <a:p>
                  <a:r>
                    <a:rPr lang="en-US" altLang="ja-JP" b="1" dirty="0"/>
                    <a:t>					</a:t>
                  </a:r>
                  <a:r>
                    <a:rPr lang="ja-JP" altLang="en-US" b="1" dirty="0"/>
                    <a:t>　　</a:t>
                  </a:r>
                  <a:r>
                    <a:rPr kumimoji="1" lang="ja-JP" altLang="en-US" b="1" dirty="0"/>
                    <a:t>（</a:t>
                  </a:r>
                  <a:r>
                    <a:rPr kumimoji="1" lang="en-US" altLang="ja-JP" b="1" dirty="0"/>
                    <a:t>dB</a:t>
                  </a:r>
                  <a:r>
                    <a:rPr kumimoji="1" lang="ja-JP" altLang="en-US" b="1" dirty="0"/>
                    <a:t>では</a:t>
                  </a:r>
                  <a:r>
                    <a:rPr kumimoji="1" lang="en-US" altLang="ja-JP" b="1" dirty="0"/>
                    <a:t>3dB</a:t>
                  </a:r>
                  <a:r>
                    <a:rPr lang="ja-JP" altLang="en-US" b="1" dirty="0"/>
                    <a:t>下がる周波数に相当</a:t>
                  </a:r>
                  <a:r>
                    <a:rPr kumimoji="1" lang="ja-JP" altLang="en-US" b="1" dirty="0"/>
                    <a:t>）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ピークゲイン</a:t>
                  </a:r>
                  <a:r>
                    <a:rPr kumimoji="1" lang="en-US" altLang="ja-JP" b="1" dirty="0"/>
                    <a:t>…</a:t>
                  </a:r>
                </a:p>
                <a:p>
                  <a:r>
                    <a:rPr lang="en-US" altLang="ja-JP" b="1" dirty="0"/>
                    <a:t>(</a:t>
                  </a:r>
                  <a:r>
                    <a:rPr lang="ja-JP" altLang="en-US" b="1" dirty="0"/>
                    <a:t>共振ピーク</a:t>
                  </a:r>
                  <a:r>
                    <a:rPr lang="en-US" altLang="ja-JP" b="1" dirty="0"/>
                    <a:t>)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28C24E04-1C20-4AD5-B8B0-D10805C2A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26" y="2181726"/>
                  <a:ext cx="9368590" cy="1522533"/>
                </a:xfrm>
                <a:prstGeom prst="rect">
                  <a:avLst/>
                </a:prstGeom>
                <a:blipFill>
                  <a:blip r:embed="rId2"/>
                  <a:stretch>
                    <a:fillRect l="-586" t="-800" b="-52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0C287A6-D088-4732-831E-E9354270AA76}"/>
                </a:ext>
              </a:extLst>
            </p:cNvPr>
            <p:cNvSpPr/>
            <p:nvPr/>
          </p:nvSpPr>
          <p:spPr>
            <a:xfrm>
              <a:off x="2629016" y="3072010"/>
              <a:ext cx="872546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振幅比の最大値</a:t>
              </a:r>
              <a:endParaRPr lang="en-US" altLang="ja-JP" b="1" dirty="0"/>
            </a:p>
            <a:p>
              <a:r>
                <a:rPr lang="ja-JP" altLang="en-US" b="1" dirty="0"/>
                <a:t>⇒ピークゲインとなる周波数付近の入力が加わると，出力が入力より大きくなる．</a:t>
              </a:r>
              <a:endParaRPr lang="en-US" altLang="ja-JP" b="1" dirty="0"/>
            </a:p>
            <a:p>
              <a:r>
                <a:rPr lang="ja-JP" altLang="en-US" b="1" dirty="0"/>
                <a:t>⇒時間応答が振動的</a:t>
              </a:r>
              <a:endParaRPr lang="en-US" altLang="ja-JP" b="1" dirty="0"/>
            </a:p>
            <a:p>
              <a:r>
                <a:rPr lang="ja-JP" altLang="en-US" b="1" dirty="0"/>
                <a:t>⇒減衰性の指標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57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閉ループ系の設計仕様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C24E04-1C20-4AD5-B8B0-D10805C2AE5F}"/>
                  </a:ext>
                </a:extLst>
              </p:cNvPr>
              <p:cNvSpPr txBox="1"/>
              <p:nvPr/>
            </p:nvSpPr>
            <p:spPr>
              <a:xfrm>
                <a:off x="962526" y="2181726"/>
                <a:ext cx="9368590" cy="295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～制御系設計で</a:t>
                </a:r>
                <a:r>
                  <a:rPr kumimoji="1" lang="ja-JP" altLang="en-US" b="1" dirty="0">
                    <a:solidFill>
                      <a:schemeClr val="accent2"/>
                    </a:solidFill>
                  </a:rPr>
                  <a:t>要求する閉ループ系の性能</a:t>
                </a:r>
                <a:r>
                  <a:rPr kumimoji="1" lang="ja-JP" altLang="en-US" b="1" dirty="0"/>
                  <a:t>～</a:t>
                </a:r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安定性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閉ループ系が内部安定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速</a:t>
                </a:r>
                <a:r>
                  <a:rPr kumimoji="1" lang="ja-JP" altLang="en-US" b="1" dirty="0">
                    <a:solidFill>
                      <a:srgbClr val="002060"/>
                    </a:solidFill>
                  </a:rPr>
                  <a:t>応性</a:t>
                </a:r>
                <a:r>
                  <a:rPr kumimoji="1" lang="en-US" altLang="ja-JP" b="1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𝒚𝒓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のゲイン線図において，バンド幅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𝒃𝒘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が十分大きい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減衰性</a:t>
                </a:r>
                <a:r>
                  <a:rPr lang="en-US" altLang="ja-JP" b="1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𝒚𝒓</m:t>
                        </m:r>
                      </m:sub>
                    </m:sSub>
                  </m:oMath>
                </a14:m>
                <a:r>
                  <a:rPr lang="ja-JP" altLang="en-US" b="1" dirty="0"/>
                  <a:t>のゲイン線図において，ピークゲイン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ja-JP" altLang="en-US" b="1" dirty="0"/>
                  <a:t>が十分小さい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定常偏差</a:t>
                </a:r>
                <a:r>
                  <a:rPr lang="en-US" altLang="ja-JP" b="1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𝒚𝒓</m:t>
                        </m:r>
                      </m:sub>
                    </m:sSub>
                  </m:oMath>
                </a14:m>
                <a:r>
                  <a:rPr lang="ja-JP" altLang="en-US" b="1" dirty="0"/>
                  <a:t>のゲイン線図において，直流ゲイン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𝒚𝒓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b="1" dirty="0"/>
                  <a:t>が</a:t>
                </a:r>
                <a:r>
                  <a:rPr lang="en-US" altLang="ja-JP" b="1" dirty="0"/>
                  <a:t>1</a:t>
                </a:r>
              </a:p>
              <a:p>
                <a:endParaRPr kumimoji="1" lang="en-US" altLang="ja-JP" b="1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C24E04-1C20-4AD5-B8B0-D10805C2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6" y="2181726"/>
                <a:ext cx="9368590" cy="2958439"/>
              </a:xfrm>
              <a:prstGeom prst="rect">
                <a:avLst/>
              </a:prstGeom>
              <a:blipFill>
                <a:blip r:embed="rId2"/>
                <a:stretch>
                  <a:fillRect l="-586" t="-1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40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閉ループ系</a:t>
            </a:r>
            <a:endParaRPr kumimoji="1" lang="ja-JP" altLang="en-US" dirty="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30396BA-4C1A-41F5-A783-06B98912157C}"/>
              </a:ext>
            </a:extLst>
          </p:cNvPr>
          <p:cNvGrpSpPr/>
          <p:nvPr/>
        </p:nvGrpSpPr>
        <p:grpSpPr>
          <a:xfrm>
            <a:off x="838200" y="1627935"/>
            <a:ext cx="8836657" cy="1528199"/>
            <a:chOff x="1399673" y="1788795"/>
            <a:chExt cx="8836657" cy="1528199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244F896A-E7FC-426E-9661-7E4178E22B18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399673" y="2695074"/>
              <a:ext cx="14237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4762ED-3C3F-4121-B4B2-F35280494172}"/>
                </a:ext>
              </a:extLst>
            </p:cNvPr>
            <p:cNvSpPr/>
            <p:nvPr/>
          </p:nvSpPr>
          <p:spPr>
            <a:xfrm>
              <a:off x="4076115" y="2335074"/>
              <a:ext cx="108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2EE3E1D-9953-4B06-9BEB-E2D2A2C53C4D}"/>
                </a:ext>
              </a:extLst>
            </p:cNvPr>
            <p:cNvSpPr/>
            <p:nvPr/>
          </p:nvSpPr>
          <p:spPr>
            <a:xfrm>
              <a:off x="2823410" y="2605074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2D9EFD8-1333-453C-A26D-2BE6C7DF34D0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3003410" y="2695074"/>
              <a:ext cx="10727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1EFEF2A-1253-46B0-9048-3E5F2AA2B18B}"/>
                </a:ext>
              </a:extLst>
            </p:cNvPr>
            <p:cNvSpPr/>
            <p:nvPr/>
          </p:nvSpPr>
          <p:spPr>
            <a:xfrm>
              <a:off x="7400840" y="2335074"/>
              <a:ext cx="108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0570EB2-77A4-4205-9079-2C5DF5D6F121}"/>
                </a:ext>
              </a:extLst>
            </p:cNvPr>
            <p:cNvSpPr/>
            <p:nvPr/>
          </p:nvSpPr>
          <p:spPr>
            <a:xfrm>
              <a:off x="6148135" y="2605074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5F6F5E4-989B-46D9-A0FC-190C638D3990}"/>
                </a:ext>
              </a:extLst>
            </p:cNvPr>
            <p:cNvCxnSpPr>
              <a:cxnSpLocks/>
              <a:stCxn id="18" idx="6"/>
              <a:endCxn id="17" idx="1"/>
            </p:cNvCxnSpPr>
            <p:nvPr/>
          </p:nvCxnSpPr>
          <p:spPr>
            <a:xfrm>
              <a:off x="6328135" y="2695074"/>
              <a:ext cx="10727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65EE3E3-6D61-4621-9E9F-0B14A21656C8}"/>
                </a:ext>
              </a:extLst>
            </p:cNvPr>
            <p:cNvCxnSpPr>
              <a:cxnSpLocks/>
              <a:stCxn id="6" idx="3"/>
              <a:endCxn id="18" idx="2"/>
            </p:cNvCxnSpPr>
            <p:nvPr/>
          </p:nvCxnSpPr>
          <p:spPr>
            <a:xfrm>
              <a:off x="5156115" y="2695074"/>
              <a:ext cx="992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92CA696-0432-4976-B4A2-A2FC787FFD36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228820" y="1788795"/>
              <a:ext cx="9315" cy="816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BAF3C18-ECCA-4A76-8D39-B3A49BC0D576}"/>
                </a:ext>
              </a:extLst>
            </p:cNvPr>
            <p:cNvCxnSpPr>
              <a:cxnSpLocks/>
              <a:stCxn id="17" idx="3"/>
              <a:endCxn id="34" idx="2"/>
            </p:cNvCxnSpPr>
            <p:nvPr/>
          </p:nvCxnSpPr>
          <p:spPr>
            <a:xfrm>
              <a:off x="8480840" y="2695074"/>
              <a:ext cx="797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F13858F-3702-43E8-9842-77ADD77D221E}"/>
                </a:ext>
              </a:extLst>
            </p:cNvPr>
            <p:cNvSpPr/>
            <p:nvPr/>
          </p:nvSpPr>
          <p:spPr>
            <a:xfrm>
              <a:off x="9278590" y="2605074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FFB86DD8-6A5E-4BDB-91D3-B55E3C4082CF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9458590" y="2695074"/>
              <a:ext cx="736970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C5E24E5D-C106-48D1-BD28-D42DAB93D902}"/>
                </a:ext>
              </a:extLst>
            </p:cNvPr>
            <p:cNvCxnSpPr>
              <a:cxnSpLocks/>
              <a:stCxn id="34" idx="4"/>
              <a:endCxn id="7" idx="4"/>
            </p:cNvCxnSpPr>
            <p:nvPr/>
          </p:nvCxnSpPr>
          <p:spPr>
            <a:xfrm rot="5400000">
              <a:off x="6141000" y="-442516"/>
              <a:ext cx="12700" cy="6455180"/>
            </a:xfrm>
            <a:prstGeom prst="bentConnector3">
              <a:avLst>
                <a:gd name="adj1" fmla="val 1016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A2656DC-AB29-4965-9845-2FCABAC06A1C}"/>
                    </a:ext>
                  </a:extLst>
                </p:cNvPr>
                <p:cNvSpPr txBox="1"/>
                <p:nvPr/>
              </p:nvSpPr>
              <p:spPr>
                <a:xfrm>
                  <a:off x="2387977" y="2695074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A2656DC-AB29-4965-9845-2FCABAC0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977" y="2695074"/>
                  <a:ext cx="26609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8605" r="-18605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D5256C-6290-472C-8FE0-0B462FA99D50}"/>
                    </a:ext>
                  </a:extLst>
                </p:cNvPr>
                <p:cNvSpPr txBox="1"/>
                <p:nvPr/>
              </p:nvSpPr>
              <p:spPr>
                <a:xfrm>
                  <a:off x="2626824" y="3009217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D5256C-6290-472C-8FE0-0B462FA99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824" y="3009217"/>
                  <a:ext cx="26609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651" r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EFC2A70-7283-4921-9DB0-501BDAA3842F}"/>
                    </a:ext>
                  </a:extLst>
                </p:cNvPr>
                <p:cNvSpPr txBox="1"/>
                <p:nvPr/>
              </p:nvSpPr>
              <p:spPr>
                <a:xfrm>
                  <a:off x="5929160" y="2271828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EFC2A70-7283-4921-9DB0-501BDAA38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160" y="2271828"/>
                  <a:ext cx="266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605" r="-18605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5F741EA-6EFA-4EB8-AF42-46C0B5B5574D}"/>
                    </a:ext>
                  </a:extLst>
                </p:cNvPr>
                <p:cNvSpPr txBox="1"/>
                <p:nvPr/>
              </p:nvSpPr>
              <p:spPr>
                <a:xfrm>
                  <a:off x="1631281" y="2335515"/>
                  <a:ext cx="211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5F741EA-6EFA-4EB8-AF42-46C0B5B55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281" y="2335515"/>
                  <a:ext cx="21159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8754445-364B-4F2D-B980-889537A982D7}"/>
                    </a:ext>
                  </a:extLst>
                </p:cNvPr>
                <p:cNvSpPr txBox="1"/>
                <p:nvPr/>
              </p:nvSpPr>
              <p:spPr>
                <a:xfrm>
                  <a:off x="3370891" y="2334750"/>
                  <a:ext cx="2148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8754445-364B-4F2D-B980-889537A98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891" y="2334750"/>
                  <a:ext cx="21480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6724DBB-75C9-4621-968D-566E18684C21}"/>
                    </a:ext>
                  </a:extLst>
                </p:cNvPr>
                <p:cNvSpPr txBox="1"/>
                <p:nvPr/>
              </p:nvSpPr>
              <p:spPr>
                <a:xfrm>
                  <a:off x="5474751" y="2337810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6724DBB-75C9-4621-968D-566E18684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751" y="2337810"/>
                  <a:ext cx="2388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821" r="-12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D353950-AEAF-4B05-A9A6-DABE3C2CBD1B}"/>
                    </a:ext>
                  </a:extLst>
                </p:cNvPr>
                <p:cNvSpPr txBox="1"/>
                <p:nvPr/>
              </p:nvSpPr>
              <p:spPr>
                <a:xfrm>
                  <a:off x="6389095" y="1811382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D353950-AEAF-4B05-A9A6-DABE3C2CB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095" y="1811382"/>
                  <a:ext cx="23884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641" r="-23077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3AAD024-B888-42C5-B8E6-A51302FB18ED}"/>
                    </a:ext>
                  </a:extLst>
                </p:cNvPr>
                <p:cNvSpPr txBox="1"/>
                <p:nvPr/>
              </p:nvSpPr>
              <p:spPr>
                <a:xfrm>
                  <a:off x="10008704" y="2271828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3AAD024-B888-42C5-B8E6-A51302FB1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704" y="2271828"/>
                  <a:ext cx="22762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027" r="-24324" b="-25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65D9B9E-3F91-4786-8350-D460F2AB1851}"/>
                    </a:ext>
                  </a:extLst>
                </p:cNvPr>
                <p:cNvSpPr txBox="1"/>
                <p:nvPr/>
              </p:nvSpPr>
              <p:spPr>
                <a:xfrm>
                  <a:off x="4483136" y="2479630"/>
                  <a:ext cx="1891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𝜥</m:t>
                        </m:r>
                      </m:oMath>
                    </m:oMathPara>
                  </a14:m>
                  <a:endParaRPr lang="ja-JP" altLang="en-US" sz="2800" b="1" i="1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65D9B9E-3F91-4786-8350-D460F2AB1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36" y="2479630"/>
                  <a:ext cx="189154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451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CA744B7-A608-416F-8F78-C576A8C52B8C}"/>
                    </a:ext>
                  </a:extLst>
                </p:cNvPr>
                <p:cNvSpPr txBox="1"/>
                <p:nvPr/>
              </p:nvSpPr>
              <p:spPr>
                <a:xfrm>
                  <a:off x="5777768" y="2769207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CA744B7-A608-416F-8F78-C576A8C52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768" y="2769207"/>
                  <a:ext cx="26609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8605" r="-18605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C08955B9-5062-4AC7-BBA4-FC59A77FAC4F}"/>
                    </a:ext>
                  </a:extLst>
                </p:cNvPr>
                <p:cNvSpPr txBox="1"/>
                <p:nvPr/>
              </p:nvSpPr>
              <p:spPr>
                <a:xfrm>
                  <a:off x="7852656" y="2492208"/>
                  <a:ext cx="1891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sz="2800" b="1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C08955B9-5062-4AC7-BBA4-FC59A77FA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656" y="2492208"/>
                  <a:ext cx="189154" cy="430887"/>
                </a:xfrm>
                <a:prstGeom prst="rect">
                  <a:avLst/>
                </a:prstGeom>
                <a:blipFill>
                  <a:blip r:embed="rId12"/>
                  <a:stretch>
                    <a:fillRect r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2462B03-87C9-4AAA-90B6-9713190C3593}"/>
              </a:ext>
            </a:extLst>
          </p:cNvPr>
          <p:cNvGrpSpPr/>
          <p:nvPr/>
        </p:nvGrpSpPr>
        <p:grpSpPr>
          <a:xfrm>
            <a:off x="838200" y="4236233"/>
            <a:ext cx="9235810" cy="2040682"/>
            <a:chOff x="1273800" y="4321381"/>
            <a:chExt cx="9235810" cy="2040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69E04101-EDD0-40DE-A130-9476CBFCFAF9}"/>
                    </a:ext>
                  </a:extLst>
                </p:cNvPr>
                <p:cNvSpPr txBox="1"/>
                <p:nvPr/>
              </p:nvSpPr>
              <p:spPr>
                <a:xfrm>
                  <a:off x="1273800" y="4321381"/>
                  <a:ext cx="2186020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ja-JP" altLang="en-US" b="1" dirty="0"/>
                    <a:t>：目標値</a:t>
                  </a:r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kumimoji="1" lang="ja-JP" altLang="en-US" b="1" dirty="0"/>
                    <a:t>：誤差（偏差）</a:t>
                  </a:r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ja-JP" altLang="en-US" b="1" dirty="0"/>
                    <a:t>：制御入力</a:t>
                  </a:r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kumimoji="1" lang="ja-JP" altLang="en-US" b="1" dirty="0"/>
                    <a:t>：外乱</a:t>
                  </a:r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ja-JP" altLang="en-US" b="1" dirty="0"/>
                    <a:t>：出力</a:t>
                  </a:r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𝜥</m:t>
                      </m:r>
                    </m:oMath>
                  </a14:m>
                  <a:r>
                    <a:rPr kumimoji="1" lang="ja-JP" altLang="en-US" b="1" dirty="0"/>
                    <a:t>：制御器</a:t>
                  </a:r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ja-JP" altLang="en-US" b="1" dirty="0"/>
                    <a:t>：制御対象</a:t>
                  </a:r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69E04101-EDD0-40DE-A130-9476CBFCF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800" y="4321381"/>
                  <a:ext cx="2186020" cy="2031325"/>
                </a:xfrm>
                <a:prstGeom prst="rect">
                  <a:avLst/>
                </a:prstGeom>
                <a:blipFill>
                  <a:blip r:embed="rId13"/>
                  <a:stretch>
                    <a:fillRect t="-1802" b="-39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F2BE64E-F16B-4C2E-A023-C41795838F93}"/>
                    </a:ext>
                  </a:extLst>
                </p:cNvPr>
                <p:cNvSpPr txBox="1"/>
                <p:nvPr/>
              </p:nvSpPr>
              <p:spPr>
                <a:xfrm>
                  <a:off x="3948673" y="4330738"/>
                  <a:ext cx="6560937" cy="2031325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閉ループ系が望ましい特性になるように，制御器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𝜥</m:t>
                      </m:r>
                    </m:oMath>
                  </a14:m>
                  <a:r>
                    <a:rPr lang="ja-JP" altLang="en-US" b="1" dirty="0"/>
                    <a:t>を設計する．その際に必要な評価指標がある．ここでは，以下の</a:t>
                  </a:r>
                  <a:r>
                    <a:rPr lang="en-US" altLang="ja-JP" b="1" dirty="0"/>
                    <a:t>3</a:t>
                  </a:r>
                  <a:r>
                    <a:rPr lang="ja-JP" altLang="en-US" b="1" dirty="0"/>
                    <a:t>つについて触れる．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・安定性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・時間応答特性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・周波数応答特性</a:t>
                  </a: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F2BE64E-F16B-4C2E-A023-C41795838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673" y="4330738"/>
                  <a:ext cx="6560937" cy="2031325"/>
                </a:xfrm>
                <a:prstGeom prst="rect">
                  <a:avLst/>
                </a:prstGeom>
                <a:blipFill>
                  <a:blip r:embed="rId14"/>
                  <a:stretch>
                    <a:fillRect l="-743" t="-1497" r="-4178" b="-359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AFC78C9-9D21-47C4-A21D-5767451696C8}"/>
              </a:ext>
            </a:extLst>
          </p:cNvPr>
          <p:cNvGrpSpPr/>
          <p:nvPr/>
        </p:nvGrpSpPr>
        <p:grpSpPr>
          <a:xfrm>
            <a:off x="838199" y="1627934"/>
            <a:ext cx="10079999" cy="5355312"/>
            <a:chOff x="838199" y="1627934"/>
            <a:chExt cx="10079999" cy="535531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9821FAD5-FB1F-4638-B04E-0B0578E7401E}"/>
                </a:ext>
              </a:extLst>
            </p:cNvPr>
            <p:cNvSpPr/>
            <p:nvPr/>
          </p:nvSpPr>
          <p:spPr>
            <a:xfrm>
              <a:off x="2035463" y="3957327"/>
              <a:ext cx="8121074" cy="21547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1287BA5-53DF-4845-91AE-E23C8111F6E6}"/>
                    </a:ext>
                  </a:extLst>
                </p:cNvPr>
                <p:cNvSpPr txBox="1"/>
                <p:nvPr/>
              </p:nvSpPr>
              <p:spPr>
                <a:xfrm>
                  <a:off x="838199" y="1627934"/>
                  <a:ext cx="10079999" cy="5355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制御入力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ja-JP" altLang="en-US" b="1" dirty="0"/>
                    <a:t>が発散する場合，現実的にシステムに実装できないため，実際には以下の</a:t>
                  </a:r>
                  <a:r>
                    <a:rPr lang="en-US" altLang="ja-JP" b="1" dirty="0"/>
                    <a:t>4</a:t>
                  </a:r>
                  <a:r>
                    <a:rPr lang="ja-JP" altLang="en-US" b="1" dirty="0"/>
                    <a:t>通りについて安全性を考える必要がある．</a:t>
                  </a:r>
                  <a:endParaRPr lang="en-US" altLang="ja-JP" b="1" dirty="0"/>
                </a:p>
                <a:p>
                  <a:endParaRPr lang="en-US" altLang="ja-JP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目標から出力・制御入力と外乱から出力・制御入力である．それぞれについての伝達関数は次のとおりである．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これらすべてが入出力安定（</a:t>
                  </a:r>
                  <a:r>
                    <a:rPr lang="en-US" altLang="ja-JP" b="1" dirty="0"/>
                    <a:t>BIBO</a:t>
                  </a:r>
                  <a:r>
                    <a:rPr lang="ja-JP" altLang="en-US" b="1" dirty="0"/>
                    <a:t>安定）というのを</a:t>
                  </a:r>
                  <a:r>
                    <a:rPr lang="ja-JP" altLang="en-US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内部安定</a:t>
                  </a:r>
                  <a:r>
                    <a:rPr lang="ja-JP" altLang="en-US" b="1" dirty="0"/>
                    <a:t>といい，フィードバック制御系の安定性の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必要十分条件</a:t>
                  </a:r>
                  <a:r>
                    <a:rPr lang="ja-JP" altLang="en-US" b="1" dirty="0"/>
                    <a:t>である．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1287BA5-53DF-4845-91AE-E23C8111F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1627934"/>
                  <a:ext cx="10079999" cy="5355312"/>
                </a:xfrm>
                <a:prstGeom prst="rect">
                  <a:avLst/>
                </a:prstGeom>
                <a:blipFill>
                  <a:blip r:embed="rId2"/>
                  <a:stretch>
                    <a:fillRect l="-484" t="-569" r="-484" b="-7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6C9DBBC-7B01-492A-994C-2BDDC50047FB}"/>
                    </a:ext>
                  </a:extLst>
                </p:cNvPr>
                <p:cNvSpPr txBox="1"/>
                <p:nvPr/>
              </p:nvSpPr>
              <p:spPr>
                <a:xfrm>
                  <a:off x="2492003" y="4117778"/>
                  <a:ext cx="237007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6C9DBBC-7B01-492A-994C-2BDDC5004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3" y="4117778"/>
                  <a:ext cx="2370072" cy="5767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9E7505A-B5F6-4C6F-99AA-99F1A8DD046D}"/>
                    </a:ext>
                  </a:extLst>
                </p:cNvPr>
                <p:cNvSpPr txBox="1"/>
                <p:nvPr/>
              </p:nvSpPr>
              <p:spPr>
                <a:xfrm>
                  <a:off x="7319443" y="4117777"/>
                  <a:ext cx="2378087" cy="583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𝒖𝒓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9E7505A-B5F6-4C6F-99AA-99F1A8DD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43" y="4117777"/>
                  <a:ext cx="2378087" cy="5834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8AE5295-B785-4603-8C3D-959A39B63750}"/>
                    </a:ext>
                  </a:extLst>
                </p:cNvPr>
                <p:cNvSpPr txBox="1"/>
                <p:nvPr/>
              </p:nvSpPr>
              <p:spPr>
                <a:xfrm>
                  <a:off x="2492003" y="5253997"/>
                  <a:ext cx="237007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𝒚𝒅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8AE5295-B785-4603-8C3D-959A39B63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3" y="5253997"/>
                  <a:ext cx="2370072" cy="576761"/>
                </a:xfrm>
                <a:prstGeom prst="rect">
                  <a:avLst/>
                </a:prstGeom>
                <a:blipFill>
                  <a:blip r:embed="rId5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9BD5777-A691-4641-99F8-5B22441C859B}"/>
                    </a:ext>
                  </a:extLst>
                </p:cNvPr>
                <p:cNvSpPr txBox="1"/>
                <p:nvPr/>
              </p:nvSpPr>
              <p:spPr>
                <a:xfrm>
                  <a:off x="7329927" y="5253996"/>
                  <a:ext cx="2608919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𝒖𝒅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9BD5777-A691-4641-99F8-5B22441C8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927" y="5253996"/>
                  <a:ext cx="2608919" cy="576761"/>
                </a:xfrm>
                <a:prstGeom prst="rect">
                  <a:avLst/>
                </a:prstGeom>
                <a:blipFill>
                  <a:blip r:embed="rId6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7955F7-4A42-4CF6-BD02-E7639B9371C9}"/>
              </a:ext>
            </a:extLst>
          </p:cNvPr>
          <p:cNvGrpSpPr/>
          <p:nvPr/>
        </p:nvGrpSpPr>
        <p:grpSpPr>
          <a:xfrm>
            <a:off x="838199" y="1627934"/>
            <a:ext cx="10079999" cy="6681877"/>
            <a:chOff x="838199" y="1627934"/>
            <a:chExt cx="10079999" cy="6681877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B31CB6A-1E6A-43FE-87D9-EECF46436319}"/>
                </a:ext>
              </a:extLst>
            </p:cNvPr>
            <p:cNvSpPr/>
            <p:nvPr/>
          </p:nvSpPr>
          <p:spPr>
            <a:xfrm>
              <a:off x="4042610" y="3625516"/>
              <a:ext cx="3737811" cy="3850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8F75031C-C86E-4AA7-A298-6BCC57201BDC}"/>
                </a:ext>
              </a:extLst>
            </p:cNvPr>
            <p:cNvGrpSpPr/>
            <p:nvPr/>
          </p:nvGrpSpPr>
          <p:grpSpPr>
            <a:xfrm>
              <a:off x="838199" y="1627934"/>
              <a:ext cx="10079999" cy="6681877"/>
              <a:chOff x="838199" y="1627934"/>
              <a:chExt cx="10079999" cy="66818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B1287BA5-53DF-4845-91AE-E23C8111F6E6}"/>
                      </a:ext>
                    </a:extLst>
                  </p:cNvPr>
                  <p:cNvSpPr txBox="1"/>
                  <p:nvPr/>
                </p:nvSpPr>
                <p:spPr>
                  <a:xfrm>
                    <a:off x="838199" y="1627934"/>
                    <a:ext cx="10079999" cy="52034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b="1" dirty="0"/>
                      <a:t>制御対象と制御器の式を分母分子に注目して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𝚱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0" smtClean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ja-JP" b="1" i="0" smtClean="0">
                                      <a:latin typeface="Cambria Math" panose="02040503050406030204" pitchFamily="18" charset="0"/>
                                    </a:rPr>
                                    <m:t>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ja-JP" b="1" i="0" smtClean="0">
                                      <a:latin typeface="Cambria Math" panose="02040503050406030204" pitchFamily="18" charset="0"/>
                                    </a:rPr>
                                    <m:t>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とするとき，</a:t>
                    </a:r>
                    <a:r>
                      <a:rPr lang="en-US" altLang="ja-JP" b="1" dirty="0"/>
                      <a:t>4</a:t>
                    </a:r>
                    <a:r>
                      <a:rPr lang="ja-JP" altLang="en-US" b="1" dirty="0"/>
                      <a:t>つの伝達関数の分母多項式は，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oMath>
                      </m:oMathPara>
                    </a14:m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これは，特性方程式である．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特性方程式</a:t>
                    </a:r>
                    <a:r>
                      <a:rPr lang="en-US" altLang="ja-JP" b="1" dirty="0"/>
                      <a:t>…</a:t>
                    </a:r>
                    <a:r>
                      <a:rPr lang="ja-JP" altLang="en-US" b="1" dirty="0"/>
                      <a:t>根が安定ならば，内部安定となる．</a:t>
                    </a:r>
                    <a:endParaRPr lang="en-US" altLang="ja-JP" b="1" dirty="0"/>
                  </a:p>
                  <a:p>
                    <a:r>
                      <a:rPr lang="en-US" altLang="ja-JP" b="1" dirty="0"/>
                      <a:t>	</a:t>
                    </a:r>
                    <a:r>
                      <a:rPr lang="ja-JP" altLang="en-US" b="1" dirty="0"/>
                      <a:t>　　</a:t>
                    </a:r>
                    <a:r>
                      <a:rPr lang="en-US" altLang="ja-JP" b="1" dirty="0"/>
                      <a:t>※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a14:m>
                    <a:r>
                      <a:rPr lang="ja-JP" altLang="en-US" b="1" dirty="0"/>
                      <a:t>と</a:t>
                    </a:r>
                    <a14:m>
                      <m:oMath xmlns:m="http://schemas.openxmlformats.org/officeDocument/2006/math"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a14:m>
                    <a:r>
                      <a:rPr lang="ja-JP" altLang="en-US" b="1" dirty="0"/>
                      <a:t>の間に不安定な極零相殺がないとき，</a:t>
                    </a:r>
                    <a:r>
                      <a:rPr lang="en-US" altLang="ja-JP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𝒚𝒓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a14:m>
                    <a:r>
                      <a:rPr lang="en-US" altLang="ja-JP" b="1" dirty="0"/>
                      <a:t>BIBO</a:t>
                    </a:r>
                    <a:r>
                      <a:rPr lang="ja-JP" altLang="en-US" b="1" dirty="0"/>
                      <a:t>安定⇔内部安定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極零相殺</a:t>
                    </a:r>
                    <a:r>
                      <a:rPr lang="en-US" altLang="ja-JP" b="1" dirty="0"/>
                      <a:t>…</a:t>
                    </a:r>
                    <a:r>
                      <a:rPr lang="ja-JP" altLang="en-US" b="1" dirty="0"/>
                      <a:t>制御対象の不安定な極（零）と制御器の不安定な零（極）が相殺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B1287BA5-53DF-4845-91AE-E23C8111F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1627934"/>
                    <a:ext cx="10079999" cy="520341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84" t="-5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4BADB0E3-2D0C-4348-9671-AE563927BB0E}"/>
                  </a:ext>
                </a:extLst>
              </p:cNvPr>
              <p:cNvGrpSpPr/>
              <p:nvPr/>
            </p:nvGrpSpPr>
            <p:grpSpPr>
              <a:xfrm>
                <a:off x="2614863" y="6555628"/>
                <a:ext cx="4692316" cy="1754183"/>
                <a:chOff x="1973178" y="6555628"/>
                <a:chExt cx="4692316" cy="1754183"/>
              </a:xfrm>
            </p:grpSpPr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0B535155-95A3-4A2E-BA0E-FFD6847D5763}"/>
                    </a:ext>
                  </a:extLst>
                </p:cNvPr>
                <p:cNvSpPr/>
                <p:nvPr/>
              </p:nvSpPr>
              <p:spPr>
                <a:xfrm>
                  <a:off x="2117558" y="6890084"/>
                  <a:ext cx="1652337" cy="32886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不安定</a:t>
                  </a:r>
                </a:p>
              </p:txBody>
            </p:sp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D22B36A5-7B5F-43A6-9376-1ABCF9D50074}"/>
                    </a:ext>
                  </a:extLst>
                </p:cNvPr>
                <p:cNvSpPr/>
                <p:nvPr/>
              </p:nvSpPr>
              <p:spPr>
                <a:xfrm>
                  <a:off x="2117558" y="7571874"/>
                  <a:ext cx="1652337" cy="32886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1F64569C-CA9E-42CE-80B3-3C083118F380}"/>
                    </a:ext>
                  </a:extLst>
                </p:cNvPr>
                <p:cNvCxnSpPr/>
                <p:nvPr/>
              </p:nvCxnSpPr>
              <p:spPr>
                <a:xfrm>
                  <a:off x="1973178" y="7395411"/>
                  <a:ext cx="194109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40B54FB1-C11E-4C38-AEA5-8361E166CA6D}"/>
                    </a:ext>
                  </a:extLst>
                </p:cNvPr>
                <p:cNvSpPr/>
                <p:nvPr/>
              </p:nvSpPr>
              <p:spPr>
                <a:xfrm>
                  <a:off x="4868779" y="6890084"/>
                  <a:ext cx="1652337" cy="32886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86D5EFC2-6EDE-4C2F-B97F-597535081F15}"/>
                    </a:ext>
                  </a:extLst>
                </p:cNvPr>
                <p:cNvSpPr/>
                <p:nvPr/>
              </p:nvSpPr>
              <p:spPr>
                <a:xfrm>
                  <a:off x="4868779" y="7571874"/>
                  <a:ext cx="1652337" cy="32886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不安定</a:t>
                  </a:r>
                </a:p>
              </p:txBody>
            </p: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017BF7F2-81FC-462D-9C75-2B6F9A6BB937}"/>
                    </a:ext>
                  </a:extLst>
                </p:cNvPr>
                <p:cNvCxnSpPr/>
                <p:nvPr/>
              </p:nvCxnSpPr>
              <p:spPr>
                <a:xfrm>
                  <a:off x="4724399" y="7395411"/>
                  <a:ext cx="194109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2D60FBA6-CB00-4E05-B802-A328EE0D5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920" y="7294875"/>
                      <a:ext cx="2308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2D60FBA6-CB00-4E05-B802-A328EE0D55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920" y="7294875"/>
                      <a:ext cx="230832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789" r="-1315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FE6E50B9-9E90-41E8-A86E-0FBEBAB67B5B}"/>
                    </a:ext>
                  </a:extLst>
                </p:cNvPr>
                <p:cNvCxnSpPr/>
                <p:nvPr/>
              </p:nvCxnSpPr>
              <p:spPr>
                <a:xfrm>
                  <a:off x="2486525" y="6555628"/>
                  <a:ext cx="914400" cy="9144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923803BD-84B1-48DB-890E-9A33FB5A18B4}"/>
                    </a:ext>
                  </a:extLst>
                </p:cNvPr>
                <p:cNvCxnSpPr/>
                <p:nvPr/>
              </p:nvCxnSpPr>
              <p:spPr>
                <a:xfrm>
                  <a:off x="5261810" y="7395411"/>
                  <a:ext cx="914400" cy="9144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194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𝒚𝒓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𝒚𝒅</m:t>
                        </m:r>
                      </m:sub>
                    </m:sSub>
                  </m:oMath>
                </a14:m>
                <a:r>
                  <a:rPr kumimoji="1" lang="ja-JP" altLang="en-US" dirty="0"/>
                  <a:t>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1545584-4F4D-4E1C-90F3-EAFEC2AB0658}"/>
              </a:ext>
            </a:extLst>
          </p:cNvPr>
          <p:cNvGrpSpPr/>
          <p:nvPr/>
        </p:nvGrpSpPr>
        <p:grpSpPr>
          <a:xfrm>
            <a:off x="838200" y="1351709"/>
            <a:ext cx="7797451" cy="5506291"/>
            <a:chOff x="838200" y="1351709"/>
            <a:chExt cx="7797451" cy="5506291"/>
          </a:xfrm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3E1930C4-78C5-4AB4-A88D-9B30527A6858}"/>
                </a:ext>
              </a:extLst>
            </p:cNvPr>
            <p:cNvSpPr/>
            <p:nvPr/>
          </p:nvSpPr>
          <p:spPr>
            <a:xfrm>
              <a:off x="838200" y="6091498"/>
              <a:ext cx="3995133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688CE6C-FA20-468A-A7C1-6B0627C8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4631" y="1351709"/>
              <a:ext cx="6871020" cy="17765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/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4F1BD60-158D-4B3B-8AE9-CEF76CC44616}"/>
                </a:ext>
              </a:extLst>
            </p:cNvPr>
            <p:cNvSpPr txBox="1"/>
            <p:nvPr/>
          </p:nvSpPr>
          <p:spPr>
            <a:xfrm>
              <a:off x="2903621" y="3729790"/>
              <a:ext cx="21175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</a:t>
              </a:r>
              <a:r>
                <a:rPr kumimoji="1" lang="ja-JP" altLang="en-US" b="1" dirty="0"/>
                <a:t>①</a:t>
              </a:r>
              <a:endParaRPr kumimoji="1"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②</a:t>
              </a:r>
              <a:endParaRPr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③</a:t>
              </a:r>
              <a:endParaRPr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/>
                <p:nvPr/>
              </p:nvSpPr>
              <p:spPr>
                <a:xfrm>
                  <a:off x="838200" y="5136959"/>
                  <a:ext cx="2359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36959"/>
                  <a:ext cx="235923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/>
                <p:nvPr/>
              </p:nvSpPr>
              <p:spPr>
                <a:xfrm>
                  <a:off x="3441032" y="5136959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②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32" y="5136959"/>
                  <a:ext cx="12753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/>
                <p:nvPr/>
              </p:nvSpPr>
              <p:spPr>
                <a:xfrm>
                  <a:off x="838200" y="5654230"/>
                  <a:ext cx="2948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54230"/>
                  <a:ext cx="294837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/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28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/>
                <p:nvPr/>
              </p:nvSpPr>
              <p:spPr>
                <a:xfrm>
                  <a:off x="838200" y="6091498"/>
                  <a:ext cx="3995133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091498"/>
                  <a:ext cx="3995133" cy="6690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FB9D8A7B-8B80-41E3-B28A-A945CCAFDE04}"/>
                    </a:ext>
                  </a:extLst>
                </p:cNvPr>
                <p:cNvSpPr txBox="1"/>
                <p:nvPr/>
              </p:nvSpPr>
              <p:spPr>
                <a:xfrm>
                  <a:off x="5727030" y="6277355"/>
                  <a:ext cx="2486528" cy="394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𝒚𝒓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𝒚𝒅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が分かる．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FB9D8A7B-8B80-41E3-B28A-A945CCAFD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030" y="6277355"/>
                  <a:ext cx="2486528" cy="394788"/>
                </a:xfrm>
                <a:prstGeom prst="rect">
                  <a:avLst/>
                </a:prstGeom>
                <a:blipFill>
                  <a:blip r:embed="rId10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6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𝒖𝒓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𝒖𝒅</m:t>
                        </m:r>
                      </m:sub>
                    </m:sSub>
                  </m:oMath>
                </a14:m>
                <a:r>
                  <a:rPr kumimoji="1" lang="ja-JP" altLang="en-US" dirty="0"/>
                  <a:t>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03982A2-9237-4717-825C-196CDBF8AB67}"/>
              </a:ext>
            </a:extLst>
          </p:cNvPr>
          <p:cNvGrpSpPr/>
          <p:nvPr/>
        </p:nvGrpSpPr>
        <p:grpSpPr>
          <a:xfrm>
            <a:off x="838200" y="1351709"/>
            <a:ext cx="7797451" cy="5506291"/>
            <a:chOff x="838200" y="1351709"/>
            <a:chExt cx="7797451" cy="5506291"/>
          </a:xfrm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3E1930C4-78C5-4AB4-A88D-9B30527A6858}"/>
                </a:ext>
              </a:extLst>
            </p:cNvPr>
            <p:cNvSpPr/>
            <p:nvPr/>
          </p:nvSpPr>
          <p:spPr>
            <a:xfrm>
              <a:off x="838200" y="6091498"/>
              <a:ext cx="3995133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688CE6C-FA20-468A-A7C1-6B0627C8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4631" y="1351709"/>
              <a:ext cx="6871020" cy="17765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/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4F1BD60-158D-4B3B-8AE9-CEF76CC44616}"/>
                </a:ext>
              </a:extLst>
            </p:cNvPr>
            <p:cNvSpPr txBox="1"/>
            <p:nvPr/>
          </p:nvSpPr>
          <p:spPr>
            <a:xfrm>
              <a:off x="2903621" y="3729790"/>
              <a:ext cx="21175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</a:t>
              </a:r>
              <a:r>
                <a:rPr kumimoji="1" lang="ja-JP" altLang="en-US" b="1" dirty="0"/>
                <a:t>①</a:t>
              </a:r>
              <a:endParaRPr kumimoji="1"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②</a:t>
              </a:r>
              <a:endParaRPr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③</a:t>
              </a:r>
              <a:endParaRPr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/>
                <p:nvPr/>
              </p:nvSpPr>
              <p:spPr>
                <a:xfrm>
                  <a:off x="838200" y="5136959"/>
                  <a:ext cx="23087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36959"/>
                  <a:ext cx="23087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/>
                <p:nvPr/>
              </p:nvSpPr>
              <p:spPr>
                <a:xfrm>
                  <a:off x="3441032" y="5136959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32" y="5136959"/>
                  <a:ext cx="12753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/>
                <p:nvPr/>
              </p:nvSpPr>
              <p:spPr>
                <a:xfrm>
                  <a:off x="838200" y="5654230"/>
                  <a:ext cx="30173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54230"/>
                  <a:ext cx="301730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/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②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28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/>
                <p:nvPr/>
              </p:nvSpPr>
              <p:spPr>
                <a:xfrm>
                  <a:off x="838200" y="6091498"/>
                  <a:ext cx="3995133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091498"/>
                  <a:ext cx="3995133" cy="6690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CE5ACB9-DE7A-4FE7-A058-1843CF60E55C}"/>
                    </a:ext>
                  </a:extLst>
                </p:cNvPr>
                <p:cNvSpPr txBox="1"/>
                <p:nvPr/>
              </p:nvSpPr>
              <p:spPr>
                <a:xfrm>
                  <a:off x="5727030" y="6277355"/>
                  <a:ext cx="2486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𝒖𝒓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が分かる．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CE5ACB9-DE7A-4FE7-A058-1843CF60E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030" y="6277355"/>
                  <a:ext cx="248652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17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ja-JP" altLang="en-US" dirty="0"/>
                  <a:t>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39AB1AC-E506-43AE-80E0-A9AE610D32D1}"/>
              </a:ext>
            </a:extLst>
          </p:cNvPr>
          <p:cNvGrpSpPr/>
          <p:nvPr/>
        </p:nvGrpSpPr>
        <p:grpSpPr>
          <a:xfrm>
            <a:off x="838200" y="1351709"/>
            <a:ext cx="9506296" cy="5541685"/>
            <a:chOff x="838200" y="1351709"/>
            <a:chExt cx="9506296" cy="5541685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DE220459-A115-40A9-BA17-A79D753E6590}"/>
                </a:ext>
              </a:extLst>
            </p:cNvPr>
            <p:cNvSpPr/>
            <p:nvPr/>
          </p:nvSpPr>
          <p:spPr>
            <a:xfrm>
              <a:off x="5866245" y="6126892"/>
              <a:ext cx="2383025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0770948-A40F-4CD3-BD00-C9A942B29F16}"/>
                </a:ext>
              </a:extLst>
            </p:cNvPr>
            <p:cNvSpPr/>
            <p:nvPr/>
          </p:nvSpPr>
          <p:spPr>
            <a:xfrm>
              <a:off x="838200" y="6091498"/>
              <a:ext cx="2383025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688CE6C-FA20-468A-A7C1-6B0627C8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4631" y="1351709"/>
              <a:ext cx="6871020" cy="17765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/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4F1BD60-158D-4B3B-8AE9-CEF76CC44616}"/>
                </a:ext>
              </a:extLst>
            </p:cNvPr>
            <p:cNvSpPr txBox="1"/>
            <p:nvPr/>
          </p:nvSpPr>
          <p:spPr>
            <a:xfrm>
              <a:off x="2903621" y="3729790"/>
              <a:ext cx="21175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</a:t>
              </a:r>
              <a:r>
                <a:rPr kumimoji="1" lang="ja-JP" altLang="en-US" b="1" dirty="0"/>
                <a:t>①</a:t>
              </a:r>
              <a:endParaRPr kumimoji="1"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②</a:t>
              </a:r>
              <a:endParaRPr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③</a:t>
              </a:r>
              <a:endParaRPr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/>
                <p:nvPr/>
              </p:nvSpPr>
              <p:spPr>
                <a:xfrm>
                  <a:off x="838200" y="5199972"/>
                  <a:ext cx="1742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99972"/>
                  <a:ext cx="174284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/>
                <p:nvPr/>
              </p:nvSpPr>
              <p:spPr>
                <a:xfrm>
                  <a:off x="3441032" y="5199972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②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32" y="5199972"/>
                  <a:ext cx="12753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/>
                <p:nvPr/>
              </p:nvSpPr>
              <p:spPr>
                <a:xfrm>
                  <a:off x="838200" y="5654230"/>
                  <a:ext cx="2344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54230"/>
                  <a:ext cx="234480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/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28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/>
                <p:nvPr/>
              </p:nvSpPr>
              <p:spPr>
                <a:xfrm>
                  <a:off x="838200" y="6091498"/>
                  <a:ext cx="2191690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091498"/>
                  <a:ext cx="2191690" cy="6690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F303E1A-6894-41EB-854C-4240159C713D}"/>
                    </a:ext>
                  </a:extLst>
                </p:cNvPr>
                <p:cNvSpPr txBox="1"/>
                <p:nvPr/>
              </p:nvSpPr>
              <p:spPr>
                <a:xfrm>
                  <a:off x="838200" y="4744300"/>
                  <a:ext cx="2117558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F303E1A-6894-41EB-854C-4240159C7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744300"/>
                  <a:ext cx="211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DA5D76C1-C71F-4EF9-AFCC-0EA175330238}"/>
                    </a:ext>
                  </a:extLst>
                </p:cNvPr>
                <p:cNvSpPr/>
                <p:nvPr/>
              </p:nvSpPr>
              <p:spPr>
                <a:xfrm>
                  <a:off x="5866245" y="6091498"/>
                  <a:ext cx="2217338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DA5D76C1-C71F-4EF9-AFCC-0EA175330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245" y="6091498"/>
                  <a:ext cx="2217338" cy="6690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0E5DA036-F03D-4CC5-A68D-DB4E54381788}"/>
                    </a:ext>
                  </a:extLst>
                </p:cNvPr>
                <p:cNvSpPr/>
                <p:nvPr/>
              </p:nvSpPr>
              <p:spPr>
                <a:xfrm>
                  <a:off x="5866245" y="5199972"/>
                  <a:ext cx="23600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0E5DA036-F03D-4CC5-A68D-DB4E5438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245" y="5199972"/>
                  <a:ext cx="23600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A577E2A-0959-4E7A-8AE1-50366809DE00}"/>
                    </a:ext>
                  </a:extLst>
                </p:cNvPr>
                <p:cNvSpPr txBox="1"/>
                <p:nvPr/>
              </p:nvSpPr>
              <p:spPr>
                <a:xfrm>
                  <a:off x="8469077" y="5199972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②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A577E2A-0959-4E7A-8AE1-50366809D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077" y="5199972"/>
                  <a:ext cx="12753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828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98C6535-8A81-4C67-A6CE-1278EB82C4A5}"/>
                    </a:ext>
                  </a:extLst>
                </p:cNvPr>
                <p:cNvSpPr/>
                <p:nvPr/>
              </p:nvSpPr>
              <p:spPr>
                <a:xfrm>
                  <a:off x="5866245" y="5654230"/>
                  <a:ext cx="25443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98C6535-8A81-4C67-A6CE-1278EB82C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245" y="5654230"/>
                  <a:ext cx="254435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EBF20-D37B-4480-833B-1A536D4B7CD7}"/>
                    </a:ext>
                  </a:extLst>
                </p:cNvPr>
                <p:cNvSpPr txBox="1"/>
                <p:nvPr/>
              </p:nvSpPr>
              <p:spPr>
                <a:xfrm>
                  <a:off x="9069149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32EBF20-D37B-4480-833B-1A536D4B7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149" y="5654230"/>
                  <a:ext cx="12753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4306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A43826E-C128-44F4-8AF4-0719386E6B6A}"/>
                    </a:ext>
                  </a:extLst>
                </p:cNvPr>
                <p:cNvSpPr txBox="1"/>
                <p:nvPr/>
              </p:nvSpPr>
              <p:spPr>
                <a:xfrm>
                  <a:off x="5866245" y="4744300"/>
                  <a:ext cx="2117558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A43826E-C128-44F4-8AF4-0719386E6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245" y="4744300"/>
                  <a:ext cx="211755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665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ja-JP" altLang="en-US" dirty="0"/>
                  <a:t>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D45137C-6CF3-4907-86F7-01DAB548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02372"/>
                <a:ext cx="10080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79B7CE1-DC15-4EDA-B490-FCECE88FD3AF}"/>
              </a:ext>
            </a:extLst>
          </p:cNvPr>
          <p:cNvGrpSpPr/>
          <p:nvPr/>
        </p:nvGrpSpPr>
        <p:grpSpPr>
          <a:xfrm>
            <a:off x="838200" y="1351709"/>
            <a:ext cx="9311646" cy="5541685"/>
            <a:chOff x="838200" y="1351709"/>
            <a:chExt cx="9311646" cy="5541685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0E4817F-944F-4FA2-A8C5-787DB5FC3524}"/>
                </a:ext>
              </a:extLst>
            </p:cNvPr>
            <p:cNvSpPr/>
            <p:nvPr/>
          </p:nvSpPr>
          <p:spPr>
            <a:xfrm>
              <a:off x="5866245" y="6126892"/>
              <a:ext cx="2383025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3E1930C4-78C5-4AB4-A88D-9B30527A6858}"/>
                </a:ext>
              </a:extLst>
            </p:cNvPr>
            <p:cNvSpPr/>
            <p:nvPr/>
          </p:nvSpPr>
          <p:spPr>
            <a:xfrm>
              <a:off x="838200" y="6091498"/>
              <a:ext cx="2383025" cy="7665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688CE6C-FA20-468A-A7C1-6B0627C8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4631" y="1351709"/>
              <a:ext cx="6871020" cy="17765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/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EE49095-F52D-42B3-B8F4-1E848FF8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35407"/>
                  <a:ext cx="1874167" cy="884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4F1BD60-158D-4B3B-8AE9-CEF76CC44616}"/>
                </a:ext>
              </a:extLst>
            </p:cNvPr>
            <p:cNvSpPr txBox="1"/>
            <p:nvPr/>
          </p:nvSpPr>
          <p:spPr>
            <a:xfrm>
              <a:off x="2903621" y="3729790"/>
              <a:ext cx="21175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</a:t>
              </a:r>
              <a:r>
                <a:rPr kumimoji="1" lang="ja-JP" altLang="en-US" b="1" dirty="0"/>
                <a:t>①</a:t>
              </a:r>
              <a:endParaRPr kumimoji="1"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②</a:t>
              </a:r>
              <a:endParaRPr lang="en-US" altLang="ja-JP" b="1" dirty="0"/>
            </a:p>
            <a:p>
              <a:r>
                <a:rPr lang="en-US" altLang="ja-JP" b="1" dirty="0"/>
                <a:t>…</a:t>
              </a:r>
              <a:r>
                <a:rPr lang="ja-JP" altLang="en-US" b="1" dirty="0"/>
                <a:t>③</a:t>
              </a:r>
              <a:endParaRPr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/>
                <p:nvPr/>
              </p:nvSpPr>
              <p:spPr>
                <a:xfrm>
                  <a:off x="838200" y="5216962"/>
                  <a:ext cx="1703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FA627665-B866-457E-B8C6-8561D03F7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216962"/>
                  <a:ext cx="1703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/>
                <p:nvPr/>
              </p:nvSpPr>
              <p:spPr>
                <a:xfrm>
                  <a:off x="2903621" y="518749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0490E2F-5C43-4EB5-9983-C35AB5DF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621" y="5187490"/>
                  <a:ext cx="12753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t="-9836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/>
                <p:nvPr/>
              </p:nvSpPr>
              <p:spPr>
                <a:xfrm>
                  <a:off x="838200" y="5654230"/>
                  <a:ext cx="2383025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𝒖𝑷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DD3C1666-110C-46FB-8FB6-D8F80215A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54230"/>
                  <a:ext cx="2383025" cy="4049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/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F94FF0D-D9DF-4F34-97CF-918B4BBD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337" y="5654230"/>
                  <a:ext cx="12753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28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/>
                <p:nvPr/>
              </p:nvSpPr>
              <p:spPr>
                <a:xfrm>
                  <a:off x="838200" y="6091498"/>
                  <a:ext cx="2202911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144D5A0-2EA0-440A-B6B9-9050C19C9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091498"/>
                  <a:ext cx="2202911" cy="6690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32F193D-119A-4224-BEFD-5FD1E925B603}"/>
                    </a:ext>
                  </a:extLst>
                </p:cNvPr>
                <p:cNvSpPr txBox="1"/>
                <p:nvPr/>
              </p:nvSpPr>
              <p:spPr>
                <a:xfrm>
                  <a:off x="838200" y="4744300"/>
                  <a:ext cx="2117558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32F193D-119A-4224-BEFD-5FD1E925B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744300"/>
                  <a:ext cx="211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E84AD85-7C11-4E62-AA6A-F63FA130A4C9}"/>
                    </a:ext>
                  </a:extLst>
                </p:cNvPr>
                <p:cNvSpPr/>
                <p:nvPr/>
              </p:nvSpPr>
              <p:spPr>
                <a:xfrm>
                  <a:off x="5774362" y="6091498"/>
                  <a:ext cx="2440155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E84AD85-7C11-4E62-AA6A-F63FA130A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362" y="6091498"/>
                  <a:ext cx="2440155" cy="6690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A7F8ED53-75CD-4E1E-8F92-1C23AE2BB6CE}"/>
                    </a:ext>
                  </a:extLst>
                </p:cNvPr>
                <p:cNvSpPr/>
                <p:nvPr/>
              </p:nvSpPr>
              <p:spPr>
                <a:xfrm>
                  <a:off x="5774362" y="5216962"/>
                  <a:ext cx="13003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A7F8ED53-75CD-4E1E-8F92-1C23AE2BB6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362" y="5216962"/>
                  <a:ext cx="13003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2BA830E-560D-44EF-B58C-F8E362104FFC}"/>
                    </a:ext>
                  </a:extLst>
                </p:cNvPr>
                <p:cNvSpPr txBox="1"/>
                <p:nvPr/>
              </p:nvSpPr>
              <p:spPr>
                <a:xfrm>
                  <a:off x="7891920" y="5220603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①</a:t>
                  </a:r>
                  <a:r>
                    <a:rPr lang="en-US" altLang="ja-JP" b="1" dirty="0"/>
                    <a:t>, </a:t>
                  </a:r>
                  <a:r>
                    <a:rPr lang="ja-JP" altLang="en-US" b="1" dirty="0"/>
                    <a:t>②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2BA830E-560D-44EF-B58C-F8E362104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920" y="5220603"/>
                  <a:ext cx="12753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306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6C9AC75C-BFD0-422B-AB75-D62E7ED995A3}"/>
                    </a:ext>
                  </a:extLst>
                </p:cNvPr>
                <p:cNvSpPr/>
                <p:nvPr/>
              </p:nvSpPr>
              <p:spPr>
                <a:xfrm>
                  <a:off x="5774362" y="5654230"/>
                  <a:ext cx="25667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𝚱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6C9AC75C-BFD0-422B-AB75-D62E7ED99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362" y="5654230"/>
                  <a:ext cx="256679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A9D4DDB-0D20-46FF-8EE0-292C90B66963}"/>
                    </a:ext>
                  </a:extLst>
                </p:cNvPr>
                <p:cNvSpPr txBox="1"/>
                <p:nvPr/>
              </p:nvSpPr>
              <p:spPr>
                <a:xfrm>
                  <a:off x="8874499" y="5654230"/>
                  <a:ext cx="12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∵ </m:t>
                      </m:r>
                    </m:oMath>
                  </a14:m>
                  <a:r>
                    <a:rPr lang="ja-JP" altLang="en-US" b="1" dirty="0"/>
                    <a:t>③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A9D4DDB-0D20-46FF-8EE0-292C90B66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4499" y="5654230"/>
                  <a:ext cx="12753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4306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964C968-0BA1-49C6-B092-031663586FC0}"/>
                    </a:ext>
                  </a:extLst>
                </p:cNvPr>
                <p:cNvSpPr txBox="1"/>
                <p:nvPr/>
              </p:nvSpPr>
              <p:spPr>
                <a:xfrm>
                  <a:off x="5774362" y="4744300"/>
                  <a:ext cx="2117558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964C968-0BA1-49C6-B092-031663586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362" y="4744300"/>
                  <a:ext cx="21175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471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時間応答特性</a:t>
            </a:r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991C96E-55EE-4DBB-AEA9-27700A2903B6}"/>
              </a:ext>
            </a:extLst>
          </p:cNvPr>
          <p:cNvGrpSpPr/>
          <p:nvPr/>
        </p:nvGrpSpPr>
        <p:grpSpPr>
          <a:xfrm>
            <a:off x="838200" y="1387820"/>
            <a:ext cx="10977379" cy="6653695"/>
            <a:chOff x="838200" y="1387820"/>
            <a:chExt cx="10977379" cy="6653695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D4E95156-66D1-44BD-8CB9-E6E7EB927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180" y="1819492"/>
              <a:ext cx="6611" cy="1429786"/>
            </a:xfrm>
            <a:prstGeom prst="straightConnector1">
              <a:avLst/>
            </a:prstGeom>
            <a:ln w="76200">
              <a:solidFill>
                <a:schemeClr val="accent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737F0FE-7113-4715-852B-1A52D1308572}"/>
                </a:ext>
              </a:extLst>
            </p:cNvPr>
            <p:cNvSpPr/>
            <p:nvPr/>
          </p:nvSpPr>
          <p:spPr>
            <a:xfrm>
              <a:off x="5875418" y="3132627"/>
              <a:ext cx="3096125" cy="230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7298EC1-8570-4AC0-BC5D-02D29E67C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429" y="1611893"/>
              <a:ext cx="0" cy="4701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607104C-29C4-4BD8-A9C8-F2C0EF7C7421}"/>
                </a:ext>
              </a:extLst>
            </p:cNvPr>
            <p:cNvCxnSpPr>
              <a:cxnSpLocks/>
            </p:cNvCxnSpPr>
            <p:nvPr/>
          </p:nvCxnSpPr>
          <p:spPr>
            <a:xfrm>
              <a:off x="1130966" y="5855775"/>
              <a:ext cx="8963526" cy="2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436DC67-88D6-48FE-AE6D-8BC1D9635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8429" y="2879964"/>
              <a:ext cx="8406063" cy="19709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86B744-8422-47F9-9D79-FC49944E71BB}"/>
                </a:ext>
              </a:extLst>
            </p:cNvPr>
            <p:cNvCxnSpPr>
              <a:cxnSpLocks/>
            </p:cNvCxnSpPr>
            <p:nvPr/>
          </p:nvCxnSpPr>
          <p:spPr>
            <a:xfrm>
              <a:off x="1688429" y="3265320"/>
              <a:ext cx="8406063" cy="19709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7CDAFBB-1A50-4746-A725-E4D70F7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1688429" y="3656694"/>
              <a:ext cx="665747" cy="1561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5EE710A-BE09-44AC-B9BE-0F2FE18D469E}"/>
                </a:ext>
              </a:extLst>
            </p:cNvPr>
            <p:cNvCxnSpPr>
              <a:cxnSpLocks/>
            </p:cNvCxnSpPr>
            <p:nvPr/>
          </p:nvCxnSpPr>
          <p:spPr>
            <a:xfrm>
              <a:off x="2354176" y="3656694"/>
              <a:ext cx="0" cy="22200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6B495F0A-8474-4C1F-A511-85713095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244513" y="1849779"/>
              <a:ext cx="0" cy="402701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DE914C8-B32A-4211-B09F-71E1C0FB9623}"/>
                </a:ext>
              </a:extLst>
            </p:cNvPr>
            <p:cNvCxnSpPr>
              <a:cxnSpLocks/>
            </p:cNvCxnSpPr>
            <p:nvPr/>
          </p:nvCxnSpPr>
          <p:spPr>
            <a:xfrm>
              <a:off x="5875418" y="3024921"/>
              <a:ext cx="0" cy="285187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757D292-3A07-47DC-8781-142959C9BA3B}"/>
                </a:ext>
              </a:extLst>
            </p:cNvPr>
            <p:cNvSpPr/>
            <p:nvPr/>
          </p:nvSpPr>
          <p:spPr>
            <a:xfrm>
              <a:off x="1656345" y="1868567"/>
              <a:ext cx="8438147" cy="4061323"/>
            </a:xfrm>
            <a:custGeom>
              <a:avLst/>
              <a:gdLst>
                <a:gd name="connsiteX0" fmla="*/ 0 w 8438147"/>
                <a:gd name="connsiteY0" fmla="*/ 3995229 h 4061323"/>
                <a:gd name="connsiteX1" fmla="*/ 224589 w 8438147"/>
                <a:gd name="connsiteY1" fmla="*/ 3722513 h 4061323"/>
                <a:gd name="connsiteX2" fmla="*/ 753979 w 8438147"/>
                <a:gd name="connsiteY2" fmla="*/ 1364324 h 4061323"/>
                <a:gd name="connsiteX3" fmla="*/ 1122947 w 8438147"/>
                <a:gd name="connsiteY3" fmla="*/ 321587 h 4061323"/>
                <a:gd name="connsiteX4" fmla="*/ 1572126 w 8438147"/>
                <a:gd name="connsiteY4" fmla="*/ 745 h 4061323"/>
                <a:gd name="connsiteX5" fmla="*/ 1973179 w 8438147"/>
                <a:gd name="connsiteY5" fmla="*/ 385755 h 4061323"/>
                <a:gd name="connsiteX6" fmla="*/ 2326105 w 8438147"/>
                <a:gd name="connsiteY6" fmla="*/ 1428492 h 4061323"/>
                <a:gd name="connsiteX7" fmla="*/ 2646947 w 8438147"/>
                <a:gd name="connsiteY7" fmla="*/ 1781418 h 4061323"/>
                <a:gd name="connsiteX8" fmla="*/ 2951747 w 8438147"/>
                <a:gd name="connsiteY8" fmla="*/ 1428492 h 4061323"/>
                <a:gd name="connsiteX9" fmla="*/ 3064042 w 8438147"/>
                <a:gd name="connsiteY9" fmla="*/ 1155776 h 4061323"/>
                <a:gd name="connsiteX10" fmla="*/ 3160295 w 8438147"/>
                <a:gd name="connsiteY10" fmla="*/ 1043482 h 4061323"/>
                <a:gd name="connsiteX11" fmla="*/ 3352800 w 8438147"/>
                <a:gd name="connsiteY11" fmla="*/ 1300155 h 4061323"/>
                <a:gd name="connsiteX12" fmla="*/ 3545305 w 8438147"/>
                <a:gd name="connsiteY12" fmla="*/ 1604955 h 4061323"/>
                <a:gd name="connsiteX13" fmla="*/ 3818021 w 8438147"/>
                <a:gd name="connsiteY13" fmla="*/ 1669124 h 4061323"/>
                <a:gd name="connsiteX14" fmla="*/ 4026568 w 8438147"/>
                <a:gd name="connsiteY14" fmla="*/ 1620997 h 4061323"/>
                <a:gd name="connsiteX15" fmla="*/ 4203032 w 8438147"/>
                <a:gd name="connsiteY15" fmla="*/ 1380366 h 4061323"/>
                <a:gd name="connsiteX16" fmla="*/ 4427621 w 8438147"/>
                <a:gd name="connsiteY16" fmla="*/ 1332239 h 4061323"/>
                <a:gd name="connsiteX17" fmla="*/ 4620126 w 8438147"/>
                <a:gd name="connsiteY17" fmla="*/ 1412450 h 4061323"/>
                <a:gd name="connsiteX18" fmla="*/ 4860758 w 8438147"/>
                <a:gd name="connsiteY18" fmla="*/ 1444534 h 4061323"/>
                <a:gd name="connsiteX19" fmla="*/ 4924926 w 8438147"/>
                <a:gd name="connsiteY19" fmla="*/ 1444534 h 4061323"/>
                <a:gd name="connsiteX20" fmla="*/ 5165558 w 8438147"/>
                <a:gd name="connsiteY20" fmla="*/ 1396408 h 4061323"/>
                <a:gd name="connsiteX21" fmla="*/ 8438147 w 8438147"/>
                <a:gd name="connsiteY21" fmla="*/ 1412450 h 4061323"/>
                <a:gd name="connsiteX22" fmla="*/ 8438147 w 8438147"/>
                <a:gd name="connsiteY22" fmla="*/ 1412450 h 406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38147" h="4061323">
                  <a:moveTo>
                    <a:pt x="0" y="3995229"/>
                  </a:moveTo>
                  <a:cubicBezTo>
                    <a:pt x="49463" y="4078113"/>
                    <a:pt x="98926" y="4160997"/>
                    <a:pt x="224589" y="3722513"/>
                  </a:cubicBezTo>
                  <a:cubicBezTo>
                    <a:pt x="350252" y="3284029"/>
                    <a:pt x="604253" y="1931145"/>
                    <a:pt x="753979" y="1364324"/>
                  </a:cubicBezTo>
                  <a:cubicBezTo>
                    <a:pt x="903705" y="797503"/>
                    <a:pt x="986589" y="548850"/>
                    <a:pt x="1122947" y="321587"/>
                  </a:cubicBezTo>
                  <a:cubicBezTo>
                    <a:pt x="1259305" y="94324"/>
                    <a:pt x="1430421" y="-9950"/>
                    <a:pt x="1572126" y="745"/>
                  </a:cubicBezTo>
                  <a:cubicBezTo>
                    <a:pt x="1713831" y="11440"/>
                    <a:pt x="1847516" y="147797"/>
                    <a:pt x="1973179" y="385755"/>
                  </a:cubicBezTo>
                  <a:cubicBezTo>
                    <a:pt x="2098842" y="623713"/>
                    <a:pt x="2213810" y="1195882"/>
                    <a:pt x="2326105" y="1428492"/>
                  </a:cubicBezTo>
                  <a:cubicBezTo>
                    <a:pt x="2438400" y="1661102"/>
                    <a:pt x="2542673" y="1781418"/>
                    <a:pt x="2646947" y="1781418"/>
                  </a:cubicBezTo>
                  <a:cubicBezTo>
                    <a:pt x="2751221" y="1781418"/>
                    <a:pt x="2882231" y="1532766"/>
                    <a:pt x="2951747" y="1428492"/>
                  </a:cubicBezTo>
                  <a:cubicBezTo>
                    <a:pt x="3021263" y="1324218"/>
                    <a:pt x="3029284" y="1219944"/>
                    <a:pt x="3064042" y="1155776"/>
                  </a:cubicBezTo>
                  <a:cubicBezTo>
                    <a:pt x="3098800" y="1091608"/>
                    <a:pt x="3112169" y="1019419"/>
                    <a:pt x="3160295" y="1043482"/>
                  </a:cubicBezTo>
                  <a:cubicBezTo>
                    <a:pt x="3208421" y="1067545"/>
                    <a:pt x="3288632" y="1206576"/>
                    <a:pt x="3352800" y="1300155"/>
                  </a:cubicBezTo>
                  <a:cubicBezTo>
                    <a:pt x="3416968" y="1393734"/>
                    <a:pt x="3467768" y="1543460"/>
                    <a:pt x="3545305" y="1604955"/>
                  </a:cubicBezTo>
                  <a:cubicBezTo>
                    <a:pt x="3622842" y="1666450"/>
                    <a:pt x="3737811" y="1666450"/>
                    <a:pt x="3818021" y="1669124"/>
                  </a:cubicBezTo>
                  <a:cubicBezTo>
                    <a:pt x="3898231" y="1671798"/>
                    <a:pt x="3962400" y="1669123"/>
                    <a:pt x="4026568" y="1620997"/>
                  </a:cubicBezTo>
                  <a:cubicBezTo>
                    <a:pt x="4090736" y="1572871"/>
                    <a:pt x="4136190" y="1428492"/>
                    <a:pt x="4203032" y="1380366"/>
                  </a:cubicBezTo>
                  <a:cubicBezTo>
                    <a:pt x="4269874" y="1332240"/>
                    <a:pt x="4358105" y="1326892"/>
                    <a:pt x="4427621" y="1332239"/>
                  </a:cubicBezTo>
                  <a:cubicBezTo>
                    <a:pt x="4497137" y="1337586"/>
                    <a:pt x="4547937" y="1393734"/>
                    <a:pt x="4620126" y="1412450"/>
                  </a:cubicBezTo>
                  <a:cubicBezTo>
                    <a:pt x="4692315" y="1431166"/>
                    <a:pt x="4860758" y="1444534"/>
                    <a:pt x="4860758" y="1444534"/>
                  </a:cubicBezTo>
                  <a:cubicBezTo>
                    <a:pt x="4911558" y="1449881"/>
                    <a:pt x="4874126" y="1452555"/>
                    <a:pt x="4924926" y="1444534"/>
                  </a:cubicBezTo>
                  <a:cubicBezTo>
                    <a:pt x="4975726" y="1436513"/>
                    <a:pt x="5165558" y="1396408"/>
                    <a:pt x="5165558" y="1396408"/>
                  </a:cubicBezTo>
                  <a:lnTo>
                    <a:pt x="8438147" y="1412450"/>
                  </a:lnTo>
                  <a:lnTo>
                    <a:pt x="8438147" y="1412450"/>
                  </a:ln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EC0737A-5FBD-4CE0-B4BA-2B5828C9D605}"/>
                    </a:ext>
                  </a:extLst>
                </p:cNvPr>
                <p:cNvSpPr txBox="1"/>
                <p:nvPr/>
              </p:nvSpPr>
              <p:spPr>
                <a:xfrm>
                  <a:off x="6747013" y="3480570"/>
                  <a:ext cx="13721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ja-JP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~−</m:t>
                        </m:r>
                        <m:r>
                          <a:rPr kumimoji="1" lang="en-US" altLang="ja-JP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ja-JP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[%]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EC0737A-5FBD-4CE0-B4BA-2B5828C9D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013" y="3480570"/>
                  <a:ext cx="13721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11" t="-4444" r="-5778" b="-3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25D1A6C-47A4-4302-8071-FA87B6395FE4}"/>
                </a:ext>
              </a:extLst>
            </p:cNvPr>
            <p:cNvSpPr txBox="1"/>
            <p:nvPr/>
          </p:nvSpPr>
          <p:spPr>
            <a:xfrm>
              <a:off x="3308681" y="3955932"/>
              <a:ext cx="11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C00000"/>
                  </a:solidFill>
                </a:rPr>
                <a:t>整定時間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590F85A-917A-487F-9AB7-C9E4B8FA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45" y="4325264"/>
              <a:ext cx="421907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536C99B-6A22-47EA-A243-0CDA95CECE71}"/>
                </a:ext>
              </a:extLst>
            </p:cNvPr>
            <p:cNvSpPr txBox="1"/>
            <p:nvPr/>
          </p:nvSpPr>
          <p:spPr>
            <a:xfrm>
              <a:off x="3263263" y="5349343"/>
              <a:ext cx="17405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7030A0"/>
                  </a:solidFill>
                </a:rPr>
                <a:t>行き過ぎ時間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6D1EFA5-69CC-4E43-A7BA-844B7387060C}"/>
                </a:ext>
              </a:extLst>
            </p:cNvPr>
            <p:cNvCxnSpPr>
              <a:cxnSpLocks/>
            </p:cNvCxnSpPr>
            <p:nvPr/>
          </p:nvCxnSpPr>
          <p:spPr>
            <a:xfrm>
              <a:off x="1688429" y="5269289"/>
              <a:ext cx="155608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50D383C-7368-44D9-BA8A-7F9C59804D4C}"/>
                </a:ext>
              </a:extLst>
            </p:cNvPr>
            <p:cNvSpPr txBox="1"/>
            <p:nvPr/>
          </p:nvSpPr>
          <p:spPr>
            <a:xfrm>
              <a:off x="1888956" y="5944135"/>
              <a:ext cx="18929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0070C0"/>
                  </a:solidFill>
                </a:rPr>
                <a:t>立ち上がり時間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2EADA35-100B-4745-9F84-D8815BC39EF0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>
              <a:off x="1880934" y="5591080"/>
              <a:ext cx="47324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F23B374-E680-4444-858F-B7825E89AC34}"/>
                </a:ext>
              </a:extLst>
            </p:cNvPr>
            <p:cNvSpPr txBox="1"/>
            <p:nvPr/>
          </p:nvSpPr>
          <p:spPr>
            <a:xfrm>
              <a:off x="838200" y="2378590"/>
              <a:ext cx="1074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目標値</a:t>
              </a:r>
              <a:endParaRPr kumimoji="1" lang="en-US" altLang="ja-JP" b="1" dirty="0"/>
            </a:p>
            <a:p>
              <a:pPr algn="ctr"/>
              <a:r>
                <a:rPr lang="en-US" altLang="ja-JP" b="1" dirty="0"/>
                <a:t>1</a:t>
              </a:r>
              <a:endParaRPr kumimoji="1" lang="ja-JP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1FA7270-E94E-4330-B799-699F0E8BF010}"/>
                    </a:ext>
                  </a:extLst>
                </p:cNvPr>
                <p:cNvSpPr txBox="1"/>
                <p:nvPr/>
              </p:nvSpPr>
              <p:spPr>
                <a:xfrm>
                  <a:off x="1130966" y="3032535"/>
                  <a:ext cx="609597" cy="3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1FA7270-E94E-4330-B799-699F0E8B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966" y="3032535"/>
                  <a:ext cx="609597" cy="378900"/>
                </a:xfrm>
                <a:prstGeom prst="rect">
                  <a:avLst/>
                </a:prstGeom>
                <a:blipFill>
                  <a:blip r:embed="rId3"/>
                  <a:stretch>
                    <a:fillRect b="-31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4EEFBB57-5A3B-456C-A02E-44FCA7E5699F}"/>
                    </a:ext>
                  </a:extLst>
                </p:cNvPr>
                <p:cNvSpPr txBox="1"/>
                <p:nvPr/>
              </p:nvSpPr>
              <p:spPr>
                <a:xfrm>
                  <a:off x="886330" y="3429619"/>
                  <a:ext cx="609597" cy="3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4EEFBB57-5A3B-456C-A02E-44FCA7E56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30" y="3429619"/>
                  <a:ext cx="609597" cy="378900"/>
                </a:xfrm>
                <a:prstGeom prst="rect">
                  <a:avLst/>
                </a:prstGeom>
                <a:blipFill>
                  <a:blip r:embed="rId4"/>
                  <a:stretch>
                    <a:fillRect r="-31000" b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FDA4EB2-6DDD-4957-A627-5B46CA1B0AD4}"/>
                    </a:ext>
                  </a:extLst>
                </p:cNvPr>
                <p:cNvSpPr txBox="1"/>
                <p:nvPr/>
              </p:nvSpPr>
              <p:spPr>
                <a:xfrm>
                  <a:off x="938464" y="5344528"/>
                  <a:ext cx="609597" cy="3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FDA4EB2-6DDD-4957-A627-5B46CA1B0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464" y="5344528"/>
                  <a:ext cx="609597" cy="378900"/>
                </a:xfrm>
                <a:prstGeom prst="rect">
                  <a:avLst/>
                </a:prstGeom>
                <a:blipFill>
                  <a:blip r:embed="rId5"/>
                  <a:stretch>
                    <a:fillRect r="-30000"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A3B9883-83DE-495A-8CCA-F611F45A7586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1679054" y="5591080"/>
              <a:ext cx="201880" cy="14246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1987BA2F-D02E-4211-9EAF-EFE3E70CE577}"/>
                    </a:ext>
                  </a:extLst>
                </p:cNvPr>
                <p:cNvSpPr txBox="1"/>
                <p:nvPr/>
              </p:nvSpPr>
              <p:spPr>
                <a:xfrm>
                  <a:off x="1130965" y="1387820"/>
                  <a:ext cx="609597" cy="3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1987BA2F-D02E-4211-9EAF-EFE3E70CE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965" y="1387820"/>
                  <a:ext cx="609597" cy="378900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BEB4844-CE74-477A-96BE-6B729EDBA6A7}"/>
                    </a:ext>
                  </a:extLst>
                </p:cNvPr>
                <p:cNvSpPr txBox="1"/>
                <p:nvPr/>
              </p:nvSpPr>
              <p:spPr>
                <a:xfrm>
                  <a:off x="9789693" y="5980839"/>
                  <a:ext cx="609597" cy="3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BEB4844-CE74-477A-96BE-6B729EDBA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693" y="5980839"/>
                  <a:ext cx="609597" cy="3789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8DB2448-FD70-4440-AC64-0563D6DF12C9}"/>
                    </a:ext>
                  </a:extLst>
                </p:cNvPr>
                <p:cNvSpPr txBox="1"/>
                <p:nvPr/>
              </p:nvSpPr>
              <p:spPr>
                <a:xfrm>
                  <a:off x="3398209" y="2238384"/>
                  <a:ext cx="3515981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b="1" dirty="0"/>
                    <a:t>行き過ぎ量：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8DB2448-FD70-4440-AC64-0563D6DF1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09" y="2238384"/>
                  <a:ext cx="35159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86" t="-8197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55FF588-3B58-4CB8-9F30-E2CBAF706CC9}"/>
                </a:ext>
              </a:extLst>
            </p:cNvPr>
            <p:cNvCxnSpPr/>
            <p:nvPr/>
          </p:nvCxnSpPr>
          <p:spPr>
            <a:xfrm>
              <a:off x="9641305" y="2378590"/>
              <a:ext cx="0" cy="501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23382E87-A9F1-485C-9EAE-616BFC0FDF5C}"/>
                </a:ext>
              </a:extLst>
            </p:cNvPr>
            <p:cNvCxnSpPr/>
            <p:nvPr/>
          </p:nvCxnSpPr>
          <p:spPr>
            <a:xfrm>
              <a:off x="9641305" y="3285029"/>
              <a:ext cx="0" cy="5013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C41A7FB5-56B6-4B60-A97E-7D1830F89A28}"/>
                    </a:ext>
                  </a:extLst>
                </p:cNvPr>
                <p:cNvSpPr txBox="1"/>
                <p:nvPr/>
              </p:nvSpPr>
              <p:spPr>
                <a:xfrm>
                  <a:off x="9704897" y="3527774"/>
                  <a:ext cx="2110682" cy="1006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定常偏差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C41A7FB5-56B6-4B60-A97E-7D1830F89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897" y="3527774"/>
                  <a:ext cx="2110682" cy="1006750"/>
                </a:xfrm>
                <a:prstGeom prst="rect">
                  <a:avLst/>
                </a:prstGeom>
                <a:blipFill>
                  <a:blip r:embed="rId9"/>
                  <a:stretch>
                    <a:fillRect l="-2312" t="-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69426F3-D14E-4279-B3D4-DBEE8E528EB7}"/>
                </a:ext>
              </a:extLst>
            </p:cNvPr>
            <p:cNvSpPr txBox="1"/>
            <p:nvPr/>
          </p:nvSpPr>
          <p:spPr>
            <a:xfrm>
              <a:off x="10587789" y="4966066"/>
              <a:ext cx="9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目標値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2C268038-111F-4D69-9B1B-299E5F1B29A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11046993" y="4498979"/>
              <a:ext cx="0" cy="46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F8228D15-B1E7-440B-8648-EAEC50F2AFF4}"/>
                </a:ext>
              </a:extLst>
            </p:cNvPr>
            <p:cNvSpPr txBox="1"/>
            <p:nvPr/>
          </p:nvSpPr>
          <p:spPr>
            <a:xfrm>
              <a:off x="3574113" y="7288592"/>
              <a:ext cx="11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2060"/>
                  </a:solidFill>
                </a:rPr>
                <a:t>過渡特性</a:t>
              </a:r>
            </a:p>
          </p:txBody>
        </p: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E0B6294C-5E59-4227-8861-F4A81A95385D}"/>
                </a:ext>
              </a:extLst>
            </p:cNvPr>
            <p:cNvCxnSpPr>
              <a:cxnSpLocks/>
            </p:cNvCxnSpPr>
            <p:nvPr/>
          </p:nvCxnSpPr>
          <p:spPr>
            <a:xfrm>
              <a:off x="1688429" y="7247091"/>
              <a:ext cx="47925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27236D5-4089-4F6A-9AA4-EEEA1055184C}"/>
                </a:ext>
              </a:extLst>
            </p:cNvPr>
            <p:cNvCxnSpPr>
              <a:cxnSpLocks/>
            </p:cNvCxnSpPr>
            <p:nvPr/>
          </p:nvCxnSpPr>
          <p:spPr>
            <a:xfrm>
              <a:off x="6481011" y="7247091"/>
              <a:ext cx="376989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D4BD117-7CDF-447D-B7D6-0DF9ED15BAC2}"/>
                </a:ext>
              </a:extLst>
            </p:cNvPr>
            <p:cNvSpPr txBox="1"/>
            <p:nvPr/>
          </p:nvSpPr>
          <p:spPr>
            <a:xfrm>
              <a:off x="3201788" y="7672183"/>
              <a:ext cx="180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2060"/>
                  </a:solidFill>
                </a:rPr>
                <a:t>（非定常特性）</a:t>
              </a: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626066A-F76F-485A-89D1-A05E36466F43}"/>
                </a:ext>
              </a:extLst>
            </p:cNvPr>
            <p:cNvSpPr txBox="1"/>
            <p:nvPr/>
          </p:nvSpPr>
          <p:spPr>
            <a:xfrm>
              <a:off x="7861361" y="7302851"/>
              <a:ext cx="11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定常</a:t>
              </a:r>
              <a:r>
                <a:rPr kumimoji="1" lang="ja-JP" altLang="en-US" b="1" dirty="0">
                  <a:solidFill>
                    <a:srgbClr val="002060"/>
                  </a:solidFill>
                </a:rPr>
                <a:t>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02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1522</TotalTime>
  <Words>883</Words>
  <Application>Microsoft Office PowerPoint</Application>
  <PresentationFormat>ワイド画面</PresentationFormat>
  <Paragraphs>181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Cambria Math</vt:lpstr>
      <vt:lpstr>Office テーマ</vt:lpstr>
      <vt:lpstr>閉ループ系の設計仕様</vt:lpstr>
      <vt:lpstr>閉ループ系</vt:lpstr>
      <vt:lpstr>安定性</vt:lpstr>
      <vt:lpstr>安定性</vt:lpstr>
      <vt:lpstr>G_yrとG_yd導出</vt:lpstr>
      <vt:lpstr>G_urとG_ud導出</vt:lpstr>
      <vt:lpstr>G_yrとG_yd導出</vt:lpstr>
      <vt:lpstr>G_urとG_ud導出</vt:lpstr>
      <vt:lpstr>時間応答特性</vt:lpstr>
      <vt:lpstr>時間応答特性</vt:lpstr>
      <vt:lpstr>周波数応答特性</vt:lpstr>
      <vt:lpstr>周波数応答特性</vt:lpstr>
      <vt:lpstr>閉ループ系の設計仕様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71</cp:revision>
  <dcterms:created xsi:type="dcterms:W3CDTF">2021-02-26T08:13:08Z</dcterms:created>
  <dcterms:modified xsi:type="dcterms:W3CDTF">2021-03-09T14:03:15Z</dcterms:modified>
</cp:coreProperties>
</file>