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2918400" cy="21945600"/>
  <p:notesSz cx="8086725" cy="145811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79400" indent="1778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558800" indent="3556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838200" indent="5334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119188" indent="709613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0705"/>
    <a:srgbClr val="E7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38" autoAdjust="0"/>
  </p:normalViewPr>
  <p:slideViewPr>
    <p:cSldViewPr>
      <p:cViewPr>
        <p:scale>
          <a:sx n="58" d="100"/>
          <a:sy n="58" d="100"/>
        </p:scale>
        <p:origin x="-680" y="-344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3B6DF2-EBD8-0CDB-D9C3-42B24049DD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03613" cy="728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B8803-FBFA-1C92-2E6B-FAA494C7604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579938" y="0"/>
            <a:ext cx="3505200" cy="728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53DF93B-A7AE-4646-ACCC-D265BD70FB3E}" type="datetimeFigureOut">
              <a:rPr lang="en-US"/>
              <a:pPr>
                <a:defRPr/>
              </a:pPr>
              <a:t>12/8/24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C53D58A-4A7C-01E5-9702-ADE0B8268E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57150" y="1093788"/>
            <a:ext cx="8201025" cy="5467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0268127-9960-3029-C453-CEB39B462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8038" y="6926263"/>
            <a:ext cx="6470650" cy="656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7039F-F4F9-34EB-527F-9A7902AFDA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3849350"/>
            <a:ext cx="3503613" cy="7286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058EC-7C31-6BDA-0A5A-D352C937D5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579938" y="1384935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C4E1256-063B-CE48-8C41-1581E350F7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279400"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558800"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838200"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1119188"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1399227" algn="l" defTabSz="559692" rtl="0" eaLnBrk="1" latinLnBrk="0" hangingPunct="1">
      <a:defRPr sz="735" kern="1200">
        <a:solidFill>
          <a:schemeClr val="tx1"/>
        </a:solidFill>
        <a:latin typeface="+mn-lt"/>
        <a:ea typeface="+mn-ea"/>
        <a:cs typeface="+mn-cs"/>
      </a:defRPr>
    </a:lvl6pPr>
    <a:lvl7pPr marL="1679072" algn="l" defTabSz="559692" rtl="0" eaLnBrk="1" latinLnBrk="0" hangingPunct="1">
      <a:defRPr sz="735" kern="1200">
        <a:solidFill>
          <a:schemeClr val="tx1"/>
        </a:solidFill>
        <a:latin typeface="+mn-lt"/>
        <a:ea typeface="+mn-ea"/>
        <a:cs typeface="+mn-cs"/>
      </a:defRPr>
    </a:lvl7pPr>
    <a:lvl8pPr marL="1958918" algn="l" defTabSz="559692" rtl="0" eaLnBrk="1" latinLnBrk="0" hangingPunct="1">
      <a:defRPr sz="735" kern="1200">
        <a:solidFill>
          <a:schemeClr val="tx1"/>
        </a:solidFill>
        <a:latin typeface="+mn-lt"/>
        <a:ea typeface="+mn-ea"/>
        <a:cs typeface="+mn-cs"/>
      </a:defRPr>
    </a:lvl8pPr>
    <a:lvl9pPr marL="2238763" algn="l" defTabSz="559692" rtl="0" eaLnBrk="1" latinLnBrk="0" hangingPunct="1">
      <a:defRPr sz="7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B1350276-AA5C-8260-244B-E628DFC338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F3DE7178-7191-ADF6-F4A7-82A222714E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altLang="en-US" sz="735" dirty="0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880F8708-4A54-98F0-545D-BD89510BD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7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7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7E31F2-FF46-4442-9BCB-F208A758233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0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5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2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4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6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49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3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36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698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363D-B08B-9251-CF30-0099DA0F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D0B8-E8A0-3244-872F-710A0490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5FE1-256B-4EA0-5093-52045496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6C002-DDFA-854E-BAFD-AA61F971A3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24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B874-C25D-B104-295E-89D4030A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6F9C-24C9-D17F-89E0-FD2C9EFB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3E74-063F-DDA9-2660-197CB2A6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3DE14-C7B6-A040-8226-268B7D1BD5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9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650992" y="4922527"/>
            <a:ext cx="41473757" cy="1048562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18304" y="4922527"/>
            <a:ext cx="123884053" cy="1048562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A3F58-D8EB-E82B-725B-F9D1D281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0A095-E38E-CA0D-6470-4D15874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E0C55-42DE-591D-BC7D-D50144C0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265F2-E72B-BC48-A7A3-6C77C99980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01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10C7C-75FE-FED0-FE58-1F73B783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DB66-5093-1BDD-4F39-2D52B8DB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C0FA6-94FB-8178-6FD9-BA9E18C7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0EA90-2F7C-8340-BBF8-44525167F6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77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5"/>
            <a:ext cx="27980640" cy="4358640"/>
          </a:xfrm>
        </p:spPr>
        <p:txBody>
          <a:bodyPr anchor="t"/>
          <a:lstStyle>
            <a:lvl1pPr algn="l">
              <a:defRPr sz="127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7"/>
            <a:ext cx="27980640" cy="4800598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62308" indent="0">
              <a:buNone/>
              <a:defRPr sz="5771">
                <a:solidFill>
                  <a:schemeClr val="tx1">
                    <a:tint val="75000"/>
                  </a:schemeClr>
                </a:solidFill>
              </a:defRPr>
            </a:lvl2pPr>
            <a:lvl3pPr marL="2924616" indent="0">
              <a:buNone/>
              <a:defRPr sz="5143">
                <a:solidFill>
                  <a:schemeClr val="tx1">
                    <a:tint val="75000"/>
                  </a:schemeClr>
                </a:solidFill>
              </a:defRPr>
            </a:lvl3pPr>
            <a:lvl4pPr marL="4386925" indent="0">
              <a:buNone/>
              <a:defRPr sz="4457">
                <a:solidFill>
                  <a:schemeClr val="tx1">
                    <a:tint val="75000"/>
                  </a:schemeClr>
                </a:solidFill>
              </a:defRPr>
            </a:lvl4pPr>
            <a:lvl5pPr marL="5849233" indent="0">
              <a:buNone/>
              <a:defRPr sz="4457">
                <a:solidFill>
                  <a:schemeClr val="tx1">
                    <a:tint val="75000"/>
                  </a:schemeClr>
                </a:solidFill>
              </a:defRPr>
            </a:lvl5pPr>
            <a:lvl6pPr marL="7311545" indent="0">
              <a:buNone/>
              <a:defRPr sz="4457">
                <a:solidFill>
                  <a:schemeClr val="tx1">
                    <a:tint val="75000"/>
                  </a:schemeClr>
                </a:solidFill>
              </a:defRPr>
            </a:lvl6pPr>
            <a:lvl7pPr marL="8773852" indent="0">
              <a:buNone/>
              <a:defRPr sz="4457">
                <a:solidFill>
                  <a:schemeClr val="tx1">
                    <a:tint val="75000"/>
                  </a:schemeClr>
                </a:solidFill>
              </a:defRPr>
            </a:lvl7pPr>
            <a:lvl8pPr marL="10236160" indent="0">
              <a:buNone/>
              <a:defRPr sz="4457">
                <a:solidFill>
                  <a:schemeClr val="tx1">
                    <a:tint val="75000"/>
                  </a:schemeClr>
                </a:solidFill>
              </a:defRPr>
            </a:lvl8pPr>
            <a:lvl9pPr marL="11698468" indent="0">
              <a:buNone/>
              <a:defRPr sz="44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4B236-A4B4-0C1F-D070-CD23AD77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4AB8-2137-F946-E9A4-A2DEC280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1337F-392D-118D-F192-A464BFEE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8C797-4766-CA4F-B3F3-35C3FF941A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628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18299" y="28676607"/>
            <a:ext cx="82678903" cy="81102198"/>
          </a:xfrm>
        </p:spPr>
        <p:txBody>
          <a:bodyPr/>
          <a:lstStyle>
            <a:lvl1pPr>
              <a:defRPr sz="8970"/>
            </a:lvl1pPr>
            <a:lvl2pPr>
              <a:defRPr sz="7657"/>
            </a:lvl2pPr>
            <a:lvl3pPr>
              <a:defRPr sz="6400"/>
            </a:lvl3pPr>
            <a:lvl4pPr>
              <a:defRPr sz="5771"/>
            </a:lvl4pPr>
            <a:lvl5pPr>
              <a:defRPr sz="5771"/>
            </a:lvl5pPr>
            <a:lvl6pPr>
              <a:defRPr sz="5771"/>
            </a:lvl6pPr>
            <a:lvl7pPr>
              <a:defRPr sz="5771"/>
            </a:lvl7pPr>
            <a:lvl8pPr>
              <a:defRPr sz="5771"/>
            </a:lvl8pPr>
            <a:lvl9pPr>
              <a:defRPr sz="57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445847" y="28676607"/>
            <a:ext cx="82678907" cy="81102198"/>
          </a:xfrm>
        </p:spPr>
        <p:txBody>
          <a:bodyPr/>
          <a:lstStyle>
            <a:lvl1pPr>
              <a:defRPr sz="8970"/>
            </a:lvl1pPr>
            <a:lvl2pPr>
              <a:defRPr sz="7657"/>
            </a:lvl2pPr>
            <a:lvl3pPr>
              <a:defRPr sz="6400"/>
            </a:lvl3pPr>
            <a:lvl4pPr>
              <a:defRPr sz="5771"/>
            </a:lvl4pPr>
            <a:lvl5pPr>
              <a:defRPr sz="5771"/>
            </a:lvl5pPr>
            <a:lvl6pPr>
              <a:defRPr sz="5771"/>
            </a:lvl6pPr>
            <a:lvl7pPr>
              <a:defRPr sz="5771"/>
            </a:lvl7pPr>
            <a:lvl8pPr>
              <a:defRPr sz="5771"/>
            </a:lvl8pPr>
            <a:lvl9pPr>
              <a:defRPr sz="57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39C3D9-856B-CCA5-F265-550EE1E9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0A89BDD-F980-A2B7-7792-CB68F5E2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E1353E0-7E17-8313-0E55-0DD98F3A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DAE32-1F15-2A42-B9DD-ED35826C7E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6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4912362"/>
            <a:ext cx="14544677" cy="2047238"/>
          </a:xfrm>
        </p:spPr>
        <p:txBody>
          <a:bodyPr anchor="b"/>
          <a:lstStyle>
            <a:lvl1pPr marL="0" indent="0">
              <a:buNone/>
              <a:defRPr sz="7657" b="1"/>
            </a:lvl1pPr>
            <a:lvl2pPr marL="1462308" indent="0">
              <a:buNone/>
              <a:defRPr sz="6400" b="1"/>
            </a:lvl2pPr>
            <a:lvl3pPr marL="2924616" indent="0">
              <a:buNone/>
              <a:defRPr sz="5771" b="1"/>
            </a:lvl3pPr>
            <a:lvl4pPr marL="4386925" indent="0">
              <a:buNone/>
              <a:defRPr sz="5143" b="1"/>
            </a:lvl4pPr>
            <a:lvl5pPr marL="5849233" indent="0">
              <a:buNone/>
              <a:defRPr sz="5143" b="1"/>
            </a:lvl5pPr>
            <a:lvl6pPr marL="7311545" indent="0">
              <a:buNone/>
              <a:defRPr sz="5143" b="1"/>
            </a:lvl6pPr>
            <a:lvl7pPr marL="8773852" indent="0">
              <a:buNone/>
              <a:defRPr sz="5143" b="1"/>
            </a:lvl7pPr>
            <a:lvl8pPr marL="10236160" indent="0">
              <a:buNone/>
              <a:defRPr sz="5143" b="1"/>
            </a:lvl8pPr>
            <a:lvl9pPr marL="11698468" indent="0">
              <a:buNone/>
              <a:defRPr sz="51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6959600"/>
            <a:ext cx="14544677" cy="12644122"/>
          </a:xfrm>
        </p:spPr>
        <p:txBody>
          <a:bodyPr/>
          <a:lstStyle>
            <a:lvl1pPr>
              <a:defRPr sz="7657"/>
            </a:lvl1pPr>
            <a:lvl2pPr>
              <a:defRPr sz="6400"/>
            </a:lvl2pPr>
            <a:lvl3pPr>
              <a:defRPr sz="5771"/>
            </a:lvl3pPr>
            <a:lvl4pPr>
              <a:defRPr sz="5143"/>
            </a:lvl4pPr>
            <a:lvl5pPr>
              <a:defRPr sz="5143"/>
            </a:lvl5pPr>
            <a:lvl6pPr>
              <a:defRPr sz="5143"/>
            </a:lvl6pPr>
            <a:lvl7pPr>
              <a:defRPr sz="5143"/>
            </a:lvl7pPr>
            <a:lvl8pPr>
              <a:defRPr sz="5143"/>
            </a:lvl8pPr>
            <a:lvl9pPr>
              <a:defRPr sz="51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5" y="4912362"/>
            <a:ext cx="14550390" cy="2047238"/>
          </a:xfrm>
        </p:spPr>
        <p:txBody>
          <a:bodyPr anchor="b"/>
          <a:lstStyle>
            <a:lvl1pPr marL="0" indent="0">
              <a:buNone/>
              <a:defRPr sz="7657" b="1"/>
            </a:lvl1pPr>
            <a:lvl2pPr marL="1462308" indent="0">
              <a:buNone/>
              <a:defRPr sz="6400" b="1"/>
            </a:lvl2pPr>
            <a:lvl3pPr marL="2924616" indent="0">
              <a:buNone/>
              <a:defRPr sz="5771" b="1"/>
            </a:lvl3pPr>
            <a:lvl4pPr marL="4386925" indent="0">
              <a:buNone/>
              <a:defRPr sz="5143" b="1"/>
            </a:lvl4pPr>
            <a:lvl5pPr marL="5849233" indent="0">
              <a:buNone/>
              <a:defRPr sz="5143" b="1"/>
            </a:lvl5pPr>
            <a:lvl6pPr marL="7311545" indent="0">
              <a:buNone/>
              <a:defRPr sz="5143" b="1"/>
            </a:lvl6pPr>
            <a:lvl7pPr marL="8773852" indent="0">
              <a:buNone/>
              <a:defRPr sz="5143" b="1"/>
            </a:lvl7pPr>
            <a:lvl8pPr marL="10236160" indent="0">
              <a:buNone/>
              <a:defRPr sz="5143" b="1"/>
            </a:lvl8pPr>
            <a:lvl9pPr marL="11698468" indent="0">
              <a:buNone/>
              <a:defRPr sz="51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5" y="6959600"/>
            <a:ext cx="14550390" cy="12644122"/>
          </a:xfrm>
        </p:spPr>
        <p:txBody>
          <a:bodyPr/>
          <a:lstStyle>
            <a:lvl1pPr>
              <a:defRPr sz="7657"/>
            </a:lvl1pPr>
            <a:lvl2pPr>
              <a:defRPr sz="6400"/>
            </a:lvl2pPr>
            <a:lvl3pPr>
              <a:defRPr sz="5771"/>
            </a:lvl3pPr>
            <a:lvl4pPr>
              <a:defRPr sz="5143"/>
            </a:lvl4pPr>
            <a:lvl5pPr>
              <a:defRPr sz="5143"/>
            </a:lvl5pPr>
            <a:lvl6pPr>
              <a:defRPr sz="5143"/>
            </a:lvl6pPr>
            <a:lvl7pPr>
              <a:defRPr sz="5143"/>
            </a:lvl7pPr>
            <a:lvl8pPr>
              <a:defRPr sz="5143"/>
            </a:lvl8pPr>
            <a:lvl9pPr>
              <a:defRPr sz="51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A81F3E3-34A1-051C-9593-14EA18B3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7EB753-F4CD-60A1-FAE8-163AF6BF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CFD9B9-F43A-8BF9-1061-34C41F30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EE6DB-8672-6A4D-87A2-9A6BF637D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45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F72AD06-518F-050E-27A1-FD820BFC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1BFE11-70F4-2E92-D0C8-B3BB5876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84D4BAA-3CC4-A34B-7E54-8A392146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C28B1-5DD6-E849-A800-23258CE450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25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32B4D08-8668-DE64-0541-0AEB7510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28C80BB-4976-EDC4-6E50-70E33797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11062B-9DD3-1F67-31FD-D8F8D1C1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D2BF9-90F8-6F43-8975-5267A171F2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80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7" y="873760"/>
            <a:ext cx="10829927" cy="3718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5"/>
            <a:ext cx="18402300" cy="18729962"/>
          </a:xfrm>
        </p:spPr>
        <p:txBody>
          <a:bodyPr/>
          <a:lstStyle>
            <a:lvl1pPr>
              <a:defRPr sz="10227"/>
            </a:lvl1pPr>
            <a:lvl2pPr>
              <a:defRPr sz="8970"/>
            </a:lvl2pPr>
            <a:lvl3pPr>
              <a:defRPr sz="7657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7" y="4592325"/>
            <a:ext cx="10829927" cy="15011402"/>
          </a:xfrm>
        </p:spPr>
        <p:txBody>
          <a:bodyPr/>
          <a:lstStyle>
            <a:lvl1pPr marL="0" indent="0">
              <a:buNone/>
              <a:defRPr sz="4457"/>
            </a:lvl1pPr>
            <a:lvl2pPr marL="1462308" indent="0">
              <a:buNone/>
              <a:defRPr sz="3828"/>
            </a:lvl2pPr>
            <a:lvl3pPr marL="2924616" indent="0">
              <a:buNone/>
              <a:defRPr sz="3200"/>
            </a:lvl3pPr>
            <a:lvl4pPr marL="4386925" indent="0">
              <a:buNone/>
              <a:defRPr sz="2857"/>
            </a:lvl4pPr>
            <a:lvl5pPr marL="5849233" indent="0">
              <a:buNone/>
              <a:defRPr sz="2857"/>
            </a:lvl5pPr>
            <a:lvl6pPr marL="7311545" indent="0">
              <a:buNone/>
              <a:defRPr sz="2857"/>
            </a:lvl6pPr>
            <a:lvl7pPr marL="8773852" indent="0">
              <a:buNone/>
              <a:defRPr sz="2857"/>
            </a:lvl7pPr>
            <a:lvl8pPr marL="10236160" indent="0">
              <a:buNone/>
              <a:defRPr sz="2857"/>
            </a:lvl8pPr>
            <a:lvl9pPr marL="11698468" indent="0">
              <a:buNone/>
              <a:defRPr sz="2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2081184-295D-4361-80AF-F7B81F87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EB64C8-DFA7-BEDD-CBF4-58A7AE14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8381F9-EFD9-DF5A-1C0E-8B2C56D2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77CB8-8FF7-B24B-A7A1-22F08B834B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41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0227"/>
            </a:lvl1pPr>
            <a:lvl2pPr marL="1462308" indent="0">
              <a:buNone/>
              <a:defRPr sz="8970"/>
            </a:lvl2pPr>
            <a:lvl3pPr marL="2924616" indent="0">
              <a:buNone/>
              <a:defRPr sz="7657"/>
            </a:lvl3pPr>
            <a:lvl4pPr marL="4386925" indent="0">
              <a:buNone/>
              <a:defRPr sz="6400"/>
            </a:lvl4pPr>
            <a:lvl5pPr marL="5849233" indent="0">
              <a:buNone/>
              <a:defRPr sz="6400"/>
            </a:lvl5pPr>
            <a:lvl6pPr marL="7311545" indent="0">
              <a:buNone/>
              <a:defRPr sz="6400"/>
            </a:lvl6pPr>
            <a:lvl7pPr marL="8773852" indent="0">
              <a:buNone/>
              <a:defRPr sz="6400"/>
            </a:lvl7pPr>
            <a:lvl8pPr marL="10236160" indent="0">
              <a:buNone/>
              <a:defRPr sz="6400"/>
            </a:lvl8pPr>
            <a:lvl9pPr marL="11698468" indent="0">
              <a:buNone/>
              <a:defRPr sz="6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457"/>
            </a:lvl1pPr>
            <a:lvl2pPr marL="1462308" indent="0">
              <a:buNone/>
              <a:defRPr sz="3828"/>
            </a:lvl2pPr>
            <a:lvl3pPr marL="2924616" indent="0">
              <a:buNone/>
              <a:defRPr sz="3200"/>
            </a:lvl3pPr>
            <a:lvl4pPr marL="4386925" indent="0">
              <a:buNone/>
              <a:defRPr sz="2857"/>
            </a:lvl4pPr>
            <a:lvl5pPr marL="5849233" indent="0">
              <a:buNone/>
              <a:defRPr sz="2857"/>
            </a:lvl5pPr>
            <a:lvl6pPr marL="7311545" indent="0">
              <a:buNone/>
              <a:defRPr sz="2857"/>
            </a:lvl6pPr>
            <a:lvl7pPr marL="8773852" indent="0">
              <a:buNone/>
              <a:defRPr sz="2857"/>
            </a:lvl7pPr>
            <a:lvl8pPr marL="10236160" indent="0">
              <a:buNone/>
              <a:defRPr sz="2857"/>
            </a:lvl8pPr>
            <a:lvl9pPr marL="11698468" indent="0">
              <a:buNone/>
              <a:defRPr sz="2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C61E13-746D-6B06-87E8-542EBFDA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6BA2C0-89FD-4023-40C0-5369F131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214755-1C6D-0185-C208-482A5E3A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52C79-AB68-1E4B-8C4A-2E98EBA409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09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BAD05D8-DEE8-3B74-277E-6EBA03AC40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46238" y="879475"/>
            <a:ext cx="29625925" cy="3657600"/>
          </a:xfrm>
          <a:prstGeom prst="rect">
            <a:avLst/>
          </a:prstGeom>
          <a:noFill/>
          <a:ln>
            <a:noFill/>
          </a:ln>
        </p:spPr>
        <p:txBody>
          <a:bodyPr vert="horz" wrap="square" lIns="511857" tIns="255931" rIns="511857" bIns="2559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FAD9C49-CD20-F1FB-AE8B-F89B3F5554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646238" y="5121275"/>
            <a:ext cx="29625925" cy="14482763"/>
          </a:xfrm>
          <a:prstGeom prst="rect">
            <a:avLst/>
          </a:prstGeom>
          <a:noFill/>
          <a:ln>
            <a:noFill/>
          </a:ln>
        </p:spPr>
        <p:txBody>
          <a:bodyPr vert="horz" wrap="square" lIns="511857" tIns="255931" rIns="511857" bIns="2559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F6125-68AE-EE1B-3885-7D6CE8CF6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6238" y="20340638"/>
            <a:ext cx="7680325" cy="1168400"/>
          </a:xfrm>
          <a:prstGeom prst="rect">
            <a:avLst/>
          </a:prstGeom>
        </p:spPr>
        <p:txBody>
          <a:bodyPr vert="horz" lIns="511857" tIns="255931" rIns="511857" bIns="255931" rtlCol="0" anchor="ctr"/>
          <a:lstStyle>
            <a:lvl1pPr algn="l" eaLnBrk="1" hangingPunct="1">
              <a:defRPr sz="3828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55E25-3193-D268-A1C9-ED22513DB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47438" y="20340638"/>
            <a:ext cx="10423525" cy="1168400"/>
          </a:xfrm>
          <a:prstGeom prst="rect">
            <a:avLst/>
          </a:prstGeom>
        </p:spPr>
        <p:txBody>
          <a:bodyPr vert="horz" lIns="511857" tIns="255931" rIns="511857" bIns="255931" rtlCol="0" anchor="ctr"/>
          <a:lstStyle>
            <a:lvl1pPr algn="ctr" eaLnBrk="1" hangingPunct="1">
              <a:defRPr sz="3828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07C7-6B24-41CE-DAA0-0000D3BFD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591838" y="20340638"/>
            <a:ext cx="7680325" cy="1168400"/>
          </a:xfrm>
          <a:prstGeom prst="rect">
            <a:avLst/>
          </a:prstGeom>
        </p:spPr>
        <p:txBody>
          <a:bodyPr vert="horz" wrap="square" lIns="511857" tIns="255931" rIns="511857" bIns="255931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828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E7DEA4D-F50B-7647-9107-D92B6AE397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924175" rtl="0" eaLnBrk="0" fontAlgn="base" hangingPunct="0">
        <a:spcBef>
          <a:spcPct val="0"/>
        </a:spcBef>
        <a:spcAft>
          <a:spcPct val="0"/>
        </a:spcAft>
        <a:defRPr sz="1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24175" rtl="0" eaLnBrk="0" fontAlgn="base" hangingPunct="0">
        <a:spcBef>
          <a:spcPct val="0"/>
        </a:spcBef>
        <a:spcAft>
          <a:spcPct val="0"/>
        </a:spcAft>
        <a:defRPr sz="14000">
          <a:solidFill>
            <a:schemeClr val="tx1"/>
          </a:solidFill>
          <a:latin typeface="Calibri" pitchFamily="34" charset="0"/>
        </a:defRPr>
      </a:lvl2pPr>
      <a:lvl3pPr algn="ctr" defTabSz="2924175" rtl="0" eaLnBrk="0" fontAlgn="base" hangingPunct="0">
        <a:spcBef>
          <a:spcPct val="0"/>
        </a:spcBef>
        <a:spcAft>
          <a:spcPct val="0"/>
        </a:spcAft>
        <a:defRPr sz="14000">
          <a:solidFill>
            <a:schemeClr val="tx1"/>
          </a:solidFill>
          <a:latin typeface="Calibri" pitchFamily="34" charset="0"/>
        </a:defRPr>
      </a:lvl3pPr>
      <a:lvl4pPr algn="ctr" defTabSz="2924175" rtl="0" eaLnBrk="0" fontAlgn="base" hangingPunct="0">
        <a:spcBef>
          <a:spcPct val="0"/>
        </a:spcBef>
        <a:spcAft>
          <a:spcPct val="0"/>
        </a:spcAft>
        <a:defRPr sz="14000">
          <a:solidFill>
            <a:schemeClr val="tx1"/>
          </a:solidFill>
          <a:latin typeface="Calibri" pitchFamily="34" charset="0"/>
        </a:defRPr>
      </a:lvl4pPr>
      <a:lvl5pPr algn="ctr" defTabSz="2924175" rtl="0" eaLnBrk="0" fontAlgn="base" hangingPunct="0">
        <a:spcBef>
          <a:spcPct val="0"/>
        </a:spcBef>
        <a:spcAft>
          <a:spcPct val="0"/>
        </a:spcAft>
        <a:defRPr sz="14000">
          <a:solidFill>
            <a:schemeClr val="tx1"/>
          </a:solidFill>
          <a:latin typeface="Calibri" pitchFamily="34" charset="0"/>
        </a:defRPr>
      </a:lvl5pPr>
      <a:lvl6pPr marL="261231" algn="ctr" defTabSz="2924336" rtl="0" fontAlgn="base">
        <a:spcBef>
          <a:spcPct val="0"/>
        </a:spcBef>
        <a:spcAft>
          <a:spcPct val="0"/>
        </a:spcAft>
        <a:defRPr sz="14055">
          <a:solidFill>
            <a:schemeClr val="tx1"/>
          </a:solidFill>
          <a:latin typeface="Calibri" pitchFamily="34" charset="0"/>
        </a:defRPr>
      </a:lvl6pPr>
      <a:lvl7pPr marL="522462" algn="ctr" defTabSz="2924336" rtl="0" fontAlgn="base">
        <a:spcBef>
          <a:spcPct val="0"/>
        </a:spcBef>
        <a:spcAft>
          <a:spcPct val="0"/>
        </a:spcAft>
        <a:defRPr sz="14055">
          <a:solidFill>
            <a:schemeClr val="tx1"/>
          </a:solidFill>
          <a:latin typeface="Calibri" pitchFamily="34" charset="0"/>
        </a:defRPr>
      </a:lvl7pPr>
      <a:lvl8pPr marL="783693" algn="ctr" defTabSz="2924336" rtl="0" fontAlgn="base">
        <a:spcBef>
          <a:spcPct val="0"/>
        </a:spcBef>
        <a:spcAft>
          <a:spcPct val="0"/>
        </a:spcAft>
        <a:defRPr sz="14055">
          <a:solidFill>
            <a:schemeClr val="tx1"/>
          </a:solidFill>
          <a:latin typeface="Calibri" pitchFamily="34" charset="0"/>
        </a:defRPr>
      </a:lvl8pPr>
      <a:lvl9pPr marL="1044924" algn="ctr" defTabSz="2924336" rtl="0" fontAlgn="base">
        <a:spcBef>
          <a:spcPct val="0"/>
        </a:spcBef>
        <a:spcAft>
          <a:spcPct val="0"/>
        </a:spcAft>
        <a:defRPr sz="14055">
          <a:solidFill>
            <a:schemeClr val="tx1"/>
          </a:solidFill>
          <a:latin typeface="Calibri" pitchFamily="34" charset="0"/>
        </a:defRPr>
      </a:lvl9pPr>
    </p:titleStyle>
    <p:bodyStyle>
      <a:lvl1pPr marL="1095375" indent="-1095375" algn="l" defTabSz="29241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1pPr>
      <a:lvl2pPr marL="2374900" indent="-912813" algn="l" defTabSz="29241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3654425" indent="-730250" algn="l" defTabSz="29241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3pPr>
      <a:lvl4pPr marL="5116513" indent="-730250" algn="l" defTabSz="29241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78600" indent="-730250" algn="l" defTabSz="29241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42696" indent="-731155" algn="l" defTabSz="2924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05005" indent="-731155" algn="l" defTabSz="2924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67313" indent="-731155" algn="l" defTabSz="2924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29625" indent="-731155" algn="l" defTabSz="2924616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4616" rtl="0" eaLnBrk="1" latinLnBrk="0" hangingPunct="1">
        <a:defRPr sz="5771" kern="1200">
          <a:solidFill>
            <a:schemeClr val="tx1"/>
          </a:solidFill>
          <a:latin typeface="+mn-lt"/>
          <a:ea typeface="+mn-ea"/>
          <a:cs typeface="+mn-cs"/>
        </a:defRPr>
      </a:lvl1pPr>
      <a:lvl2pPr marL="1462308" algn="l" defTabSz="2924616" rtl="0" eaLnBrk="1" latinLnBrk="0" hangingPunct="1">
        <a:defRPr sz="5771" kern="1200">
          <a:solidFill>
            <a:schemeClr val="tx1"/>
          </a:solidFill>
          <a:latin typeface="+mn-lt"/>
          <a:ea typeface="+mn-ea"/>
          <a:cs typeface="+mn-cs"/>
        </a:defRPr>
      </a:lvl2pPr>
      <a:lvl3pPr marL="2924616" algn="l" defTabSz="2924616" rtl="0" eaLnBrk="1" latinLnBrk="0" hangingPunct="1">
        <a:defRPr sz="5771" kern="1200">
          <a:solidFill>
            <a:schemeClr val="tx1"/>
          </a:solidFill>
          <a:latin typeface="+mn-lt"/>
          <a:ea typeface="+mn-ea"/>
          <a:cs typeface="+mn-cs"/>
        </a:defRPr>
      </a:lvl3pPr>
      <a:lvl4pPr marL="4386925" algn="l" defTabSz="2924616" rtl="0" eaLnBrk="1" latinLnBrk="0" hangingPunct="1">
        <a:defRPr sz="5771" kern="1200">
          <a:solidFill>
            <a:schemeClr val="tx1"/>
          </a:solidFill>
          <a:latin typeface="+mn-lt"/>
          <a:ea typeface="+mn-ea"/>
          <a:cs typeface="+mn-cs"/>
        </a:defRPr>
      </a:lvl4pPr>
      <a:lvl5pPr marL="5849233" algn="l" defTabSz="2924616" rtl="0" eaLnBrk="1" latinLnBrk="0" hangingPunct="1">
        <a:defRPr sz="5771" kern="1200">
          <a:solidFill>
            <a:schemeClr val="tx1"/>
          </a:solidFill>
          <a:latin typeface="+mn-lt"/>
          <a:ea typeface="+mn-ea"/>
          <a:cs typeface="+mn-cs"/>
        </a:defRPr>
      </a:lvl5pPr>
      <a:lvl6pPr marL="7311545" algn="l" defTabSz="2924616" rtl="0" eaLnBrk="1" latinLnBrk="0" hangingPunct="1">
        <a:defRPr sz="5771" kern="1200">
          <a:solidFill>
            <a:schemeClr val="tx1"/>
          </a:solidFill>
          <a:latin typeface="+mn-lt"/>
          <a:ea typeface="+mn-ea"/>
          <a:cs typeface="+mn-cs"/>
        </a:defRPr>
      </a:lvl6pPr>
      <a:lvl7pPr marL="8773852" algn="l" defTabSz="2924616" rtl="0" eaLnBrk="1" latinLnBrk="0" hangingPunct="1">
        <a:defRPr sz="5771" kern="1200">
          <a:solidFill>
            <a:schemeClr val="tx1"/>
          </a:solidFill>
          <a:latin typeface="+mn-lt"/>
          <a:ea typeface="+mn-ea"/>
          <a:cs typeface="+mn-cs"/>
        </a:defRPr>
      </a:lvl7pPr>
      <a:lvl8pPr marL="10236160" algn="l" defTabSz="2924616" rtl="0" eaLnBrk="1" latinLnBrk="0" hangingPunct="1">
        <a:defRPr sz="5771" kern="1200">
          <a:solidFill>
            <a:schemeClr val="tx1"/>
          </a:solidFill>
          <a:latin typeface="+mn-lt"/>
          <a:ea typeface="+mn-ea"/>
          <a:cs typeface="+mn-cs"/>
        </a:defRPr>
      </a:lvl8pPr>
      <a:lvl9pPr marL="11698468" algn="l" defTabSz="2924616" rtl="0" eaLnBrk="1" latinLnBrk="0" hangingPunct="1">
        <a:defRPr sz="57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game-icons.net/1x1/lorc/vintage-robot.html" TargetMode="External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9" Type="http://schemas.openxmlformats.org/officeDocument/2006/relationships/image" Target="../media/image34.svg"/><Relationship Id="rId21" Type="http://schemas.openxmlformats.org/officeDocument/2006/relationships/image" Target="../media/image16.png"/><Relationship Id="rId34" Type="http://schemas.openxmlformats.org/officeDocument/2006/relationships/image" Target="../media/image29.png"/><Relationship Id="rId7" Type="http://schemas.openxmlformats.org/officeDocument/2006/relationships/hyperlink" Target="https://litfl.com/normal-chest-x-ray/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24.svg"/><Relationship Id="rId41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7.svg"/><Relationship Id="rId24" Type="http://schemas.openxmlformats.org/officeDocument/2006/relationships/image" Target="../media/image19.svg"/><Relationship Id="rId32" Type="http://schemas.openxmlformats.org/officeDocument/2006/relationships/image" Target="../media/image27.png"/><Relationship Id="rId37" Type="http://schemas.openxmlformats.org/officeDocument/2006/relationships/image" Target="../media/image32.svg"/><Relationship Id="rId40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0.svg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36" Type="http://schemas.openxmlformats.org/officeDocument/2006/relationships/image" Target="../media/image31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31" Type="http://schemas.openxmlformats.org/officeDocument/2006/relationships/image" Target="../media/image26.svg"/><Relationship Id="rId4" Type="http://schemas.openxmlformats.org/officeDocument/2006/relationships/image" Target="../media/image2.png"/><Relationship Id="rId9" Type="http://schemas.openxmlformats.org/officeDocument/2006/relationships/hyperlink" Target="https://radiopaedia.org/articles/chest-radiograph" TargetMode="External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2.svg"/><Relationship Id="rId30" Type="http://schemas.openxmlformats.org/officeDocument/2006/relationships/image" Target="../media/image25.png"/><Relationship Id="rId35" Type="http://schemas.openxmlformats.org/officeDocument/2006/relationships/image" Target="../media/image30.svg"/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12" Type="http://schemas.openxmlformats.org/officeDocument/2006/relationships/image" Target="../media/image8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33" Type="http://schemas.openxmlformats.org/officeDocument/2006/relationships/image" Target="../media/image28.svg"/><Relationship Id="rId38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0161A61F-D9D7-D8B3-9524-7C84AE584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96" y="18696870"/>
            <a:ext cx="11171872" cy="3045804"/>
          </a:xfrm>
          <a:prstGeom prst="rect">
            <a:avLst/>
          </a:prstGeom>
        </p:spPr>
      </p:pic>
      <p:sp>
        <p:nvSpPr>
          <p:cNvPr id="3122" name="Rounded Rectangle 3121">
            <a:extLst>
              <a:ext uri="{FF2B5EF4-FFF2-40B4-BE49-F238E27FC236}">
                <a16:creationId xmlns:a16="http://schemas.microsoft.com/office/drawing/2014/main" id="{4489A24B-9C51-BBD5-D51D-91AC4835DAAD}"/>
              </a:ext>
            </a:extLst>
          </p:cNvPr>
          <p:cNvSpPr/>
          <p:nvPr/>
        </p:nvSpPr>
        <p:spPr>
          <a:xfrm>
            <a:off x="3196833" y="14960481"/>
            <a:ext cx="5288490" cy="3289499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3075" descr="A screenshot of a computer&#10;&#10;Description automatically generated">
            <a:extLst>
              <a:ext uri="{FF2B5EF4-FFF2-40B4-BE49-F238E27FC236}">
                <a16:creationId xmlns:a16="http://schemas.microsoft.com/office/drawing/2014/main" id="{7EEA8F57-0283-0433-04B4-92123D379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407" y="18643066"/>
            <a:ext cx="6081234" cy="2387151"/>
          </a:xfrm>
          <a:prstGeom prst="rect">
            <a:avLst/>
          </a:prstGeom>
        </p:spPr>
      </p:pic>
      <p:sp>
        <p:nvSpPr>
          <p:cNvPr id="14337" name="Rectangle 19">
            <a:extLst>
              <a:ext uri="{FF2B5EF4-FFF2-40B4-BE49-F238E27FC236}">
                <a16:creationId xmlns:a16="http://schemas.microsoft.com/office/drawing/2014/main" id="{ED73A083-DC8D-CD3A-28F7-F41BA27F8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918400" cy="2960688"/>
          </a:xfrm>
          <a:prstGeom prst="rect">
            <a:avLst/>
          </a:prstGeom>
          <a:gradFill rotWithShape="1">
            <a:gsLst>
              <a:gs pos="0">
                <a:srgbClr val="3E000B"/>
              </a:gs>
              <a:gs pos="100000">
                <a:srgbClr val="860018"/>
              </a:gs>
            </a:gsLst>
            <a:lin ang="5400000" scaled="1"/>
          </a:gradFill>
          <a:ln>
            <a:noFill/>
          </a:ln>
        </p:spPr>
        <p:txBody>
          <a:bodyPr lIns="65982" tIns="32991" rIns="65982" bIns="32991" anchor="ctr"/>
          <a:lstStyle>
            <a:lvl1pPr defTabSz="3760788">
              <a:spcBef>
                <a:spcPct val="20000"/>
              </a:spcBef>
              <a:buFont typeface="Arial" panose="020B0604020202020204" pitchFamily="34" charset="0"/>
              <a:buChar char="•"/>
              <a:defRPr sz="17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3760788">
              <a:spcBef>
                <a:spcPct val="20000"/>
              </a:spcBef>
              <a:buFont typeface="Arial" panose="020B0604020202020204" pitchFamily="34" charset="0"/>
              <a:buChar char="–"/>
              <a:defRPr sz="15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3760788">
              <a:spcBef>
                <a:spcPct val="20000"/>
              </a:spcBef>
              <a:buFont typeface="Arial" panose="020B0604020202020204" pitchFamily="34" charset="0"/>
              <a:buChar char="•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3760788">
              <a:spcBef>
                <a:spcPct val="20000"/>
              </a:spcBef>
              <a:buFont typeface="Arial" panose="020B0604020202020204" pitchFamily="34" charset="0"/>
              <a:buChar char="–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3760788">
              <a:spcBef>
                <a:spcPct val="20000"/>
              </a:spcBef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3428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3428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428" dirty="0" err="1">
                <a:solidFill>
                  <a:schemeClr val="bg1"/>
                </a:solidFill>
                <a:latin typeface="Arial" panose="020B0604020202020204" pitchFamily="34" charset="0"/>
              </a:rPr>
              <a:t>Yuyang</a:t>
            </a:r>
            <a:r>
              <a:rPr lang="en-US" altLang="en-US" sz="3428" dirty="0">
                <a:solidFill>
                  <a:schemeClr val="bg1"/>
                </a:solidFill>
                <a:latin typeface="Arial" panose="020B0604020202020204" pitchFamily="34" charset="0"/>
              </a:rPr>
              <a:t> Jiang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428" dirty="0">
                <a:solidFill>
                  <a:schemeClr val="bg1"/>
                </a:solidFill>
                <a:latin typeface="Arial" panose="020B0604020202020204" pitchFamily="34" charset="0"/>
              </a:rPr>
              <a:t>Department of Statistics, University of Chicago</a:t>
            </a:r>
          </a:p>
        </p:txBody>
      </p:sp>
      <p:sp>
        <p:nvSpPr>
          <p:cNvPr id="14338" name="Rectangle 20">
            <a:extLst>
              <a:ext uri="{FF2B5EF4-FFF2-40B4-BE49-F238E27FC236}">
                <a16:creationId xmlns:a16="http://schemas.microsoft.com/office/drawing/2014/main" id="{1894C1AA-0EC7-2C28-0B09-2E1F4C772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09938"/>
            <a:ext cx="11182350" cy="782637"/>
          </a:xfrm>
          <a:prstGeom prst="rect">
            <a:avLst/>
          </a:prstGeom>
          <a:gradFill rotWithShape="1">
            <a:gsLst>
              <a:gs pos="0">
                <a:srgbClr val="860018"/>
              </a:gs>
              <a:gs pos="100000">
                <a:srgbClr val="3E000B"/>
              </a:gs>
            </a:gsLst>
            <a:lin ang="5400000" scaled="1"/>
          </a:gradFill>
          <a:ln>
            <a:noFill/>
          </a:ln>
        </p:spPr>
        <p:txBody>
          <a:bodyPr lIns="65982" tIns="32991" rIns="65982" bIns="32991" anchor="ctr"/>
          <a:lstStyle>
            <a:lvl1pPr defTabSz="3760788">
              <a:spcBef>
                <a:spcPct val="20000"/>
              </a:spcBef>
              <a:buFont typeface="Arial" panose="020B0604020202020204" pitchFamily="34" charset="0"/>
              <a:buChar char="•"/>
              <a:defRPr sz="17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3760788">
              <a:spcBef>
                <a:spcPct val="20000"/>
              </a:spcBef>
              <a:buFont typeface="Arial" panose="020B0604020202020204" pitchFamily="34" charset="0"/>
              <a:buChar char="–"/>
              <a:defRPr sz="15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3760788">
              <a:spcBef>
                <a:spcPct val="20000"/>
              </a:spcBef>
              <a:buFont typeface="Arial" panose="020B0604020202020204" pitchFamily="34" charset="0"/>
              <a:buChar char="•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3760788">
              <a:spcBef>
                <a:spcPct val="20000"/>
              </a:spcBef>
              <a:buFont typeface="Arial" panose="020B0604020202020204" pitchFamily="34" charset="0"/>
              <a:buChar char="–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3760788">
              <a:spcBef>
                <a:spcPct val="20000"/>
              </a:spcBef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086" dirty="0">
                <a:solidFill>
                  <a:schemeClr val="bg1"/>
                </a:solidFill>
                <a:latin typeface="Arial" panose="020B0604020202020204" pitchFamily="34" charset="0"/>
              </a:rPr>
              <a:t>Background: Radiology Report Evaluation</a:t>
            </a:r>
          </a:p>
        </p:txBody>
      </p:sp>
      <p:sp>
        <p:nvSpPr>
          <p:cNvPr id="14340" name="Rectangle 22">
            <a:extLst>
              <a:ext uri="{FF2B5EF4-FFF2-40B4-BE49-F238E27FC236}">
                <a16:creationId xmlns:a16="http://schemas.microsoft.com/office/drawing/2014/main" id="{4506E1E7-ADBC-4BB3-E73E-156D51671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400916"/>
            <a:ext cx="11182350" cy="782637"/>
          </a:xfrm>
          <a:prstGeom prst="rect">
            <a:avLst/>
          </a:prstGeom>
          <a:gradFill rotWithShape="1">
            <a:gsLst>
              <a:gs pos="0">
                <a:srgbClr val="860018"/>
              </a:gs>
              <a:gs pos="100000">
                <a:srgbClr val="3E000B"/>
              </a:gs>
            </a:gsLst>
            <a:lin ang="5400000" scaled="1"/>
          </a:gradFill>
          <a:ln>
            <a:noFill/>
          </a:ln>
        </p:spPr>
        <p:txBody>
          <a:bodyPr lIns="65982" tIns="32991" rIns="65982" bIns="32991" anchor="ctr"/>
          <a:lstStyle>
            <a:lvl1pPr defTabSz="3760788">
              <a:spcBef>
                <a:spcPct val="20000"/>
              </a:spcBef>
              <a:buFont typeface="Arial" panose="020B0604020202020204" pitchFamily="34" charset="0"/>
              <a:buChar char="•"/>
              <a:defRPr sz="17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3760788">
              <a:spcBef>
                <a:spcPct val="20000"/>
              </a:spcBef>
              <a:buFont typeface="Arial" panose="020B0604020202020204" pitchFamily="34" charset="0"/>
              <a:buChar char="–"/>
              <a:defRPr sz="15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3760788">
              <a:spcBef>
                <a:spcPct val="20000"/>
              </a:spcBef>
              <a:buFont typeface="Arial" panose="020B0604020202020204" pitchFamily="34" charset="0"/>
              <a:buChar char="•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3760788">
              <a:spcBef>
                <a:spcPct val="20000"/>
              </a:spcBef>
              <a:buFont typeface="Arial" panose="020B0604020202020204" pitchFamily="34" charset="0"/>
              <a:buChar char="–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3760788">
              <a:spcBef>
                <a:spcPct val="20000"/>
              </a:spcBef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086" dirty="0">
                <a:solidFill>
                  <a:schemeClr val="bg1"/>
                </a:solidFill>
                <a:latin typeface="Arial" panose="020B0604020202020204" pitchFamily="34" charset="0"/>
              </a:rPr>
              <a:t>Methodology</a:t>
            </a:r>
          </a:p>
        </p:txBody>
      </p:sp>
      <p:sp>
        <p:nvSpPr>
          <p:cNvPr id="14341" name="Rectangle 23">
            <a:extLst>
              <a:ext uri="{FF2B5EF4-FFF2-40B4-BE49-F238E27FC236}">
                <a16:creationId xmlns:a16="http://schemas.microsoft.com/office/drawing/2014/main" id="{5DC75A10-2772-6829-3452-1BBA49951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0" y="3309938"/>
            <a:ext cx="12733338" cy="782637"/>
          </a:xfrm>
          <a:prstGeom prst="rect">
            <a:avLst/>
          </a:prstGeom>
          <a:gradFill rotWithShape="1">
            <a:gsLst>
              <a:gs pos="0">
                <a:srgbClr val="860018"/>
              </a:gs>
              <a:gs pos="100000">
                <a:srgbClr val="3E000B"/>
              </a:gs>
            </a:gsLst>
            <a:lin ang="5400000" scaled="1"/>
          </a:gradFill>
          <a:ln>
            <a:noFill/>
          </a:ln>
        </p:spPr>
        <p:txBody>
          <a:bodyPr lIns="65982" tIns="32991" rIns="65982" bIns="32991" anchor="ctr"/>
          <a:lstStyle>
            <a:lvl1pPr defTabSz="3760788">
              <a:spcBef>
                <a:spcPct val="20000"/>
              </a:spcBef>
              <a:buFont typeface="Arial" panose="020B0604020202020204" pitchFamily="34" charset="0"/>
              <a:buChar char="•"/>
              <a:defRPr sz="17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3760788">
              <a:spcBef>
                <a:spcPct val="20000"/>
              </a:spcBef>
              <a:buFont typeface="Arial" panose="020B0604020202020204" pitchFamily="34" charset="0"/>
              <a:buChar char="–"/>
              <a:defRPr sz="15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3760788">
              <a:spcBef>
                <a:spcPct val="20000"/>
              </a:spcBef>
              <a:buFont typeface="Arial" panose="020B0604020202020204" pitchFamily="34" charset="0"/>
              <a:buChar char="•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3760788">
              <a:spcBef>
                <a:spcPct val="20000"/>
              </a:spcBef>
              <a:buFont typeface="Arial" panose="020B0604020202020204" pitchFamily="34" charset="0"/>
              <a:buChar char="–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3760788">
              <a:spcBef>
                <a:spcPct val="20000"/>
              </a:spcBef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086" dirty="0">
                <a:solidFill>
                  <a:schemeClr val="bg1"/>
                </a:solidFill>
                <a:latin typeface="Arial" panose="020B0604020202020204" pitchFamily="34" charset="0"/>
              </a:rPr>
              <a:t>Task 1: How accurate can LLMs label radiology reports? (zero-shot)</a:t>
            </a:r>
          </a:p>
        </p:txBody>
      </p:sp>
      <p:sp>
        <p:nvSpPr>
          <p:cNvPr id="14342" name="Rectangle 25">
            <a:extLst>
              <a:ext uri="{FF2B5EF4-FFF2-40B4-BE49-F238E27FC236}">
                <a16:creationId xmlns:a16="http://schemas.microsoft.com/office/drawing/2014/main" id="{10DC98F4-DB82-97E1-4612-542F4C448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1588" y="3309938"/>
            <a:ext cx="6821487" cy="782637"/>
          </a:xfrm>
          <a:prstGeom prst="rect">
            <a:avLst/>
          </a:prstGeom>
          <a:gradFill rotWithShape="1">
            <a:gsLst>
              <a:gs pos="0">
                <a:srgbClr val="860018"/>
              </a:gs>
              <a:gs pos="100000">
                <a:srgbClr val="3E000B"/>
              </a:gs>
            </a:gsLst>
            <a:lin ang="5400000" scaled="1"/>
          </a:gradFill>
          <a:ln>
            <a:noFill/>
          </a:ln>
        </p:spPr>
        <p:txBody>
          <a:bodyPr lIns="65982" tIns="32991" rIns="65982" bIns="32991" anchor="ctr"/>
          <a:lstStyle>
            <a:lvl1pPr defTabSz="3760788">
              <a:spcBef>
                <a:spcPct val="20000"/>
              </a:spcBef>
              <a:buFont typeface="Arial" panose="020B0604020202020204" pitchFamily="34" charset="0"/>
              <a:buChar char="•"/>
              <a:defRPr sz="17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3760788">
              <a:spcBef>
                <a:spcPct val="20000"/>
              </a:spcBef>
              <a:buFont typeface="Arial" panose="020B0604020202020204" pitchFamily="34" charset="0"/>
              <a:buChar char="–"/>
              <a:defRPr sz="15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3760788">
              <a:spcBef>
                <a:spcPct val="20000"/>
              </a:spcBef>
              <a:buFont typeface="Arial" panose="020B0604020202020204" pitchFamily="34" charset="0"/>
              <a:buChar char="•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3760788">
              <a:spcBef>
                <a:spcPct val="20000"/>
              </a:spcBef>
              <a:buFont typeface="Arial" panose="020B0604020202020204" pitchFamily="34" charset="0"/>
              <a:buChar char="–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3760788">
              <a:spcBef>
                <a:spcPct val="20000"/>
              </a:spcBef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086" dirty="0">
                <a:solidFill>
                  <a:schemeClr val="bg1"/>
                </a:solidFill>
                <a:latin typeface="Arial" panose="020B0604020202020204" pitchFamily="34" charset="0"/>
              </a:rPr>
              <a:t>Conclusions &amp; Discussions</a:t>
            </a:r>
          </a:p>
        </p:txBody>
      </p:sp>
      <p:sp>
        <p:nvSpPr>
          <p:cNvPr id="14348" name="Rectangle 40">
            <a:extLst>
              <a:ext uri="{FF2B5EF4-FFF2-40B4-BE49-F238E27FC236}">
                <a16:creationId xmlns:a16="http://schemas.microsoft.com/office/drawing/2014/main" id="{38C9A776-5990-7797-C23B-D1584CD0F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9550" y="10227548"/>
            <a:ext cx="12733338" cy="1105876"/>
          </a:xfrm>
          <a:prstGeom prst="rect">
            <a:avLst/>
          </a:prstGeom>
          <a:gradFill rotWithShape="1">
            <a:gsLst>
              <a:gs pos="0">
                <a:srgbClr val="860018"/>
              </a:gs>
              <a:gs pos="100000">
                <a:srgbClr val="3E000B"/>
              </a:gs>
            </a:gsLst>
            <a:lin ang="5400000" scaled="1"/>
          </a:gradFill>
          <a:ln>
            <a:noFill/>
          </a:ln>
        </p:spPr>
        <p:txBody>
          <a:bodyPr lIns="65982" tIns="32991" rIns="65982" bIns="32991" anchor="ctr"/>
          <a:lstStyle>
            <a:lvl1pPr defTabSz="3760788">
              <a:spcBef>
                <a:spcPct val="20000"/>
              </a:spcBef>
              <a:buFont typeface="Arial" panose="020B0604020202020204" pitchFamily="34" charset="0"/>
              <a:buChar char="•"/>
              <a:defRPr sz="17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3760788">
              <a:spcBef>
                <a:spcPct val="20000"/>
              </a:spcBef>
              <a:buFont typeface="Arial" panose="020B0604020202020204" pitchFamily="34" charset="0"/>
              <a:buChar char="–"/>
              <a:defRPr sz="15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3760788">
              <a:spcBef>
                <a:spcPct val="20000"/>
              </a:spcBef>
              <a:buFont typeface="Arial" panose="020B0604020202020204" pitchFamily="34" charset="0"/>
              <a:buChar char="•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3760788">
              <a:spcBef>
                <a:spcPct val="20000"/>
              </a:spcBef>
              <a:buFont typeface="Arial" panose="020B0604020202020204" pitchFamily="34" charset="0"/>
              <a:buChar char="–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3760788">
              <a:spcBef>
                <a:spcPct val="20000"/>
              </a:spcBef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n-US" altLang="en-US" sz="3086" dirty="0">
                <a:solidFill>
                  <a:schemeClr val="bg1"/>
                </a:solidFill>
                <a:latin typeface="Arial" panose="020B0604020202020204" pitchFamily="34" charset="0"/>
              </a:rPr>
              <a:t>Task 1 (Cont’d): How far can we push LLMs' performance forward </a:t>
            </a:r>
          </a:p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n-US" altLang="en-US" sz="3086" dirty="0">
                <a:solidFill>
                  <a:schemeClr val="bg1"/>
                </a:solidFill>
                <a:latin typeface="Arial" panose="020B0604020202020204" pitchFamily="34" charset="0"/>
              </a:rPr>
              <a:t>before turning to compute-intensive fine-tuning?</a:t>
            </a:r>
          </a:p>
        </p:txBody>
      </p:sp>
      <p:sp>
        <p:nvSpPr>
          <p:cNvPr id="14352" name="Rectangle 49">
            <a:extLst>
              <a:ext uri="{FF2B5EF4-FFF2-40B4-BE49-F238E27FC236}">
                <a16:creationId xmlns:a16="http://schemas.microsoft.com/office/drawing/2014/main" id="{E7E4A9F7-EF7B-4E81-6CE5-FA8CB87EA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1425" y="4441825"/>
            <a:ext cx="104775" cy="273050"/>
          </a:xfrm>
          <a:prstGeom prst="rect">
            <a:avLst/>
          </a:prstGeom>
          <a:noFill/>
          <a:ln>
            <a:noFill/>
          </a:ln>
        </p:spPr>
        <p:txBody>
          <a:bodyPr wrap="none" lIns="52237" tIns="26118" rIns="52237" bIns="26118">
            <a:spAutoFit/>
          </a:bodyPr>
          <a:lstStyle>
            <a:lvl1pPr defTabSz="3760788">
              <a:spcBef>
                <a:spcPct val="20000"/>
              </a:spcBef>
              <a:buFont typeface="Arial" panose="020B0604020202020204" pitchFamily="34" charset="0"/>
              <a:buChar char="•"/>
              <a:defRPr sz="17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3760788">
              <a:spcBef>
                <a:spcPct val="20000"/>
              </a:spcBef>
              <a:buFont typeface="Arial" panose="020B0604020202020204" pitchFamily="34" charset="0"/>
              <a:buChar char="–"/>
              <a:defRPr sz="15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3760788">
              <a:spcBef>
                <a:spcPct val="20000"/>
              </a:spcBef>
              <a:buFont typeface="Arial" panose="020B0604020202020204" pitchFamily="34" charset="0"/>
              <a:buChar char="•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3760788">
              <a:spcBef>
                <a:spcPct val="20000"/>
              </a:spcBef>
              <a:buFont typeface="Arial" panose="020B0604020202020204" pitchFamily="34" charset="0"/>
              <a:buChar char="–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3760788">
              <a:spcBef>
                <a:spcPct val="20000"/>
              </a:spcBef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n-US" altLang="en-US" sz="1429">
              <a:latin typeface="Arial" panose="020B0604020202020204" pitchFamily="34" charset="0"/>
            </a:endParaRPr>
          </a:p>
        </p:txBody>
      </p:sp>
      <p:sp>
        <p:nvSpPr>
          <p:cNvPr id="14356" name="Rectangle 60">
            <a:extLst>
              <a:ext uri="{FF2B5EF4-FFF2-40B4-BE49-F238E27FC236}">
                <a16:creationId xmlns:a16="http://schemas.microsoft.com/office/drawing/2014/main" id="{FD060BAE-F03C-75DE-0580-C96A1B9F4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8371" y="18824989"/>
            <a:ext cx="6818312" cy="784225"/>
          </a:xfrm>
          <a:prstGeom prst="rect">
            <a:avLst/>
          </a:prstGeom>
          <a:gradFill rotWithShape="1">
            <a:gsLst>
              <a:gs pos="0">
                <a:srgbClr val="860018"/>
              </a:gs>
              <a:gs pos="100000">
                <a:srgbClr val="3E000B"/>
              </a:gs>
            </a:gsLst>
            <a:lin ang="5400000" scaled="1"/>
          </a:gradFill>
          <a:ln>
            <a:noFill/>
          </a:ln>
        </p:spPr>
        <p:txBody>
          <a:bodyPr lIns="65982" tIns="32991" rIns="65982" bIns="32991" anchor="ctr"/>
          <a:lstStyle>
            <a:lvl1pPr defTabSz="3760788">
              <a:spcBef>
                <a:spcPct val="20000"/>
              </a:spcBef>
              <a:buFont typeface="Arial" panose="020B0604020202020204" pitchFamily="34" charset="0"/>
              <a:buChar char="•"/>
              <a:defRPr sz="17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3760788">
              <a:spcBef>
                <a:spcPct val="20000"/>
              </a:spcBef>
              <a:buFont typeface="Arial" panose="020B0604020202020204" pitchFamily="34" charset="0"/>
              <a:buChar char="–"/>
              <a:defRPr sz="15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3760788">
              <a:spcBef>
                <a:spcPct val="20000"/>
              </a:spcBef>
              <a:buFont typeface="Arial" panose="020B0604020202020204" pitchFamily="34" charset="0"/>
              <a:buChar char="•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3760788">
              <a:spcBef>
                <a:spcPct val="20000"/>
              </a:spcBef>
              <a:buFont typeface="Arial" panose="020B0604020202020204" pitchFamily="34" charset="0"/>
              <a:buChar char="–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3760788">
              <a:spcBef>
                <a:spcPct val="20000"/>
              </a:spcBef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086" dirty="0">
                <a:solidFill>
                  <a:schemeClr val="bg1"/>
                </a:solidFill>
                <a:latin typeface="Arial" panose="020B0604020202020204" pitchFamily="34" charset="0"/>
              </a:rPr>
              <a:t>Acknowledgements</a:t>
            </a:r>
          </a:p>
        </p:txBody>
      </p:sp>
      <p:pic>
        <p:nvPicPr>
          <p:cNvPr id="3095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08003FE5-2F08-7B7E-F0F6-2F001F7C3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700"/>
            <a:ext cx="6692900" cy="344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0">
            <a:extLst>
              <a:ext uri="{FF2B5EF4-FFF2-40B4-BE49-F238E27FC236}">
                <a16:creationId xmlns:a16="http://schemas.microsoft.com/office/drawing/2014/main" id="{BEF1DEC0-A196-0379-6371-28B56F945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7018" y="15731831"/>
            <a:ext cx="12733338" cy="1167175"/>
          </a:xfrm>
          <a:prstGeom prst="rect">
            <a:avLst/>
          </a:prstGeom>
          <a:gradFill rotWithShape="1">
            <a:gsLst>
              <a:gs pos="0">
                <a:srgbClr val="860018"/>
              </a:gs>
              <a:gs pos="100000">
                <a:srgbClr val="3E000B"/>
              </a:gs>
            </a:gsLst>
            <a:lin ang="5400000" scaled="1"/>
          </a:gradFill>
          <a:ln>
            <a:noFill/>
          </a:ln>
        </p:spPr>
        <p:txBody>
          <a:bodyPr lIns="65982" tIns="32991" rIns="65982" bIns="32991" anchor="ctr"/>
          <a:lstStyle>
            <a:lvl1pPr defTabSz="3760788">
              <a:spcBef>
                <a:spcPct val="20000"/>
              </a:spcBef>
              <a:buFont typeface="Arial" panose="020B0604020202020204" pitchFamily="34" charset="0"/>
              <a:buChar char="•"/>
              <a:defRPr sz="17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3760788">
              <a:spcBef>
                <a:spcPct val="20000"/>
              </a:spcBef>
              <a:buFont typeface="Arial" panose="020B0604020202020204" pitchFamily="34" charset="0"/>
              <a:buChar char="–"/>
              <a:defRPr sz="15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3760788">
              <a:spcBef>
                <a:spcPct val="20000"/>
              </a:spcBef>
              <a:buFont typeface="Arial" panose="020B0604020202020204" pitchFamily="34" charset="0"/>
              <a:buChar char="•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3760788">
              <a:spcBef>
                <a:spcPct val="20000"/>
              </a:spcBef>
              <a:buFont typeface="Arial" panose="020B0604020202020204" pitchFamily="34" charset="0"/>
              <a:buChar char="–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3760788">
              <a:spcBef>
                <a:spcPct val="20000"/>
              </a:spcBef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r>
              <a:rPr lang="en-US" altLang="en-US" sz="3086" dirty="0">
                <a:solidFill>
                  <a:schemeClr val="bg1"/>
                </a:solidFill>
                <a:latin typeface="Arial" panose="020B0604020202020204" pitchFamily="34" charset="0"/>
              </a:rPr>
              <a:t>Task 2: Can current LLMs rate Clarity/Readability on a </a:t>
            </a:r>
            <a:r>
              <a:rPr lang="en-US" altLang="en-US" sz="3086" dirty="0" err="1">
                <a:solidFill>
                  <a:schemeClr val="bg1"/>
                </a:solidFill>
                <a:latin typeface="Arial" panose="020B0604020202020204" pitchFamily="34" charset="0"/>
              </a:rPr>
              <a:t>likert</a:t>
            </a:r>
            <a:r>
              <a:rPr lang="en-US" altLang="en-US" sz="3086" dirty="0">
                <a:solidFill>
                  <a:schemeClr val="bg1"/>
                </a:solidFill>
                <a:latin typeface="Arial" panose="020B0604020202020204" pitchFamily="34" charset="0"/>
              </a:rPr>
              <a:t> scale (1-5) aligned with radiologist annotations? (zero-shot)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DD651-D569-26C6-8646-C10FD24AE78F}"/>
              </a:ext>
            </a:extLst>
          </p:cNvPr>
          <p:cNvSpPr txBox="1"/>
          <p:nvPr/>
        </p:nvSpPr>
        <p:spPr>
          <a:xfrm>
            <a:off x="12187018" y="4292934"/>
            <a:ext cx="74183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base" latinLnBrk="0" hangingPunct="1">
              <a:lnSpc>
                <a:spcPts val="2417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*️⃣ Research Question: 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Can current LLMs outperform existing labelers on </a:t>
            </a:r>
            <a:r>
              <a:rPr kumimoji="0" lang="en-US" altLang="en-US" sz="200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 panose="020B0604020202020204" pitchFamily="34" charset="0"/>
              </a:rPr>
              <a:t>pathology label extraction from chest </a:t>
            </a:r>
            <a:r>
              <a:rPr lang="en-US" altLang="en-US" sz="2000" i="1" u="sng" dirty="0">
                <a:solidFill>
                  <a:srgbClr val="C00000"/>
                </a:solidFill>
                <a:cs typeface="Arial" panose="020B0604020202020204" pitchFamily="34" charset="0"/>
              </a:rPr>
              <a:t>r</a:t>
            </a:r>
            <a:r>
              <a:rPr kumimoji="0" lang="en-US" altLang="en-US" sz="2000" i="1" u="sng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 panose="020B0604020202020204" pitchFamily="34" charset="0"/>
              </a:rPr>
              <a:t>adiograph</a:t>
            </a:r>
            <a:r>
              <a:rPr kumimoji="0" lang="en-US" altLang="en-US" sz="200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 panose="020B0604020202020204" pitchFamily="34" charset="0"/>
              </a:rPr>
              <a:t> reports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?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0" marR="0" lvl="0" indent="0" defTabSz="457200" rtl="0" eaLnBrk="1" fontAlgn="base" latinLnBrk="0" hangingPunct="1">
              <a:lnSpc>
                <a:spcPts val="2417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*️⃣ Downstream Application: 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Establish accuracy metrics based on pathology labels to </a:t>
            </a:r>
            <a:r>
              <a:rPr kumimoji="0" lang="en-US" altLang="en-US" sz="200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 panose="020B0604020202020204" pitchFamily="34" charset="0"/>
              </a:rPr>
              <a:t>measure clinical efficacy</a:t>
            </a:r>
            <a:r>
              <a:rPr kumimoji="0" lang="en-US" altLang="en-US" sz="2000" b="1" i="1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of generated radiology reports.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0" marR="0" lvl="0" indent="0" defTabSz="457200" rtl="0" eaLnBrk="1" fontAlgn="base" latinLnBrk="0" hangingPunct="1">
              <a:lnSpc>
                <a:spcPts val="2417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*️⃣ Benchmark: 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Human Annotation from MIMIC-CXR (Curated, 557 samples) [2]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0" marR="0" lvl="0" indent="0" defTabSz="457200" rtl="0" eaLnBrk="1" fontAlgn="base" latinLnBrk="0" hangingPunct="1">
              <a:lnSpc>
                <a:spcPts val="2417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*️⃣ Baselines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  <a:sym typeface="Wingdings" pitchFamily="2" charset="2"/>
              </a:rPr>
              <a:t>: 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  <a:sym typeface="Wingdings" pitchFamily="2" charset="2"/>
              </a:rPr>
              <a:t>(1) 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Rule-based Labeler (</a:t>
            </a:r>
            <a:r>
              <a:rPr kumimoji="0" lang="en-US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CheXpert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 [3], </a:t>
            </a:r>
            <a:r>
              <a:rPr kumimoji="0" lang="en-US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NegBio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 [4]); (2) Bert-based Labeler (</a:t>
            </a:r>
            <a:r>
              <a:rPr kumimoji="0" lang="en-US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CheXbert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 [5]).</a:t>
            </a:r>
          </a:p>
        </p:txBody>
      </p:sp>
      <p:pic>
        <p:nvPicPr>
          <p:cNvPr id="7" name="Picture 6" descr="A x-ray of a human heart&#10;&#10;Description automatically generated">
            <a:extLst>
              <a:ext uri="{FF2B5EF4-FFF2-40B4-BE49-F238E27FC236}">
                <a16:creationId xmlns:a16="http://schemas.microsoft.com/office/drawing/2014/main" id="{D1E4482B-428E-DCFB-2B0F-51BA1048D8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17417"/>
          <a:stretch/>
        </p:blipFill>
        <p:spPr>
          <a:xfrm>
            <a:off x="1520179" y="5089120"/>
            <a:ext cx="1140645" cy="1214856"/>
          </a:xfrm>
          <a:prstGeom prst="rect">
            <a:avLst/>
          </a:prstGeom>
        </p:spPr>
      </p:pic>
      <p:pic>
        <p:nvPicPr>
          <p:cNvPr id="8" name="Picture 7" descr="A chest x-ray of a person&#10;&#10;Description automatically generated">
            <a:extLst>
              <a:ext uri="{FF2B5EF4-FFF2-40B4-BE49-F238E27FC236}">
                <a16:creationId xmlns:a16="http://schemas.microsoft.com/office/drawing/2014/main" id="{1A65DF49-A3A3-0275-B00B-2192B805CD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368410" y="5186953"/>
            <a:ext cx="1140645" cy="1214856"/>
          </a:xfrm>
          <a:prstGeom prst="rect">
            <a:avLst/>
          </a:prstGeom>
        </p:spPr>
      </p:pic>
      <p:pic>
        <p:nvPicPr>
          <p:cNvPr id="9" name="Graphic 8" descr="Clipboard with solid fill">
            <a:extLst>
              <a:ext uri="{FF2B5EF4-FFF2-40B4-BE49-F238E27FC236}">
                <a16:creationId xmlns:a16="http://schemas.microsoft.com/office/drawing/2014/main" id="{BA1B1652-2FD9-03D7-9AAB-FE96C983E4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25401" y="4935226"/>
            <a:ext cx="1207394" cy="1207394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F580AA9-1C57-585D-F930-E2ED03B9F6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926850" y="4647660"/>
            <a:ext cx="1971683" cy="19716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E3A066-9248-E5BF-3550-1A330122E683}"/>
              </a:ext>
            </a:extLst>
          </p:cNvPr>
          <p:cNvSpPr txBox="1"/>
          <p:nvPr/>
        </p:nvSpPr>
        <p:spPr>
          <a:xfrm>
            <a:off x="9559898" y="6012335"/>
            <a:ext cx="20633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Radiology Report📝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53974526-43D3-78CC-6075-C000B9463A50}"/>
              </a:ext>
            </a:extLst>
          </p:cNvPr>
          <p:cNvSpPr/>
          <p:nvPr/>
        </p:nvSpPr>
        <p:spPr>
          <a:xfrm rot="16200000">
            <a:off x="4945086" y="5091361"/>
            <a:ext cx="416491" cy="1307119"/>
          </a:xfrm>
          <a:prstGeom prst="down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0AC20C85-994D-8C54-F37E-3B032FCD4C0F}"/>
              </a:ext>
            </a:extLst>
          </p:cNvPr>
          <p:cNvSpPr/>
          <p:nvPr/>
        </p:nvSpPr>
        <p:spPr>
          <a:xfrm rot="16200000">
            <a:off x="8521856" y="5091361"/>
            <a:ext cx="416491" cy="1307119"/>
          </a:xfrm>
          <a:prstGeom prst="down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F89D53-7199-FF2F-B37D-B7658D2095E4}"/>
              </a:ext>
            </a:extLst>
          </p:cNvPr>
          <p:cNvSpPr txBox="1"/>
          <p:nvPr/>
        </p:nvSpPr>
        <p:spPr>
          <a:xfrm>
            <a:off x="6244284" y="6499960"/>
            <a:ext cx="2903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AI Radiologist 🤖</a:t>
            </a:r>
          </a:p>
        </p:txBody>
      </p:sp>
      <p:pic>
        <p:nvPicPr>
          <p:cNvPr id="16" name="Graphic 15" descr="Cmd Terminal with solid fill">
            <a:extLst>
              <a:ext uri="{FF2B5EF4-FFF2-40B4-BE49-F238E27FC236}">
                <a16:creationId xmlns:a16="http://schemas.microsoft.com/office/drawing/2014/main" id="{F95CAAC5-7682-A2CC-3F30-5C13E3C0BF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54942" y="524373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314437-DF24-C010-F099-7A2B0D394556}"/>
              </a:ext>
            </a:extLst>
          </p:cNvPr>
          <p:cNvSpPr txBox="1"/>
          <p:nvPr/>
        </p:nvSpPr>
        <p:spPr>
          <a:xfrm>
            <a:off x="3002435" y="6027845"/>
            <a:ext cx="19800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Prompt Instruction </a:t>
            </a:r>
          </a:p>
        </p:txBody>
      </p:sp>
      <p:sp>
        <p:nvSpPr>
          <p:cNvPr id="18" name="Plus 17">
            <a:extLst>
              <a:ext uri="{FF2B5EF4-FFF2-40B4-BE49-F238E27FC236}">
                <a16:creationId xmlns:a16="http://schemas.microsoft.com/office/drawing/2014/main" id="{F4521125-FFB9-9DBF-D8C2-8158721D391C}"/>
              </a:ext>
            </a:extLst>
          </p:cNvPr>
          <p:cNvSpPr/>
          <p:nvPr/>
        </p:nvSpPr>
        <p:spPr>
          <a:xfrm>
            <a:off x="2778549" y="5474426"/>
            <a:ext cx="543339" cy="516079"/>
          </a:xfrm>
          <a:prstGeom prst="mathPlus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7F61B3-6E7C-85A7-6014-CBB69DBBE2D7}"/>
              </a:ext>
            </a:extLst>
          </p:cNvPr>
          <p:cNvSpPr txBox="1"/>
          <p:nvPr/>
        </p:nvSpPr>
        <p:spPr>
          <a:xfrm>
            <a:off x="4810641" y="5243730"/>
            <a:ext cx="6848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EC593B-1E7B-E843-B623-FF6461B36BC7}"/>
              </a:ext>
            </a:extLst>
          </p:cNvPr>
          <p:cNvSpPr txBox="1"/>
          <p:nvPr/>
        </p:nvSpPr>
        <p:spPr>
          <a:xfrm>
            <a:off x="8287036" y="5224393"/>
            <a:ext cx="8258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56C54-7DAA-A715-EE5A-E756371C1A3D}"/>
              </a:ext>
            </a:extLst>
          </p:cNvPr>
          <p:cNvSpPr txBox="1"/>
          <p:nvPr/>
        </p:nvSpPr>
        <p:spPr>
          <a:xfrm>
            <a:off x="492465" y="4153120"/>
            <a:ext cx="92127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</a:rPr>
              <a:t>Upstream Task: Automated Radiology Report Generation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690617-DFC1-FACD-67F5-7DC7995B48B2}"/>
              </a:ext>
            </a:extLst>
          </p:cNvPr>
          <p:cNvSpPr txBox="1"/>
          <p:nvPr/>
        </p:nvSpPr>
        <p:spPr>
          <a:xfrm>
            <a:off x="494706" y="6893237"/>
            <a:ext cx="99020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</a:rPr>
              <a:t>Core Task: How to Evaluate Generated Radiology Reports?🤔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0CFAAF6F-02E8-1AF7-707D-4663EE5DE622}"/>
              </a:ext>
            </a:extLst>
          </p:cNvPr>
          <p:cNvCxnSpPr>
            <a:cxnSpLocks/>
            <a:stCxn id="50" idx="6"/>
            <a:endCxn id="23" idx="3"/>
          </p:cNvCxnSpPr>
          <p:nvPr/>
        </p:nvCxnSpPr>
        <p:spPr>
          <a:xfrm flipH="1">
            <a:off x="10396776" y="5642584"/>
            <a:ext cx="892492" cy="1496875"/>
          </a:xfrm>
          <a:prstGeom prst="curvedConnector3">
            <a:avLst>
              <a:gd name="adj1" fmla="val -25614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CACB6BC-D34E-A151-2417-0D261E865CF8}"/>
              </a:ext>
            </a:extLst>
          </p:cNvPr>
          <p:cNvSpPr txBox="1"/>
          <p:nvPr/>
        </p:nvSpPr>
        <p:spPr>
          <a:xfrm>
            <a:off x="492465" y="7322242"/>
            <a:ext cx="878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*️⃣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 for Current Radiology Report Evaluation Metrics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59019BC-74E9-9F87-50B4-4D3CF0FD95F1}"/>
              </a:ext>
            </a:extLst>
          </p:cNvPr>
          <p:cNvSpPr/>
          <p:nvPr/>
        </p:nvSpPr>
        <p:spPr>
          <a:xfrm rot="20226968">
            <a:off x="9590514" y="4896725"/>
            <a:ext cx="1677166" cy="1609075"/>
          </a:xfrm>
          <a:custGeom>
            <a:avLst/>
            <a:gdLst>
              <a:gd name="connsiteX0" fmla="*/ 0 w 1677166"/>
              <a:gd name="connsiteY0" fmla="*/ 804538 h 1609075"/>
              <a:gd name="connsiteX1" fmla="*/ 838583 w 1677166"/>
              <a:gd name="connsiteY1" fmla="*/ 0 h 1609075"/>
              <a:gd name="connsiteX2" fmla="*/ 1677166 w 1677166"/>
              <a:gd name="connsiteY2" fmla="*/ 804538 h 1609075"/>
              <a:gd name="connsiteX3" fmla="*/ 838583 w 1677166"/>
              <a:gd name="connsiteY3" fmla="*/ 1609076 h 1609075"/>
              <a:gd name="connsiteX4" fmla="*/ 0 w 1677166"/>
              <a:gd name="connsiteY4" fmla="*/ 804538 h 160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166" h="1609075" extrusionOk="0">
                <a:moveTo>
                  <a:pt x="0" y="804538"/>
                </a:moveTo>
                <a:cubicBezTo>
                  <a:pt x="-115333" y="365137"/>
                  <a:pt x="400309" y="24445"/>
                  <a:pt x="838583" y="0"/>
                </a:cubicBezTo>
                <a:cubicBezTo>
                  <a:pt x="1352812" y="104859"/>
                  <a:pt x="1681453" y="491032"/>
                  <a:pt x="1677166" y="804538"/>
                </a:cubicBezTo>
                <a:cubicBezTo>
                  <a:pt x="1642040" y="1195877"/>
                  <a:pt x="1322222" y="1633865"/>
                  <a:pt x="838583" y="1609076"/>
                </a:cubicBezTo>
                <a:cubicBezTo>
                  <a:pt x="400424" y="1516167"/>
                  <a:pt x="57567" y="1356201"/>
                  <a:pt x="0" y="804538"/>
                </a:cubicBezTo>
                <a:close/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1C048B-AB5B-518C-03C7-B00FE8C0F990}"/>
              </a:ext>
            </a:extLst>
          </p:cNvPr>
          <p:cNvSpPr/>
          <p:nvPr/>
        </p:nvSpPr>
        <p:spPr>
          <a:xfrm>
            <a:off x="9680827" y="4860479"/>
            <a:ext cx="1508176" cy="1643195"/>
          </a:xfrm>
          <a:custGeom>
            <a:avLst/>
            <a:gdLst>
              <a:gd name="connsiteX0" fmla="*/ 0 w 1508176"/>
              <a:gd name="connsiteY0" fmla="*/ 821598 h 1643195"/>
              <a:gd name="connsiteX1" fmla="*/ 754088 w 1508176"/>
              <a:gd name="connsiteY1" fmla="*/ 0 h 1643195"/>
              <a:gd name="connsiteX2" fmla="*/ 1508176 w 1508176"/>
              <a:gd name="connsiteY2" fmla="*/ 821598 h 1643195"/>
              <a:gd name="connsiteX3" fmla="*/ 754088 w 1508176"/>
              <a:gd name="connsiteY3" fmla="*/ 1643196 h 1643195"/>
              <a:gd name="connsiteX4" fmla="*/ 0 w 1508176"/>
              <a:gd name="connsiteY4" fmla="*/ 821598 h 164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76" h="1643195" extrusionOk="0">
                <a:moveTo>
                  <a:pt x="0" y="821598"/>
                </a:moveTo>
                <a:cubicBezTo>
                  <a:pt x="-95121" y="371911"/>
                  <a:pt x="364689" y="26616"/>
                  <a:pt x="754088" y="0"/>
                </a:cubicBezTo>
                <a:cubicBezTo>
                  <a:pt x="1204501" y="69661"/>
                  <a:pt x="1511266" y="462135"/>
                  <a:pt x="1508176" y="821598"/>
                </a:cubicBezTo>
                <a:cubicBezTo>
                  <a:pt x="1453780" y="1193286"/>
                  <a:pt x="1226120" y="1710373"/>
                  <a:pt x="754088" y="1643196"/>
                </a:cubicBezTo>
                <a:cubicBezTo>
                  <a:pt x="346360" y="1610677"/>
                  <a:pt x="55683" y="1379171"/>
                  <a:pt x="0" y="821598"/>
                </a:cubicBezTo>
                <a:close/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3195E1C-7472-1C19-3028-08D96EFA6E9F}"/>
              </a:ext>
            </a:extLst>
          </p:cNvPr>
          <p:cNvSpPr/>
          <p:nvPr/>
        </p:nvSpPr>
        <p:spPr>
          <a:xfrm>
            <a:off x="9612102" y="4838046"/>
            <a:ext cx="1677166" cy="1609075"/>
          </a:xfrm>
          <a:custGeom>
            <a:avLst/>
            <a:gdLst>
              <a:gd name="connsiteX0" fmla="*/ 0 w 1677166"/>
              <a:gd name="connsiteY0" fmla="*/ 804538 h 1609075"/>
              <a:gd name="connsiteX1" fmla="*/ 838583 w 1677166"/>
              <a:gd name="connsiteY1" fmla="*/ 0 h 1609075"/>
              <a:gd name="connsiteX2" fmla="*/ 1677166 w 1677166"/>
              <a:gd name="connsiteY2" fmla="*/ 804538 h 1609075"/>
              <a:gd name="connsiteX3" fmla="*/ 838583 w 1677166"/>
              <a:gd name="connsiteY3" fmla="*/ 1609076 h 1609075"/>
              <a:gd name="connsiteX4" fmla="*/ 0 w 1677166"/>
              <a:gd name="connsiteY4" fmla="*/ 804538 h 160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166" h="1609075" extrusionOk="0">
                <a:moveTo>
                  <a:pt x="0" y="804538"/>
                </a:moveTo>
                <a:cubicBezTo>
                  <a:pt x="-115333" y="365137"/>
                  <a:pt x="400309" y="24445"/>
                  <a:pt x="838583" y="0"/>
                </a:cubicBezTo>
                <a:cubicBezTo>
                  <a:pt x="1352812" y="104859"/>
                  <a:pt x="1681453" y="491032"/>
                  <a:pt x="1677166" y="804538"/>
                </a:cubicBezTo>
                <a:cubicBezTo>
                  <a:pt x="1642040" y="1195877"/>
                  <a:pt x="1322222" y="1633865"/>
                  <a:pt x="838583" y="1609076"/>
                </a:cubicBezTo>
                <a:cubicBezTo>
                  <a:pt x="400424" y="1516167"/>
                  <a:pt x="57567" y="1356201"/>
                  <a:pt x="0" y="804538"/>
                </a:cubicBezTo>
                <a:close/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406051-1484-1320-4434-69E4CF1FCF2A}"/>
              </a:ext>
            </a:extLst>
          </p:cNvPr>
          <p:cNvSpPr txBox="1"/>
          <p:nvPr/>
        </p:nvSpPr>
        <p:spPr>
          <a:xfrm>
            <a:off x="533400" y="12328611"/>
            <a:ext cx="11412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*️⃣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Can we develop </a:t>
            </a:r>
            <a:r>
              <a:rPr lang="en-US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unified, accurate and scalable radiology report evaluator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 on LLMs?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A12EA5-063C-3D67-7092-D09ECD254C99}"/>
              </a:ext>
            </a:extLst>
          </p:cNvPr>
          <p:cNvSpPr txBox="1"/>
          <p:nvPr/>
        </p:nvSpPr>
        <p:spPr>
          <a:xfrm>
            <a:off x="549727" y="14392559"/>
            <a:ext cx="1114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🔽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 an Evaluator Pipeline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F786EF-EEB9-E097-DD17-392CC887EE85}"/>
              </a:ext>
            </a:extLst>
          </p:cNvPr>
          <p:cNvSpPr txBox="1"/>
          <p:nvPr/>
        </p:nvSpPr>
        <p:spPr>
          <a:xfrm>
            <a:off x="578027" y="18400510"/>
            <a:ext cx="447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🔽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Evaluate an Evaluator [1]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F4BA81-B77D-FB38-B08E-A180BBE3440A}"/>
              </a:ext>
            </a:extLst>
          </p:cNvPr>
          <p:cNvSpPr txBox="1"/>
          <p:nvPr/>
        </p:nvSpPr>
        <p:spPr>
          <a:xfrm>
            <a:off x="12148867" y="17100508"/>
            <a:ext cx="65107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base" latinLnBrk="0" hangingPunct="1">
              <a:lnSpc>
                <a:spcPts val="2417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*️⃣ Downstream Application: </a:t>
            </a:r>
            <a:r>
              <a:rPr kumimoji="0" lang="en-US" altLang="en-US" sz="200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 panose="020B0604020202020204" pitchFamily="34" charset="0"/>
              </a:rPr>
              <a:t>Measure lexical performance</a:t>
            </a:r>
            <a:r>
              <a:rPr kumimoji="0" lang="en-US" altLang="en-US" sz="2000" i="1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of generated radiology reports.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0" marR="0" lvl="0" indent="0" defTabSz="457200" rtl="0" eaLnBrk="1" fontAlgn="base" latinLnBrk="0" hangingPunct="1">
              <a:lnSpc>
                <a:spcPts val="2417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*️⃣ Benchmark: 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Collected Annotations from Radiologists (150 samples)</a:t>
            </a:r>
          </a:p>
        </p:txBody>
      </p:sp>
      <p:sp>
        <p:nvSpPr>
          <p:cNvPr id="56" name="Rectangle 60">
            <a:extLst>
              <a:ext uri="{FF2B5EF4-FFF2-40B4-BE49-F238E27FC236}">
                <a16:creationId xmlns:a16="http://schemas.microsoft.com/office/drawing/2014/main" id="{F2BD0F41-3F3D-A706-4A0F-0B6049E93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8371" y="13840698"/>
            <a:ext cx="6818312" cy="784225"/>
          </a:xfrm>
          <a:prstGeom prst="rect">
            <a:avLst/>
          </a:prstGeom>
          <a:gradFill rotWithShape="1">
            <a:gsLst>
              <a:gs pos="0">
                <a:srgbClr val="860018"/>
              </a:gs>
              <a:gs pos="100000">
                <a:srgbClr val="3E000B"/>
              </a:gs>
            </a:gsLst>
            <a:lin ang="5400000" scaled="1"/>
          </a:gradFill>
          <a:ln>
            <a:noFill/>
          </a:ln>
        </p:spPr>
        <p:txBody>
          <a:bodyPr lIns="65982" tIns="32991" rIns="65982" bIns="32991" anchor="ctr"/>
          <a:lstStyle>
            <a:lvl1pPr defTabSz="3760788">
              <a:spcBef>
                <a:spcPct val="20000"/>
              </a:spcBef>
              <a:buFont typeface="Arial" panose="020B0604020202020204" pitchFamily="34" charset="0"/>
              <a:buChar char="•"/>
              <a:defRPr sz="179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3760788">
              <a:spcBef>
                <a:spcPct val="20000"/>
              </a:spcBef>
              <a:buFont typeface="Arial" panose="020B0604020202020204" pitchFamily="34" charset="0"/>
              <a:buChar char="–"/>
              <a:defRPr sz="157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3760788">
              <a:spcBef>
                <a:spcPct val="20000"/>
              </a:spcBef>
              <a:buFont typeface="Arial" panose="020B0604020202020204" pitchFamily="34" charset="0"/>
              <a:buChar char="•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3760788">
              <a:spcBef>
                <a:spcPct val="20000"/>
              </a:spcBef>
              <a:buFont typeface="Arial" panose="020B0604020202020204" pitchFamily="34" charset="0"/>
              <a:buChar char="–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3760788">
              <a:spcBef>
                <a:spcPct val="20000"/>
              </a:spcBef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086" dirty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1CA8FB-1677-2471-DAD4-0C65AE31C59B}"/>
              </a:ext>
            </a:extLst>
          </p:cNvPr>
          <p:cNvSpPr txBox="1"/>
          <p:nvPr/>
        </p:nvSpPr>
        <p:spPr>
          <a:xfrm>
            <a:off x="25447624" y="14666843"/>
            <a:ext cx="72421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[1]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Yu,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Feiyang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"Evaluating progress in automatic chest x-ray radiology report generation."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Patterns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4.9 (2023).</a:t>
            </a:r>
          </a:p>
          <a:p>
            <a:r>
              <a:rPr lang="en-US" sz="1800" dirty="0">
                <a:solidFill>
                  <a:srgbClr val="222222"/>
                </a:solidFill>
              </a:rPr>
              <a:t>[2] Johnson, Alistair EW, et al. "MIMIC-CXR, a de-identified publicly available database of chest radiographs with free-text reports." Scientific data 6.1 (2019): 317.</a:t>
            </a:r>
          </a:p>
          <a:p>
            <a:r>
              <a:rPr lang="en-US" sz="1800" dirty="0">
                <a:solidFill>
                  <a:srgbClr val="222222"/>
                </a:solidFill>
              </a:rPr>
              <a:t>[3] Irvin, Jeremy, et al. "</a:t>
            </a:r>
            <a:r>
              <a:rPr lang="en-US" sz="1800" dirty="0" err="1">
                <a:solidFill>
                  <a:srgbClr val="222222"/>
                </a:solidFill>
              </a:rPr>
              <a:t>Chexpert</a:t>
            </a:r>
            <a:r>
              <a:rPr lang="en-US" sz="1800" dirty="0">
                <a:solidFill>
                  <a:srgbClr val="222222"/>
                </a:solidFill>
              </a:rPr>
              <a:t>: A large chest radiograph dataset with uncertainty labels and expert comparison." Proceedings of the AAAI conference on artificial intelligence. Vol. 33. No. 01. 2019.</a:t>
            </a:r>
          </a:p>
          <a:p>
            <a:r>
              <a:rPr lang="en-US" sz="1800" dirty="0">
                <a:solidFill>
                  <a:srgbClr val="222222"/>
                </a:solidFill>
              </a:rPr>
              <a:t>[4] Peng, </a:t>
            </a:r>
            <a:r>
              <a:rPr lang="en-US" sz="1800" dirty="0" err="1">
                <a:solidFill>
                  <a:srgbClr val="222222"/>
                </a:solidFill>
              </a:rPr>
              <a:t>Yifan</a:t>
            </a:r>
            <a:r>
              <a:rPr lang="en-US" sz="1800" dirty="0">
                <a:solidFill>
                  <a:srgbClr val="222222"/>
                </a:solidFill>
              </a:rPr>
              <a:t>, et al. "</a:t>
            </a:r>
            <a:r>
              <a:rPr lang="en-US" sz="1800" dirty="0" err="1">
                <a:solidFill>
                  <a:srgbClr val="222222"/>
                </a:solidFill>
              </a:rPr>
              <a:t>NegBio</a:t>
            </a:r>
            <a:r>
              <a:rPr lang="en-US" sz="1800" dirty="0">
                <a:solidFill>
                  <a:srgbClr val="222222"/>
                </a:solidFill>
              </a:rPr>
              <a:t>: a high-performance tool for negation and uncertainty detection in radiology reports." AMIA Summits on Translational Science Proceedings 2018 (2018): 188.</a:t>
            </a:r>
          </a:p>
          <a:p>
            <a:r>
              <a:rPr lang="en-US" sz="1800" dirty="0"/>
              <a:t>[5] Smit, </a:t>
            </a:r>
            <a:r>
              <a:rPr lang="en-US" sz="1800" dirty="0" err="1"/>
              <a:t>Akshay</a:t>
            </a:r>
            <a:r>
              <a:rPr lang="en-US" sz="1800" dirty="0"/>
              <a:t>, et al. "</a:t>
            </a:r>
            <a:r>
              <a:rPr lang="en-US" sz="1800" dirty="0" err="1"/>
              <a:t>CheXbert</a:t>
            </a:r>
            <a:r>
              <a:rPr lang="en-US" sz="1800" dirty="0"/>
              <a:t>: combining automatic labelers and expert annotations for accurate radiology report labeling using BERT." </a:t>
            </a:r>
            <a:r>
              <a:rPr lang="en-US" sz="1800" dirty="0" err="1"/>
              <a:t>arXiv</a:t>
            </a:r>
            <a:r>
              <a:rPr lang="en-US" sz="1800" dirty="0"/>
              <a:t> preprint arXiv:2004.09167 (2020).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741119-BDBC-1B7A-138D-826E0B53F9A0}"/>
              </a:ext>
            </a:extLst>
          </p:cNvPr>
          <p:cNvSpPr txBox="1"/>
          <p:nvPr/>
        </p:nvSpPr>
        <p:spPr>
          <a:xfrm>
            <a:off x="25447624" y="19644177"/>
            <a:ext cx="6978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/>
              <a:t>We thank Prof. Samuel </a:t>
            </a:r>
            <a:r>
              <a:rPr lang="en-US" sz="1800" dirty="0" err="1"/>
              <a:t>Armato</a:t>
            </a:r>
            <a:r>
              <a:rPr lang="en-US" sz="1800" dirty="0"/>
              <a:t> and his lab members from Department of Radiology at UChicago for their support for data curation. We also thank Dr. Benjamin M. </a:t>
            </a:r>
            <a:r>
              <a:rPr lang="en-US" sz="1800" dirty="0" err="1"/>
              <a:t>Mervak</a:t>
            </a:r>
            <a:r>
              <a:rPr lang="en-US" sz="1800" dirty="0"/>
              <a:t> from Michigan Medicine for his support for human annotations. We also thank Prof. </a:t>
            </a:r>
            <a:r>
              <a:rPr lang="en-US" sz="1800" dirty="0" err="1"/>
              <a:t>Chenhao</a:t>
            </a:r>
            <a:r>
              <a:rPr lang="en-US" sz="1800" dirty="0"/>
              <a:t> Tan and </a:t>
            </a:r>
            <a:r>
              <a:rPr lang="en-US" sz="1800" dirty="0" err="1"/>
              <a:t>Chacha</a:t>
            </a:r>
            <a:r>
              <a:rPr lang="en-US" sz="1800" dirty="0"/>
              <a:t> Chen from Chicago </a:t>
            </a:r>
            <a:r>
              <a:rPr lang="en-US" sz="1800" dirty="0" err="1"/>
              <a:t>Human+AI</a:t>
            </a:r>
            <a:r>
              <a:rPr lang="en-US" sz="1800" dirty="0"/>
              <a:t> Lab for their thoughtful feedback for experiment design.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EF3F80-76EC-1EC7-CE10-690503E476F8}"/>
              </a:ext>
            </a:extLst>
          </p:cNvPr>
          <p:cNvSpPr txBox="1"/>
          <p:nvPr/>
        </p:nvSpPr>
        <p:spPr>
          <a:xfrm>
            <a:off x="25318469" y="4998530"/>
            <a:ext cx="71073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base" latinLnBrk="0" hangingPunct="1">
              <a:lnSpc>
                <a:spcPts val="2417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🟢 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LLMs explicitly outperform current SOTA labelers in labeling radiology reports.</a:t>
            </a:r>
          </a:p>
          <a:p>
            <a:pPr marL="0" marR="0" lvl="0" indent="0" defTabSz="457200" rtl="0" eaLnBrk="1" fontAlgn="base" latinLnBrk="0" hangingPunct="1">
              <a:lnSpc>
                <a:spcPts val="2417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🟢 Majority voting across different LLMs works well to improve model performance.</a:t>
            </a:r>
            <a:endParaRPr kumimoji="0" lang="en-US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0" marR="0" lvl="0" indent="0" defTabSz="457200" rtl="0" eaLnBrk="1" fontAlgn="base" latinLnBrk="0" hangingPunct="1">
              <a:lnSpc>
                <a:spcPts val="2417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🟠 Few-shot prompting improves LLMs in identifying negative mentions but has limited effect on positive mentions.</a:t>
            </a:r>
          </a:p>
          <a:p>
            <a:pPr marL="0" marR="0" lvl="0" indent="0" defTabSz="457200" rtl="0" eaLnBrk="1" fontAlgn="base" latinLnBrk="0" hangingPunct="1">
              <a:lnSpc>
                <a:spcPts val="2417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🔴 Multi-step prompting fails terribly.</a:t>
            </a:r>
          </a:p>
          <a:p>
            <a:pPr marL="0" marR="0" lvl="0" indent="0" defTabSz="457200" rtl="0" eaLnBrk="1" fontAlgn="base" latinLnBrk="0" hangingPunct="1">
              <a:lnSpc>
                <a:spcPts val="2417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C3536E-9898-D318-6BDD-B85648CED837}"/>
              </a:ext>
            </a:extLst>
          </p:cNvPr>
          <p:cNvSpPr txBox="1"/>
          <p:nvPr/>
        </p:nvSpPr>
        <p:spPr>
          <a:xfrm>
            <a:off x="25318470" y="4186869"/>
            <a:ext cx="53954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🔊 </a:t>
            </a: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Arial" panose="020B0604020202020204" pitchFamily="34" charset="0"/>
              </a:rPr>
              <a:t>Clinical Efficacy</a:t>
            </a:r>
            <a:endParaRPr lang="en-US" sz="2600" b="1" dirty="0">
              <a:solidFill>
                <a:srgbClr val="C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89689A-F9FA-DE28-A73B-F567E8640BF5}"/>
              </a:ext>
            </a:extLst>
          </p:cNvPr>
          <p:cNvSpPr txBox="1"/>
          <p:nvPr/>
        </p:nvSpPr>
        <p:spPr>
          <a:xfrm>
            <a:off x="25273369" y="4614461"/>
            <a:ext cx="673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🌟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Takeaways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819101-FCEB-29A0-EFA0-151F56139149}"/>
              </a:ext>
            </a:extLst>
          </p:cNvPr>
          <p:cNvSpPr txBox="1"/>
          <p:nvPr/>
        </p:nvSpPr>
        <p:spPr>
          <a:xfrm>
            <a:off x="25273369" y="7166066"/>
            <a:ext cx="673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🤔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 Questions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36" name="TextBox 14335">
            <a:extLst>
              <a:ext uri="{FF2B5EF4-FFF2-40B4-BE49-F238E27FC236}">
                <a16:creationId xmlns:a16="http://schemas.microsoft.com/office/drawing/2014/main" id="{E454868F-87FD-1580-BE3C-6106110CBAFA}"/>
              </a:ext>
            </a:extLst>
          </p:cNvPr>
          <p:cNvSpPr txBox="1"/>
          <p:nvPr/>
        </p:nvSpPr>
        <p:spPr>
          <a:xfrm>
            <a:off x="25273368" y="7514088"/>
            <a:ext cx="7242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457200" rtl="0" eaLnBrk="1" fontAlgn="base" latinLnBrk="0" hangingPunct="1">
              <a:lnSpc>
                <a:spcPts val="2417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Few-shot prompting: How does different samples selected to construct few-shot examples affect LLMs’ performance? </a:t>
            </a:r>
          </a:p>
          <a:p>
            <a:pPr marL="342900" marR="0" lvl="0" indent="-342900" defTabSz="457200" rtl="0" eaLnBrk="1" fontAlgn="base" latinLnBrk="0" hangingPunct="1">
              <a:lnSpc>
                <a:spcPts val="2417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Multi-step prompting: Does independent condition labeling that might lose in-context learning cause the failure?</a:t>
            </a:r>
            <a:endParaRPr kumimoji="0" lang="en-US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0" marR="0" lvl="0" indent="0" defTabSz="457200" rtl="0" eaLnBrk="1" fontAlgn="base" latinLnBrk="0" hangingPunct="1">
              <a:lnSpc>
                <a:spcPts val="2417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358" name="TextBox 14357">
            <a:extLst>
              <a:ext uri="{FF2B5EF4-FFF2-40B4-BE49-F238E27FC236}">
                <a16:creationId xmlns:a16="http://schemas.microsoft.com/office/drawing/2014/main" id="{F494EB4F-A655-9088-FDCB-72CA8E64DDF4}"/>
              </a:ext>
            </a:extLst>
          </p:cNvPr>
          <p:cNvSpPr txBox="1"/>
          <p:nvPr/>
        </p:nvSpPr>
        <p:spPr>
          <a:xfrm>
            <a:off x="25241947" y="9080452"/>
            <a:ext cx="53954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🔊 </a:t>
            </a:r>
            <a:r>
              <a:rPr lang="en-US" altLang="en-US" sz="2600" b="1" dirty="0">
                <a:solidFill>
                  <a:srgbClr val="C00000"/>
                </a:solidFill>
                <a:cs typeface="Arial" panose="020B0604020202020204" pitchFamily="34" charset="0"/>
              </a:rPr>
              <a:t>Lexical Performance</a:t>
            </a:r>
            <a:endParaRPr lang="en-US" sz="2600" b="1" dirty="0">
              <a:solidFill>
                <a:srgbClr val="C00000"/>
              </a:solidFill>
            </a:endParaRPr>
          </a:p>
        </p:txBody>
      </p:sp>
      <p:sp>
        <p:nvSpPr>
          <p:cNvPr id="14359" name="TextBox 14358">
            <a:extLst>
              <a:ext uri="{FF2B5EF4-FFF2-40B4-BE49-F238E27FC236}">
                <a16:creationId xmlns:a16="http://schemas.microsoft.com/office/drawing/2014/main" id="{75F0B5C0-84C7-10AF-6CEE-4CD3E7020D8D}"/>
              </a:ext>
            </a:extLst>
          </p:cNvPr>
          <p:cNvSpPr txBox="1"/>
          <p:nvPr/>
        </p:nvSpPr>
        <p:spPr>
          <a:xfrm>
            <a:off x="25300459" y="9926185"/>
            <a:ext cx="73713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base" latinLnBrk="0" hangingPunct="1">
              <a:lnSpc>
                <a:spcPts val="2417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🟢 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It’s reliable to use GPT-4o to filter llama-generated reports in lexical quality.</a:t>
            </a:r>
          </a:p>
          <a:p>
            <a:pPr marL="0" marR="0" lvl="0" indent="0" defTabSz="457200" rtl="0" eaLnBrk="1" fontAlgn="base" latinLnBrk="0" hangingPunct="1">
              <a:lnSpc>
                <a:spcPts val="2417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🟠 Looking into human-written reports:</a:t>
            </a:r>
          </a:p>
          <a:p>
            <a:pPr marL="457200" marR="0" lvl="0" indent="-457200" defTabSz="457200" rtl="0" eaLnBrk="1" fontAlgn="base" latinLnBrk="0" hangingPunct="1">
              <a:lnSpc>
                <a:spcPts val="2417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High-score (5) reports filtered by GPT-4o are well aligned     with radiologist preference;</a:t>
            </a:r>
          </a:p>
          <a:p>
            <a:pPr marL="457200" indent="-457200" defTabSz="457200" eaLnBrk="1" hangingPunct="1">
              <a:lnSpc>
                <a:spcPts val="2417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GPT-4o tends to annotate high-quality (5) reports confirmed by radiologists as lower scores (3-4).</a:t>
            </a:r>
          </a:p>
          <a:p>
            <a:pPr defTabSz="457200" eaLnBrk="1" hangingPunct="1">
              <a:lnSpc>
                <a:spcPts val="2417"/>
              </a:lnSpc>
              <a:spcBef>
                <a:spcPts val="0"/>
              </a:spcBef>
              <a:defRPr/>
            </a:pP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🔴 GPT-4o cannot filter its own generated reports.</a:t>
            </a:r>
          </a:p>
        </p:txBody>
      </p:sp>
      <p:sp>
        <p:nvSpPr>
          <p:cNvPr id="14360" name="TextBox 14359">
            <a:extLst>
              <a:ext uri="{FF2B5EF4-FFF2-40B4-BE49-F238E27FC236}">
                <a16:creationId xmlns:a16="http://schemas.microsoft.com/office/drawing/2014/main" id="{3065B718-3E7B-8691-B797-C5ECF17794EC}"/>
              </a:ext>
            </a:extLst>
          </p:cNvPr>
          <p:cNvSpPr txBox="1"/>
          <p:nvPr/>
        </p:nvSpPr>
        <p:spPr>
          <a:xfrm>
            <a:off x="25273369" y="9545970"/>
            <a:ext cx="673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🌟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Takeaways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61" name="TextBox 14360">
            <a:extLst>
              <a:ext uri="{FF2B5EF4-FFF2-40B4-BE49-F238E27FC236}">
                <a16:creationId xmlns:a16="http://schemas.microsoft.com/office/drawing/2014/main" id="{53F3CA73-DD7C-7824-6366-23F7E280E915}"/>
              </a:ext>
            </a:extLst>
          </p:cNvPr>
          <p:cNvSpPr txBox="1"/>
          <p:nvPr/>
        </p:nvSpPr>
        <p:spPr>
          <a:xfrm>
            <a:off x="25273369" y="12423714"/>
            <a:ext cx="673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🤔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 Questions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62" name="TextBox 14361">
            <a:extLst>
              <a:ext uri="{FF2B5EF4-FFF2-40B4-BE49-F238E27FC236}">
                <a16:creationId xmlns:a16="http://schemas.microsoft.com/office/drawing/2014/main" id="{27E6DE50-C45A-9EFE-5374-F7A6D008CB74}"/>
              </a:ext>
            </a:extLst>
          </p:cNvPr>
          <p:cNvSpPr txBox="1"/>
          <p:nvPr/>
        </p:nvSpPr>
        <p:spPr>
          <a:xfrm>
            <a:off x="25318470" y="12779860"/>
            <a:ext cx="681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457200" rtl="0" eaLnBrk="1" fontAlgn="base" latinLnBrk="0" hangingPunct="1">
              <a:lnSpc>
                <a:spcPts val="2417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Future 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To-Do: Does the result generalize across other LLMs or different settings (e.g. prompt engineering)?</a:t>
            </a:r>
            <a:endParaRPr kumimoji="0" lang="en-US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365" name="Rectangle 14364">
            <a:extLst>
              <a:ext uri="{FF2B5EF4-FFF2-40B4-BE49-F238E27FC236}">
                <a16:creationId xmlns:a16="http://schemas.microsoft.com/office/drawing/2014/main" id="{A10459F3-FB5E-2537-F03F-7BE3B479E020}"/>
              </a:ext>
            </a:extLst>
          </p:cNvPr>
          <p:cNvSpPr/>
          <p:nvPr/>
        </p:nvSpPr>
        <p:spPr>
          <a:xfrm>
            <a:off x="6410605" y="549476"/>
            <a:ext cx="2160559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en-US" sz="5600" b="1" cap="none" spc="0" dirty="0">
                <a:ln w="10160">
                  <a:solidFill>
                    <a:srgbClr val="65070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</a:rPr>
              <a:t>Exploring the Potential of LLMs as Radiology Report Evaluator</a:t>
            </a:r>
            <a:endParaRPr lang="en-US" sz="5600" b="1" cap="none" spc="0" dirty="0">
              <a:ln w="10160">
                <a:solidFill>
                  <a:srgbClr val="65070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4369" name="Picture 14368" descr="A diagram of a circle with colorful lines with Silverstone Circuit in the background&#10;&#10;Description automatically generated">
            <a:extLst>
              <a:ext uri="{FF2B5EF4-FFF2-40B4-BE49-F238E27FC236}">
                <a16:creationId xmlns:a16="http://schemas.microsoft.com/office/drawing/2014/main" id="{FAE5BD1D-3A8E-8067-644A-B379DF7E47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130" y="4102218"/>
            <a:ext cx="5739817" cy="6049838"/>
          </a:xfrm>
          <a:prstGeom prst="rect">
            <a:avLst/>
          </a:prstGeom>
        </p:spPr>
      </p:pic>
      <p:pic>
        <p:nvPicPr>
          <p:cNvPr id="14371" name="Picture 14370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F08F88EF-FED2-6328-A6D1-F18A6157E60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018" y="11423817"/>
            <a:ext cx="3956050" cy="3991949"/>
          </a:xfrm>
          <a:prstGeom prst="rect">
            <a:avLst/>
          </a:prstGeom>
        </p:spPr>
      </p:pic>
      <p:pic>
        <p:nvPicPr>
          <p:cNvPr id="14373" name="Picture 14372" descr="A diagram of a graph&#10;&#10;Description automatically generated">
            <a:extLst>
              <a:ext uri="{FF2B5EF4-FFF2-40B4-BE49-F238E27FC236}">
                <a16:creationId xmlns:a16="http://schemas.microsoft.com/office/drawing/2014/main" id="{81A8F320-2303-D7D7-BF25-BFD4A826269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143" y="11465073"/>
            <a:ext cx="3956049" cy="3991948"/>
          </a:xfrm>
          <a:prstGeom prst="rect">
            <a:avLst/>
          </a:prstGeom>
        </p:spPr>
      </p:pic>
      <p:sp>
        <p:nvSpPr>
          <p:cNvPr id="14374" name="TextBox 14373">
            <a:extLst>
              <a:ext uri="{FF2B5EF4-FFF2-40B4-BE49-F238E27FC236}">
                <a16:creationId xmlns:a16="http://schemas.microsoft.com/office/drawing/2014/main" id="{A30E1A63-B4E1-A568-DE4F-0D5AD7E910CA}"/>
              </a:ext>
            </a:extLst>
          </p:cNvPr>
          <p:cNvSpPr txBox="1"/>
          <p:nvPr/>
        </p:nvSpPr>
        <p:spPr>
          <a:xfrm>
            <a:off x="13252498" y="15429368"/>
            <a:ext cx="21538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Llama-3.1-70B-Instruct</a:t>
            </a:r>
            <a:endParaRPr lang="en-US" dirty="0"/>
          </a:p>
        </p:txBody>
      </p:sp>
      <p:sp>
        <p:nvSpPr>
          <p:cNvPr id="14375" name="TextBox 14374">
            <a:extLst>
              <a:ext uri="{FF2B5EF4-FFF2-40B4-BE49-F238E27FC236}">
                <a16:creationId xmlns:a16="http://schemas.microsoft.com/office/drawing/2014/main" id="{E715B4BB-CEE1-0D87-D227-6A374B895507}"/>
              </a:ext>
            </a:extLst>
          </p:cNvPr>
          <p:cNvSpPr txBox="1"/>
          <p:nvPr/>
        </p:nvSpPr>
        <p:spPr>
          <a:xfrm>
            <a:off x="17754600" y="15440535"/>
            <a:ext cx="25551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Mixtral-8x22B-Instruct-v0.1</a:t>
            </a:r>
            <a:endParaRPr lang="en-US" dirty="0"/>
          </a:p>
        </p:txBody>
      </p:sp>
      <p:sp>
        <p:nvSpPr>
          <p:cNvPr id="14378" name="TextBox 14377">
            <a:extLst>
              <a:ext uri="{FF2B5EF4-FFF2-40B4-BE49-F238E27FC236}">
                <a16:creationId xmlns:a16="http://schemas.microsoft.com/office/drawing/2014/main" id="{5465D079-CA96-2D44-229C-7D4C96828F92}"/>
              </a:ext>
            </a:extLst>
          </p:cNvPr>
          <p:cNvSpPr txBox="1"/>
          <p:nvPr/>
        </p:nvSpPr>
        <p:spPr>
          <a:xfrm>
            <a:off x="22039338" y="15429367"/>
            <a:ext cx="20459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effectLst/>
                <a:latin typeface="Arial" panose="020B0604020202020204" pitchFamily="34" charset="0"/>
              </a:rPr>
              <a:t>Qwen2.5-72B-Instruct</a:t>
            </a:r>
            <a:endParaRPr lang="en-US" dirty="0"/>
          </a:p>
        </p:txBody>
      </p:sp>
      <p:pic>
        <p:nvPicPr>
          <p:cNvPr id="14380" name="Picture 14379" descr="A diagram of a graph&#10;&#10;Description automatically generated">
            <a:extLst>
              <a:ext uri="{FF2B5EF4-FFF2-40B4-BE49-F238E27FC236}">
                <a16:creationId xmlns:a16="http://schemas.microsoft.com/office/drawing/2014/main" id="{51B36418-A61A-255F-8815-1F22085659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748" y="11465072"/>
            <a:ext cx="3956050" cy="3991949"/>
          </a:xfrm>
          <a:prstGeom prst="rect">
            <a:avLst/>
          </a:prstGeom>
        </p:spPr>
      </p:pic>
      <p:pic>
        <p:nvPicPr>
          <p:cNvPr id="14385" name="Picture 14384" descr="A screenshot of a computer&#10;&#10;Description automatically generated">
            <a:extLst>
              <a:ext uri="{FF2B5EF4-FFF2-40B4-BE49-F238E27FC236}">
                <a16:creationId xmlns:a16="http://schemas.microsoft.com/office/drawing/2014/main" id="{1FBECDD9-6847-6739-1887-E5AFC41C8F9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156" y="7570918"/>
            <a:ext cx="7415255" cy="2516087"/>
          </a:xfrm>
          <a:prstGeom prst="rect">
            <a:avLst/>
          </a:prstGeom>
        </p:spPr>
      </p:pic>
      <p:sp>
        <p:nvSpPr>
          <p:cNvPr id="14388" name="Oval 14387">
            <a:extLst>
              <a:ext uri="{FF2B5EF4-FFF2-40B4-BE49-F238E27FC236}">
                <a16:creationId xmlns:a16="http://schemas.microsoft.com/office/drawing/2014/main" id="{BAE9FBFC-E4AC-2D31-1CCE-F422D77480B0}"/>
              </a:ext>
            </a:extLst>
          </p:cNvPr>
          <p:cNvSpPr/>
          <p:nvPr/>
        </p:nvSpPr>
        <p:spPr>
          <a:xfrm>
            <a:off x="16174636" y="19602635"/>
            <a:ext cx="1591271" cy="551169"/>
          </a:xfrm>
          <a:custGeom>
            <a:avLst/>
            <a:gdLst>
              <a:gd name="connsiteX0" fmla="*/ 0 w 1591271"/>
              <a:gd name="connsiteY0" fmla="*/ 275585 h 551169"/>
              <a:gd name="connsiteX1" fmla="*/ 795636 w 1591271"/>
              <a:gd name="connsiteY1" fmla="*/ 0 h 551169"/>
              <a:gd name="connsiteX2" fmla="*/ 1591272 w 1591271"/>
              <a:gd name="connsiteY2" fmla="*/ 275585 h 551169"/>
              <a:gd name="connsiteX3" fmla="*/ 795636 w 1591271"/>
              <a:gd name="connsiteY3" fmla="*/ 551170 h 551169"/>
              <a:gd name="connsiteX4" fmla="*/ 0 w 1591271"/>
              <a:gd name="connsiteY4" fmla="*/ 275585 h 55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271" h="551169" extrusionOk="0">
                <a:moveTo>
                  <a:pt x="0" y="275585"/>
                </a:moveTo>
                <a:cubicBezTo>
                  <a:pt x="8850" y="56810"/>
                  <a:pt x="414645" y="47066"/>
                  <a:pt x="795636" y="0"/>
                </a:cubicBezTo>
                <a:cubicBezTo>
                  <a:pt x="1214546" y="-7754"/>
                  <a:pt x="1596816" y="103946"/>
                  <a:pt x="1591272" y="275585"/>
                </a:cubicBezTo>
                <a:cubicBezTo>
                  <a:pt x="1609985" y="415417"/>
                  <a:pt x="1196253" y="650039"/>
                  <a:pt x="795636" y="551170"/>
                </a:cubicBezTo>
                <a:cubicBezTo>
                  <a:pt x="346186" y="584117"/>
                  <a:pt x="23564" y="407060"/>
                  <a:pt x="0" y="275585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89" name="Oval 14388">
            <a:extLst>
              <a:ext uri="{FF2B5EF4-FFF2-40B4-BE49-F238E27FC236}">
                <a16:creationId xmlns:a16="http://schemas.microsoft.com/office/drawing/2014/main" id="{A2CB6C8C-9B5A-6B96-4546-1FC672962484}"/>
              </a:ext>
            </a:extLst>
          </p:cNvPr>
          <p:cNvSpPr/>
          <p:nvPr/>
        </p:nvSpPr>
        <p:spPr>
          <a:xfrm>
            <a:off x="16162939" y="19635854"/>
            <a:ext cx="1555079" cy="551169"/>
          </a:xfrm>
          <a:custGeom>
            <a:avLst/>
            <a:gdLst>
              <a:gd name="connsiteX0" fmla="*/ 0 w 1555079"/>
              <a:gd name="connsiteY0" fmla="*/ 275585 h 551169"/>
              <a:gd name="connsiteX1" fmla="*/ 777540 w 1555079"/>
              <a:gd name="connsiteY1" fmla="*/ 0 h 551169"/>
              <a:gd name="connsiteX2" fmla="*/ 1555080 w 1555079"/>
              <a:gd name="connsiteY2" fmla="*/ 275585 h 551169"/>
              <a:gd name="connsiteX3" fmla="*/ 777540 w 1555079"/>
              <a:gd name="connsiteY3" fmla="*/ 551170 h 551169"/>
              <a:gd name="connsiteX4" fmla="*/ 0 w 1555079"/>
              <a:gd name="connsiteY4" fmla="*/ 275585 h 55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079" h="551169" extrusionOk="0">
                <a:moveTo>
                  <a:pt x="0" y="275585"/>
                </a:moveTo>
                <a:cubicBezTo>
                  <a:pt x="5904" y="78977"/>
                  <a:pt x="369648" y="17344"/>
                  <a:pt x="777540" y="0"/>
                </a:cubicBezTo>
                <a:cubicBezTo>
                  <a:pt x="1186455" y="-7754"/>
                  <a:pt x="1560624" y="103946"/>
                  <a:pt x="1555080" y="275585"/>
                </a:cubicBezTo>
                <a:cubicBezTo>
                  <a:pt x="1635178" y="374843"/>
                  <a:pt x="1201254" y="565718"/>
                  <a:pt x="777540" y="551170"/>
                </a:cubicBezTo>
                <a:cubicBezTo>
                  <a:pt x="338085" y="584117"/>
                  <a:pt x="23564" y="407060"/>
                  <a:pt x="0" y="275585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0" name="Oval 14389">
            <a:extLst>
              <a:ext uri="{FF2B5EF4-FFF2-40B4-BE49-F238E27FC236}">
                <a16:creationId xmlns:a16="http://schemas.microsoft.com/office/drawing/2014/main" id="{B2950A9E-A5BA-E53D-6D4A-C3549138380E}"/>
              </a:ext>
            </a:extLst>
          </p:cNvPr>
          <p:cNvSpPr/>
          <p:nvPr/>
        </p:nvSpPr>
        <p:spPr>
          <a:xfrm rot="21358428">
            <a:off x="16201845" y="19664398"/>
            <a:ext cx="1591271" cy="551169"/>
          </a:xfrm>
          <a:custGeom>
            <a:avLst/>
            <a:gdLst>
              <a:gd name="connsiteX0" fmla="*/ 0 w 1591271"/>
              <a:gd name="connsiteY0" fmla="*/ 275585 h 551169"/>
              <a:gd name="connsiteX1" fmla="*/ 795636 w 1591271"/>
              <a:gd name="connsiteY1" fmla="*/ 0 h 551169"/>
              <a:gd name="connsiteX2" fmla="*/ 1591272 w 1591271"/>
              <a:gd name="connsiteY2" fmla="*/ 275585 h 551169"/>
              <a:gd name="connsiteX3" fmla="*/ 795636 w 1591271"/>
              <a:gd name="connsiteY3" fmla="*/ 551170 h 551169"/>
              <a:gd name="connsiteX4" fmla="*/ 0 w 1591271"/>
              <a:gd name="connsiteY4" fmla="*/ 275585 h 55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271" h="551169" extrusionOk="0">
                <a:moveTo>
                  <a:pt x="0" y="275585"/>
                </a:moveTo>
                <a:cubicBezTo>
                  <a:pt x="8850" y="56810"/>
                  <a:pt x="414645" y="47066"/>
                  <a:pt x="795636" y="0"/>
                </a:cubicBezTo>
                <a:cubicBezTo>
                  <a:pt x="1214546" y="-7754"/>
                  <a:pt x="1596816" y="103946"/>
                  <a:pt x="1591272" y="275585"/>
                </a:cubicBezTo>
                <a:cubicBezTo>
                  <a:pt x="1609985" y="415417"/>
                  <a:pt x="1196253" y="650039"/>
                  <a:pt x="795636" y="551170"/>
                </a:cubicBezTo>
                <a:cubicBezTo>
                  <a:pt x="346186" y="584117"/>
                  <a:pt x="23564" y="407060"/>
                  <a:pt x="0" y="275585"/>
                </a:cubicBezTo>
                <a:close/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93" name="Picture 14392" descr="A screenshot of a computer&#10;&#10;Description automatically generated">
            <a:extLst>
              <a:ext uri="{FF2B5EF4-FFF2-40B4-BE49-F238E27FC236}">
                <a16:creationId xmlns:a16="http://schemas.microsoft.com/office/drawing/2014/main" id="{74B83941-A77B-559D-C10A-5E8AB33810F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2969" y="17030279"/>
            <a:ext cx="5987181" cy="1710623"/>
          </a:xfrm>
          <a:prstGeom prst="rect">
            <a:avLst/>
          </a:prstGeom>
        </p:spPr>
      </p:pic>
      <p:sp>
        <p:nvSpPr>
          <p:cNvPr id="14394" name="TextBox 14393">
            <a:extLst>
              <a:ext uri="{FF2B5EF4-FFF2-40B4-BE49-F238E27FC236}">
                <a16:creationId xmlns:a16="http://schemas.microsoft.com/office/drawing/2014/main" id="{C99C32D7-4CF6-F112-0ECD-A1C66B294906}"/>
              </a:ext>
            </a:extLst>
          </p:cNvPr>
          <p:cNvSpPr txBox="1"/>
          <p:nvPr/>
        </p:nvSpPr>
        <p:spPr>
          <a:xfrm>
            <a:off x="18895619" y="19049246"/>
            <a:ext cx="6165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⚠️ H0: GPT-4o score - Human score = 0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(the lower p-value the more significantly to reject H0)</a:t>
            </a:r>
            <a:endParaRPr lang="en-US" sz="2000" dirty="0"/>
          </a:p>
        </p:txBody>
      </p:sp>
      <p:pic>
        <p:nvPicPr>
          <p:cNvPr id="14396" name="Picture 14395" descr="A screenshot of a computer&#10;&#10;Description automatically generated">
            <a:extLst>
              <a:ext uri="{FF2B5EF4-FFF2-40B4-BE49-F238E27FC236}">
                <a16:creationId xmlns:a16="http://schemas.microsoft.com/office/drawing/2014/main" id="{85410977-D157-D7FB-793E-56A32EB6423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299" y="20082865"/>
            <a:ext cx="5987181" cy="1270802"/>
          </a:xfrm>
          <a:prstGeom prst="rect">
            <a:avLst/>
          </a:prstGeom>
        </p:spPr>
      </p:pic>
      <p:cxnSp>
        <p:nvCxnSpPr>
          <p:cNvPr id="14399" name="Curved Connector 14398">
            <a:extLst>
              <a:ext uri="{FF2B5EF4-FFF2-40B4-BE49-F238E27FC236}">
                <a16:creationId xmlns:a16="http://schemas.microsoft.com/office/drawing/2014/main" id="{B7447D39-83D8-C8BC-B3A2-2AFB7CA73059}"/>
              </a:ext>
            </a:extLst>
          </p:cNvPr>
          <p:cNvCxnSpPr>
            <a:stCxn id="14390" idx="6"/>
            <a:endCxn id="14393" idx="1"/>
          </p:cNvCxnSpPr>
          <p:nvPr/>
        </p:nvCxnSpPr>
        <p:spPr>
          <a:xfrm flipV="1">
            <a:off x="17791152" y="17885591"/>
            <a:ext cx="1131817" cy="1998528"/>
          </a:xfrm>
          <a:prstGeom prst="curvedConnector3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Curved Connector 3072">
            <a:extLst>
              <a:ext uri="{FF2B5EF4-FFF2-40B4-BE49-F238E27FC236}">
                <a16:creationId xmlns:a16="http://schemas.microsoft.com/office/drawing/2014/main" id="{35A1986A-B55F-A62E-8D0A-9EF5DA825E9F}"/>
              </a:ext>
            </a:extLst>
          </p:cNvPr>
          <p:cNvCxnSpPr>
            <a:cxnSpLocks/>
            <a:stCxn id="14390" idx="6"/>
            <a:endCxn id="14396" idx="1"/>
          </p:cNvCxnSpPr>
          <p:nvPr/>
        </p:nvCxnSpPr>
        <p:spPr>
          <a:xfrm>
            <a:off x="17791152" y="19884119"/>
            <a:ext cx="1102147" cy="834147"/>
          </a:xfrm>
          <a:prstGeom prst="curvedConnector3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TextBox 3073">
            <a:extLst>
              <a:ext uri="{FF2B5EF4-FFF2-40B4-BE49-F238E27FC236}">
                <a16:creationId xmlns:a16="http://schemas.microsoft.com/office/drawing/2014/main" id="{5E7E4343-879F-0631-0A63-2629A380371E}"/>
              </a:ext>
            </a:extLst>
          </p:cNvPr>
          <p:cNvSpPr txBox="1"/>
          <p:nvPr/>
        </p:nvSpPr>
        <p:spPr>
          <a:xfrm>
            <a:off x="6631652" y="5224393"/>
            <a:ext cx="8642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🤖</a:t>
            </a:r>
          </a:p>
        </p:txBody>
      </p:sp>
      <p:pic>
        <p:nvPicPr>
          <p:cNvPr id="3084" name="Graphic 3083" descr="Clipboard with solid fill">
            <a:extLst>
              <a:ext uri="{FF2B5EF4-FFF2-40B4-BE49-F238E27FC236}">
                <a16:creationId xmlns:a16="http://schemas.microsoft.com/office/drawing/2014/main" id="{F4E8E9B7-D643-E244-DEDD-22D86178CC8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14017" y="15802980"/>
            <a:ext cx="1207394" cy="1207394"/>
          </a:xfrm>
          <a:prstGeom prst="rect">
            <a:avLst/>
          </a:prstGeom>
        </p:spPr>
      </p:pic>
      <p:sp>
        <p:nvSpPr>
          <p:cNvPr id="3085" name="TextBox 3084">
            <a:extLst>
              <a:ext uri="{FF2B5EF4-FFF2-40B4-BE49-F238E27FC236}">
                <a16:creationId xmlns:a16="http://schemas.microsoft.com/office/drawing/2014/main" id="{62B12C71-E8D6-25EB-756A-26B2951CE396}"/>
              </a:ext>
            </a:extLst>
          </p:cNvPr>
          <p:cNvSpPr txBox="1"/>
          <p:nvPr/>
        </p:nvSpPr>
        <p:spPr>
          <a:xfrm>
            <a:off x="539695" y="16969981"/>
            <a:ext cx="236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2000" dirty="0"/>
              <a:t>Radiology Reports</a:t>
            </a:r>
          </a:p>
          <a:p>
            <a:pPr algn="ctr"/>
            <a:r>
              <a:rPr lang="en-US" sz="2000" dirty="0"/>
              <a:t>(Unstructured Data)  </a:t>
            </a:r>
          </a:p>
        </p:txBody>
      </p:sp>
      <p:pic>
        <p:nvPicPr>
          <p:cNvPr id="3087" name="Picture 3086" descr="A screenshot of a computer&#10;&#10;Description automatically generated">
            <a:extLst>
              <a:ext uri="{FF2B5EF4-FFF2-40B4-BE49-F238E27FC236}">
                <a16:creationId xmlns:a16="http://schemas.microsoft.com/office/drawing/2014/main" id="{A7446EE9-A84B-E884-7A1C-8FA56EE3C7A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27" y="7761060"/>
            <a:ext cx="11121396" cy="4293439"/>
          </a:xfrm>
          <a:prstGeom prst="rect">
            <a:avLst/>
          </a:prstGeom>
        </p:spPr>
      </p:pic>
      <p:pic>
        <p:nvPicPr>
          <p:cNvPr id="3098" name="Graphic 3097" descr="Database with solid fill">
            <a:extLst>
              <a:ext uri="{FF2B5EF4-FFF2-40B4-BE49-F238E27FC236}">
                <a16:creationId xmlns:a16="http://schemas.microsoft.com/office/drawing/2014/main" id="{C1C90F09-4368-96C2-F3BC-C56B2452461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190287" y="15854959"/>
            <a:ext cx="1207393" cy="1207393"/>
          </a:xfrm>
          <a:prstGeom prst="rect">
            <a:avLst/>
          </a:prstGeom>
        </p:spPr>
      </p:pic>
      <p:pic>
        <p:nvPicPr>
          <p:cNvPr id="3102" name="Graphic 3101" descr="Scales of justice outline">
            <a:extLst>
              <a:ext uri="{FF2B5EF4-FFF2-40B4-BE49-F238E27FC236}">
                <a16:creationId xmlns:a16="http://schemas.microsoft.com/office/drawing/2014/main" id="{B51D0A78-3594-5C89-D0E4-74EB396ADDB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050803" y="16903307"/>
            <a:ext cx="999343" cy="999343"/>
          </a:xfrm>
          <a:prstGeom prst="rect">
            <a:avLst/>
          </a:prstGeom>
        </p:spPr>
      </p:pic>
      <p:pic>
        <p:nvPicPr>
          <p:cNvPr id="3104" name="Graphic 3103" descr="Folder Search outline">
            <a:extLst>
              <a:ext uri="{FF2B5EF4-FFF2-40B4-BE49-F238E27FC236}">
                <a16:creationId xmlns:a16="http://schemas.microsoft.com/office/drawing/2014/main" id="{2CFD8032-16E6-994D-7744-6343B238C26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051419" y="15175365"/>
            <a:ext cx="1027291" cy="1027291"/>
          </a:xfrm>
          <a:prstGeom prst="rect">
            <a:avLst/>
          </a:prstGeom>
        </p:spPr>
      </p:pic>
      <p:pic>
        <p:nvPicPr>
          <p:cNvPr id="3107" name="Graphic 3106" descr="Web design outline">
            <a:extLst>
              <a:ext uri="{FF2B5EF4-FFF2-40B4-BE49-F238E27FC236}">
                <a16:creationId xmlns:a16="http://schemas.microsoft.com/office/drawing/2014/main" id="{6447CACD-978F-311C-11F7-22E9EC6DFA4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34157" y="15489457"/>
            <a:ext cx="768757" cy="768757"/>
          </a:xfrm>
          <a:prstGeom prst="rect">
            <a:avLst/>
          </a:prstGeom>
        </p:spPr>
      </p:pic>
      <p:pic>
        <p:nvPicPr>
          <p:cNvPr id="3111" name="Graphic 3110" descr="Users outline">
            <a:extLst>
              <a:ext uri="{FF2B5EF4-FFF2-40B4-BE49-F238E27FC236}">
                <a16:creationId xmlns:a16="http://schemas.microsoft.com/office/drawing/2014/main" id="{D610DA9D-1320-84B4-3669-C2CF9C3755B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536542" y="16980843"/>
            <a:ext cx="768757" cy="768757"/>
          </a:xfrm>
          <a:prstGeom prst="rect">
            <a:avLst/>
          </a:prstGeom>
        </p:spPr>
      </p:pic>
      <p:pic>
        <p:nvPicPr>
          <p:cNvPr id="3114" name="Graphic 3113" descr="Ruler with solid fill">
            <a:extLst>
              <a:ext uri="{FF2B5EF4-FFF2-40B4-BE49-F238E27FC236}">
                <a16:creationId xmlns:a16="http://schemas.microsoft.com/office/drawing/2014/main" id="{96065DE0-B27A-06FD-738C-DFA7D9475A8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519265" y="15161507"/>
            <a:ext cx="914400" cy="914400"/>
          </a:xfrm>
          <a:prstGeom prst="rect">
            <a:avLst/>
          </a:prstGeom>
        </p:spPr>
      </p:pic>
      <p:pic>
        <p:nvPicPr>
          <p:cNvPr id="3116" name="Graphic 3115" descr="Ruler with solid fill">
            <a:extLst>
              <a:ext uri="{FF2B5EF4-FFF2-40B4-BE49-F238E27FC236}">
                <a16:creationId xmlns:a16="http://schemas.microsoft.com/office/drawing/2014/main" id="{D0E7EF15-3DB8-7AF3-9557-397D21322F0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643221" y="17036496"/>
            <a:ext cx="914400" cy="914400"/>
          </a:xfrm>
          <a:prstGeom prst="rect">
            <a:avLst/>
          </a:prstGeom>
        </p:spPr>
      </p:pic>
      <p:sp>
        <p:nvSpPr>
          <p:cNvPr id="3124" name="Left Brace 3123">
            <a:extLst>
              <a:ext uri="{FF2B5EF4-FFF2-40B4-BE49-F238E27FC236}">
                <a16:creationId xmlns:a16="http://schemas.microsoft.com/office/drawing/2014/main" id="{E0570F66-BA34-62CA-7876-D6BE7BF490FF}"/>
              </a:ext>
            </a:extLst>
          </p:cNvPr>
          <p:cNvSpPr/>
          <p:nvPr/>
        </p:nvSpPr>
        <p:spPr>
          <a:xfrm>
            <a:off x="3657824" y="15446138"/>
            <a:ext cx="435973" cy="1759430"/>
          </a:xfrm>
          <a:custGeom>
            <a:avLst/>
            <a:gdLst>
              <a:gd name="connsiteX0" fmla="*/ 435973 w 435973"/>
              <a:gd name="connsiteY0" fmla="*/ 1759430 h 1759430"/>
              <a:gd name="connsiteX1" fmla="*/ 217986 w 435973"/>
              <a:gd name="connsiteY1" fmla="*/ 1697252 h 1759430"/>
              <a:gd name="connsiteX2" fmla="*/ 217987 w 435973"/>
              <a:gd name="connsiteY2" fmla="*/ 941893 h 1759430"/>
              <a:gd name="connsiteX3" fmla="*/ 0 w 435973"/>
              <a:gd name="connsiteY3" fmla="*/ 879715 h 1759430"/>
              <a:gd name="connsiteX4" fmla="*/ 217987 w 435973"/>
              <a:gd name="connsiteY4" fmla="*/ 817537 h 1759430"/>
              <a:gd name="connsiteX5" fmla="*/ 217987 w 435973"/>
              <a:gd name="connsiteY5" fmla="*/ 432304 h 1759430"/>
              <a:gd name="connsiteX6" fmla="*/ 217987 w 435973"/>
              <a:gd name="connsiteY6" fmla="*/ 62178 h 1759430"/>
              <a:gd name="connsiteX7" fmla="*/ 435974 w 435973"/>
              <a:gd name="connsiteY7" fmla="*/ 0 h 1759430"/>
              <a:gd name="connsiteX8" fmla="*/ 435973 w 435973"/>
              <a:gd name="connsiteY8" fmla="*/ 1759430 h 1759430"/>
              <a:gd name="connsiteX0" fmla="*/ 435973 w 435973"/>
              <a:gd name="connsiteY0" fmla="*/ 1759430 h 1759430"/>
              <a:gd name="connsiteX1" fmla="*/ 217986 w 435973"/>
              <a:gd name="connsiteY1" fmla="*/ 1697252 h 1759430"/>
              <a:gd name="connsiteX2" fmla="*/ 217987 w 435973"/>
              <a:gd name="connsiteY2" fmla="*/ 941893 h 1759430"/>
              <a:gd name="connsiteX3" fmla="*/ 0 w 435973"/>
              <a:gd name="connsiteY3" fmla="*/ 879715 h 1759430"/>
              <a:gd name="connsiteX4" fmla="*/ 217987 w 435973"/>
              <a:gd name="connsiteY4" fmla="*/ 817537 h 1759430"/>
              <a:gd name="connsiteX5" fmla="*/ 217987 w 435973"/>
              <a:gd name="connsiteY5" fmla="*/ 439858 h 1759430"/>
              <a:gd name="connsiteX6" fmla="*/ 217987 w 435973"/>
              <a:gd name="connsiteY6" fmla="*/ 62178 h 1759430"/>
              <a:gd name="connsiteX7" fmla="*/ 435974 w 435973"/>
              <a:gd name="connsiteY7" fmla="*/ 0 h 175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5973" h="1759430" stroke="0" extrusionOk="0">
                <a:moveTo>
                  <a:pt x="435973" y="1759430"/>
                </a:moveTo>
                <a:cubicBezTo>
                  <a:pt x="316661" y="1751317"/>
                  <a:pt x="219822" y="1733071"/>
                  <a:pt x="217986" y="1697252"/>
                </a:cubicBezTo>
                <a:cubicBezTo>
                  <a:pt x="166148" y="1425866"/>
                  <a:pt x="233543" y="1139137"/>
                  <a:pt x="217987" y="941893"/>
                </a:cubicBezTo>
                <a:cubicBezTo>
                  <a:pt x="226891" y="901668"/>
                  <a:pt x="113312" y="897754"/>
                  <a:pt x="0" y="879715"/>
                </a:cubicBezTo>
                <a:cubicBezTo>
                  <a:pt x="119659" y="882120"/>
                  <a:pt x="223370" y="847142"/>
                  <a:pt x="217987" y="817537"/>
                </a:cubicBezTo>
                <a:cubicBezTo>
                  <a:pt x="199994" y="630995"/>
                  <a:pt x="216903" y="535100"/>
                  <a:pt x="217987" y="432304"/>
                </a:cubicBezTo>
                <a:cubicBezTo>
                  <a:pt x="219071" y="329508"/>
                  <a:pt x="227667" y="139838"/>
                  <a:pt x="217987" y="62178"/>
                </a:cubicBezTo>
                <a:cubicBezTo>
                  <a:pt x="211423" y="23427"/>
                  <a:pt x="299713" y="-913"/>
                  <a:pt x="435974" y="0"/>
                </a:cubicBezTo>
                <a:cubicBezTo>
                  <a:pt x="429981" y="701070"/>
                  <a:pt x="448928" y="1156875"/>
                  <a:pt x="435973" y="1759430"/>
                </a:cubicBezTo>
                <a:close/>
              </a:path>
              <a:path w="435973" h="1759430" fill="none" extrusionOk="0">
                <a:moveTo>
                  <a:pt x="435973" y="1759430"/>
                </a:moveTo>
                <a:cubicBezTo>
                  <a:pt x="312013" y="1766508"/>
                  <a:pt x="223516" y="1726720"/>
                  <a:pt x="217986" y="1697252"/>
                </a:cubicBezTo>
                <a:cubicBezTo>
                  <a:pt x="225804" y="1454107"/>
                  <a:pt x="248320" y="1163175"/>
                  <a:pt x="217987" y="941893"/>
                </a:cubicBezTo>
                <a:cubicBezTo>
                  <a:pt x="219265" y="910508"/>
                  <a:pt x="122317" y="863806"/>
                  <a:pt x="0" y="879715"/>
                </a:cubicBezTo>
                <a:cubicBezTo>
                  <a:pt x="111874" y="880727"/>
                  <a:pt x="216602" y="857091"/>
                  <a:pt x="217987" y="817537"/>
                </a:cubicBezTo>
                <a:cubicBezTo>
                  <a:pt x="230136" y="693523"/>
                  <a:pt x="215309" y="528608"/>
                  <a:pt x="217987" y="439858"/>
                </a:cubicBezTo>
                <a:cubicBezTo>
                  <a:pt x="220665" y="351108"/>
                  <a:pt x="214330" y="177015"/>
                  <a:pt x="217987" y="62178"/>
                </a:cubicBezTo>
                <a:cubicBezTo>
                  <a:pt x="216602" y="9281"/>
                  <a:pt x="318132" y="-379"/>
                  <a:pt x="435974" y="0"/>
                </a:cubicBezTo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leftBrace">
                    <a:avLst>
                      <a:gd name="adj1" fmla="val 14262"/>
                      <a:gd name="adj2" fmla="val 5000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5" name="TextBox 3124">
            <a:extLst>
              <a:ext uri="{FF2B5EF4-FFF2-40B4-BE49-F238E27FC236}">
                <a16:creationId xmlns:a16="http://schemas.microsoft.com/office/drawing/2014/main" id="{32598720-AF46-E31D-4511-945DD49AF782}"/>
              </a:ext>
            </a:extLst>
          </p:cNvPr>
          <p:cNvSpPr txBox="1"/>
          <p:nvPr/>
        </p:nvSpPr>
        <p:spPr>
          <a:xfrm>
            <a:off x="3739357" y="15012345"/>
            <a:ext cx="294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800" dirty="0"/>
              <a:t>Task 1: Label Extraction</a:t>
            </a:r>
          </a:p>
        </p:txBody>
      </p:sp>
      <p:sp>
        <p:nvSpPr>
          <p:cNvPr id="3126" name="TextBox 3125">
            <a:extLst>
              <a:ext uri="{FF2B5EF4-FFF2-40B4-BE49-F238E27FC236}">
                <a16:creationId xmlns:a16="http://schemas.microsoft.com/office/drawing/2014/main" id="{5F1FA2AF-420F-6C38-1503-76AD198D0228}"/>
              </a:ext>
            </a:extLst>
          </p:cNvPr>
          <p:cNvSpPr txBox="1"/>
          <p:nvPr/>
        </p:nvSpPr>
        <p:spPr>
          <a:xfrm>
            <a:off x="3739356" y="17821710"/>
            <a:ext cx="294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800" dirty="0"/>
              <a:t>Task n: Likert Rating</a:t>
            </a:r>
          </a:p>
        </p:txBody>
      </p:sp>
      <p:pic>
        <p:nvPicPr>
          <p:cNvPr id="3128" name="Graphic 3127" descr="Illustrator outline">
            <a:extLst>
              <a:ext uri="{FF2B5EF4-FFF2-40B4-BE49-F238E27FC236}">
                <a16:creationId xmlns:a16="http://schemas.microsoft.com/office/drawing/2014/main" id="{7E36BADF-0B7E-BAB8-EB14-C718166E56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290526" y="16238595"/>
            <a:ext cx="792003" cy="792003"/>
          </a:xfrm>
          <a:prstGeom prst="rect">
            <a:avLst/>
          </a:prstGeom>
        </p:spPr>
      </p:pic>
      <p:pic>
        <p:nvPicPr>
          <p:cNvPr id="3130" name="Graphic 3129" descr="Robot with solid fill">
            <a:extLst>
              <a:ext uri="{FF2B5EF4-FFF2-40B4-BE49-F238E27FC236}">
                <a16:creationId xmlns:a16="http://schemas.microsoft.com/office/drawing/2014/main" id="{2E5995C5-17FF-AAF7-ADCA-EA707672925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592273" y="15784896"/>
            <a:ext cx="1207394" cy="1207394"/>
          </a:xfrm>
          <a:prstGeom prst="rect">
            <a:avLst/>
          </a:prstGeom>
        </p:spPr>
      </p:pic>
      <p:sp>
        <p:nvSpPr>
          <p:cNvPr id="3131" name="TextBox 3130">
            <a:extLst>
              <a:ext uri="{FF2B5EF4-FFF2-40B4-BE49-F238E27FC236}">
                <a16:creationId xmlns:a16="http://schemas.microsoft.com/office/drawing/2014/main" id="{BF418F53-4054-67DA-253A-A20876A6DD89}"/>
              </a:ext>
            </a:extLst>
          </p:cNvPr>
          <p:cNvSpPr txBox="1"/>
          <p:nvPr/>
        </p:nvSpPr>
        <p:spPr>
          <a:xfrm rot="5400000">
            <a:off x="4388234" y="1624514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3132" name="TextBox 3131">
            <a:extLst>
              <a:ext uri="{FF2B5EF4-FFF2-40B4-BE49-F238E27FC236}">
                <a16:creationId xmlns:a16="http://schemas.microsoft.com/office/drawing/2014/main" id="{FA234A83-D917-31AF-07C5-7632FD7A616E}"/>
              </a:ext>
            </a:extLst>
          </p:cNvPr>
          <p:cNvSpPr txBox="1"/>
          <p:nvPr/>
        </p:nvSpPr>
        <p:spPr>
          <a:xfrm>
            <a:off x="6400198" y="15555051"/>
            <a:ext cx="2949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800" dirty="0"/>
              <a:t>Method 1: </a:t>
            </a:r>
          </a:p>
          <a:p>
            <a:r>
              <a:rPr lang="en-US" sz="1800" dirty="0"/>
              <a:t>Prompt Engineering</a:t>
            </a:r>
            <a:endParaRPr lang="en-US" sz="1600" dirty="0"/>
          </a:p>
        </p:txBody>
      </p:sp>
      <p:sp>
        <p:nvSpPr>
          <p:cNvPr id="3134" name="TextBox 3133">
            <a:extLst>
              <a:ext uri="{FF2B5EF4-FFF2-40B4-BE49-F238E27FC236}">
                <a16:creationId xmlns:a16="http://schemas.microsoft.com/office/drawing/2014/main" id="{7D8ED114-F731-D5D8-2805-1AD59CCBED81}"/>
              </a:ext>
            </a:extLst>
          </p:cNvPr>
          <p:cNvSpPr txBox="1"/>
          <p:nvPr/>
        </p:nvSpPr>
        <p:spPr>
          <a:xfrm>
            <a:off x="7057654" y="16287671"/>
            <a:ext cx="1636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800" dirty="0"/>
              <a:t>Method 2:</a:t>
            </a:r>
          </a:p>
          <a:p>
            <a:r>
              <a:rPr lang="en-US" sz="1800" dirty="0"/>
              <a:t>Fine-tuning</a:t>
            </a:r>
          </a:p>
        </p:txBody>
      </p:sp>
      <p:sp>
        <p:nvSpPr>
          <p:cNvPr id="3135" name="TextBox 3134">
            <a:extLst>
              <a:ext uri="{FF2B5EF4-FFF2-40B4-BE49-F238E27FC236}">
                <a16:creationId xmlns:a16="http://schemas.microsoft.com/office/drawing/2014/main" id="{C9C8D90F-700B-3EE9-CF5E-E16B65113D38}"/>
              </a:ext>
            </a:extLst>
          </p:cNvPr>
          <p:cNvSpPr txBox="1"/>
          <p:nvPr/>
        </p:nvSpPr>
        <p:spPr>
          <a:xfrm>
            <a:off x="6225767" y="17056478"/>
            <a:ext cx="2949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800" dirty="0"/>
              <a:t>Method 3:</a:t>
            </a:r>
          </a:p>
          <a:p>
            <a:r>
              <a:rPr lang="en-US" sz="1800" dirty="0"/>
              <a:t>Agentic Collaboration</a:t>
            </a:r>
          </a:p>
        </p:txBody>
      </p:sp>
      <p:sp>
        <p:nvSpPr>
          <p:cNvPr id="14400" name="Round Single Corner Rectangle 14399">
            <a:extLst>
              <a:ext uri="{FF2B5EF4-FFF2-40B4-BE49-F238E27FC236}">
                <a16:creationId xmlns:a16="http://schemas.microsoft.com/office/drawing/2014/main" id="{1282F5B4-3700-77DF-316E-E0D48A85F451}"/>
              </a:ext>
            </a:extLst>
          </p:cNvPr>
          <p:cNvSpPr/>
          <p:nvPr/>
        </p:nvSpPr>
        <p:spPr>
          <a:xfrm>
            <a:off x="6469102" y="14946273"/>
            <a:ext cx="2050854" cy="535293"/>
          </a:xfrm>
          <a:prstGeom prst="round1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Evaluator</a:t>
            </a:r>
          </a:p>
        </p:txBody>
      </p:sp>
      <p:sp>
        <p:nvSpPr>
          <p:cNvPr id="14401" name="Down Arrow 14400">
            <a:extLst>
              <a:ext uri="{FF2B5EF4-FFF2-40B4-BE49-F238E27FC236}">
                <a16:creationId xmlns:a16="http://schemas.microsoft.com/office/drawing/2014/main" id="{6D70E75F-E4B2-9C28-3C80-59974CEEBA36}"/>
              </a:ext>
            </a:extLst>
          </p:cNvPr>
          <p:cNvSpPr/>
          <p:nvPr/>
        </p:nvSpPr>
        <p:spPr>
          <a:xfrm rot="16200000">
            <a:off x="2138483" y="16029565"/>
            <a:ext cx="268502" cy="941559"/>
          </a:xfrm>
          <a:prstGeom prst="down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02" name="TextBox 14401">
            <a:extLst>
              <a:ext uri="{FF2B5EF4-FFF2-40B4-BE49-F238E27FC236}">
                <a16:creationId xmlns:a16="http://schemas.microsoft.com/office/drawing/2014/main" id="{F4A78A96-1099-33B8-504D-D3723674460B}"/>
              </a:ext>
            </a:extLst>
          </p:cNvPr>
          <p:cNvSpPr txBox="1"/>
          <p:nvPr/>
        </p:nvSpPr>
        <p:spPr>
          <a:xfrm>
            <a:off x="1927587" y="16062909"/>
            <a:ext cx="8258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14403" name="TextBox 14402">
            <a:extLst>
              <a:ext uri="{FF2B5EF4-FFF2-40B4-BE49-F238E27FC236}">
                <a16:creationId xmlns:a16="http://schemas.microsoft.com/office/drawing/2014/main" id="{147A1E3A-ADFB-CF7A-0C82-2CAEB1D153E5}"/>
              </a:ext>
            </a:extLst>
          </p:cNvPr>
          <p:cNvSpPr txBox="1"/>
          <p:nvPr/>
        </p:nvSpPr>
        <p:spPr>
          <a:xfrm>
            <a:off x="8550564" y="16075907"/>
            <a:ext cx="8258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4404" name="Down Arrow 14403">
            <a:extLst>
              <a:ext uri="{FF2B5EF4-FFF2-40B4-BE49-F238E27FC236}">
                <a16:creationId xmlns:a16="http://schemas.microsoft.com/office/drawing/2014/main" id="{11D24935-E13B-9A25-AC13-77AB8A7696FC}"/>
              </a:ext>
            </a:extLst>
          </p:cNvPr>
          <p:cNvSpPr/>
          <p:nvPr/>
        </p:nvSpPr>
        <p:spPr>
          <a:xfrm rot="16200000">
            <a:off x="8820942" y="16106955"/>
            <a:ext cx="251416" cy="803865"/>
          </a:xfrm>
          <a:prstGeom prst="down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05" name="TextBox 14404">
            <a:extLst>
              <a:ext uri="{FF2B5EF4-FFF2-40B4-BE49-F238E27FC236}">
                <a16:creationId xmlns:a16="http://schemas.microsoft.com/office/drawing/2014/main" id="{9A13387E-D95F-4505-BF11-C9B4570432FE}"/>
              </a:ext>
            </a:extLst>
          </p:cNvPr>
          <p:cNvSpPr txBox="1"/>
          <p:nvPr/>
        </p:nvSpPr>
        <p:spPr>
          <a:xfrm>
            <a:off x="8423486" y="16947904"/>
            <a:ext cx="2363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2000" dirty="0"/>
              <a:t>JSON Output</a:t>
            </a:r>
          </a:p>
          <a:p>
            <a:pPr algn="ctr"/>
            <a:r>
              <a:rPr lang="en-US" sz="2000" dirty="0"/>
              <a:t>(Structured Data)  </a:t>
            </a:r>
          </a:p>
        </p:txBody>
      </p:sp>
      <p:sp>
        <p:nvSpPr>
          <p:cNvPr id="14406" name="TextBox 14405">
            <a:extLst>
              <a:ext uri="{FF2B5EF4-FFF2-40B4-BE49-F238E27FC236}">
                <a16:creationId xmlns:a16="http://schemas.microsoft.com/office/drawing/2014/main" id="{C0AA6F7F-94C9-C717-5FA5-6FAA2043F1BF}"/>
              </a:ext>
            </a:extLst>
          </p:cNvPr>
          <p:cNvSpPr txBox="1"/>
          <p:nvPr/>
        </p:nvSpPr>
        <p:spPr>
          <a:xfrm rot="5400000">
            <a:off x="10854864" y="1620398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14408" name="Straight Arrow Connector 14407">
            <a:extLst>
              <a:ext uri="{FF2B5EF4-FFF2-40B4-BE49-F238E27FC236}">
                <a16:creationId xmlns:a16="http://schemas.microsoft.com/office/drawing/2014/main" id="{6BC34F5D-57BC-9371-9F8F-BE02346409A6}"/>
              </a:ext>
            </a:extLst>
          </p:cNvPr>
          <p:cNvCxnSpPr>
            <a:endCxn id="3111" idx="0"/>
          </p:cNvCxnSpPr>
          <p:nvPr/>
        </p:nvCxnSpPr>
        <p:spPr>
          <a:xfrm>
            <a:off x="5090991" y="15802980"/>
            <a:ext cx="829930" cy="11778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10" name="Straight Arrow Connector 14409">
            <a:extLst>
              <a:ext uri="{FF2B5EF4-FFF2-40B4-BE49-F238E27FC236}">
                <a16:creationId xmlns:a16="http://schemas.microsoft.com/office/drawing/2014/main" id="{66F72548-1B55-3488-3F96-B4514C0A1458}"/>
              </a:ext>
            </a:extLst>
          </p:cNvPr>
          <p:cNvCxnSpPr>
            <a:stCxn id="3102" idx="3"/>
          </p:cNvCxnSpPr>
          <p:nvPr/>
        </p:nvCxnSpPr>
        <p:spPr>
          <a:xfrm flipV="1">
            <a:off x="5050146" y="16287671"/>
            <a:ext cx="870775" cy="11153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11" name="TextBox 14410">
            <a:extLst>
              <a:ext uri="{FF2B5EF4-FFF2-40B4-BE49-F238E27FC236}">
                <a16:creationId xmlns:a16="http://schemas.microsoft.com/office/drawing/2014/main" id="{B4D24FA1-85CC-75A6-5BD4-1C1EFC5D1F6C}"/>
              </a:ext>
            </a:extLst>
          </p:cNvPr>
          <p:cNvSpPr txBox="1"/>
          <p:nvPr/>
        </p:nvSpPr>
        <p:spPr>
          <a:xfrm>
            <a:off x="8830598" y="14775823"/>
            <a:ext cx="2919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2000" dirty="0"/>
              <a:t>Metric 1: Clinical Efficacy</a:t>
            </a:r>
          </a:p>
        </p:txBody>
      </p:sp>
      <p:sp>
        <p:nvSpPr>
          <p:cNvPr id="14412" name="TextBox 14411">
            <a:extLst>
              <a:ext uri="{FF2B5EF4-FFF2-40B4-BE49-F238E27FC236}">
                <a16:creationId xmlns:a16="http://schemas.microsoft.com/office/drawing/2014/main" id="{599B9DA1-18E1-1117-E525-BD918A93DDF7}"/>
              </a:ext>
            </a:extLst>
          </p:cNvPr>
          <p:cNvSpPr txBox="1"/>
          <p:nvPr/>
        </p:nvSpPr>
        <p:spPr>
          <a:xfrm>
            <a:off x="8678822" y="17864102"/>
            <a:ext cx="304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sz="2000" dirty="0"/>
              <a:t>Metric m: Lexical Metrics</a:t>
            </a:r>
          </a:p>
        </p:txBody>
      </p:sp>
      <p:cxnSp>
        <p:nvCxnSpPr>
          <p:cNvPr id="14420" name="Curved Connector 14419">
            <a:extLst>
              <a:ext uri="{FF2B5EF4-FFF2-40B4-BE49-F238E27FC236}">
                <a16:creationId xmlns:a16="http://schemas.microsoft.com/office/drawing/2014/main" id="{55C4E8FB-862D-F0F7-5E73-FA001DA7E165}"/>
              </a:ext>
            </a:extLst>
          </p:cNvPr>
          <p:cNvCxnSpPr/>
          <p:nvPr/>
        </p:nvCxnSpPr>
        <p:spPr>
          <a:xfrm flipV="1">
            <a:off x="10202911" y="16062909"/>
            <a:ext cx="440310" cy="343768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24" name="Curved Connector 14423">
            <a:extLst>
              <a:ext uri="{FF2B5EF4-FFF2-40B4-BE49-F238E27FC236}">
                <a16:creationId xmlns:a16="http://schemas.microsoft.com/office/drawing/2014/main" id="{EC420328-7D5C-E539-4099-E343779BA0BF}"/>
              </a:ext>
            </a:extLst>
          </p:cNvPr>
          <p:cNvCxnSpPr>
            <a:cxnSpLocks/>
          </p:cNvCxnSpPr>
          <p:nvPr/>
        </p:nvCxnSpPr>
        <p:spPr>
          <a:xfrm>
            <a:off x="10227527" y="16860502"/>
            <a:ext cx="558967" cy="519141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27" name="Straight Arrow Connector 14426">
            <a:extLst>
              <a:ext uri="{FF2B5EF4-FFF2-40B4-BE49-F238E27FC236}">
                <a16:creationId xmlns:a16="http://schemas.microsoft.com/office/drawing/2014/main" id="{29DB41F6-F455-FC99-EE01-77C55A61E3EA}"/>
              </a:ext>
            </a:extLst>
          </p:cNvPr>
          <p:cNvCxnSpPr>
            <a:cxnSpLocks/>
          </p:cNvCxnSpPr>
          <p:nvPr/>
        </p:nvCxnSpPr>
        <p:spPr>
          <a:xfrm>
            <a:off x="10227527" y="16634596"/>
            <a:ext cx="6853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1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758</Words>
  <Application>Microsoft Macintosh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 B 42 by 48 wide</dc:title>
  <dc:creator>Cindy Kranz</dc:creator>
  <cp:lastModifiedBy>Yuyang Jiang</cp:lastModifiedBy>
  <cp:revision>82</cp:revision>
  <dcterms:created xsi:type="dcterms:W3CDTF">2004-07-27T21:05:42Z</dcterms:created>
  <dcterms:modified xsi:type="dcterms:W3CDTF">2024-12-09T08:33:31Z</dcterms:modified>
</cp:coreProperties>
</file>