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8"/>
  </p:notesMasterIdLst>
  <p:sldIdLst>
    <p:sldId id="256" r:id="rId2"/>
    <p:sldId id="285" r:id="rId3"/>
    <p:sldId id="286" r:id="rId4"/>
    <p:sldId id="287" r:id="rId5"/>
    <p:sldId id="290" r:id="rId6"/>
    <p:sldId id="288" r:id="rId7"/>
    <p:sldId id="258" r:id="rId8"/>
    <p:sldId id="292" r:id="rId9"/>
    <p:sldId id="293" r:id="rId10"/>
    <p:sldId id="270" r:id="rId11"/>
    <p:sldId id="261" r:id="rId12"/>
    <p:sldId id="260" r:id="rId13"/>
    <p:sldId id="263" r:id="rId14"/>
    <p:sldId id="283" r:id="rId15"/>
    <p:sldId id="295" r:id="rId16"/>
    <p:sldId id="296" r:id="rId17"/>
    <p:sldId id="264" r:id="rId18"/>
    <p:sldId id="297" r:id="rId19"/>
    <p:sldId id="294" r:id="rId20"/>
    <p:sldId id="265" r:id="rId21"/>
    <p:sldId id="268" r:id="rId22"/>
    <p:sldId id="266" r:id="rId23"/>
    <p:sldId id="277" r:id="rId24"/>
    <p:sldId id="267" r:id="rId25"/>
    <p:sldId id="274" r:id="rId26"/>
    <p:sldId id="27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D9FA"/>
    <a:srgbClr val="58ACAC"/>
    <a:srgbClr val="AE91AE"/>
    <a:srgbClr val="E1D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/>
    <p:restoredTop sz="89015"/>
  </p:normalViewPr>
  <p:slideViewPr>
    <p:cSldViewPr snapToGrid="0" snapToObjects="1">
      <p:cViewPr varScale="1">
        <p:scale>
          <a:sx n="116" d="100"/>
          <a:sy n="116" d="100"/>
        </p:scale>
        <p:origin x="1048" y="184"/>
      </p:cViewPr>
      <p:guideLst/>
    </p:cSldViewPr>
  </p:slideViewPr>
  <p:notesTextViewPr>
    <p:cViewPr>
      <p:scale>
        <a:sx n="1" d="1"/>
        <a:sy n="1" d="1"/>
      </p:scale>
      <p:origin x="0" y="-30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FBBE-9299-C84C-9097-582400C8E213}" type="datetimeFigureOut">
              <a:rPr lang="en-US" smtClean="0"/>
              <a:t>11/3/18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8BBAC-9314-2D49-8792-550330B0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19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why</a:t>
            </a:r>
            <a:r>
              <a:rPr lang="en-US" baseline="0" dirty="0"/>
              <a:t> do we need a library for creating user interfaces? </a:t>
            </a:r>
            <a:r>
              <a:rPr lang="en-US" baseline="0" dirty="0" err="1"/>
              <a:t>Whats</a:t>
            </a:r>
            <a:r>
              <a:rPr lang="en-US" baseline="0" dirty="0"/>
              <a:t> wrong with the regular stuff like HTML, CSS, and </a:t>
            </a:r>
            <a:r>
              <a:rPr lang="en-US" baseline="0" dirty="0" err="1"/>
              <a:t>Javascript</a:t>
            </a:r>
            <a:r>
              <a:rPr lang="en-US" baseline="0" dirty="0"/>
              <a:t>?</a:t>
            </a:r>
          </a:p>
          <a:p>
            <a:r>
              <a:rPr lang="en-US" baseline="0" dirty="0"/>
              <a:t>Well basically because for a lot of people,</a:t>
            </a:r>
          </a:p>
          <a:p>
            <a:r>
              <a:rPr lang="en-US" baseline="0" dirty="0"/>
              <a:t>&lt;Press&gt;</a:t>
            </a:r>
          </a:p>
          <a:p>
            <a:endParaRPr lang="en-US" baseline="0" dirty="0"/>
          </a:p>
          <a:p>
            <a:r>
              <a:rPr lang="en-US" baseline="0" dirty="0"/>
              <a:t>It really does suck. And when I mean a lot of people, I mean both for </a:t>
            </a:r>
            <a:r>
              <a:rPr lang="en-US" baseline="0" dirty="0" err="1"/>
              <a:t>hobbyistdevelopers</a:t>
            </a:r>
            <a:r>
              <a:rPr lang="en-US" baseline="0" dirty="0"/>
              <a:t> or big companies. Managing a large frontend website was a huge struggle for two reason: &lt;list reasons&gt;</a:t>
            </a:r>
          </a:p>
          <a:p>
            <a:endParaRPr lang="en-US" baseline="0" dirty="0"/>
          </a:p>
          <a:p>
            <a:r>
              <a:rPr lang="en-US" dirty="0"/>
              <a:t>Now lets go</a:t>
            </a:r>
            <a:r>
              <a:rPr lang="en-US" baseline="0" dirty="0"/>
              <a:t> into these points in detail.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8BBAC-9314-2D49-8792-550330B0A1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53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why</a:t>
            </a:r>
            <a:r>
              <a:rPr lang="en-US" baseline="0" dirty="0"/>
              <a:t> are user interfaces complex and intricate? Lets looks at an example. Take your </a:t>
            </a:r>
            <a:r>
              <a:rPr lang="en-US" baseline="0" dirty="0" err="1"/>
              <a:t>facebook</a:t>
            </a:r>
            <a:r>
              <a:rPr lang="en-US" baseline="0" dirty="0"/>
              <a:t> feed.</a:t>
            </a:r>
          </a:p>
          <a:p>
            <a:r>
              <a:rPr lang="en-US" baseline="0" dirty="0"/>
              <a:t>Now already we see that there are multiple parts that we can separate. First there is the header navigation bar.</a:t>
            </a:r>
          </a:p>
          <a:p>
            <a:r>
              <a:rPr lang="en-US" baseline="0" dirty="0"/>
              <a:t>There is the actual posts itself. Then there is the list of friends. There are ads, the groups you are part of, ad so much more. </a:t>
            </a:r>
          </a:p>
          <a:p>
            <a:r>
              <a:rPr lang="en-US" baseline="0" dirty="0"/>
              <a:t>Furthermore, you need to share information across the page, like how your name shows up in multiple pages. </a:t>
            </a:r>
          </a:p>
          <a:p>
            <a:r>
              <a:rPr lang="en-US" baseline="0" dirty="0"/>
              <a:t>Sometimes, one part of the page can trigger another part, like clicking on your friend brings up the chat history or clicking on a post redirects you to a new page with the same header.</a:t>
            </a:r>
          </a:p>
          <a:p>
            <a:endParaRPr lang="en-US" baseline="0" dirty="0"/>
          </a:p>
          <a:p>
            <a:r>
              <a:rPr lang="en-US" baseline="0" dirty="0"/>
              <a:t>There are a lot of parts and they interact with each other and can be reused.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Stuff to talk about:</a:t>
            </a:r>
          </a:p>
          <a:p>
            <a:pPr marL="228600" indent="-228600">
              <a:buAutoNum type="arabicParenR"/>
            </a:pPr>
            <a:r>
              <a:rPr lang="en-US" baseline="0" dirty="0"/>
              <a:t>Stuff is made up of smaller stuff</a:t>
            </a:r>
          </a:p>
          <a:p>
            <a:pPr marL="228600" indent="-228600">
              <a:buAutoNum type="arabicParenR"/>
            </a:pPr>
            <a:r>
              <a:rPr lang="en-US" baseline="0" dirty="0"/>
              <a:t>Reusable parts</a:t>
            </a:r>
          </a:p>
          <a:p>
            <a:pPr marL="228600" indent="-228600">
              <a:buAutoNum type="arabicParenR"/>
            </a:pPr>
            <a:r>
              <a:rPr lang="en-US" baseline="0" dirty="0"/>
              <a:t>Triggers between parts</a:t>
            </a:r>
          </a:p>
          <a:p>
            <a:pPr marL="228600" indent="-228600">
              <a:buAutoNum type="arabicParenR"/>
            </a:pPr>
            <a:r>
              <a:rPr lang="en-US" baseline="0" dirty="0"/>
              <a:t>Sharing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8BBAC-9314-2D49-8792-550330B0A1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69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8BBAC-9314-2D49-8792-550330B0A1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4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8BBAC-9314-2D49-8792-550330B0A1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61D9F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1D9F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1D9F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60" r:id="rId2"/>
    <p:sldLayoutId id="2147483853" r:id="rId3"/>
    <p:sldLayoutId id="2147483843" r:id="rId4"/>
    <p:sldLayoutId id="2147483854" r:id="rId5"/>
    <p:sldLayoutId id="2147483844" r:id="rId6"/>
    <p:sldLayoutId id="2147483845" r:id="rId7"/>
    <p:sldLayoutId id="2147483846" r:id="rId8"/>
    <p:sldLayoutId id="2147483855" r:id="rId9"/>
    <p:sldLayoutId id="2147483847" r:id="rId10"/>
    <p:sldLayoutId id="2147483848" r:id="rId11"/>
    <p:sldLayoutId id="2147483849" r:id="rId12"/>
    <p:sldLayoutId id="2147483850" r:id="rId13"/>
    <p:sldLayoutId id="2147483851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React: A JS Library for Building User 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Srinivas Lade and Peter Wu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298448"/>
            <a:ext cx="1421578" cy="142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22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JavaScript XML (JavaScript and HTML)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81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6526" y="2596377"/>
            <a:ext cx="5246949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Source Code Pro" charset="0"/>
                <a:ea typeface="Source Code Pro" charset="0"/>
                <a:cs typeface="Source Code Pro" charset="0"/>
              </a:rPr>
              <a:t>React.createElement</a:t>
            </a:r>
            <a:r>
              <a:rPr lang="en-US" sz="1600" dirty="0">
                <a:latin typeface="Source Code Pro" charset="0"/>
                <a:ea typeface="Source Code Pro" charset="0"/>
                <a:cs typeface="Source Code Pro" charset="0"/>
              </a:rPr>
              <a:t>(</a:t>
            </a:r>
            <a:endParaRPr lang="en-US" sz="2400" dirty="0"/>
          </a:p>
          <a:p>
            <a:r>
              <a:rPr lang="mr-IN" sz="2400" dirty="0"/>
              <a:t>  </a:t>
            </a:r>
            <a:r>
              <a:rPr lang="mr-IN" sz="1600" dirty="0">
                <a:latin typeface="Source Code Pro" charset="0"/>
                <a:ea typeface="Source Code Pro" charset="0"/>
                <a:cs typeface="Source Code Pro" charset="0"/>
              </a:rPr>
              <a:t>'</a:t>
            </a:r>
            <a:r>
              <a:rPr lang="mr-IN" sz="1600" dirty="0" err="1">
                <a:latin typeface="Source Code Pro" charset="0"/>
                <a:ea typeface="Source Code Pro" charset="0"/>
                <a:cs typeface="Source Code Pro" charset="0"/>
              </a:rPr>
              <a:t>div</a:t>
            </a:r>
            <a:r>
              <a:rPr lang="mr-IN" sz="1600" dirty="0">
                <a:latin typeface="Source Code Pro" charset="0"/>
                <a:ea typeface="Source Code Pro" charset="0"/>
                <a:cs typeface="Source Code Pro" charset="0"/>
              </a:rPr>
              <a:t>',</a:t>
            </a:r>
            <a:endParaRPr lang="mr-IN" sz="2400" dirty="0"/>
          </a:p>
          <a:p>
            <a:r>
              <a:rPr lang="de-DE" sz="2400" dirty="0"/>
              <a:t>  </a:t>
            </a:r>
            <a:r>
              <a:rPr lang="de-DE" sz="1600" dirty="0">
                <a:latin typeface="Source Code Pro" charset="0"/>
                <a:ea typeface="Source Code Pro" charset="0"/>
                <a:cs typeface="Source Code Pro" charset="0"/>
              </a:rPr>
              <a:t>null,</a:t>
            </a:r>
            <a:endParaRPr lang="de-DE" sz="2400" dirty="0"/>
          </a:p>
          <a:p>
            <a:r>
              <a:rPr lang="de-DE" sz="2400" dirty="0"/>
              <a:t>  </a:t>
            </a:r>
            <a:r>
              <a:rPr lang="de-DE" sz="1600" dirty="0" err="1">
                <a:latin typeface="Source Code Pro" charset="0"/>
                <a:ea typeface="Source Code Pro" charset="0"/>
                <a:cs typeface="Source Code Pro" charset="0"/>
              </a:rPr>
              <a:t>React.createElement</a:t>
            </a:r>
            <a:r>
              <a:rPr lang="de-DE" sz="1600" dirty="0">
                <a:latin typeface="Source Code Pro" charset="0"/>
                <a:ea typeface="Source Code Pro" charset="0"/>
                <a:cs typeface="Source Code Pro" charset="0"/>
              </a:rPr>
              <a:t>('</a:t>
            </a:r>
            <a:r>
              <a:rPr lang="de-DE" sz="1600" dirty="0" err="1">
                <a:latin typeface="Source Code Pro" charset="0"/>
                <a:ea typeface="Source Code Pro" charset="0"/>
                <a:cs typeface="Source Code Pro" charset="0"/>
              </a:rPr>
              <a:t>img</a:t>
            </a:r>
            <a:r>
              <a:rPr lang="de-DE" sz="1600" dirty="0">
                <a:latin typeface="Source Code Pro" charset="0"/>
                <a:ea typeface="Source Code Pro" charset="0"/>
                <a:cs typeface="Source Code Pro" charset="0"/>
              </a:rPr>
              <a:t>', { </a:t>
            </a:r>
            <a:r>
              <a:rPr lang="de-DE" sz="1600" dirty="0" err="1">
                <a:latin typeface="Source Code Pro" charset="0"/>
                <a:ea typeface="Source Code Pro" charset="0"/>
                <a:cs typeface="Source Code Pro" charset="0"/>
              </a:rPr>
              <a:t>src</a:t>
            </a:r>
            <a:r>
              <a:rPr lang="de-DE" sz="1600" dirty="0">
                <a:latin typeface="Source Code Pro" charset="0"/>
                <a:ea typeface="Source Code Pro" charset="0"/>
                <a:cs typeface="Source Code Pro" charset="0"/>
              </a:rPr>
              <a:t>: </a:t>
            </a:r>
            <a:r>
              <a:rPr lang="de-DE" sz="1600" dirty="0" err="1">
                <a:latin typeface="Source Code Pro" charset="0"/>
                <a:ea typeface="Source Code Pro" charset="0"/>
                <a:cs typeface="Source Code Pro" charset="0"/>
              </a:rPr>
              <a:t>url</a:t>
            </a:r>
            <a:r>
              <a:rPr lang="de-DE" sz="1600" dirty="0">
                <a:latin typeface="Source Code Pro" charset="0"/>
                <a:ea typeface="Source Code Pro" charset="0"/>
                <a:cs typeface="Source Code Pro" charset="0"/>
              </a:rPr>
              <a:t>, </a:t>
            </a:r>
            <a:r>
              <a:rPr lang="de-DE" sz="1600" dirty="0" err="1">
                <a:latin typeface="Source Code Pro" charset="0"/>
                <a:ea typeface="Source Code Pro" charset="0"/>
                <a:cs typeface="Source Code Pro" charset="0"/>
              </a:rPr>
              <a:t>className</a:t>
            </a:r>
            <a:r>
              <a:rPr lang="de-DE" sz="1600" dirty="0">
                <a:latin typeface="Source Code Pro" charset="0"/>
                <a:ea typeface="Source Code Pro" charset="0"/>
                <a:cs typeface="Source Code Pro" charset="0"/>
              </a:rPr>
              <a:t>: '</a:t>
            </a:r>
            <a:r>
              <a:rPr lang="de-DE" sz="1600" dirty="0" err="1">
                <a:latin typeface="Source Code Pro" charset="0"/>
                <a:ea typeface="Source Code Pro" charset="0"/>
                <a:cs typeface="Source Code Pro" charset="0"/>
              </a:rPr>
              <a:t>avatar</a:t>
            </a:r>
            <a:r>
              <a:rPr lang="de-DE" sz="1600" dirty="0">
                <a:latin typeface="Source Code Pro" charset="0"/>
                <a:ea typeface="Source Code Pro" charset="0"/>
                <a:cs typeface="Source Code Pro" charset="0"/>
              </a:rPr>
              <a:t>' }),</a:t>
            </a:r>
            <a:endParaRPr lang="de-DE" sz="2400" dirty="0"/>
          </a:p>
          <a:p>
            <a:r>
              <a:rPr lang="de-DE" sz="2400" dirty="0"/>
              <a:t>  </a:t>
            </a:r>
            <a:r>
              <a:rPr lang="de-DE" sz="1600" dirty="0" err="1">
                <a:latin typeface="Source Code Pro" charset="0"/>
                <a:ea typeface="Source Code Pro" charset="0"/>
                <a:cs typeface="Source Code Pro" charset="0"/>
              </a:rPr>
              <a:t>React.createElement</a:t>
            </a:r>
            <a:r>
              <a:rPr lang="de-DE" sz="1600" dirty="0">
                <a:latin typeface="Source Code Pro" charset="0"/>
                <a:ea typeface="Source Code Pro" charset="0"/>
                <a:cs typeface="Source Code Pro" charset="0"/>
              </a:rPr>
              <a:t>(</a:t>
            </a:r>
            <a:endParaRPr lang="de-DE" sz="2400" dirty="0"/>
          </a:p>
          <a:p>
            <a:r>
              <a:rPr lang="mr-IN" sz="2400" dirty="0"/>
              <a:t>    </a:t>
            </a:r>
            <a:r>
              <a:rPr lang="mr-IN" sz="1600" dirty="0">
                <a:latin typeface="Source Code Pro" charset="0"/>
                <a:ea typeface="Source Code Pro" charset="0"/>
                <a:cs typeface="Source Code Pro" charset="0"/>
              </a:rPr>
              <a:t>'</a:t>
            </a:r>
            <a:r>
              <a:rPr lang="mr-IN" sz="1600" dirty="0" err="1">
                <a:latin typeface="Source Code Pro" charset="0"/>
                <a:ea typeface="Source Code Pro" charset="0"/>
                <a:cs typeface="Source Code Pro" charset="0"/>
              </a:rPr>
              <a:t>span</a:t>
            </a:r>
            <a:r>
              <a:rPr lang="mr-IN" sz="1600" dirty="0">
                <a:latin typeface="Source Code Pro" charset="0"/>
                <a:ea typeface="Source Code Pro" charset="0"/>
                <a:cs typeface="Source Code Pro" charset="0"/>
              </a:rPr>
              <a:t>',</a:t>
            </a:r>
            <a:endParaRPr lang="mr-IN" sz="2400" dirty="0"/>
          </a:p>
          <a:p>
            <a:r>
              <a:rPr lang="en-US" sz="2400" dirty="0"/>
              <a:t>    </a:t>
            </a:r>
            <a:r>
              <a:rPr lang="en-US" sz="1600" dirty="0">
                <a:latin typeface="Source Code Pro" charset="0"/>
                <a:ea typeface="Source Code Pro" charset="0"/>
                <a:cs typeface="Source Code Pro" charset="0"/>
              </a:rPr>
              <a:t>{ </a:t>
            </a:r>
            <a:r>
              <a:rPr lang="en-US" sz="1600" dirty="0" err="1">
                <a:latin typeface="Source Code Pro" charset="0"/>
                <a:ea typeface="Source Code Pro" charset="0"/>
                <a:cs typeface="Source Code Pro" charset="0"/>
              </a:rPr>
              <a:t>className</a:t>
            </a:r>
            <a:r>
              <a:rPr lang="en-US" sz="1600" dirty="0">
                <a:latin typeface="Source Code Pro" charset="0"/>
                <a:ea typeface="Source Code Pro" charset="0"/>
                <a:cs typeface="Source Code Pro" charset="0"/>
              </a:rPr>
              <a:t>: 'full-name' },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1600" dirty="0" err="1">
                <a:latin typeface="Source Code Pro" charset="0"/>
                <a:ea typeface="Source Code Pro" charset="0"/>
                <a:cs typeface="Source Code Pro" charset="0"/>
              </a:rPr>
              <a:t>fname</a:t>
            </a:r>
            <a:r>
              <a:rPr lang="en-US" sz="1600" dirty="0">
                <a:latin typeface="Source Code Pro" charset="0"/>
                <a:ea typeface="Source Code Pro" charset="0"/>
                <a:cs typeface="Source Code Pro" charset="0"/>
              </a:rPr>
              <a:t> + </a:t>
            </a:r>
            <a:r>
              <a:rPr lang="en-US" sz="1600" dirty="0" err="1">
                <a:latin typeface="Source Code Pro" charset="0"/>
                <a:ea typeface="Source Code Pro" charset="0"/>
                <a:cs typeface="Source Code Pro" charset="0"/>
              </a:rPr>
              <a:t>lname</a:t>
            </a:r>
            <a:endParaRPr lang="en-US" sz="2400" dirty="0"/>
          </a:p>
          <a:p>
            <a:r>
              <a:rPr lang="mr-IN" sz="2400" dirty="0"/>
              <a:t>  </a:t>
            </a:r>
            <a:r>
              <a:rPr lang="mr-IN" sz="1600" dirty="0">
                <a:latin typeface="Source Code Pro" charset="0"/>
                <a:ea typeface="Source Code Pro" charset="0"/>
                <a:cs typeface="Source Code Pro" charset="0"/>
              </a:rPr>
              <a:t>)</a:t>
            </a:r>
            <a:endParaRPr lang="mr-IN" sz="2400" dirty="0"/>
          </a:p>
          <a:p>
            <a:r>
              <a:rPr lang="mr-IN" sz="1600" dirty="0">
                <a:latin typeface="Source Code Pro" charset="0"/>
                <a:ea typeface="Source Code Pro" charset="0"/>
                <a:cs typeface="Source Code Pro" charset="0"/>
              </a:rPr>
              <a:t>);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359" y="860612"/>
            <a:ext cx="1116960" cy="11169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72696" y="1123837"/>
            <a:ext cx="3123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Srinivas Lade</a:t>
            </a:r>
          </a:p>
        </p:txBody>
      </p:sp>
    </p:spTree>
    <p:extLst>
      <p:ext uri="{BB962C8B-B14F-4D97-AF65-F5344CB8AC3E}">
        <p14:creationId xmlns:p14="http://schemas.microsoft.com/office/powerpoint/2010/main" val="1399679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5932" y="2503579"/>
            <a:ext cx="608211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000" dirty="0">
                <a:latin typeface="Source Code Pro" charset="0"/>
                <a:ea typeface="Source Code Pro" charset="0"/>
                <a:cs typeface="Source Code Pro" charset="0"/>
              </a:rPr>
              <a:t>&lt;</a:t>
            </a:r>
            <a:r>
              <a:rPr lang="mr-IN" sz="2000" dirty="0" err="1">
                <a:latin typeface="Source Code Pro" charset="0"/>
                <a:ea typeface="Source Code Pro" charset="0"/>
                <a:cs typeface="Source Code Pro" charset="0"/>
              </a:rPr>
              <a:t>div</a:t>
            </a:r>
            <a:r>
              <a:rPr lang="mr-IN" sz="2000" dirty="0">
                <a:latin typeface="Source Code Pro" charset="0"/>
                <a:ea typeface="Source Code Pro" charset="0"/>
                <a:cs typeface="Source Code Pro" charset="0"/>
              </a:rPr>
              <a:t>&gt;</a:t>
            </a:r>
            <a:endParaRPr lang="mr-IN" sz="2400" dirty="0"/>
          </a:p>
          <a:p>
            <a:r>
              <a:rPr lang="en-US" sz="2400" dirty="0"/>
              <a:t>  </a:t>
            </a:r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&lt;</a:t>
            </a:r>
            <a:r>
              <a:rPr lang="en-US" sz="2000" dirty="0" err="1">
                <a:latin typeface="Source Code Pro" charset="0"/>
                <a:ea typeface="Source Code Pro" charset="0"/>
                <a:cs typeface="Source Code Pro" charset="0"/>
              </a:rPr>
              <a:t>img</a:t>
            </a:r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000" dirty="0" err="1">
                <a:latin typeface="Source Code Pro" charset="0"/>
                <a:ea typeface="Source Code Pro" charset="0"/>
                <a:cs typeface="Source Code Pro" charset="0"/>
              </a:rPr>
              <a:t>src</a:t>
            </a:r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={</a:t>
            </a:r>
            <a:r>
              <a:rPr lang="en-US" sz="2000" dirty="0" err="1">
                <a:latin typeface="Source Code Pro" charset="0"/>
                <a:ea typeface="Source Code Pro" charset="0"/>
                <a:cs typeface="Source Code Pro" charset="0"/>
              </a:rPr>
              <a:t>url</a:t>
            </a:r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} </a:t>
            </a:r>
            <a:r>
              <a:rPr lang="en-US" sz="2000" dirty="0" err="1">
                <a:latin typeface="Source Code Pro" charset="0"/>
                <a:ea typeface="Source Code Pro" charset="0"/>
                <a:cs typeface="Source Code Pro" charset="0"/>
              </a:rPr>
              <a:t>className</a:t>
            </a:r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='avatar' /&gt;</a:t>
            </a:r>
            <a:endParaRPr lang="en-US" sz="2400" dirty="0"/>
          </a:p>
          <a:p>
            <a:r>
              <a:rPr lang="en-US" sz="2400" dirty="0"/>
              <a:t>  </a:t>
            </a:r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&lt;span </a:t>
            </a:r>
            <a:r>
              <a:rPr lang="en-US" sz="2000" dirty="0" err="1">
                <a:latin typeface="Source Code Pro" charset="0"/>
                <a:ea typeface="Source Code Pro" charset="0"/>
                <a:cs typeface="Source Code Pro" charset="0"/>
              </a:rPr>
              <a:t>className</a:t>
            </a:r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='full-name'&gt;{</a:t>
            </a:r>
            <a:r>
              <a:rPr lang="en-US" sz="2000" dirty="0" err="1">
                <a:latin typeface="Source Code Pro" charset="0"/>
                <a:ea typeface="Source Code Pro" charset="0"/>
                <a:cs typeface="Source Code Pro" charset="0"/>
              </a:rPr>
              <a:t>fname</a:t>
            </a:r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 + </a:t>
            </a:r>
            <a:r>
              <a:rPr lang="en-US" sz="2000" dirty="0" err="1">
                <a:latin typeface="Source Code Pro" charset="0"/>
                <a:ea typeface="Source Code Pro" charset="0"/>
                <a:cs typeface="Source Code Pro" charset="0"/>
              </a:rPr>
              <a:t>lname</a:t>
            </a:r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}&lt;/span&gt;</a:t>
            </a:r>
            <a:endParaRPr lang="en-US" sz="2400" dirty="0"/>
          </a:p>
          <a:p>
            <a:r>
              <a:rPr lang="mr-IN" sz="2000" dirty="0">
                <a:latin typeface="Source Code Pro" charset="0"/>
                <a:ea typeface="Source Code Pro" charset="0"/>
                <a:cs typeface="Source Code Pro" charset="0"/>
              </a:rPr>
              <a:t>&lt;/</a:t>
            </a:r>
            <a:r>
              <a:rPr lang="mr-IN" sz="2000" dirty="0" err="1">
                <a:latin typeface="Source Code Pro" charset="0"/>
                <a:ea typeface="Source Code Pro" charset="0"/>
                <a:cs typeface="Source Code Pro" charset="0"/>
              </a:rPr>
              <a:t>div</a:t>
            </a:r>
            <a:r>
              <a:rPr lang="mr-IN" sz="2000" dirty="0">
                <a:latin typeface="Source Code Pro" charset="0"/>
                <a:ea typeface="Source Code Pro" charset="0"/>
                <a:cs typeface="Source Code Pro" charset="0"/>
              </a:rPr>
              <a:t>&gt;</a:t>
            </a:r>
            <a:endParaRPr lang="mr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359" y="860612"/>
            <a:ext cx="1116960" cy="11169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72696" y="1123837"/>
            <a:ext cx="3123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Srinivas Lade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464633" y="3526970"/>
            <a:ext cx="0" cy="9144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407730" y="4536374"/>
            <a:ext cx="2208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 JS code directly in HTML using {}</a:t>
            </a:r>
          </a:p>
        </p:txBody>
      </p:sp>
    </p:spTree>
    <p:extLst>
      <p:ext uri="{BB962C8B-B14F-4D97-AF65-F5344CB8AC3E}">
        <p14:creationId xmlns:p14="http://schemas.microsoft.com/office/powerpoint/2010/main" val="31518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26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Components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45798" y="2922948"/>
            <a:ext cx="7658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AE91A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 </a:t>
            </a:r>
            <a:r>
              <a:rPr lang="en-US" sz="2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Panel</a:t>
            </a:r>
            <a:r>
              <a:rPr lang="en-US" sz="2000" dirty="0">
                <a:solidFill>
                  <a:srgbClr val="B4DBD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(){</a:t>
            </a:r>
            <a:b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AE91A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(</a:t>
            </a:r>
          </a:p>
          <a:p>
            <a:r>
              <a:rPr lang="en-US" sz="2000" dirty="0">
                <a:solidFill>
                  <a:srgbClr val="AE91A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div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i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className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='panel’&gt;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&lt;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img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i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src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=‘../assets/pauschtest1.jpg’ /&gt;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&lt;/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div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r>
              <a:rPr lang="en-US" sz="2000" dirty="0">
                <a:solidFill>
                  <a:srgbClr val="5BACA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);</a:t>
            </a:r>
            <a:b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000" dirty="0">
                <a:solidFill>
                  <a:srgbClr val="5BACA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945798" y="1672366"/>
            <a:ext cx="7005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AE91AE"/>
                </a:solidFill>
                <a:latin typeface="Source Code Pro" charset="0"/>
                <a:ea typeface="Source Code Pro" charset="0"/>
                <a:cs typeface="Source Code Pro" charset="0"/>
              </a:rPr>
              <a:t>const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 element </a:t>
            </a:r>
            <a:r>
              <a:rPr lang="en-US" sz="2400" dirty="0">
                <a:solidFill>
                  <a:srgbClr val="9398A0"/>
                </a:solidFill>
                <a:latin typeface="Source Code Pro" charset="0"/>
                <a:ea typeface="Source Code Pro" charset="0"/>
                <a:cs typeface="Source Code Pro" charset="0"/>
              </a:rPr>
              <a:t>= </a:t>
            </a:r>
            <a:r>
              <a:rPr lang="en-US" sz="24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&lt;</a:t>
            </a:r>
            <a:r>
              <a:rPr lang="en-US" sz="2400" dirty="0">
                <a:solidFill>
                  <a:srgbClr val="F08B96"/>
                </a:solidFill>
                <a:latin typeface="Source Code Pro" charset="0"/>
                <a:ea typeface="Source Code Pro" charset="0"/>
                <a:cs typeface="Source Code Pro" charset="0"/>
              </a:rPr>
              <a:t>h1</a:t>
            </a:r>
            <a:r>
              <a:rPr lang="en-US" sz="2400" dirty="0">
                <a:solidFill>
                  <a:srgbClr val="58ACAC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Hello World</a:t>
            </a:r>
            <a:r>
              <a:rPr lang="en-US" sz="2400" dirty="0">
                <a:solidFill>
                  <a:srgbClr val="58ACAC"/>
                </a:solidFill>
                <a:latin typeface="Source Code Pro" charset="0"/>
                <a:ea typeface="Source Code Pro" charset="0"/>
                <a:cs typeface="Source Code Pro" charset="0"/>
              </a:rPr>
              <a:t>&lt;</a:t>
            </a:r>
            <a:r>
              <a:rPr lang="en-US" sz="2400" dirty="0">
                <a:solidFill>
                  <a:srgbClr val="F08B96"/>
                </a:solidFill>
                <a:latin typeface="Source Code Pro" charset="0"/>
                <a:ea typeface="Source Code Pro" charset="0"/>
                <a:cs typeface="Source Code Pro" charset="0"/>
              </a:rPr>
              <a:t>h1</a:t>
            </a:r>
            <a:r>
              <a:rPr lang="en-US" sz="24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/&gt;;</a:t>
            </a:r>
            <a:endParaRPr lang="en-US" sz="2400" dirty="0">
              <a:effectLst/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386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Styles/CSS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46944" y="1116104"/>
            <a:ext cx="76581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styles = {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backgroundColor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“red”,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 Panel(){</a:t>
            </a:r>
            <a:b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(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&lt;div style={styles} </a:t>
            </a:r>
            <a:r>
              <a:rPr lang="en-US" sz="2000" i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className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='panel’&gt;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&lt;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img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i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src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=‘../assets/pauschtest1.jpg’ /&gt;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&lt;/div&gt;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);</a:t>
            </a:r>
            <a:b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229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Handlers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46944" y="1116104"/>
            <a:ext cx="76581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styles = {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backgroundColor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“red”,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 Panel(){</a:t>
            </a:r>
            <a:b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(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&lt;div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onClick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={function() {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console.log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(“Clicked”);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}}&gt;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&lt;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img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i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src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=‘../assets/pauschtest1.jpg’ /&gt;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&lt;/div&gt;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);</a:t>
            </a:r>
            <a:b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886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and Nesting Components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62400" y="758077"/>
            <a:ext cx="73761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AE91AE"/>
                </a:solidFill>
                <a:latin typeface="Source Code Pro" charset="0"/>
                <a:ea typeface="Source Code Pro" charset="0"/>
                <a:cs typeface="Source Code Pro" charset="0"/>
              </a:rPr>
              <a:t>function </a:t>
            </a:r>
            <a:r>
              <a:rPr lang="en-US" sz="2400" dirty="0">
                <a:solidFill>
                  <a:srgbClr val="00B0F0"/>
                </a:solidFill>
                <a:latin typeface="Source Code Pro" charset="0"/>
                <a:ea typeface="Source Code Pro" charset="0"/>
                <a:cs typeface="Source Code Pro" charset="0"/>
              </a:rPr>
              <a:t>Panel</a:t>
            </a:r>
            <a:r>
              <a:rPr lang="en-US" sz="2400" dirty="0">
                <a:solidFill>
                  <a:srgbClr val="B4DBDB"/>
                </a:solidFill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props</a:t>
            </a:r>
            <a:r>
              <a:rPr lang="en-US" sz="2400" dirty="0">
                <a:solidFill>
                  <a:srgbClr val="B4DBDB"/>
                </a:solidFill>
                <a:latin typeface="Source Code Pro" charset="0"/>
                <a:ea typeface="Source Code Pro" charset="0"/>
                <a:cs typeface="Source Code Pro" charset="0"/>
              </a:rPr>
              <a:t>) {</a:t>
            </a:r>
            <a:b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en-US" sz="2400" dirty="0">
                <a:solidFill>
                  <a:srgbClr val="AE91AE"/>
                </a:solidFill>
                <a:latin typeface="Source Code Pro" charset="0"/>
                <a:ea typeface="Source Code Pro" charset="0"/>
                <a:cs typeface="Source Code Pro" charset="0"/>
              </a:rPr>
              <a:t>return </a:t>
            </a:r>
            <a:r>
              <a:rPr lang="en-US" sz="24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&lt;div </a:t>
            </a:r>
            <a:r>
              <a:rPr lang="en-US" sz="2400" dirty="0" err="1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className</a:t>
            </a:r>
            <a:r>
              <a:rPr lang="en-US" sz="24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=“panel”</a:t>
            </a:r>
          </a:p>
          <a:p>
            <a:r>
              <a:rPr lang="en-US" sz="24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     style={{</a:t>
            </a:r>
          </a:p>
          <a:p>
            <a:r>
              <a:rPr lang="en-US" sz="24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       </a:t>
            </a:r>
            <a:r>
              <a:rPr lang="en-US" sz="2400" dirty="0" err="1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backgroundColor</a:t>
            </a:r>
            <a:r>
              <a:rPr lang="en-US" sz="24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: </a:t>
            </a:r>
            <a:r>
              <a:rPr lang="en-US" sz="2400" dirty="0" err="1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props.color</a:t>
            </a:r>
            <a:r>
              <a:rPr lang="en-US" sz="24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    </a:t>
            </a:r>
          </a:p>
          <a:p>
            <a:r>
              <a:rPr lang="en-US" sz="24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     }}&gt;...&lt;/div&gt;;</a:t>
            </a:r>
            <a:b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en-US" sz="24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endParaRPr lang="en-US" sz="2400" dirty="0">
              <a:solidFill>
                <a:srgbClr val="5BACAC"/>
              </a:solidFill>
              <a:effectLst/>
            </a:endParaRPr>
          </a:p>
          <a:p>
            <a:r>
              <a:rPr lang="en-US" sz="2400" dirty="0">
                <a:solidFill>
                  <a:srgbClr val="C5A5C5"/>
                </a:solidFill>
                <a:latin typeface="Source Code Pro" charset="0"/>
                <a:ea typeface="Source Code Pro" charset="0"/>
                <a:cs typeface="Source Code Pro" charset="0"/>
              </a:rPr>
              <a:t>function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Source Code Pro" charset="0"/>
                <a:ea typeface="Source Code Pro" charset="0"/>
                <a:cs typeface="Source Code Pro" charset="0"/>
              </a:rPr>
              <a:t>Panels</a:t>
            </a:r>
            <a:r>
              <a:rPr lang="en-US" sz="2400" dirty="0">
                <a:solidFill>
                  <a:srgbClr val="5FB3B3"/>
                </a:solidFill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400" dirty="0">
                <a:solidFill>
                  <a:srgbClr val="5FB3B3"/>
                </a:solidFill>
                <a:latin typeface="Source Code Pro" charset="0"/>
                <a:ea typeface="Source Code Pro" charset="0"/>
                <a:cs typeface="Source Code Pro" charset="0"/>
              </a:rPr>
              <a:t>{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endParaRPr lang="en-US" sz="2400" dirty="0"/>
          </a:p>
          <a:p>
            <a:r>
              <a:rPr lang="en-US" sz="2400" dirty="0">
                <a:solidFill>
                  <a:srgbClr val="999999"/>
                </a:solidFill>
              </a:rPr>
              <a:t>  </a:t>
            </a:r>
            <a:r>
              <a:rPr lang="en-US" sz="2400" dirty="0">
                <a:solidFill>
                  <a:srgbClr val="999999"/>
                </a:solidFill>
                <a:latin typeface="Source Code Pro" charset="0"/>
                <a:ea typeface="Source Code Pro" charset="0"/>
                <a:cs typeface="Source Code Pro" charset="0"/>
              </a:rPr>
              <a:t>//React knows &lt;Panel /&gt; is a component because it’s a function that returns HTML.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endParaRPr lang="en-US" sz="2400" dirty="0"/>
          </a:p>
          <a:p>
            <a:r>
              <a:rPr lang="en-US" sz="2400" dirty="0">
                <a:solidFill>
                  <a:srgbClr val="C5A5C5"/>
                </a:solidFill>
              </a:rPr>
              <a:t>  </a:t>
            </a:r>
            <a:r>
              <a:rPr lang="en-US" sz="2400" dirty="0">
                <a:solidFill>
                  <a:srgbClr val="C5A5C5"/>
                </a:solidFill>
                <a:latin typeface="Source Code Pro" charset="0"/>
                <a:ea typeface="Source Code Pro" charset="0"/>
                <a:cs typeface="Source Code Pro" charset="0"/>
              </a:rPr>
              <a:t>return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400" dirty="0">
                <a:solidFill>
                  <a:srgbClr val="5FB3B3"/>
                </a:solidFill>
                <a:latin typeface="Source Code Pro" charset="0"/>
                <a:ea typeface="Source Code Pro" charset="0"/>
                <a:cs typeface="Source Code Pro" charset="0"/>
              </a:rPr>
              <a:t>&lt;</a:t>
            </a:r>
            <a:r>
              <a:rPr lang="en-US" sz="2400" dirty="0">
                <a:solidFill>
                  <a:srgbClr val="FC929E"/>
                </a:solidFill>
                <a:latin typeface="Source Code Pro" charset="0"/>
                <a:ea typeface="Source Code Pro" charset="0"/>
                <a:cs typeface="Source Code Pro" charset="0"/>
              </a:rPr>
              <a:t>Panel </a:t>
            </a:r>
            <a:r>
              <a:rPr lang="en-US" sz="2400" dirty="0">
                <a:solidFill>
                  <a:srgbClr val="C5A5C5"/>
                </a:solidFill>
                <a:latin typeface="Source Code Pro" charset="0"/>
                <a:ea typeface="Source Code Pro" charset="0"/>
                <a:cs typeface="Source Code Pro" charset="0"/>
              </a:rPr>
              <a:t>color</a:t>
            </a:r>
            <a:r>
              <a:rPr lang="en-US" sz="2400" dirty="0">
                <a:solidFill>
                  <a:srgbClr val="5FB3B3"/>
                </a:solidFill>
                <a:latin typeface="Source Code Pro" charset="0"/>
                <a:ea typeface="Source Code Pro" charset="0"/>
                <a:cs typeface="Source Code Pro" charset="0"/>
              </a:rPr>
              <a:t>=“</a:t>
            </a:r>
            <a:r>
              <a:rPr lang="en-US" sz="2400" dirty="0">
                <a:solidFill>
                  <a:srgbClr val="8DC891"/>
                </a:solidFill>
                <a:latin typeface="Source Code Pro" charset="0"/>
                <a:ea typeface="Source Code Pro" charset="0"/>
                <a:cs typeface="Source Code Pro" charset="0"/>
              </a:rPr>
              <a:t>red</a:t>
            </a:r>
            <a:r>
              <a:rPr lang="en-US" sz="2400" dirty="0">
                <a:solidFill>
                  <a:srgbClr val="5FB3B3"/>
                </a:solidFill>
                <a:latin typeface="Source Code Pro" charset="0"/>
                <a:ea typeface="Source Code Pro" charset="0"/>
                <a:cs typeface="Source Code Pro" charset="0"/>
              </a:rPr>
              <a:t>”</a:t>
            </a:r>
            <a:r>
              <a:rPr lang="en-US" sz="2400" dirty="0">
                <a:solidFill>
                  <a:srgbClr val="FC929E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400" dirty="0">
                <a:solidFill>
                  <a:srgbClr val="5FB3B3"/>
                </a:solidFill>
                <a:latin typeface="Source Code Pro" charset="0"/>
                <a:ea typeface="Source Code Pro" charset="0"/>
                <a:cs typeface="Source Code Pro" charset="0"/>
              </a:rPr>
              <a:t>/&gt;;</a:t>
            </a:r>
            <a:endParaRPr lang="en-US" sz="2400" dirty="0">
              <a:solidFill>
                <a:srgbClr val="5FB3B3"/>
              </a:solidFill>
            </a:endParaRPr>
          </a:p>
          <a:p>
            <a:r>
              <a:rPr lang="en-US" sz="2400" dirty="0"/>
              <a:t> </a:t>
            </a:r>
            <a:r>
              <a:rPr lang="en-US" sz="2400" dirty="0">
                <a:solidFill>
                  <a:srgbClr val="5FB3B3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endParaRPr lang="en-US" sz="2400" dirty="0">
              <a:solidFill>
                <a:srgbClr val="5FB3B3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endParaRPr lang="en-US" sz="2400" dirty="0">
              <a:solidFill>
                <a:srgbClr val="5FB3B3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endParaRPr lang="en-US" sz="2400" dirty="0">
              <a:solidFill>
                <a:srgbClr val="5FB3B3"/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109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3962400" y="758077"/>
            <a:ext cx="73761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A5C5"/>
                </a:solidFill>
                <a:latin typeface="Source Code Pro" charset="0"/>
                <a:ea typeface="Source Code Pro" charset="0"/>
                <a:cs typeface="Source Code Pro" charset="0"/>
              </a:rPr>
              <a:t>function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Source Code Pro" charset="0"/>
                <a:ea typeface="Source Code Pro" charset="0"/>
                <a:cs typeface="Source Code Pro" charset="0"/>
              </a:rPr>
              <a:t>Panels</a:t>
            </a:r>
            <a:r>
              <a:rPr lang="en-US" sz="2400" dirty="0">
                <a:solidFill>
                  <a:srgbClr val="5FB3B3"/>
                </a:solidFill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400" dirty="0">
                <a:solidFill>
                  <a:srgbClr val="5FB3B3"/>
                </a:solidFill>
                <a:latin typeface="Source Code Pro" charset="0"/>
                <a:ea typeface="Source Code Pro" charset="0"/>
                <a:cs typeface="Source Code Pro" charset="0"/>
              </a:rPr>
              <a:t>{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</a:p>
          <a:p>
            <a:r>
              <a:rPr lang="en-US" sz="2400" dirty="0">
                <a:solidFill>
                  <a:srgbClr val="999999"/>
                </a:solidFill>
                <a:latin typeface="Source Code Pro" charset="0"/>
              </a:rPr>
              <a:t>	let list = [];</a:t>
            </a:r>
          </a:p>
          <a:p>
            <a:r>
              <a:rPr lang="en-US" sz="2400" dirty="0">
                <a:solidFill>
                  <a:srgbClr val="999999"/>
                </a:solidFill>
                <a:latin typeface="Source Code Pro" charset="0"/>
              </a:rPr>
              <a:t>   for (let </a:t>
            </a:r>
            <a:r>
              <a:rPr lang="en-US" sz="2400" dirty="0" err="1">
                <a:solidFill>
                  <a:srgbClr val="999999"/>
                </a:solidFill>
                <a:latin typeface="Source Code Pro" charset="0"/>
              </a:rPr>
              <a:t>i</a:t>
            </a:r>
            <a:r>
              <a:rPr lang="en-US" sz="2400" dirty="0">
                <a:solidFill>
                  <a:srgbClr val="999999"/>
                </a:solidFill>
                <a:latin typeface="Source Code Pro" charset="0"/>
              </a:rPr>
              <a:t> = 0; </a:t>
            </a:r>
            <a:r>
              <a:rPr lang="en-US" sz="2400" dirty="0" err="1">
                <a:solidFill>
                  <a:srgbClr val="999999"/>
                </a:solidFill>
                <a:latin typeface="Source Code Pro" charset="0"/>
              </a:rPr>
              <a:t>i</a:t>
            </a:r>
            <a:r>
              <a:rPr lang="en-US" sz="2400" dirty="0">
                <a:solidFill>
                  <a:srgbClr val="999999"/>
                </a:solidFill>
                <a:latin typeface="Source Code Pro" charset="0"/>
              </a:rPr>
              <a:t> &lt; 9; </a:t>
            </a:r>
            <a:r>
              <a:rPr lang="en-US" sz="2400" dirty="0" err="1">
                <a:solidFill>
                  <a:srgbClr val="999999"/>
                </a:solidFill>
                <a:latin typeface="Source Code Pro" charset="0"/>
              </a:rPr>
              <a:t>i</a:t>
            </a:r>
            <a:r>
              <a:rPr lang="en-US" sz="2400" dirty="0">
                <a:solidFill>
                  <a:srgbClr val="999999"/>
                </a:solidFill>
                <a:latin typeface="Source Code Pro" charset="0"/>
              </a:rPr>
              <a:t>++) </a:t>
            </a:r>
          </a:p>
          <a:p>
            <a:r>
              <a:rPr lang="en-US" sz="2400" dirty="0">
                <a:solidFill>
                  <a:srgbClr val="999999"/>
                </a:solidFill>
                <a:latin typeface="Source Code Pro" charset="0"/>
              </a:rPr>
              <a:t>        </a:t>
            </a:r>
            <a:r>
              <a:rPr lang="en-US" sz="2400" dirty="0" err="1">
                <a:solidFill>
                  <a:srgbClr val="999999"/>
                </a:solidFill>
                <a:latin typeface="Source Code Pro" charset="0"/>
              </a:rPr>
              <a:t>list.push</a:t>
            </a:r>
            <a:r>
              <a:rPr lang="en-US" sz="2400" dirty="0">
                <a:solidFill>
                  <a:srgbClr val="999999"/>
                </a:solidFill>
                <a:latin typeface="Source Code Pro" charset="0"/>
              </a:rPr>
              <a:t>(&lt;Panel color=“red” /&gt;);</a:t>
            </a:r>
          </a:p>
          <a:p>
            <a:endParaRPr lang="en-US" sz="2400" dirty="0">
              <a:solidFill>
                <a:srgbClr val="999999"/>
              </a:solidFill>
            </a:endParaRPr>
          </a:p>
          <a:p>
            <a:r>
              <a:rPr lang="en-US" sz="2400" dirty="0">
                <a:solidFill>
                  <a:srgbClr val="C5A5C5"/>
                </a:solidFill>
                <a:latin typeface="Source Code Pro" charset="0"/>
                <a:ea typeface="Source Code Pro" charset="0"/>
                <a:cs typeface="Source Code Pro" charset="0"/>
              </a:rPr>
              <a:t>   return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400" dirty="0">
                <a:solidFill>
                  <a:srgbClr val="5FB3B3"/>
                </a:solidFill>
                <a:latin typeface="Source Code Pro" charset="0"/>
                <a:ea typeface="Source Code Pro" charset="0"/>
                <a:cs typeface="Source Code Pro" charset="0"/>
              </a:rPr>
              <a:t>&lt;</a:t>
            </a:r>
            <a:r>
              <a:rPr lang="en-US" sz="2400" dirty="0">
                <a:solidFill>
                  <a:srgbClr val="FC929E"/>
                </a:solidFill>
                <a:latin typeface="Source Code Pro" charset="0"/>
                <a:ea typeface="Source Code Pro" charset="0"/>
                <a:cs typeface="Source Code Pro" charset="0"/>
              </a:rPr>
              <a:t>div id=“panels”&gt;{list}&lt;</a:t>
            </a:r>
            <a:r>
              <a:rPr lang="en-US" sz="2400" dirty="0">
                <a:solidFill>
                  <a:srgbClr val="5FB3B3"/>
                </a:solidFill>
                <a:latin typeface="Source Code Pro" charset="0"/>
                <a:ea typeface="Source Code Pro" charset="0"/>
                <a:cs typeface="Source Code Pro" charset="0"/>
              </a:rPr>
              <a:t>/div&gt;;</a:t>
            </a:r>
            <a:endParaRPr lang="en-US" sz="2400" dirty="0">
              <a:solidFill>
                <a:srgbClr val="5FB3B3"/>
              </a:solidFill>
            </a:endParaRPr>
          </a:p>
          <a:p>
            <a:r>
              <a:rPr lang="en-US" sz="2400" dirty="0"/>
              <a:t> </a:t>
            </a:r>
            <a:r>
              <a:rPr lang="en-US" sz="2400" dirty="0">
                <a:solidFill>
                  <a:srgbClr val="5FB3B3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endParaRPr lang="en-US" sz="2400" dirty="0">
              <a:solidFill>
                <a:srgbClr val="5FB3B3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endParaRPr lang="en-US" sz="2400" dirty="0">
              <a:solidFill>
                <a:srgbClr val="5FB3B3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endParaRPr lang="en-US" sz="2400" dirty="0">
              <a:solidFill>
                <a:srgbClr val="5FB3B3"/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17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Components and State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6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9FA"/>
                </a:solidFill>
              </a:rPr>
              <a:t>Making User Interfaces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4667" y="801511"/>
            <a:ext cx="736035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TEDIOUS</a:t>
            </a:r>
          </a:p>
          <a:p>
            <a:pPr algn="ctr"/>
            <a:endParaRPr lang="en-US" sz="3200" b="1" dirty="0"/>
          </a:p>
          <a:p>
            <a:pPr marL="742950" indent="-742950" algn="ctr">
              <a:buAutoNum type="arabicParenR"/>
            </a:pPr>
            <a:r>
              <a:rPr lang="en-US" sz="4400" dirty="0"/>
              <a:t>Complex and Intricate</a:t>
            </a:r>
          </a:p>
          <a:p>
            <a:pPr marL="742950" indent="-742950" algn="ctr">
              <a:buAutoNum type="arabicParenR"/>
            </a:pPr>
            <a:r>
              <a:rPr lang="en-US" sz="4400" dirty="0"/>
              <a:t>Page Manipulation</a:t>
            </a:r>
          </a:p>
        </p:txBody>
      </p:sp>
    </p:spTree>
    <p:extLst>
      <p:ext uri="{BB962C8B-B14F-4D97-AF65-F5344CB8AC3E}">
        <p14:creationId xmlns:p14="http://schemas.microsoft.com/office/powerpoint/2010/main" val="69043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Components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49040" y="1712321"/>
            <a:ext cx="78867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AE91AE"/>
                </a:solidFill>
                <a:latin typeface="Source Code Pro" charset="0"/>
                <a:ea typeface="Source Code Pro" charset="0"/>
                <a:cs typeface="Source Code Pro" charset="0"/>
              </a:rPr>
              <a:t>class</a:t>
            </a:r>
            <a:r>
              <a:rPr lang="en-US" sz="2000" dirty="0">
                <a:solidFill>
                  <a:srgbClr val="E1D0E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Source Code Pro" charset="0"/>
                <a:ea typeface="Source Code Pro" charset="0"/>
                <a:cs typeface="Source Code Pro" charset="0"/>
              </a:rPr>
              <a:t>App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000" dirty="0">
                <a:solidFill>
                  <a:srgbClr val="AE91AE"/>
                </a:solidFill>
                <a:latin typeface="Source Code Pro" charset="0"/>
                <a:ea typeface="Source Code Pro" charset="0"/>
                <a:cs typeface="Source Code Pro" charset="0"/>
              </a:rPr>
              <a:t>extends</a:t>
            </a:r>
            <a:r>
              <a:rPr lang="en-US" sz="2000" dirty="0">
                <a:solidFill>
                  <a:srgbClr val="E1D0E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Source Code Pro" charset="0"/>
                <a:ea typeface="Source Code Pro" charset="0"/>
                <a:cs typeface="Source Code Pro" charset="0"/>
              </a:rPr>
              <a:t>React.Component</a:t>
            </a:r>
            <a:r>
              <a:rPr lang="en-US" sz="2000" dirty="0">
                <a:solidFill>
                  <a:srgbClr val="B4DBDB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000" dirty="0">
                <a:solidFill>
                  <a:srgbClr val="58ACAC"/>
                </a:solidFill>
                <a:latin typeface="Source Code Pro" charset="0"/>
                <a:ea typeface="Source Code Pro" charset="0"/>
                <a:cs typeface="Source Code Pro" charset="0"/>
              </a:rPr>
              <a:t>{</a:t>
            </a:r>
            <a:endParaRPr lang="en-US" sz="2400" dirty="0">
              <a:solidFill>
                <a:srgbClr val="58ACAC"/>
              </a:solidFill>
            </a:endParaRPr>
          </a:p>
          <a:p>
            <a:r>
              <a:rPr lang="en-US" sz="2000" dirty="0">
                <a:solidFill>
                  <a:srgbClr val="B4DBDB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</a:p>
          <a:p>
            <a:r>
              <a:rPr lang="en-US" sz="2000" dirty="0">
                <a:solidFill>
                  <a:srgbClr val="B4DBDB"/>
                </a:solidFill>
                <a:latin typeface="Source Code Pro" charset="0"/>
                <a:ea typeface="Source Code Pro" charset="0"/>
                <a:cs typeface="Source Code Pro" charset="0"/>
              </a:rPr>
              <a:t>  // Because this is the class, the HTML must be     returned inside of a function. React decided to use the render function</a:t>
            </a:r>
          </a:p>
          <a:p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  render() </a:t>
            </a:r>
            <a:r>
              <a:rPr lang="en-US" sz="2000" dirty="0">
                <a:solidFill>
                  <a:srgbClr val="58ACAC"/>
                </a:solidFill>
                <a:latin typeface="Source Code Pro" charset="0"/>
                <a:ea typeface="Source Code Pro" charset="0"/>
                <a:cs typeface="Source Code Pro" charset="0"/>
              </a:rPr>
              <a:t>{</a:t>
            </a:r>
            <a:b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  	 </a:t>
            </a:r>
            <a:r>
              <a:rPr lang="en-US" sz="2000" dirty="0">
                <a:solidFill>
                  <a:srgbClr val="AE91AE"/>
                </a:solidFill>
                <a:latin typeface="Source Code Pro" charset="0"/>
                <a:ea typeface="Source Code Pro" charset="0"/>
                <a:cs typeface="Source Code Pro" charset="0"/>
              </a:rPr>
              <a:t>return </a:t>
            </a:r>
            <a:r>
              <a:rPr lang="en-US" sz="20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&lt;</a:t>
            </a:r>
            <a:r>
              <a:rPr lang="en-US" sz="2000" dirty="0">
                <a:solidFill>
                  <a:srgbClr val="F08B96"/>
                </a:solidFill>
                <a:latin typeface="Source Code Pro" charset="0"/>
                <a:ea typeface="Source Code Pro" charset="0"/>
                <a:cs typeface="Source Code Pro" charset="0"/>
              </a:rPr>
              <a:t>Header title={“Title”} /</a:t>
            </a:r>
            <a:r>
              <a:rPr lang="en-US" sz="20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&gt;;</a:t>
            </a:r>
            <a:endParaRPr lang="en-US" sz="2400" dirty="0">
              <a:solidFill>
                <a:srgbClr val="5BACAC"/>
              </a:solidFill>
            </a:endParaRPr>
          </a:p>
          <a:p>
            <a:r>
              <a:rPr lang="en-US" sz="2400" dirty="0">
                <a:solidFill>
                  <a:srgbClr val="5BACAC"/>
                </a:solidFill>
              </a:rPr>
              <a:t>    </a:t>
            </a:r>
            <a:r>
              <a:rPr lang="en-US" sz="20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  <a:b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en-US" sz="20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8497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Methods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59352" y="1123837"/>
            <a:ext cx="758212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AE91AE"/>
                </a:solidFill>
                <a:latin typeface="Source Code Pro" charset="0"/>
                <a:ea typeface="Source Code Pro" charset="0"/>
                <a:cs typeface="Source Code Pro" charset="0"/>
              </a:rPr>
              <a:t>class</a:t>
            </a:r>
            <a:r>
              <a:rPr lang="en-US" sz="2000" dirty="0">
                <a:solidFill>
                  <a:srgbClr val="E1D0E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Source Code Pro" charset="0"/>
                <a:ea typeface="Source Code Pro" charset="0"/>
                <a:cs typeface="Source Code Pro" charset="0"/>
              </a:rPr>
              <a:t>App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000" dirty="0">
                <a:solidFill>
                  <a:srgbClr val="AE91AE"/>
                </a:solidFill>
                <a:latin typeface="Source Code Pro" charset="0"/>
                <a:ea typeface="Source Code Pro" charset="0"/>
                <a:cs typeface="Source Code Pro" charset="0"/>
              </a:rPr>
              <a:t>extends</a:t>
            </a:r>
            <a:r>
              <a:rPr lang="en-US" sz="2000" dirty="0">
                <a:solidFill>
                  <a:srgbClr val="E1D0E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Source Code Pro" charset="0"/>
                <a:ea typeface="Source Code Pro" charset="0"/>
                <a:cs typeface="Source Code Pro" charset="0"/>
              </a:rPr>
              <a:t>React.Component</a:t>
            </a:r>
            <a:r>
              <a:rPr lang="en-US" sz="2000" dirty="0">
                <a:solidFill>
                  <a:srgbClr val="B4DBDB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000" dirty="0">
                <a:solidFill>
                  <a:srgbClr val="58ACAC"/>
                </a:solidFill>
                <a:latin typeface="Source Code Pro" charset="0"/>
                <a:ea typeface="Source Code Pro" charset="0"/>
                <a:cs typeface="Source Code Pro" charset="0"/>
              </a:rPr>
              <a:t>{</a:t>
            </a:r>
            <a:endParaRPr lang="en-US" sz="2400" dirty="0">
              <a:solidFill>
                <a:srgbClr val="58ACAC"/>
              </a:solidFill>
            </a:endParaRPr>
          </a:p>
          <a:p>
            <a:r>
              <a:rPr lang="en-US" sz="2000" dirty="0">
                <a:solidFill>
                  <a:srgbClr val="B4DBDB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</a:p>
          <a:p>
            <a:r>
              <a:rPr lang="en-US" sz="2000" dirty="0">
                <a:solidFill>
                  <a:srgbClr val="B4DBDB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en-US" sz="2000" dirty="0" err="1">
                <a:latin typeface="Source Code Pro" charset="0"/>
                <a:ea typeface="Source Code Pro" charset="0"/>
                <a:cs typeface="Source Code Pro" charset="0"/>
              </a:rPr>
              <a:t>newTheme</a:t>
            </a:r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 = () =&gt; {</a:t>
            </a:r>
          </a:p>
          <a:p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	</a:t>
            </a:r>
            <a:r>
              <a:rPr lang="en-US" sz="2000" dirty="0" err="1">
                <a:latin typeface="Source Code Pro" charset="0"/>
                <a:ea typeface="Source Code Pro" charset="0"/>
                <a:cs typeface="Source Code Pro" charset="0"/>
              </a:rPr>
              <a:t>console.log</a:t>
            </a:r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(“This is a new theme”);</a:t>
            </a:r>
          </a:p>
          <a:p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  }</a:t>
            </a:r>
            <a:endParaRPr lang="en-US" sz="2000" dirty="0">
              <a:solidFill>
                <a:srgbClr val="B4DBDB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endParaRPr lang="en-US" sz="2000" dirty="0">
              <a:solidFill>
                <a:srgbClr val="B4DBDB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2000" dirty="0">
                <a:solidFill>
                  <a:srgbClr val="B4DBDB"/>
                </a:solidFill>
                <a:latin typeface="Source Code Pro" charset="0"/>
                <a:ea typeface="Source Code Pro" charset="0"/>
                <a:cs typeface="Source Code Pro" charset="0"/>
              </a:rPr>
              <a:t>  // Because this is the class, the HTML must be     returned inside of a function. React decided to use the render function</a:t>
            </a:r>
          </a:p>
          <a:p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  render() </a:t>
            </a:r>
            <a:r>
              <a:rPr lang="en-US" sz="2000" dirty="0">
                <a:solidFill>
                  <a:srgbClr val="58ACAC"/>
                </a:solidFill>
                <a:latin typeface="Source Code Pro" charset="0"/>
                <a:ea typeface="Source Code Pro" charset="0"/>
                <a:cs typeface="Source Code Pro" charset="0"/>
              </a:rPr>
              <a:t>{</a:t>
            </a:r>
            <a:b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  	 </a:t>
            </a:r>
            <a:r>
              <a:rPr lang="en-US" sz="2000" dirty="0">
                <a:solidFill>
                  <a:srgbClr val="AE91AE"/>
                </a:solidFill>
                <a:latin typeface="Source Code Pro" charset="0"/>
                <a:ea typeface="Source Code Pro" charset="0"/>
                <a:cs typeface="Source Code Pro" charset="0"/>
              </a:rPr>
              <a:t>return </a:t>
            </a:r>
            <a:r>
              <a:rPr lang="en-US" sz="20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&lt;</a:t>
            </a:r>
            <a:r>
              <a:rPr lang="en-US" sz="2000" dirty="0">
                <a:solidFill>
                  <a:srgbClr val="F08B96"/>
                </a:solidFill>
                <a:latin typeface="Source Code Pro" charset="0"/>
                <a:ea typeface="Source Code Pro" charset="0"/>
                <a:cs typeface="Source Code Pro" charset="0"/>
              </a:rPr>
              <a:t>Header </a:t>
            </a:r>
            <a:r>
              <a:rPr lang="en-US" sz="2000" dirty="0" err="1">
                <a:solidFill>
                  <a:srgbClr val="F08B96"/>
                </a:solidFill>
                <a:latin typeface="Source Code Pro" charset="0"/>
                <a:ea typeface="Source Code Pro" charset="0"/>
                <a:cs typeface="Source Code Pro" charset="0"/>
              </a:rPr>
              <a:t>newTheme</a:t>
            </a:r>
            <a:r>
              <a:rPr lang="en-US" sz="2000" dirty="0">
                <a:solidFill>
                  <a:srgbClr val="F08B96"/>
                </a:solidFill>
                <a:latin typeface="Source Code Pro" charset="0"/>
                <a:ea typeface="Source Code Pro" charset="0"/>
                <a:cs typeface="Source Code Pro" charset="0"/>
              </a:rPr>
              <a:t>={</a:t>
            </a:r>
            <a:r>
              <a:rPr lang="en-US" sz="2000" dirty="0" err="1">
                <a:solidFill>
                  <a:srgbClr val="F08B96"/>
                </a:solidFill>
                <a:latin typeface="Source Code Pro" charset="0"/>
                <a:ea typeface="Source Code Pro" charset="0"/>
                <a:cs typeface="Source Code Pro" charset="0"/>
              </a:rPr>
              <a:t>this.newTheme</a:t>
            </a:r>
            <a:r>
              <a:rPr lang="en-US" sz="2000" dirty="0">
                <a:solidFill>
                  <a:srgbClr val="F08B96"/>
                </a:solidFill>
                <a:latin typeface="Source Code Pro" charset="0"/>
                <a:ea typeface="Source Code Pro" charset="0"/>
                <a:cs typeface="Source Code Pro" charset="0"/>
              </a:rPr>
              <a:t>}    </a:t>
            </a:r>
          </a:p>
          <a:p>
            <a:r>
              <a:rPr lang="en-US" sz="2000" dirty="0">
                <a:solidFill>
                  <a:srgbClr val="F08B96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title={“Title”} /</a:t>
            </a:r>
            <a:r>
              <a:rPr lang="en-US" sz="20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&gt;;</a:t>
            </a:r>
            <a:endParaRPr lang="en-US" sz="2400" dirty="0">
              <a:solidFill>
                <a:srgbClr val="5BACAC"/>
              </a:solidFill>
            </a:endParaRPr>
          </a:p>
          <a:p>
            <a:r>
              <a:rPr lang="en-US" sz="2400" dirty="0">
                <a:solidFill>
                  <a:srgbClr val="5BACAC"/>
                </a:solidFill>
              </a:rPr>
              <a:t>    </a:t>
            </a:r>
            <a:r>
              <a:rPr lang="en-US" sz="20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  <a:b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en-US" sz="20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1623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Constructor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52900" y="1327648"/>
            <a:ext cx="618630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AE91AE"/>
                </a:solidFill>
                <a:latin typeface="Source Code Pro" charset="0"/>
                <a:ea typeface="Source Code Pro" charset="0"/>
                <a:cs typeface="Source Code Pro" charset="0"/>
              </a:rPr>
              <a:t>class</a:t>
            </a:r>
            <a:r>
              <a:rPr lang="en-US" sz="2000" dirty="0">
                <a:solidFill>
                  <a:srgbClr val="E1D0E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Source Code Pro" charset="0"/>
                <a:ea typeface="Source Code Pro" charset="0"/>
                <a:cs typeface="Source Code Pro" charset="0"/>
              </a:rPr>
              <a:t>App </a:t>
            </a:r>
            <a:r>
              <a:rPr lang="en-US" sz="2000" dirty="0">
                <a:solidFill>
                  <a:srgbClr val="AE91AE"/>
                </a:solidFill>
                <a:latin typeface="Source Code Pro" charset="0"/>
                <a:ea typeface="Source Code Pro" charset="0"/>
                <a:cs typeface="Source Code Pro" charset="0"/>
              </a:rPr>
              <a:t>extends</a:t>
            </a:r>
            <a:r>
              <a:rPr lang="en-US" sz="2000" dirty="0">
                <a:solidFill>
                  <a:srgbClr val="E1D0E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Source Code Pro" charset="0"/>
                <a:ea typeface="Source Code Pro" charset="0"/>
                <a:cs typeface="Source Code Pro" charset="0"/>
              </a:rPr>
              <a:t>React.Component</a:t>
            </a:r>
            <a:r>
              <a:rPr lang="en-US" sz="2000" dirty="0">
                <a:solidFill>
                  <a:srgbClr val="B4DBDB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000" dirty="0">
                <a:solidFill>
                  <a:srgbClr val="58ACAC"/>
                </a:solidFill>
                <a:latin typeface="Source Code Pro" charset="0"/>
                <a:ea typeface="Source Code Pro" charset="0"/>
                <a:cs typeface="Source Code Pro" charset="0"/>
              </a:rPr>
              <a:t>{</a:t>
            </a:r>
            <a:endParaRPr lang="en-US" sz="2000" dirty="0">
              <a:solidFill>
                <a:srgbClr val="B85DD5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endParaRPr lang="en-US" sz="2000" dirty="0">
              <a:solidFill>
                <a:srgbClr val="B85DD5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2000" dirty="0">
                <a:solidFill>
                  <a:srgbClr val="B85DD5"/>
                </a:solidFill>
                <a:latin typeface="Source Code Pro" charset="0"/>
                <a:ea typeface="Source Code Pro" charset="0"/>
                <a:cs typeface="Source Code Pro" charset="0"/>
              </a:rPr>
              <a:t>  constructor</a:t>
            </a:r>
            <a:r>
              <a:rPr lang="en-US" sz="2000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en-US" sz="2000" i="1" dirty="0">
                <a:solidFill>
                  <a:srgbClr val="D65562"/>
                </a:solidFill>
                <a:latin typeface="Source Code Pro" charset="0"/>
                <a:ea typeface="Source Code Pro" charset="0"/>
                <a:cs typeface="Source Code Pro" charset="0"/>
              </a:rPr>
              <a:t>props</a:t>
            </a:r>
            <a:r>
              <a:rPr lang="en-US" sz="2000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) {</a:t>
            </a:r>
            <a:endParaRPr lang="en-US" dirty="0">
              <a:solidFill>
                <a:srgbClr val="ADADAD"/>
              </a:solidFill>
              <a:latin typeface="Menlo-Regular" charset="0"/>
            </a:endParaRPr>
          </a:p>
          <a:p>
            <a:r>
              <a:rPr lang="en-US" sz="2000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    </a:t>
            </a:r>
            <a:r>
              <a:rPr lang="mr-IN" sz="2000" i="1" dirty="0" err="1">
                <a:solidFill>
                  <a:srgbClr val="D65562"/>
                </a:solidFill>
                <a:latin typeface="Source Code Pro" charset="0"/>
                <a:ea typeface="Source Code Pro" charset="0"/>
                <a:cs typeface="Source Code Pro" charset="0"/>
              </a:rPr>
              <a:t>super</a:t>
            </a:r>
            <a:r>
              <a:rPr lang="mr-IN" sz="2000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mr-IN" sz="2000" dirty="0" err="1">
                <a:solidFill>
                  <a:srgbClr val="D65562"/>
                </a:solidFill>
                <a:latin typeface="Source Code Pro" charset="0"/>
                <a:ea typeface="Source Code Pro" charset="0"/>
                <a:cs typeface="Source Code Pro" charset="0"/>
              </a:rPr>
              <a:t>props</a:t>
            </a:r>
            <a:r>
              <a:rPr lang="mr-IN" sz="2000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);</a:t>
            </a:r>
            <a:endParaRPr lang="mr-IN" dirty="0">
              <a:solidFill>
                <a:srgbClr val="ADADAD"/>
              </a:solidFill>
              <a:latin typeface="Menlo-Regular" charset="0"/>
            </a:endParaRPr>
          </a:p>
          <a:p>
            <a:r>
              <a:rPr lang="en-US" sz="2000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    </a:t>
            </a:r>
            <a:r>
              <a:rPr lang="en-US" sz="2000" dirty="0" err="1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console.log</a:t>
            </a:r>
            <a:r>
              <a:rPr lang="en-US" sz="2000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(“This will run first”);		</a:t>
            </a:r>
            <a:endParaRPr lang="mr-IN" dirty="0">
              <a:solidFill>
                <a:srgbClr val="ADADAD"/>
              </a:solidFill>
              <a:latin typeface="Menlo-Regular" charset="0"/>
            </a:endParaRPr>
          </a:p>
          <a:p>
            <a:r>
              <a:rPr lang="en-US" sz="2000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mr-IN" sz="2000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  <a:r>
              <a:rPr lang="en-US" dirty="0">
                <a:solidFill>
                  <a:srgbClr val="ADADAD"/>
                </a:solidFill>
                <a:latin typeface="Menlo-Regular" charset="0"/>
              </a:rPr>
              <a:t>     </a:t>
            </a:r>
            <a:endParaRPr lang="mr-IN" dirty="0">
              <a:solidFill>
                <a:srgbClr val="ADADAD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ADADAD"/>
                </a:solidFill>
                <a:latin typeface="Menlo-Regular" charset="0"/>
              </a:rPr>
              <a:t>               </a:t>
            </a:r>
          </a:p>
          <a:p>
            <a:r>
              <a:rPr lang="en-US" sz="2000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  // More functions ...</a:t>
            </a:r>
            <a:r>
              <a:rPr lang="mr-IN" dirty="0">
                <a:solidFill>
                  <a:srgbClr val="ADADAD"/>
                </a:solidFill>
                <a:latin typeface="Menlo-Regular" charset="0"/>
              </a:rPr>
              <a:t>          </a:t>
            </a:r>
          </a:p>
          <a:p>
            <a:r>
              <a:rPr lang="en-US" sz="2000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  // Render function</a:t>
            </a:r>
            <a:r>
              <a:rPr lang="mr-IN" dirty="0">
                <a:solidFill>
                  <a:srgbClr val="ADADAD"/>
                </a:solidFill>
                <a:latin typeface="Menlo-Regular" charset="0"/>
              </a:rPr>
              <a:t>      </a:t>
            </a:r>
          </a:p>
          <a:p>
            <a:r>
              <a:rPr lang="en-US" sz="2000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3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/>
              <a:t>are states</a:t>
            </a:r>
            <a:r>
              <a:rPr lang="en-US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29745" y="11238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91000" y="1223438"/>
            <a:ext cx="71018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AE91AE"/>
                </a:solidFill>
                <a:latin typeface="Source Code Pro" charset="0"/>
                <a:ea typeface="Source Code Pro" charset="0"/>
                <a:cs typeface="Source Code Pro" charset="0"/>
              </a:rPr>
              <a:t>class</a:t>
            </a:r>
            <a:r>
              <a:rPr lang="en-US" sz="2000" dirty="0">
                <a:solidFill>
                  <a:srgbClr val="E1D0E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Source Code Pro" charset="0"/>
                <a:ea typeface="Source Code Pro" charset="0"/>
                <a:cs typeface="Source Code Pro" charset="0"/>
              </a:rPr>
              <a:t>App </a:t>
            </a:r>
            <a:r>
              <a:rPr lang="en-US" sz="2000" dirty="0">
                <a:solidFill>
                  <a:srgbClr val="AE91AE"/>
                </a:solidFill>
                <a:latin typeface="Source Code Pro" charset="0"/>
                <a:ea typeface="Source Code Pro" charset="0"/>
                <a:cs typeface="Source Code Pro" charset="0"/>
              </a:rPr>
              <a:t>extends</a:t>
            </a:r>
            <a:r>
              <a:rPr lang="en-US" sz="2000" dirty="0">
                <a:solidFill>
                  <a:srgbClr val="E1D0E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Source Code Pro" charset="0"/>
                <a:ea typeface="Source Code Pro" charset="0"/>
                <a:cs typeface="Source Code Pro" charset="0"/>
              </a:rPr>
              <a:t>React.Component</a:t>
            </a:r>
            <a:r>
              <a:rPr lang="en-US" sz="2000" dirty="0">
                <a:solidFill>
                  <a:srgbClr val="B4DBDB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000" dirty="0">
                <a:solidFill>
                  <a:srgbClr val="58ACAC"/>
                </a:solidFill>
                <a:latin typeface="Source Code Pro" charset="0"/>
                <a:ea typeface="Source Code Pro" charset="0"/>
                <a:cs typeface="Source Code Pro" charset="0"/>
              </a:rPr>
              <a:t>{</a:t>
            </a:r>
            <a:endParaRPr lang="en-US" sz="2000" dirty="0">
              <a:solidFill>
                <a:srgbClr val="B85DD5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endParaRPr lang="en-US" sz="2000" dirty="0">
              <a:solidFill>
                <a:srgbClr val="B85DD5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2000" dirty="0">
                <a:solidFill>
                  <a:srgbClr val="B85DD5"/>
                </a:solidFill>
                <a:latin typeface="Source Code Pro" charset="0"/>
                <a:ea typeface="Source Code Pro" charset="0"/>
                <a:cs typeface="Source Code Pro" charset="0"/>
              </a:rPr>
              <a:t>  constructor</a:t>
            </a:r>
            <a:r>
              <a:rPr lang="en-US" sz="2000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en-US" sz="2000" i="1" dirty="0">
                <a:solidFill>
                  <a:srgbClr val="D65562"/>
                </a:solidFill>
                <a:latin typeface="Source Code Pro" charset="0"/>
                <a:ea typeface="Source Code Pro" charset="0"/>
                <a:cs typeface="Source Code Pro" charset="0"/>
              </a:rPr>
              <a:t>props</a:t>
            </a:r>
            <a:r>
              <a:rPr lang="en-US" sz="2000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) {</a:t>
            </a:r>
          </a:p>
          <a:p>
            <a:r>
              <a:rPr lang="en-US" sz="2000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    </a:t>
            </a:r>
            <a:r>
              <a:rPr lang="mr-IN" sz="2000" i="1" dirty="0" err="1">
                <a:solidFill>
                  <a:srgbClr val="D65562"/>
                </a:solidFill>
                <a:latin typeface="Source Code Pro" charset="0"/>
                <a:ea typeface="Source Code Pro" charset="0"/>
                <a:cs typeface="Source Code Pro" charset="0"/>
              </a:rPr>
              <a:t>super</a:t>
            </a:r>
            <a:r>
              <a:rPr lang="mr-IN" sz="2000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mr-IN" sz="2000" dirty="0" err="1">
                <a:solidFill>
                  <a:srgbClr val="D65562"/>
                </a:solidFill>
                <a:latin typeface="Source Code Pro" charset="0"/>
                <a:ea typeface="Source Code Pro" charset="0"/>
                <a:cs typeface="Source Code Pro" charset="0"/>
              </a:rPr>
              <a:t>props</a:t>
            </a:r>
            <a:r>
              <a:rPr lang="mr-IN" sz="2000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);</a:t>
            </a:r>
            <a:endParaRPr lang="en-US" sz="2000" dirty="0">
              <a:solidFill>
                <a:srgbClr val="ADADA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2000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	 </a:t>
            </a:r>
            <a:r>
              <a:rPr lang="en-US" sz="2000" dirty="0" err="1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this.state</a:t>
            </a:r>
            <a:r>
              <a:rPr lang="en-US" sz="2000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 = {title: “Title”};</a:t>
            </a:r>
            <a:endParaRPr lang="mr-IN" sz="2000" dirty="0">
              <a:solidFill>
                <a:srgbClr val="ADADA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2000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mr-IN" sz="2000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  <a:endParaRPr lang="en-US" sz="2000" dirty="0">
              <a:solidFill>
                <a:srgbClr val="ADADA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endParaRPr lang="en-US" sz="2000" dirty="0">
              <a:solidFill>
                <a:srgbClr val="ADADA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  render() </a:t>
            </a:r>
            <a:r>
              <a:rPr lang="en-US" sz="2000" dirty="0">
                <a:solidFill>
                  <a:srgbClr val="58ACAC"/>
                </a:solidFill>
                <a:latin typeface="Source Code Pro" charset="0"/>
                <a:ea typeface="Source Code Pro" charset="0"/>
                <a:cs typeface="Source Code Pro" charset="0"/>
              </a:rPr>
              <a:t>{</a:t>
            </a:r>
            <a:b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  	 </a:t>
            </a:r>
            <a:r>
              <a:rPr lang="en-US" sz="2000" dirty="0">
                <a:solidFill>
                  <a:srgbClr val="AE91AE"/>
                </a:solidFill>
                <a:latin typeface="Source Code Pro" charset="0"/>
                <a:ea typeface="Source Code Pro" charset="0"/>
                <a:cs typeface="Source Code Pro" charset="0"/>
              </a:rPr>
              <a:t>return </a:t>
            </a:r>
            <a:r>
              <a:rPr lang="en-US" sz="20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&lt;</a:t>
            </a:r>
            <a:r>
              <a:rPr lang="en-US" sz="2000" dirty="0">
                <a:solidFill>
                  <a:srgbClr val="F08B96"/>
                </a:solidFill>
                <a:latin typeface="Source Code Pro" charset="0"/>
                <a:ea typeface="Source Code Pro" charset="0"/>
                <a:cs typeface="Source Code Pro" charset="0"/>
              </a:rPr>
              <a:t>Header title={</a:t>
            </a:r>
            <a:r>
              <a:rPr lang="en-US" sz="2000" dirty="0" err="1">
                <a:solidFill>
                  <a:srgbClr val="F08B96"/>
                </a:solidFill>
                <a:latin typeface="Source Code Pro" charset="0"/>
                <a:ea typeface="Source Code Pro" charset="0"/>
                <a:cs typeface="Source Code Pro" charset="0"/>
              </a:rPr>
              <a:t>this.state.title</a:t>
            </a:r>
            <a:r>
              <a:rPr lang="en-US" sz="2000" dirty="0">
                <a:solidFill>
                  <a:srgbClr val="F08B96"/>
                </a:solidFill>
                <a:latin typeface="Source Code Pro" charset="0"/>
                <a:ea typeface="Source Code Pro" charset="0"/>
                <a:cs typeface="Source Code Pro" charset="0"/>
              </a:rPr>
              <a:t>} /</a:t>
            </a:r>
            <a:r>
              <a:rPr lang="en-US" sz="20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&gt;;</a:t>
            </a:r>
          </a:p>
          <a:p>
            <a:r>
              <a:rPr lang="en-US" sz="20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  }</a:t>
            </a:r>
            <a:endParaRPr lang="en-US" sz="2000" dirty="0">
              <a:solidFill>
                <a:srgbClr val="ADADA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2000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  <a:endParaRPr lang="en-US" sz="2000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345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77640" y="2755683"/>
            <a:ext cx="78981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AE91AE"/>
                </a:solidFill>
                <a:latin typeface="Source Code Pro" charset="0"/>
                <a:ea typeface="Source Code Pro" charset="0"/>
                <a:cs typeface="Source Code Pro" charset="0"/>
              </a:rPr>
              <a:t>this</a:t>
            </a:r>
            <a:r>
              <a:rPr lang="en-US" sz="2000" dirty="0" err="1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.</a:t>
            </a:r>
            <a:r>
              <a:rPr lang="en-US" sz="2000" dirty="0" err="1">
                <a:solidFill>
                  <a:srgbClr val="6CA3D9"/>
                </a:solidFill>
                <a:latin typeface="Source Code Pro" charset="0"/>
                <a:ea typeface="Source Code Pro" charset="0"/>
                <a:cs typeface="Source Code Pro" charset="0"/>
              </a:rPr>
              <a:t>setState</a:t>
            </a:r>
            <a:r>
              <a:rPr lang="en-US" sz="20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(</a:t>
            </a:r>
          </a:p>
          <a:p>
            <a:r>
              <a:rPr lang="en-US" sz="20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  (</a:t>
            </a:r>
            <a:r>
              <a:rPr lang="en-US" sz="2000" dirty="0" err="1">
                <a:latin typeface="Source Code Pro" charset="0"/>
                <a:ea typeface="Source Code Pro" charset="0"/>
                <a:cs typeface="Source Code Pro" charset="0"/>
              </a:rPr>
              <a:t>prevState</a:t>
            </a:r>
            <a:r>
              <a:rPr lang="en-US" sz="20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,</a:t>
            </a:r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 props</a:t>
            </a:r>
            <a:r>
              <a:rPr lang="en-US" sz="20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) </a:t>
            </a:r>
            <a:r>
              <a:rPr lang="en-US" sz="2000" dirty="0">
                <a:solidFill>
                  <a:srgbClr val="9398A0"/>
                </a:solidFill>
                <a:latin typeface="Source Code Pro" charset="0"/>
                <a:ea typeface="Source Code Pro" charset="0"/>
                <a:cs typeface="Source Code Pro" charset="0"/>
              </a:rPr>
              <a:t>=&gt; </a:t>
            </a:r>
            <a:r>
              <a:rPr lang="en-US" sz="20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({</a:t>
            </a:r>
            <a:b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    </a:t>
            </a:r>
            <a:r>
              <a:rPr lang="en-US" sz="2000" dirty="0">
                <a:solidFill>
                  <a:srgbClr val="AE91AE"/>
                </a:solidFill>
                <a:latin typeface="Source Code Pro" charset="0"/>
                <a:ea typeface="Source Code Pro" charset="0"/>
                <a:cs typeface="Source Code Pro" charset="0"/>
              </a:rPr>
              <a:t>title</a:t>
            </a:r>
            <a:r>
              <a:rPr lang="en-US" sz="20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:</a:t>
            </a:r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 “New Title”,</a:t>
            </a:r>
            <a:b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en-US" sz="2000" dirty="0"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en-US" sz="20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})</a:t>
            </a:r>
          </a:p>
          <a:p>
            <a:r>
              <a:rPr lang="en-US" sz="2000" dirty="0">
                <a:solidFill>
                  <a:srgbClr val="5BACAC"/>
                </a:solidFill>
                <a:latin typeface="Source Code Pro" charset="0"/>
                <a:ea typeface="Source Code Pro" charset="0"/>
                <a:cs typeface="Source Code Pro" charset="0"/>
              </a:rPr>
              <a:t>); 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41111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48545" y="469773"/>
            <a:ext cx="651652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85DD5"/>
                </a:solidFill>
                <a:latin typeface="Source Code Pro" charset="0"/>
                <a:ea typeface="Source Code Pro" charset="0"/>
                <a:cs typeface="Source Code Pro" charset="0"/>
              </a:rPr>
              <a:t>export</a:t>
            </a:r>
            <a:r>
              <a:rPr lang="en-US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dirty="0">
                <a:solidFill>
                  <a:srgbClr val="B85DD5"/>
                </a:solidFill>
                <a:latin typeface="Source Code Pro" charset="0"/>
                <a:ea typeface="Source Code Pro" charset="0"/>
                <a:cs typeface="Source Code Pro" charset="0"/>
              </a:rPr>
              <a:t>default</a:t>
            </a:r>
            <a:r>
              <a:rPr lang="en-US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dirty="0">
                <a:solidFill>
                  <a:srgbClr val="B85DD5"/>
                </a:solidFill>
                <a:latin typeface="Source Code Pro" charset="0"/>
                <a:ea typeface="Source Code Pro" charset="0"/>
                <a:cs typeface="Source Code Pro" charset="0"/>
              </a:rPr>
              <a:t>class</a:t>
            </a:r>
            <a:r>
              <a:rPr lang="en-US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dirty="0">
                <a:solidFill>
                  <a:srgbClr val="DEB468"/>
                </a:solidFill>
                <a:latin typeface="Source Code Pro" charset="0"/>
                <a:ea typeface="Source Code Pro" charset="0"/>
                <a:cs typeface="Source Code Pro" charset="0"/>
              </a:rPr>
              <a:t>App</a:t>
            </a:r>
            <a:r>
              <a:rPr lang="en-US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dirty="0">
                <a:solidFill>
                  <a:srgbClr val="B85DD5"/>
                </a:solidFill>
                <a:latin typeface="Source Code Pro" charset="0"/>
                <a:ea typeface="Source Code Pro" charset="0"/>
                <a:cs typeface="Source Code Pro" charset="0"/>
              </a:rPr>
              <a:t>extends</a:t>
            </a:r>
            <a:r>
              <a:rPr lang="en-US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dirty="0" err="1">
                <a:solidFill>
                  <a:srgbClr val="DEB468"/>
                </a:solidFill>
                <a:latin typeface="Source Code Pro" charset="0"/>
                <a:ea typeface="Source Code Pro" charset="0"/>
                <a:cs typeface="Source Code Pro" charset="0"/>
              </a:rPr>
              <a:t>React</a:t>
            </a:r>
            <a:r>
              <a:rPr lang="en-US" dirty="0" err="1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.</a:t>
            </a:r>
            <a:r>
              <a:rPr lang="en-US" dirty="0" err="1">
                <a:solidFill>
                  <a:srgbClr val="88B966"/>
                </a:solidFill>
                <a:latin typeface="Source Code Pro" charset="0"/>
                <a:ea typeface="Source Code Pro" charset="0"/>
                <a:cs typeface="Source Code Pro" charset="0"/>
              </a:rPr>
              <a:t>Component</a:t>
            </a:r>
            <a:r>
              <a:rPr lang="en-US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 {</a:t>
            </a:r>
            <a:endParaRPr lang="en-US" dirty="0">
              <a:solidFill>
                <a:srgbClr val="ADADAD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ADADAD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85DD5"/>
                </a:solidFill>
                <a:latin typeface="Source Code Pro" charset="0"/>
                <a:ea typeface="Source Code Pro" charset="0"/>
                <a:cs typeface="Source Code Pro" charset="0"/>
              </a:rPr>
              <a:t>constructor</a:t>
            </a:r>
            <a:r>
              <a:rPr lang="en-US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en-US" i="1" dirty="0">
                <a:solidFill>
                  <a:srgbClr val="D65562"/>
                </a:solidFill>
                <a:latin typeface="Source Code Pro" charset="0"/>
                <a:ea typeface="Source Code Pro" charset="0"/>
                <a:cs typeface="Source Code Pro" charset="0"/>
              </a:rPr>
              <a:t>props</a:t>
            </a:r>
            <a:r>
              <a:rPr lang="en-US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) {</a:t>
            </a:r>
            <a:endParaRPr lang="en-US" dirty="0">
              <a:solidFill>
                <a:srgbClr val="ADADAD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ADADAD"/>
                </a:solidFill>
                <a:latin typeface="Menlo-Regular" charset="0"/>
              </a:rPr>
              <a:t>        </a:t>
            </a:r>
            <a:r>
              <a:rPr lang="mr-IN" i="1" dirty="0" err="1">
                <a:solidFill>
                  <a:srgbClr val="D65562"/>
                </a:solidFill>
                <a:latin typeface="Source Code Pro" charset="0"/>
                <a:ea typeface="Source Code Pro" charset="0"/>
                <a:cs typeface="Source Code Pro" charset="0"/>
              </a:rPr>
              <a:t>super</a:t>
            </a:r>
            <a:r>
              <a:rPr lang="mr-IN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mr-IN" dirty="0" err="1">
                <a:solidFill>
                  <a:srgbClr val="D65562"/>
                </a:solidFill>
                <a:latin typeface="Source Code Pro" charset="0"/>
                <a:ea typeface="Source Code Pro" charset="0"/>
                <a:cs typeface="Source Code Pro" charset="0"/>
              </a:rPr>
              <a:t>props</a:t>
            </a:r>
            <a:r>
              <a:rPr lang="mr-IN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);</a:t>
            </a:r>
            <a:endParaRPr lang="mr-IN" dirty="0">
              <a:solidFill>
                <a:srgbClr val="ADADAD"/>
              </a:solidFill>
              <a:latin typeface="Menlo-Regular" charset="0"/>
            </a:endParaRPr>
          </a:p>
          <a:p>
            <a:endParaRPr lang="mr-IN" dirty="0">
              <a:solidFill>
                <a:srgbClr val="ADADAD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ADADAD"/>
                </a:solidFill>
                <a:latin typeface="Menlo-Regular" charset="0"/>
              </a:rPr>
              <a:t>        </a:t>
            </a:r>
            <a:r>
              <a:rPr lang="en-US" i="1" dirty="0" err="1">
                <a:solidFill>
                  <a:srgbClr val="DEB468"/>
                </a:solidFill>
                <a:latin typeface="Source Code Pro" charset="0"/>
                <a:ea typeface="Source Code Pro" charset="0"/>
                <a:cs typeface="Source Code Pro" charset="0"/>
              </a:rPr>
              <a:t>this</a:t>
            </a:r>
            <a:r>
              <a:rPr lang="en-US" dirty="0" err="1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.</a:t>
            </a:r>
            <a:r>
              <a:rPr lang="en-US" dirty="0" err="1">
                <a:solidFill>
                  <a:srgbClr val="D65562"/>
                </a:solidFill>
                <a:latin typeface="Source Code Pro" charset="0"/>
                <a:ea typeface="Source Code Pro" charset="0"/>
                <a:cs typeface="Source Code Pro" charset="0"/>
              </a:rPr>
              <a:t>state</a:t>
            </a:r>
            <a:r>
              <a:rPr lang="en-US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dirty="0">
                <a:solidFill>
                  <a:srgbClr val="9BA2B1"/>
                </a:solidFill>
                <a:latin typeface="Source Code Pro" charset="0"/>
                <a:ea typeface="Source Code Pro" charset="0"/>
                <a:cs typeface="Source Code Pro" charset="0"/>
              </a:rPr>
              <a:t>=</a:t>
            </a:r>
            <a:r>
              <a:rPr lang="en-US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 {</a:t>
            </a:r>
            <a:endParaRPr lang="en-US" dirty="0">
              <a:solidFill>
                <a:srgbClr val="ADADAD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ADADAD"/>
                </a:solidFill>
                <a:latin typeface="Menlo-Regular" charset="0"/>
              </a:rPr>
              <a:t>            </a:t>
            </a:r>
            <a:r>
              <a:rPr lang="en-US" dirty="0">
                <a:solidFill>
                  <a:srgbClr val="D65562"/>
                </a:solidFill>
                <a:latin typeface="Source Code Pro" charset="0"/>
                <a:ea typeface="Source Code Pro" charset="0"/>
                <a:cs typeface="Source Code Pro" charset="0"/>
              </a:rPr>
              <a:t>...</a:t>
            </a:r>
            <a:endParaRPr lang="mr-IN" dirty="0">
              <a:solidFill>
                <a:srgbClr val="ADADAD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ADADAD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};</a:t>
            </a:r>
            <a:endParaRPr lang="mr-IN" dirty="0">
              <a:solidFill>
                <a:srgbClr val="ADADAD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ADADAD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  <a:endParaRPr lang="mr-IN" dirty="0">
              <a:solidFill>
                <a:srgbClr val="ADADAD"/>
              </a:solidFill>
              <a:latin typeface="Menlo-Regular" charset="0"/>
            </a:endParaRPr>
          </a:p>
          <a:p>
            <a:endParaRPr lang="mr-IN" dirty="0">
              <a:solidFill>
                <a:srgbClr val="ADADAD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//Methods...</a:t>
            </a:r>
            <a:endParaRPr lang="en-US" dirty="0">
              <a:solidFill>
                <a:srgbClr val="ADADAD"/>
              </a:solidFill>
              <a:latin typeface="Menlo-Regular" charset="0"/>
            </a:endParaRPr>
          </a:p>
          <a:p>
            <a:endParaRPr lang="mr-IN" dirty="0">
              <a:solidFill>
                <a:srgbClr val="ADADAD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ADADAD"/>
                </a:solidFill>
                <a:latin typeface="Menlo-Regular" charset="0"/>
              </a:rPr>
              <a:t>    </a:t>
            </a:r>
            <a:r>
              <a:rPr lang="mr-IN" dirty="0" err="1">
                <a:solidFill>
                  <a:srgbClr val="519DEB"/>
                </a:solidFill>
                <a:latin typeface="Source Code Pro" charset="0"/>
                <a:ea typeface="Source Code Pro" charset="0"/>
                <a:cs typeface="Source Code Pro" charset="0"/>
              </a:rPr>
              <a:t>render</a:t>
            </a:r>
            <a:r>
              <a:rPr lang="mr-IN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() {</a:t>
            </a:r>
            <a:endParaRPr lang="mr-IN" dirty="0">
              <a:solidFill>
                <a:srgbClr val="ADADAD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ADADAD"/>
                </a:solidFill>
                <a:latin typeface="Menlo-Regular" charset="0"/>
              </a:rPr>
              <a:t>        </a:t>
            </a:r>
            <a:r>
              <a:rPr lang="mr-IN" dirty="0" err="1">
                <a:solidFill>
                  <a:srgbClr val="B85DD5"/>
                </a:solidFill>
                <a:latin typeface="Source Code Pro" charset="0"/>
                <a:ea typeface="Source Code Pro" charset="0"/>
                <a:cs typeface="Source Code Pro" charset="0"/>
              </a:rPr>
              <a:t>return</a:t>
            </a:r>
            <a:r>
              <a:rPr lang="mr-IN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 (</a:t>
            </a:r>
            <a:endParaRPr lang="mr-IN" dirty="0">
              <a:solidFill>
                <a:srgbClr val="ADADAD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ADADAD"/>
                </a:solidFill>
                <a:latin typeface="Menlo-Regular" charset="0"/>
              </a:rPr>
              <a:t>            </a:t>
            </a:r>
            <a:r>
              <a:rPr lang="mr-IN" dirty="0">
                <a:solidFill>
                  <a:srgbClr val="9BA2B1"/>
                </a:solidFill>
                <a:latin typeface="Source Code Pro" charset="0"/>
                <a:ea typeface="Source Code Pro" charset="0"/>
                <a:cs typeface="Source Code Pro" charset="0"/>
              </a:rPr>
              <a:t>&lt;</a:t>
            </a:r>
            <a:r>
              <a:rPr lang="mr-IN" dirty="0" err="1">
                <a:solidFill>
                  <a:srgbClr val="D65562"/>
                </a:solidFill>
                <a:latin typeface="Source Code Pro" charset="0"/>
                <a:ea typeface="Source Code Pro" charset="0"/>
                <a:cs typeface="Source Code Pro" charset="0"/>
              </a:rPr>
              <a:t>div</a:t>
            </a:r>
            <a:r>
              <a:rPr lang="mr-IN" dirty="0">
                <a:solidFill>
                  <a:srgbClr val="9BA2B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mr-IN" i="1" dirty="0" err="1">
                <a:solidFill>
                  <a:srgbClr val="C58853"/>
                </a:solidFill>
                <a:latin typeface="Source Code Pro" charset="0"/>
                <a:ea typeface="Source Code Pro" charset="0"/>
                <a:cs typeface="Source Code Pro" charset="0"/>
              </a:rPr>
              <a:t>style</a:t>
            </a:r>
            <a:r>
              <a:rPr lang="mr-IN" dirty="0">
                <a:solidFill>
                  <a:srgbClr val="9BA2B1"/>
                </a:solidFill>
                <a:latin typeface="Source Code Pro" charset="0"/>
                <a:ea typeface="Source Code Pro" charset="0"/>
                <a:cs typeface="Source Code Pro" charset="0"/>
              </a:rPr>
              <a:t>=</a:t>
            </a:r>
            <a:r>
              <a:rPr lang="mr-IN" dirty="0">
                <a:solidFill>
                  <a:srgbClr val="AE3A35"/>
                </a:solidFill>
                <a:latin typeface="Source Code Pro" charset="0"/>
                <a:ea typeface="Source Code Pro" charset="0"/>
                <a:cs typeface="Source Code Pro" charset="0"/>
              </a:rPr>
              <a:t>{</a:t>
            </a:r>
            <a:r>
              <a:rPr lang="mr-IN" dirty="0" err="1">
                <a:solidFill>
                  <a:srgbClr val="D65562"/>
                </a:solidFill>
                <a:latin typeface="Source Code Pro" charset="0"/>
                <a:ea typeface="Source Code Pro" charset="0"/>
                <a:cs typeface="Source Code Pro" charset="0"/>
              </a:rPr>
              <a:t>appStyle</a:t>
            </a:r>
            <a:r>
              <a:rPr lang="mr-IN" dirty="0">
                <a:solidFill>
                  <a:srgbClr val="AE3A35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  <a:r>
              <a:rPr lang="mr-IN" dirty="0">
                <a:solidFill>
                  <a:srgbClr val="9BA2B1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  <a:endParaRPr lang="mr-IN" dirty="0">
              <a:solidFill>
                <a:srgbClr val="ADADAD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9BA2B1"/>
                </a:solidFill>
                <a:latin typeface="Menlo-Regular" charset="0"/>
              </a:rPr>
              <a:t>                </a:t>
            </a:r>
            <a:r>
              <a:rPr lang="mr-IN" dirty="0">
                <a:solidFill>
                  <a:srgbClr val="9BA2B1"/>
                </a:solidFill>
                <a:latin typeface="Source Code Pro" charset="0"/>
                <a:ea typeface="Source Code Pro" charset="0"/>
                <a:cs typeface="Source Code Pro" charset="0"/>
              </a:rPr>
              <a:t>&lt;</a:t>
            </a:r>
            <a:r>
              <a:rPr lang="mr-IN" dirty="0" err="1">
                <a:solidFill>
                  <a:srgbClr val="DEB468"/>
                </a:solidFill>
                <a:latin typeface="Source Code Pro" charset="0"/>
                <a:ea typeface="Source Code Pro" charset="0"/>
                <a:cs typeface="Source Code Pro" charset="0"/>
              </a:rPr>
              <a:t>Header</a:t>
            </a:r>
            <a:r>
              <a:rPr lang="mr-IN" dirty="0">
                <a:solidFill>
                  <a:srgbClr val="9BA2B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dirty="0">
                <a:solidFill>
                  <a:srgbClr val="9BA2B1"/>
                </a:solidFill>
                <a:latin typeface="Source Code Pro" charset="0"/>
                <a:ea typeface="Source Code Pro" charset="0"/>
                <a:cs typeface="Source Code Pro" charset="0"/>
              </a:rPr>
              <a:t>... </a:t>
            </a:r>
            <a:r>
              <a:rPr lang="mr-IN" dirty="0">
                <a:solidFill>
                  <a:srgbClr val="9BA2B1"/>
                </a:solidFill>
                <a:latin typeface="Source Code Pro" charset="0"/>
                <a:ea typeface="Source Code Pro" charset="0"/>
                <a:cs typeface="Source Code Pro" charset="0"/>
              </a:rPr>
              <a:t>/&gt;</a:t>
            </a:r>
            <a:endParaRPr lang="mr-IN" dirty="0">
              <a:solidFill>
                <a:srgbClr val="ADADAD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9BA2B1"/>
                </a:solidFill>
                <a:latin typeface="Menlo-Regular" charset="0"/>
              </a:rPr>
              <a:t>                </a:t>
            </a:r>
            <a:r>
              <a:rPr lang="mr-IN" dirty="0">
                <a:solidFill>
                  <a:srgbClr val="9BA2B1"/>
                </a:solidFill>
                <a:latin typeface="Source Code Pro" charset="0"/>
                <a:ea typeface="Source Code Pro" charset="0"/>
                <a:cs typeface="Source Code Pro" charset="0"/>
              </a:rPr>
              <a:t>&lt;</a:t>
            </a:r>
            <a:r>
              <a:rPr lang="mr-IN" dirty="0" err="1">
                <a:solidFill>
                  <a:srgbClr val="D65562"/>
                </a:solidFill>
                <a:latin typeface="Source Code Pro" charset="0"/>
                <a:ea typeface="Source Code Pro" charset="0"/>
                <a:cs typeface="Source Code Pro" charset="0"/>
              </a:rPr>
              <a:t>div</a:t>
            </a:r>
            <a:r>
              <a:rPr lang="mr-IN" dirty="0">
                <a:solidFill>
                  <a:srgbClr val="9BA2B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mr-IN" i="1" dirty="0" err="1">
                <a:solidFill>
                  <a:srgbClr val="C58853"/>
                </a:solidFill>
                <a:latin typeface="Source Code Pro" charset="0"/>
                <a:ea typeface="Source Code Pro" charset="0"/>
                <a:cs typeface="Source Code Pro" charset="0"/>
              </a:rPr>
              <a:t>id</a:t>
            </a:r>
            <a:r>
              <a:rPr lang="mr-IN" dirty="0">
                <a:solidFill>
                  <a:srgbClr val="9BA2B1"/>
                </a:solidFill>
                <a:latin typeface="Source Code Pro" charset="0"/>
                <a:ea typeface="Source Code Pro" charset="0"/>
                <a:cs typeface="Source Code Pro" charset="0"/>
              </a:rPr>
              <a:t>=</a:t>
            </a:r>
            <a:r>
              <a:rPr lang="mr-IN" dirty="0">
                <a:solidFill>
                  <a:srgbClr val="88B965"/>
                </a:solidFill>
                <a:latin typeface="Source Code Pro" charset="0"/>
                <a:ea typeface="Source Code Pro" charset="0"/>
                <a:cs typeface="Source Code Pro" charset="0"/>
              </a:rPr>
              <a:t>'</a:t>
            </a:r>
            <a:r>
              <a:rPr lang="mr-IN" dirty="0" err="1">
                <a:solidFill>
                  <a:srgbClr val="88B966"/>
                </a:solidFill>
                <a:latin typeface="Source Code Pro" charset="0"/>
                <a:ea typeface="Source Code Pro" charset="0"/>
                <a:cs typeface="Source Code Pro" charset="0"/>
              </a:rPr>
              <a:t>content</a:t>
            </a:r>
            <a:r>
              <a:rPr lang="mr-IN" dirty="0">
                <a:solidFill>
                  <a:srgbClr val="88B965"/>
                </a:solidFill>
                <a:latin typeface="Source Code Pro" charset="0"/>
                <a:ea typeface="Source Code Pro" charset="0"/>
                <a:cs typeface="Source Code Pro" charset="0"/>
              </a:rPr>
              <a:t>'</a:t>
            </a:r>
            <a:r>
              <a:rPr lang="mr-IN" dirty="0">
                <a:solidFill>
                  <a:srgbClr val="9BA2B1"/>
                </a:solidFill>
                <a:latin typeface="Source Code Pro" charset="0"/>
                <a:ea typeface="Source Code Pro" charset="0"/>
                <a:cs typeface="Source Code Pro" charset="0"/>
              </a:rPr>
              <a:t>&gt;&lt;/</a:t>
            </a:r>
            <a:r>
              <a:rPr lang="mr-IN" dirty="0" err="1">
                <a:solidFill>
                  <a:srgbClr val="D65562"/>
                </a:solidFill>
                <a:latin typeface="Source Code Pro" charset="0"/>
                <a:ea typeface="Source Code Pro" charset="0"/>
                <a:cs typeface="Source Code Pro" charset="0"/>
              </a:rPr>
              <a:t>div</a:t>
            </a:r>
            <a:r>
              <a:rPr lang="mr-IN" dirty="0">
                <a:solidFill>
                  <a:srgbClr val="9BA2B1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  <a:endParaRPr lang="mr-IN" dirty="0">
              <a:solidFill>
                <a:srgbClr val="ADADAD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9BA2B1"/>
                </a:solidFill>
                <a:latin typeface="Menlo-Regular" charset="0"/>
              </a:rPr>
              <a:t>            </a:t>
            </a:r>
            <a:r>
              <a:rPr lang="mr-IN" dirty="0">
                <a:solidFill>
                  <a:srgbClr val="9BA2B1"/>
                </a:solidFill>
                <a:latin typeface="Source Code Pro" charset="0"/>
                <a:ea typeface="Source Code Pro" charset="0"/>
                <a:cs typeface="Source Code Pro" charset="0"/>
              </a:rPr>
              <a:t>&lt;/</a:t>
            </a:r>
            <a:r>
              <a:rPr lang="mr-IN" dirty="0" err="1">
                <a:solidFill>
                  <a:srgbClr val="D65562"/>
                </a:solidFill>
                <a:latin typeface="Source Code Pro" charset="0"/>
                <a:ea typeface="Source Code Pro" charset="0"/>
                <a:cs typeface="Source Code Pro" charset="0"/>
              </a:rPr>
              <a:t>div</a:t>
            </a:r>
            <a:r>
              <a:rPr lang="mr-IN" dirty="0">
                <a:solidFill>
                  <a:srgbClr val="9BA2B1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  <a:endParaRPr lang="mr-IN" dirty="0">
              <a:solidFill>
                <a:srgbClr val="ADADAD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ADADAD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);</a:t>
            </a:r>
            <a:endParaRPr lang="mr-IN" dirty="0">
              <a:solidFill>
                <a:srgbClr val="ADADAD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ADADAD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  <a:endParaRPr lang="mr-IN" dirty="0">
              <a:solidFill>
                <a:srgbClr val="ADADAD"/>
              </a:solidFill>
              <a:latin typeface="Menlo-Regular" charset="0"/>
            </a:endParaRPr>
          </a:p>
          <a:p>
            <a:endParaRPr lang="mr-IN" dirty="0">
              <a:solidFill>
                <a:srgbClr val="ADADAD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ADADAD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20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Complex and Intricate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874" y="1245870"/>
            <a:ext cx="7758377" cy="4453128"/>
          </a:xfrm>
        </p:spPr>
      </p:pic>
      <p:cxnSp>
        <p:nvCxnSpPr>
          <p:cNvPr id="8" name="Straight Arrow Connector 7"/>
          <p:cNvCxnSpPr/>
          <p:nvPr/>
        </p:nvCxnSpPr>
        <p:spPr>
          <a:xfrm flipV="1">
            <a:off x="7254564" y="5154930"/>
            <a:ext cx="3486" cy="1346609"/>
          </a:xfrm>
          <a:prstGeom prst="straightConnector1">
            <a:avLst/>
          </a:prstGeom>
          <a:ln w="2286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607040" y="308610"/>
            <a:ext cx="0" cy="1405890"/>
          </a:xfrm>
          <a:prstGeom prst="straightConnector1">
            <a:avLst/>
          </a:prstGeom>
          <a:ln w="2286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86000" y="1440180"/>
            <a:ext cx="1634490" cy="0"/>
          </a:xfrm>
          <a:prstGeom prst="straightConnector1">
            <a:avLst/>
          </a:prstGeom>
          <a:ln w="2286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Page Manipulation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6" t="59214" r="8068"/>
          <a:stretch/>
        </p:blipFill>
        <p:spPr>
          <a:xfrm>
            <a:off x="3610702" y="1977390"/>
            <a:ext cx="8581298" cy="233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7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15" y="537101"/>
            <a:ext cx="2452254" cy="24522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109" y="2057027"/>
            <a:ext cx="2394670" cy="23946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51" y="3891143"/>
            <a:ext cx="2227372" cy="2227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37" y="373340"/>
            <a:ext cx="2133600" cy="2779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68" y="3704355"/>
            <a:ext cx="3218879" cy="241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8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/>
              <a:t>makes React special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Virtual DOM</a:t>
            </a:r>
          </a:p>
          <a:p>
            <a:r>
              <a:rPr lang="en-US" sz="2400" dirty="0"/>
              <a:t>ES2016/</a:t>
            </a:r>
            <a:r>
              <a:rPr lang="en-US" sz="2400" dirty="0">
                <a:ea typeface="Corbel" charset="0"/>
                <a:cs typeface="Corbel" charset="0"/>
              </a:rPr>
              <a:t>7</a:t>
            </a:r>
            <a:endParaRPr lang="en-US" sz="2400" dirty="0"/>
          </a:p>
          <a:p>
            <a:r>
              <a:rPr lang="en-US" sz="2400" dirty="0"/>
              <a:t>Props</a:t>
            </a:r>
          </a:p>
          <a:p>
            <a:r>
              <a:rPr lang="en-US" sz="2400" dirty="0"/>
              <a:t>JSX</a:t>
            </a:r>
          </a:p>
          <a:p>
            <a:r>
              <a:rPr lang="en-US" sz="2400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125532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9FA"/>
                </a:solidFill>
              </a:rPr>
              <a:t>Virtual DOM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144333"/>
            <a:ext cx="7315200" cy="4559808"/>
          </a:xfrm>
        </p:spPr>
      </p:pic>
    </p:spTree>
    <p:extLst>
      <p:ext uri="{BB962C8B-B14F-4D97-AF65-F5344CB8AC3E}">
        <p14:creationId xmlns:p14="http://schemas.microsoft.com/office/powerpoint/2010/main" val="193848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elated image"/>
          <p:cNvSpPr>
            <a:spLocks noChangeAspect="1" noChangeArrowheads="1"/>
          </p:cNvSpPr>
          <p:nvPr/>
        </p:nvSpPr>
        <p:spPr bwMode="auto">
          <a:xfrm>
            <a:off x="0" y="0"/>
            <a:ext cx="289560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4" b="13257"/>
          <a:stretch/>
        </p:blipFill>
        <p:spPr>
          <a:xfrm>
            <a:off x="0" y="297180"/>
            <a:ext cx="12192000" cy="608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651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1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000000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1799</TotalTime>
  <Words>679</Words>
  <Application>Microsoft Macintosh PowerPoint</Application>
  <PresentationFormat>Widescreen</PresentationFormat>
  <Paragraphs>180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Calibri</vt:lpstr>
      <vt:lpstr>Corbel</vt:lpstr>
      <vt:lpstr>Mangal</vt:lpstr>
      <vt:lpstr>Menlo</vt:lpstr>
      <vt:lpstr>Menlo-Regular</vt:lpstr>
      <vt:lpstr>Source Code Pro</vt:lpstr>
      <vt:lpstr>Wingdings 2</vt:lpstr>
      <vt:lpstr>Frame</vt:lpstr>
      <vt:lpstr>React: A JS Library for Building User Interfaces</vt:lpstr>
      <vt:lpstr>Making User Interfaces</vt:lpstr>
      <vt:lpstr>1) Complex and Intricate</vt:lpstr>
      <vt:lpstr>2) Page Manipulation</vt:lpstr>
      <vt:lpstr>What is React?</vt:lpstr>
      <vt:lpstr>PowerPoint Presentation</vt:lpstr>
      <vt:lpstr>What makes React special?</vt:lpstr>
      <vt:lpstr>Virtual DOM</vt:lpstr>
      <vt:lpstr>PowerPoint Presentation</vt:lpstr>
      <vt:lpstr>JSX</vt:lpstr>
      <vt:lpstr>JS...</vt:lpstr>
      <vt:lpstr>JSX</vt:lpstr>
      <vt:lpstr>Components</vt:lpstr>
      <vt:lpstr>Basic Components</vt:lpstr>
      <vt:lpstr>Styles/CSS</vt:lpstr>
      <vt:lpstr>Action Handlers</vt:lpstr>
      <vt:lpstr>Props and Nesting Components</vt:lpstr>
      <vt:lpstr>Looping</vt:lpstr>
      <vt:lpstr>Class Components and State</vt:lpstr>
      <vt:lpstr>Class Components</vt:lpstr>
      <vt:lpstr>Class Methods</vt:lpstr>
      <vt:lpstr>Class Constructor</vt:lpstr>
      <vt:lpstr>What are states?</vt:lpstr>
      <vt:lpstr>setState</vt:lpstr>
      <vt:lpstr>Whole Class</vt:lpstr>
      <vt:lpstr>Putting It All Together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Peter Wu</dc:creator>
  <cp:lastModifiedBy>Peter Wu</cp:lastModifiedBy>
  <cp:revision>153</cp:revision>
  <dcterms:created xsi:type="dcterms:W3CDTF">2017-10-25T00:45:32Z</dcterms:created>
  <dcterms:modified xsi:type="dcterms:W3CDTF">2018-11-03T22:36:30Z</dcterms:modified>
</cp:coreProperties>
</file>