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8"/>
  </p:notesMasterIdLst>
  <p:sldIdLst>
    <p:sldId id="256" r:id="rId2"/>
    <p:sldId id="285" r:id="rId3"/>
    <p:sldId id="286" r:id="rId4"/>
    <p:sldId id="287" r:id="rId5"/>
    <p:sldId id="290" r:id="rId6"/>
    <p:sldId id="288" r:id="rId7"/>
    <p:sldId id="258" r:id="rId8"/>
    <p:sldId id="292" r:id="rId9"/>
    <p:sldId id="293" r:id="rId10"/>
    <p:sldId id="270" r:id="rId11"/>
    <p:sldId id="261" r:id="rId12"/>
    <p:sldId id="260" r:id="rId13"/>
    <p:sldId id="263" r:id="rId14"/>
    <p:sldId id="283" r:id="rId15"/>
    <p:sldId id="295" r:id="rId16"/>
    <p:sldId id="296" r:id="rId17"/>
    <p:sldId id="264" r:id="rId18"/>
    <p:sldId id="297" r:id="rId19"/>
    <p:sldId id="294" r:id="rId20"/>
    <p:sldId id="265" r:id="rId21"/>
    <p:sldId id="268" r:id="rId22"/>
    <p:sldId id="266" r:id="rId23"/>
    <p:sldId id="277" r:id="rId24"/>
    <p:sldId id="267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FA"/>
    <a:srgbClr val="58ACAC"/>
    <a:srgbClr val="AE91AE"/>
    <a:srgbClr val="E1D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/>
    <p:restoredTop sz="89015"/>
  </p:normalViewPr>
  <p:slideViewPr>
    <p:cSldViewPr snapToGrid="0" snapToObjects="1">
      <p:cViewPr varScale="1">
        <p:scale>
          <a:sx n="116" d="100"/>
          <a:sy n="116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FBBE-9299-C84C-9097-582400C8E21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BBAC-9314-2D49-8792-550330B0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</a:t>
            </a:r>
            <a:r>
              <a:rPr lang="en-US" baseline="0" dirty="0"/>
              <a:t> do we need a library for creating user interfaces? </a:t>
            </a:r>
            <a:r>
              <a:rPr lang="en-US" baseline="0" dirty="0" err="1"/>
              <a:t>Whats</a:t>
            </a:r>
            <a:r>
              <a:rPr lang="en-US" baseline="0" dirty="0"/>
              <a:t> wrong with the regular stuff like HTML, CSS, and </a:t>
            </a:r>
            <a:r>
              <a:rPr lang="en-US" baseline="0" dirty="0" err="1"/>
              <a:t>Javascript</a:t>
            </a:r>
            <a:r>
              <a:rPr lang="en-US" baseline="0" dirty="0"/>
              <a:t>?</a:t>
            </a:r>
          </a:p>
          <a:p>
            <a:r>
              <a:rPr lang="en-US" baseline="0" dirty="0"/>
              <a:t>Well basically because for a lot of people,</a:t>
            </a:r>
          </a:p>
          <a:p>
            <a:r>
              <a:rPr lang="en-US" baseline="0" dirty="0"/>
              <a:t>&lt;Press&gt;</a:t>
            </a:r>
          </a:p>
          <a:p>
            <a:endParaRPr lang="en-US" baseline="0" dirty="0"/>
          </a:p>
          <a:p>
            <a:r>
              <a:rPr lang="en-US" baseline="0" dirty="0"/>
              <a:t>It really does suck. And when I mean a lot of people, I mean both for </a:t>
            </a:r>
            <a:r>
              <a:rPr lang="en-US" baseline="0" dirty="0" err="1"/>
              <a:t>hobbyistdevelopers</a:t>
            </a:r>
            <a:r>
              <a:rPr lang="en-US" baseline="0" dirty="0"/>
              <a:t> or big companies. Managing a large frontend website was a huge struggle for two reason: &lt;list reasons&gt;</a:t>
            </a:r>
          </a:p>
          <a:p>
            <a:endParaRPr lang="en-US" baseline="0" dirty="0"/>
          </a:p>
          <a:p>
            <a:r>
              <a:rPr lang="en-US" dirty="0"/>
              <a:t>Now lets go</a:t>
            </a:r>
            <a:r>
              <a:rPr lang="en-US" baseline="0" dirty="0"/>
              <a:t> into these points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5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</a:t>
            </a:r>
            <a:r>
              <a:rPr lang="en-US" baseline="0" dirty="0"/>
              <a:t> are user interfaces complex and intricate? Lets looks at an example. Take your </a:t>
            </a:r>
            <a:r>
              <a:rPr lang="en-US" baseline="0" dirty="0" err="1"/>
              <a:t>facebook</a:t>
            </a:r>
            <a:r>
              <a:rPr lang="en-US" baseline="0" dirty="0"/>
              <a:t> feed.</a:t>
            </a:r>
          </a:p>
          <a:p>
            <a:r>
              <a:rPr lang="en-US" baseline="0" dirty="0"/>
              <a:t>Now already we see that there are multiple parts that we can separate. First there is the header navigation bar.</a:t>
            </a:r>
          </a:p>
          <a:p>
            <a:r>
              <a:rPr lang="en-US" baseline="0" dirty="0"/>
              <a:t>There is the actual posts itself. Then there is the list of friends. There are ads, the groups you are part of, ad so much more. </a:t>
            </a:r>
          </a:p>
          <a:p>
            <a:r>
              <a:rPr lang="en-US" baseline="0" dirty="0"/>
              <a:t>Furthermore, you need to share information across the page, like how your name shows up in multiple pages. </a:t>
            </a:r>
          </a:p>
          <a:p>
            <a:r>
              <a:rPr lang="en-US" baseline="0" dirty="0"/>
              <a:t>Sometimes, one part of the page can trigger another part, like clicking on your friend brings up the chat history or clicking on a post redirects you to a new page with the same header.</a:t>
            </a:r>
          </a:p>
          <a:p>
            <a:endParaRPr lang="en-US" baseline="0" dirty="0"/>
          </a:p>
          <a:p>
            <a:r>
              <a:rPr lang="en-US" baseline="0" dirty="0"/>
              <a:t>There are a lot of parts and they interact with each other and can be reused.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Stuff to talk about:</a:t>
            </a:r>
          </a:p>
          <a:p>
            <a:pPr marL="228600" indent="-228600">
              <a:buAutoNum type="arabicParenR"/>
            </a:pPr>
            <a:r>
              <a:rPr lang="en-US" baseline="0" dirty="0"/>
              <a:t>Stuff is made up of smaller stuff</a:t>
            </a:r>
          </a:p>
          <a:p>
            <a:pPr marL="228600" indent="-228600">
              <a:buAutoNum type="arabicParenR"/>
            </a:pPr>
            <a:r>
              <a:rPr lang="en-US" baseline="0" dirty="0"/>
              <a:t>Reusable parts</a:t>
            </a:r>
          </a:p>
          <a:p>
            <a:pPr marL="228600" indent="-228600">
              <a:buAutoNum type="arabicParenR"/>
            </a:pPr>
            <a:r>
              <a:rPr lang="en-US" baseline="0" dirty="0"/>
              <a:t>Triggers between parts</a:t>
            </a:r>
          </a:p>
          <a:p>
            <a:pPr marL="228600" indent="-228600">
              <a:buAutoNum type="arabicParenR"/>
            </a:pPr>
            <a:r>
              <a:rPr lang="en-US" baseline="0" dirty="0"/>
              <a:t>Sharing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0" r:id="rId2"/>
    <p:sldLayoutId id="2147483853" r:id="rId3"/>
    <p:sldLayoutId id="2147483843" r:id="rId4"/>
    <p:sldLayoutId id="2147483854" r:id="rId5"/>
    <p:sldLayoutId id="2147483844" r:id="rId6"/>
    <p:sldLayoutId id="2147483845" r:id="rId7"/>
    <p:sldLayoutId id="2147483846" r:id="rId8"/>
    <p:sldLayoutId id="2147483855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A JS Library for Building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Srinivas Lade and Peter Wu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298448"/>
            <a:ext cx="1421578" cy="14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 XML (JavaScript and 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8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526" y="2596377"/>
            <a:ext cx="524694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endParaRPr lang="en-US" sz="2400" dirty="0"/>
          </a:p>
          <a:p>
            <a:r>
              <a:rPr lang="mr-IN" sz="2400" dirty="0"/>
              <a:t>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sz="16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',</a:t>
            </a:r>
            <a:endParaRPr lang="mr-IN" sz="2400" dirty="0"/>
          </a:p>
          <a:p>
            <a:r>
              <a:rPr lang="de-DE" sz="2400" dirty="0"/>
              <a:t>  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null,</a:t>
            </a:r>
            <a:endParaRPr lang="de-DE" sz="2400" dirty="0"/>
          </a:p>
          <a:p>
            <a:r>
              <a:rPr lang="de-DE" sz="2400" dirty="0"/>
              <a:t> 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('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img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', {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url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: '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avatar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' }),</a:t>
            </a:r>
            <a:endParaRPr lang="de-DE" sz="2400" dirty="0"/>
          </a:p>
          <a:p>
            <a:r>
              <a:rPr lang="de-DE" sz="2400" dirty="0"/>
              <a:t> 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endParaRPr lang="de-DE" sz="2400" dirty="0"/>
          </a:p>
          <a:p>
            <a:r>
              <a:rPr lang="mr-IN" sz="2400" dirty="0"/>
              <a:t>  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sz="1600" dirty="0" err="1">
                <a:latin typeface="Source Code Pro" charset="0"/>
                <a:ea typeface="Source Code Pro" charset="0"/>
                <a:cs typeface="Source Code Pro" charset="0"/>
              </a:rPr>
              <a:t>span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',</a:t>
            </a:r>
            <a:endParaRPr lang="mr-IN" sz="2400" dirty="0"/>
          </a:p>
          <a:p>
            <a:r>
              <a:rPr lang="en-US" sz="2400" dirty="0"/>
              <a:t>    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{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: 'full-name' },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fname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 +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lname</a:t>
            </a:r>
            <a:endParaRPr lang="en-US" sz="2400" dirty="0"/>
          </a:p>
          <a:p>
            <a:r>
              <a:rPr lang="mr-IN" sz="2400" dirty="0"/>
              <a:t>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mr-IN" sz="2400" dirty="0"/>
          </a:p>
          <a:p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59" y="860612"/>
            <a:ext cx="1116960" cy="1116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2696" y="1123837"/>
            <a:ext cx="31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Srinivas Lade</a:t>
            </a:r>
          </a:p>
        </p:txBody>
      </p:sp>
    </p:spTree>
    <p:extLst>
      <p:ext uri="{BB962C8B-B14F-4D97-AF65-F5344CB8AC3E}">
        <p14:creationId xmlns:p14="http://schemas.microsoft.com/office/powerpoint/2010/main" val="139967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5932" y="2503579"/>
            <a:ext cx="6082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sz="20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sz="2400" dirty="0"/>
          </a:p>
          <a:p>
            <a:r>
              <a:rPr lang="en-US" sz="2400" dirty="0"/>
              <a:t>  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img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url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}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='avatar' /&gt;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&lt;span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='full-name'&gt;{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fname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+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lname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}&lt;/span&gt;</a:t>
            </a:r>
            <a:endParaRPr lang="en-US" sz="2400" dirty="0"/>
          </a:p>
          <a:p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mr-IN" sz="20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59" y="860612"/>
            <a:ext cx="1116960" cy="111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2696" y="1123837"/>
            <a:ext cx="31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Srinivas Lade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464633" y="352697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07730" y="4536374"/>
            <a:ext cx="22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JS code directly in HTML using {}</a:t>
            </a:r>
          </a:p>
        </p:txBody>
      </p:sp>
    </p:spTree>
    <p:extLst>
      <p:ext uri="{BB962C8B-B14F-4D97-AF65-F5344CB8AC3E}">
        <p14:creationId xmlns:p14="http://schemas.microsoft.com/office/powerpoint/2010/main" val="315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5798" y="2922948"/>
            <a:ext cx="765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</a:t>
            </a:r>
            <a:r>
              <a:rPr lang="en-US" sz="2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Panel</a:t>
            </a:r>
            <a:r>
              <a:rPr lang="en-US" sz="2000" dirty="0">
                <a:solidFill>
                  <a:srgbClr val="B4DB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(</a:t>
            </a:r>
          </a:p>
          <a:p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='panel’&gt;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5BACA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rgbClr val="5BACA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5798" y="1672366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element </a:t>
            </a:r>
            <a:r>
              <a:rPr lang="en-US" sz="2400" dirty="0">
                <a:solidFill>
                  <a:srgbClr val="9398A0"/>
                </a:solidFill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h1</a:t>
            </a:r>
            <a:r>
              <a:rPr lang="en-US" sz="24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Hello World</a:t>
            </a:r>
            <a:r>
              <a:rPr lang="en-US" sz="24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h1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/&gt;;</a:t>
            </a:r>
            <a:endParaRPr lang="en-US" sz="2400" dirty="0">
              <a:effectLst/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8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Styles/CSS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6944" y="1116104"/>
            <a:ext cx="7658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styles =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backgroundColor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“red”,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Panel(){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&lt;div style={styles}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='panel’&gt;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&lt;/div&gt;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6944" y="1116104"/>
            <a:ext cx="7658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styles =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backgroundColor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“red”,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Panel(){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&lt;div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onClick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={function()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console.log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(“Clicked”);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}}&gt;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&lt;/div&gt;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8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Nesting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758077"/>
            <a:ext cx="73761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</a:t>
            </a:r>
            <a:r>
              <a:rPr lang="en-US" sz="24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4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b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&lt;div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=“panel”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style={{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backgroundColor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props.color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}}&gt;...&lt;/div&gt;;</a:t>
            </a:r>
            <a:b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BACAC"/>
              </a:solidFill>
              <a:effectLst/>
            </a:endParaRPr>
          </a:p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Panels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lang="en-US" sz="2400" dirty="0"/>
          </a:p>
          <a:p>
            <a:r>
              <a:rPr lang="en-US" sz="2400" dirty="0">
                <a:solidFill>
                  <a:srgbClr val="999999"/>
                </a:solidFill>
              </a:rPr>
              <a:t>  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  <a:ea typeface="Source Code Pro" charset="0"/>
                <a:cs typeface="Source Code Pro" charset="0"/>
              </a:rPr>
              <a:t>//React knows &lt;Panel /&gt; is a component because it’s a function that returns HTML.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lang="en-US" sz="2400" dirty="0"/>
          </a:p>
          <a:p>
            <a:r>
              <a:rPr lang="en-US" sz="2400" dirty="0">
                <a:solidFill>
                  <a:srgbClr val="C5A5C5"/>
                </a:solidFill>
              </a:rPr>
              <a:t>  </a:t>
            </a:r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Panel </a:t>
            </a:r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color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=“</a:t>
            </a:r>
            <a:r>
              <a:rPr lang="en-US" sz="2400" dirty="0">
                <a:solidFill>
                  <a:srgbClr val="8DC891"/>
                </a:solidFill>
                <a:latin typeface="Source Code Pro" charset="0"/>
                <a:ea typeface="Source Code Pro" charset="0"/>
                <a:cs typeface="Source Code Pro" charset="0"/>
              </a:rPr>
              <a:t>red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”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/&gt;;</a:t>
            </a:r>
            <a:endParaRPr lang="en-US" sz="2400" dirty="0">
              <a:solidFill>
                <a:srgbClr val="5FB3B3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0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758077"/>
            <a:ext cx="7376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Panels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	let list = [];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  for (let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= 0;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&lt; 9;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++) 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      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list.push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(&lt;Panel color=“red” /&gt;);</a:t>
            </a:r>
          </a:p>
          <a:p>
            <a:endParaRPr lang="en-US" sz="2400" dirty="0">
              <a:solidFill>
                <a:srgbClr val="999999"/>
              </a:solidFill>
            </a:endParaRPr>
          </a:p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   return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div id=“panels”&gt;{list}&lt;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/div&gt;;</a:t>
            </a:r>
            <a:endParaRPr lang="en-US" sz="2400" dirty="0">
              <a:solidFill>
                <a:srgbClr val="5FB3B3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 and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9FA"/>
                </a:solidFill>
              </a:rPr>
              <a:t>Making User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67" y="801511"/>
            <a:ext cx="73603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TEDIOUS</a:t>
            </a:r>
          </a:p>
          <a:p>
            <a:pPr algn="ctr"/>
            <a:endParaRPr lang="en-US" sz="3200" b="1" dirty="0"/>
          </a:p>
          <a:p>
            <a:pPr marL="742950" indent="-742950" algn="ctr">
              <a:buAutoNum type="arabicParenR"/>
            </a:pPr>
            <a:r>
              <a:rPr lang="en-US" sz="4400" dirty="0"/>
              <a:t>Complex and Intricate</a:t>
            </a:r>
          </a:p>
          <a:p>
            <a:pPr marL="742950" indent="-742950" algn="ctr">
              <a:buAutoNum type="arabicParenR"/>
            </a:pPr>
            <a:r>
              <a:rPr lang="en-US" sz="4400" dirty="0"/>
              <a:t>Page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9043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9040" y="1712321"/>
            <a:ext cx="78867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solidFill>
                <a:srgbClr val="58ACAC"/>
              </a:solidFill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// Because this is the class, the HTML must be     returned inside of a function. React decided to use the render function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title={“Title”}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  <a:endParaRPr lang="en-US" sz="2400" dirty="0">
              <a:solidFill>
                <a:srgbClr val="5BACAC"/>
              </a:solidFill>
            </a:endParaRPr>
          </a:p>
          <a:p>
            <a:r>
              <a:rPr lang="en-US" sz="2400" dirty="0">
                <a:solidFill>
                  <a:srgbClr val="5BACAC"/>
                </a:solidFill>
              </a:rPr>
              <a:t>  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49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Methods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59352" y="1123837"/>
            <a:ext cx="75821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solidFill>
                <a:srgbClr val="58ACAC"/>
              </a:solidFill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newTheme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= () =&gt; {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(“This is a new theme”);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}</a:t>
            </a:r>
            <a:endParaRPr lang="en-US" sz="2000" dirty="0">
              <a:solidFill>
                <a:srgbClr val="B4DBDB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4DBDB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// Because this is the class, the HTML must be     returned inside of a function. React decided to use the render function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newTheme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this.newTheme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}    </a:t>
            </a:r>
          </a:p>
          <a:p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title={“Title”}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  <a:endParaRPr lang="en-US" sz="2400" dirty="0">
              <a:solidFill>
                <a:srgbClr val="5BACAC"/>
              </a:solidFill>
            </a:endParaRPr>
          </a:p>
          <a:p>
            <a:r>
              <a:rPr lang="en-US" sz="2400" dirty="0">
                <a:solidFill>
                  <a:srgbClr val="5BACAC"/>
                </a:solidFill>
              </a:rPr>
              <a:t>  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62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Constructor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2900" y="1327648"/>
            <a:ext cx="61863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  constructor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000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sz="2000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sz="2000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(“This will run first”);		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 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// More functions ...</a:t>
            </a:r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// Render function</a:t>
            </a:r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states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745" y="1123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1223438"/>
            <a:ext cx="7101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  constructor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000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sz="2000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sz="2000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	 </a:t>
            </a:r>
            <a:r>
              <a:rPr lang="en-US" sz="2000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this.state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= {title: “Title”};</a:t>
            </a:r>
            <a:endParaRPr lang="mr-IN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title={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this.state.title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}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7640" y="2755683"/>
            <a:ext cx="78981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this</a:t>
            </a:r>
            <a:r>
              <a:rPr lang="en-US" sz="20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sz="2000" dirty="0" err="1">
                <a:solidFill>
                  <a:srgbClr val="6CA3D9"/>
                </a:solidFill>
                <a:latin typeface="Source Code Pro" charset="0"/>
                <a:ea typeface="Source Code Pro" charset="0"/>
                <a:cs typeface="Source Code Pro" charset="0"/>
              </a:rPr>
              <a:t>setState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(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prevState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props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) </a:t>
            </a:r>
            <a:r>
              <a:rPr lang="en-US" sz="2000" dirty="0">
                <a:solidFill>
                  <a:srgbClr val="9398A0"/>
                </a:solidFill>
                <a:latin typeface="Source Code Pro" charset="0"/>
                <a:ea typeface="Source Code Pro" charset="0"/>
                <a:cs typeface="Source Code Pro" charset="0"/>
              </a:rPr>
              <a:t>=&gt;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({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title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“New Title”,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})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11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8545" y="469773"/>
            <a:ext cx="65165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export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default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en-US" dirty="0" err="1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dirty="0" err="1">
                <a:solidFill>
                  <a:srgbClr val="88B966"/>
                </a:solidFill>
                <a:latin typeface="Source Code Pro" charset="0"/>
                <a:ea typeface="Source Code Pro" charset="0"/>
                <a:cs typeface="Source Code Pro" charset="0"/>
              </a:rPr>
              <a:t>Component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constructor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en-US" i="1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this</a:t>
            </a:r>
            <a:r>
              <a:rPr lang="en-US" dirty="0" err="1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state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//Methods...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519DEB"/>
                </a:solidFill>
                <a:latin typeface="Source Code Pro" charset="0"/>
                <a:ea typeface="Source Code Pro" charset="0"/>
                <a:cs typeface="Source Code Pro" charset="0"/>
              </a:rPr>
              <a:t>render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() {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i="1" dirty="0" err="1">
                <a:solidFill>
                  <a:srgbClr val="C58853"/>
                </a:solidFill>
                <a:latin typeface="Source Code Pro" charset="0"/>
                <a:ea typeface="Source Code Pro" charset="0"/>
                <a:cs typeface="Source Code Pro" charset="0"/>
              </a:rPr>
              <a:t>style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mr-IN" dirty="0">
                <a:solidFill>
                  <a:srgbClr val="AE3A35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appStyle</a:t>
            </a:r>
            <a:r>
              <a:rPr lang="mr-IN" dirty="0">
                <a:solidFill>
                  <a:srgbClr val="AE3A35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...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/&gt;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i="1" dirty="0" err="1">
                <a:solidFill>
                  <a:srgbClr val="C58853"/>
                </a:solidFill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mr-IN" dirty="0">
                <a:solidFill>
                  <a:srgbClr val="88B965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dirty="0" err="1">
                <a:solidFill>
                  <a:srgbClr val="88B966"/>
                </a:solidFill>
                <a:latin typeface="Source Code Pro" charset="0"/>
                <a:ea typeface="Source Code Pro" charset="0"/>
                <a:cs typeface="Source Code Pro" charset="0"/>
              </a:rPr>
              <a:t>content</a:t>
            </a:r>
            <a:r>
              <a:rPr lang="mr-IN" dirty="0">
                <a:solidFill>
                  <a:srgbClr val="88B965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&gt;&lt;/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2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Complex and Intricate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74" y="1245870"/>
            <a:ext cx="7758377" cy="4453128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7254564" y="5154930"/>
            <a:ext cx="3486" cy="1346609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07040" y="308610"/>
            <a:ext cx="0" cy="1405890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1440180"/>
            <a:ext cx="1634490" cy="0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Page Manipulation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t="59214" r="8068"/>
          <a:stretch/>
        </p:blipFill>
        <p:spPr>
          <a:xfrm>
            <a:off x="3610702" y="1977390"/>
            <a:ext cx="8581298" cy="2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15" y="537101"/>
            <a:ext cx="2452254" cy="2452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09" y="2057027"/>
            <a:ext cx="2394670" cy="2394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3891143"/>
            <a:ext cx="2227372" cy="222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37" y="373340"/>
            <a:ext cx="2133600" cy="277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68" y="3704355"/>
            <a:ext cx="3218879" cy="24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makes React special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 DOM</a:t>
            </a:r>
          </a:p>
          <a:p>
            <a:r>
              <a:rPr lang="en-US" sz="2400" dirty="0"/>
              <a:t>ES2016/</a:t>
            </a:r>
            <a:r>
              <a:rPr lang="en-US" sz="2400" dirty="0">
                <a:ea typeface="Corbel" charset="0"/>
                <a:cs typeface="Corbel" charset="0"/>
              </a:rPr>
              <a:t>7</a:t>
            </a:r>
            <a:endParaRPr lang="en-US" sz="2400" dirty="0"/>
          </a:p>
          <a:p>
            <a:r>
              <a:rPr lang="en-US" sz="2400" dirty="0"/>
              <a:t>Props</a:t>
            </a:r>
          </a:p>
          <a:p>
            <a:r>
              <a:rPr lang="en-US" sz="2400" dirty="0"/>
              <a:t>JSX</a:t>
            </a:r>
          </a:p>
          <a:p>
            <a:r>
              <a:rPr lang="en-US" sz="2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25532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9FA"/>
                </a:solidFill>
              </a:rPr>
              <a:t>Virtual DOM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4333"/>
            <a:ext cx="7315200" cy="4559808"/>
          </a:xfrm>
        </p:spPr>
      </p:pic>
    </p:spTree>
    <p:extLst>
      <p:ext uri="{BB962C8B-B14F-4D97-AF65-F5344CB8AC3E}">
        <p14:creationId xmlns:p14="http://schemas.microsoft.com/office/powerpoint/2010/main" val="1938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lated image"/>
          <p:cNvSpPr>
            <a:spLocks noChangeAspect="1" noChangeArrowheads="1"/>
          </p:cNvSpPr>
          <p:nvPr/>
        </p:nvSpPr>
        <p:spPr bwMode="auto">
          <a:xfrm>
            <a:off x="0" y="0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b="13257"/>
          <a:stretch/>
        </p:blipFill>
        <p:spPr>
          <a:xfrm>
            <a:off x="0" y="297180"/>
            <a:ext cx="12192000" cy="60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5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1788</TotalTime>
  <Words>679</Words>
  <Application>Microsoft Macintosh PowerPoint</Application>
  <PresentationFormat>Widescreen</PresentationFormat>
  <Paragraphs>180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Corbel</vt:lpstr>
      <vt:lpstr>Mangal</vt:lpstr>
      <vt:lpstr>Menlo</vt:lpstr>
      <vt:lpstr>Menlo-Regular</vt:lpstr>
      <vt:lpstr>Source Code Pro</vt:lpstr>
      <vt:lpstr>Wingdings 2</vt:lpstr>
      <vt:lpstr>Frame</vt:lpstr>
      <vt:lpstr>React: A JS Library for Building User Interfaces</vt:lpstr>
      <vt:lpstr>Making User Interfaces</vt:lpstr>
      <vt:lpstr>1) Complex and Intricate</vt:lpstr>
      <vt:lpstr>2) Page Manipulation</vt:lpstr>
      <vt:lpstr>What is React?</vt:lpstr>
      <vt:lpstr>PowerPoint Presentation</vt:lpstr>
      <vt:lpstr>What makes React special?</vt:lpstr>
      <vt:lpstr>Virtual DOM</vt:lpstr>
      <vt:lpstr>PowerPoint Presentation</vt:lpstr>
      <vt:lpstr>JSX</vt:lpstr>
      <vt:lpstr>JS...</vt:lpstr>
      <vt:lpstr>JSX</vt:lpstr>
      <vt:lpstr>Components</vt:lpstr>
      <vt:lpstr>Basic Components</vt:lpstr>
      <vt:lpstr>Styles/CSS</vt:lpstr>
      <vt:lpstr>Action Handlers</vt:lpstr>
      <vt:lpstr>Props and Nesting Components</vt:lpstr>
      <vt:lpstr>Looping</vt:lpstr>
      <vt:lpstr>Class Components and State</vt:lpstr>
      <vt:lpstr>Class Components</vt:lpstr>
      <vt:lpstr>Class Methods</vt:lpstr>
      <vt:lpstr>Class Constructor</vt:lpstr>
      <vt:lpstr>What are states?</vt:lpstr>
      <vt:lpstr>setState</vt:lpstr>
      <vt:lpstr>Whole Class</vt:lpstr>
      <vt:lpstr>Putting It All Together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Peter Wu</dc:creator>
  <cp:lastModifiedBy>Peter Wu</cp:lastModifiedBy>
  <cp:revision>153</cp:revision>
  <dcterms:created xsi:type="dcterms:W3CDTF">2017-10-25T00:45:32Z</dcterms:created>
  <dcterms:modified xsi:type="dcterms:W3CDTF">2018-11-03T22:25:45Z</dcterms:modified>
</cp:coreProperties>
</file>