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7" r:id="rId6"/>
    <p:sldId id="262" r:id="rId7"/>
    <p:sldId id="266"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6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E3440-FEE5-102C-3095-FFAA42C668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1C37E2A-2A60-357C-D2A5-4D2D579D0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F87DF8-A9D2-962E-8434-4DA8E040BDDC}"/>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C2761EB3-DC27-5895-A85D-42E1494827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6AC91A-B8F0-739F-84BE-FE8185F41275}"/>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27844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B22C8-8057-EAB0-B36A-C9489B972D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FE57130-AD56-6E32-5697-DEF7193C0E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018327-A694-773B-E5D7-97BDCC0EB1AB}"/>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D3E73B8C-982F-3786-EE3E-8C2DBD49C3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FAFA05-0B4F-CE68-45E9-D85237EAAC44}"/>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06857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165BCB-2E07-5001-B714-ECCAF7F441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46CDA6-C20F-6425-A79F-DD54AE4B28B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54CBF0-CBDE-CBCB-4EEC-C337B8679C6D}"/>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094129E5-F35D-D650-0A70-71AC8EC2F7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D99074-43C8-9EC0-33C9-93E711205DBE}"/>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86122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AB98F-031D-D454-90C0-6D3B121A33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DA8BCD-FBED-ED8D-DABF-1680C621C4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BED7D0-88BD-E3F9-7639-707636C477C5}"/>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85A257BC-06B4-D99B-DCBF-F1CEEEF978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0EE590-52A6-2862-62A3-68831D42C083}"/>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402669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A93A5-59CA-644E-AA11-F80CAAA104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8308D3-0EF6-ECAE-E6AE-B6E7131D3C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8D54901-A2AF-1993-668A-20571FE8DDB3}"/>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2D934882-E3FE-00DB-5459-05F2D73C8A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06D80C-009C-78BB-D772-A0AED1D49F0F}"/>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414347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7949C-5825-7D8A-2360-E53C71909B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AF09EC-77D0-8210-361F-0C463EC281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6E1D14-F5D7-CD68-CA16-1FBC35ACABF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3154352-EE92-79B9-78F8-63BD720504DA}"/>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12A53154-EFD4-52CC-1575-5AF9942CCC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68574E-EDAD-6D4E-462C-AF8D16D6BA9C}"/>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418331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4FB40-900C-4B12-8FD2-411B6F71D3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006C8E-B41F-2055-5787-331457D4E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580D9A-FAB4-367F-BC8A-5F21C7D90D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765191A-C93E-DD80-8137-CEE726570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DA7020-0FA8-8B23-8DC8-3F3CC22FAA5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2334BC-E2A0-81E7-67A3-591CABC49853}"/>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8" name="页脚占位符 7">
            <a:extLst>
              <a:ext uri="{FF2B5EF4-FFF2-40B4-BE49-F238E27FC236}">
                <a16:creationId xmlns:a16="http://schemas.microsoft.com/office/drawing/2014/main" id="{D413CA31-E079-0556-B8B3-664A66E2F2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DA0FEC-5268-454A-9ED7-1B83B52BCCB8}"/>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3183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1EB84-4073-00A0-AC93-E21D2478E5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85B702-CBF5-5B10-2E29-14B2525D4F89}"/>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4" name="页脚占位符 3">
            <a:extLst>
              <a:ext uri="{FF2B5EF4-FFF2-40B4-BE49-F238E27FC236}">
                <a16:creationId xmlns:a16="http://schemas.microsoft.com/office/drawing/2014/main" id="{C8300F55-88A8-C2C7-7FA7-7F63FDF2FFA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ECAE78-5D27-DA37-9E99-8A16C7578CB0}"/>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6580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884AA5-DC62-21ED-A236-3CD6A6B0A101}"/>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3" name="页脚占位符 2">
            <a:extLst>
              <a:ext uri="{FF2B5EF4-FFF2-40B4-BE49-F238E27FC236}">
                <a16:creationId xmlns:a16="http://schemas.microsoft.com/office/drawing/2014/main" id="{322D7D87-2E26-5FA4-39B4-004F65895C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CE3726-E6E3-359C-AF11-49FA1757A91D}"/>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10944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6F16F-C970-DB22-E5FF-95F8486172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7D4E51-57C9-31EB-CDF0-8BF4E9E3A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FDAC0B6-B0A3-F7DB-51D8-CADB7978B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CA67E9-2F46-6C94-CC34-B48D500321C7}"/>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28747C4A-D438-9307-A6C2-497B5A6D80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6C55C9-1519-C7E4-3E2B-919B1D07A433}"/>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356332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6BE0F-F940-CD61-44EB-373429219A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6810C4-7FA8-0956-66D4-EEA2D38AD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E7992D-13B0-36D0-0CAA-3FFD0E96F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4E2A36-AA09-5153-BAB8-38FA4353FFBD}"/>
              </a:ext>
            </a:extLst>
          </p:cNvPr>
          <p:cNvSpPr>
            <a:spLocks noGrp="1"/>
          </p:cNvSpPr>
          <p:nvPr>
            <p:ph type="dt" sz="half" idx="10"/>
          </p:nvPr>
        </p:nvSpPr>
        <p:spPr/>
        <p:txBody>
          <a:bodyPr/>
          <a:lstStyle/>
          <a:p>
            <a:fld id="{024764A6-DE2F-432C-ACD2-6161C1F465A3}"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5F95064D-C296-DE2D-86EB-40AEB58D9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4784C0-B5AD-006F-DE60-8C23720B97B3}"/>
              </a:ext>
            </a:extLst>
          </p:cNvPr>
          <p:cNvSpPr>
            <a:spLocks noGrp="1"/>
          </p:cNvSpPr>
          <p:nvPr>
            <p:ph type="sldNum" sz="quarter" idx="12"/>
          </p:nvPr>
        </p:nvSpPr>
        <p:spPr/>
        <p:txBody>
          <a:body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40886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82B2FE-93B0-4AD6-DD46-9B5F38A0A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9DB17D-3679-E7DE-DE3E-39E6CDD97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30219D-E5B9-1FE4-1E67-81C4F7CE1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4764A6-DE2F-432C-ACD2-6161C1F465A3}"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738C2786-A69A-44F0-8DFD-5B531E3CD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A7929049-6129-110A-E227-6F05B8D28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D0F11E-073B-4EB1-9FD3-E09CD6EA361E}" type="slidenum">
              <a:rPr lang="zh-CN" altLang="en-US" smtClean="0"/>
              <a:t>‹#›</a:t>
            </a:fld>
            <a:endParaRPr lang="zh-CN" altLang="en-US"/>
          </a:p>
        </p:txBody>
      </p:sp>
    </p:spTree>
    <p:extLst>
      <p:ext uri="{BB962C8B-B14F-4D97-AF65-F5344CB8AC3E}">
        <p14:creationId xmlns:p14="http://schemas.microsoft.com/office/powerpoint/2010/main" val="2634659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lucid.app/lucidchart/479279b8-c40f-4923-a8ff-004f98bc52c0/edit?viewport_loc=-1203%2C1369%2C3462%2C1719%2C0_0&amp;invitationId=inv_04a072f6-bb89-4210-9c41-6cbaf0dccdb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E3C5D27-7315-4329-9695-A69862DA1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89A1B6C-63F2-4138-98AE-8DBC8A91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pattFill prst="lgGrid">
            <a:fgClr>
              <a:schemeClr val="tx2">
                <a:lumMod val="10000"/>
                <a:lumOff val="90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425" y="2818150"/>
            <a:ext cx="6769707" cy="257181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298E63D6-35EC-CD43-BC19-B2407E32FF70}"/>
              </a:ext>
            </a:extLst>
          </p:cNvPr>
          <p:cNvSpPr>
            <a:spLocks noGrp="1"/>
          </p:cNvSpPr>
          <p:nvPr>
            <p:ph type="ctrTitle"/>
          </p:nvPr>
        </p:nvSpPr>
        <p:spPr>
          <a:xfrm>
            <a:off x="975360" y="2971800"/>
            <a:ext cx="6320378" cy="1871330"/>
          </a:xfrm>
        </p:spPr>
        <p:txBody>
          <a:bodyPr anchor="b">
            <a:normAutofit/>
          </a:bodyPr>
          <a:lstStyle/>
          <a:p>
            <a:pPr algn="l"/>
            <a:r>
              <a:rPr lang="en-US" altLang="zh-CN" sz="6200">
                <a:solidFill>
                  <a:srgbClr val="000000"/>
                </a:solidFill>
              </a:rPr>
              <a:t>Smart Phone Ecosystem</a:t>
            </a:r>
            <a:endParaRPr lang="zh-CN" altLang="en-US" sz="6200">
              <a:solidFill>
                <a:srgbClr val="000000"/>
              </a:solidFill>
            </a:endParaRPr>
          </a:p>
        </p:txBody>
      </p:sp>
      <p:sp>
        <p:nvSpPr>
          <p:cNvPr id="33" name="Rectangle 32">
            <a:extLst>
              <a:ext uri="{FF2B5EF4-FFF2-40B4-BE49-F238E27FC236}">
                <a16:creationId xmlns:a16="http://schemas.microsoft.com/office/drawing/2014/main" id="{8D005493-2D6B-427F-9F74-46F22DF21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3293" y="1914270"/>
            <a:ext cx="4010574" cy="3029460"/>
          </a:xfrm>
          <a:prstGeom prst="rect">
            <a:avLst/>
          </a:prstGeom>
          <a:pattFill prst="lgGrid">
            <a:fgClr>
              <a:srgbClr val="EBEEF2"/>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9374176-56D8-474A-8DAE-5C5E55314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425" y="5389963"/>
            <a:ext cx="6769707" cy="16459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Tree>
    <p:extLst>
      <p:ext uri="{BB962C8B-B14F-4D97-AF65-F5344CB8AC3E}">
        <p14:creationId xmlns:p14="http://schemas.microsoft.com/office/powerpoint/2010/main" val="35961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11E95-388C-B64A-6F7D-8319E7067A72}"/>
              </a:ext>
            </a:extLst>
          </p:cNvPr>
          <p:cNvSpPr>
            <a:spLocks noGrp="1"/>
          </p:cNvSpPr>
          <p:nvPr>
            <p:ph type="title"/>
          </p:nvPr>
        </p:nvSpPr>
        <p:spPr>
          <a:xfrm>
            <a:off x="5868557" y="1138036"/>
            <a:ext cx="5444382" cy="1402470"/>
          </a:xfrm>
        </p:spPr>
        <p:txBody>
          <a:bodyPr anchor="t">
            <a:normAutofit/>
          </a:bodyPr>
          <a:lstStyle/>
          <a:p>
            <a:r>
              <a:rPr lang="en-US" altLang="zh-CN" sz="3200" b="0" i="0" u="none" strike="noStrike" dirty="0">
                <a:effectLst/>
                <a:latin typeface="Arial" panose="020B0604020202020204" pitchFamily="34" charset="0"/>
              </a:rPr>
              <a:t>Problem Statement</a:t>
            </a:r>
            <a:endParaRPr lang="zh-CN" altLang="en-US" sz="3200" dirty="0"/>
          </a:p>
        </p:txBody>
      </p:sp>
      <p:pic>
        <p:nvPicPr>
          <p:cNvPr id="5" name="Picture 4" descr="移动设备和应用">
            <a:extLst>
              <a:ext uri="{FF2B5EF4-FFF2-40B4-BE49-F238E27FC236}">
                <a16:creationId xmlns:a16="http://schemas.microsoft.com/office/drawing/2014/main" id="{685F370D-F9F8-992F-EDEC-5B902AA38D96}"/>
              </a:ext>
            </a:extLst>
          </p:cNvPr>
          <p:cNvPicPr>
            <a:picLocks noChangeAspect="1"/>
          </p:cNvPicPr>
          <p:nvPr/>
        </p:nvPicPr>
        <p:blipFill>
          <a:blip r:embed="rId2"/>
          <a:srcRect l="48660" r="908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31DFFC8-7F26-3D9D-A541-F3066F36BD0A}"/>
              </a:ext>
            </a:extLst>
          </p:cNvPr>
          <p:cNvSpPr>
            <a:spLocks noGrp="1"/>
          </p:cNvSpPr>
          <p:nvPr>
            <p:ph idx="1"/>
          </p:nvPr>
        </p:nvSpPr>
        <p:spPr>
          <a:xfrm>
            <a:off x="5868557" y="2551176"/>
            <a:ext cx="5444382" cy="3591207"/>
          </a:xfrm>
        </p:spPr>
        <p:txBody>
          <a:bodyPr>
            <a:normAutofit/>
          </a:bodyPr>
          <a:lstStyle/>
          <a:p>
            <a:r>
              <a:rPr lang="en-US" altLang="zh-CN" sz="2000" b="0" i="0" u="none" strike="noStrike" dirty="0">
                <a:effectLst/>
                <a:latin typeface="Arial" panose="020B0604020202020204" pitchFamily="34" charset="0"/>
              </a:rPr>
              <a:t>As global and cross-enterprise collaborations in smartphone manufacturing become more common, the challenge lies in managing the complexities of coordinating multiple stakeholders across different countries and organizations. This can lead to inefficiencies, delays, and higher production costs, ultimately impacting product quality and profitability.</a:t>
            </a:r>
            <a:endParaRPr lang="zh-CN" altLang="en-US" sz="2000" dirty="0"/>
          </a:p>
        </p:txBody>
      </p:sp>
    </p:spTree>
    <p:extLst>
      <p:ext uri="{BB962C8B-B14F-4D97-AF65-F5344CB8AC3E}">
        <p14:creationId xmlns:p14="http://schemas.microsoft.com/office/powerpoint/2010/main" val="363482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2F5283C-CE48-AC89-B1BD-39723B227220}"/>
              </a:ext>
            </a:extLst>
          </p:cNvPr>
          <p:cNvSpPr>
            <a:spLocks noGrp="1"/>
          </p:cNvSpPr>
          <p:nvPr>
            <p:ph type="title"/>
          </p:nvPr>
        </p:nvSpPr>
        <p:spPr>
          <a:xfrm>
            <a:off x="1171074" y="1396686"/>
            <a:ext cx="3240506" cy="4064628"/>
          </a:xfrm>
        </p:spPr>
        <p:txBody>
          <a:bodyPr>
            <a:normAutofit/>
          </a:bodyPr>
          <a:lstStyle/>
          <a:p>
            <a:r>
              <a:rPr lang="en-US" altLang="zh-CN">
                <a:solidFill>
                  <a:srgbClr val="FFFFFF"/>
                </a:solidFill>
              </a:rPr>
              <a:t>Solution</a:t>
            </a:r>
            <a:endParaRPr lang="zh-CN" altLang="en-US">
              <a:solidFill>
                <a:srgbClr val="FFFFFF"/>
              </a:solidFill>
            </a:endParaRP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1F3DB190-7DE6-E4A1-E65B-D84388D81A5B}"/>
              </a:ext>
            </a:extLst>
          </p:cNvPr>
          <p:cNvSpPr>
            <a:spLocks noGrp="1"/>
          </p:cNvSpPr>
          <p:nvPr>
            <p:ph idx="1"/>
          </p:nvPr>
        </p:nvSpPr>
        <p:spPr>
          <a:xfrm>
            <a:off x="5370153" y="1526033"/>
            <a:ext cx="5536397" cy="3935281"/>
          </a:xfrm>
        </p:spPr>
        <p:txBody>
          <a:bodyPr>
            <a:normAutofit/>
          </a:bodyPr>
          <a:lstStyle/>
          <a:p>
            <a:r>
              <a:rPr lang="en-US" altLang="zh-CN" sz="2400" dirty="0"/>
              <a:t>Implement a streamlined supply chain and communication system through a centralized platform that integrates all stakeholders, including producers, suppliers, manufacturers, and logistics providers. This platform should enable real-time tracking, inventory management, and coordination, reducing delays and costs while improving efficiency and product quality.</a:t>
            </a:r>
            <a:endParaRPr lang="zh-CN" altLang="en-US" sz="2400" dirty="0"/>
          </a:p>
        </p:txBody>
      </p:sp>
    </p:spTree>
    <p:extLst>
      <p:ext uri="{BB962C8B-B14F-4D97-AF65-F5344CB8AC3E}">
        <p14:creationId xmlns:p14="http://schemas.microsoft.com/office/powerpoint/2010/main" val="250531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830AC9CD-26D1-D932-8AE0-060E3F4696EF}"/>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altLang="zh-CN" sz="6600" b="0" i="0" kern="1200">
                <a:solidFill>
                  <a:schemeClr val="tx1"/>
                </a:solidFill>
                <a:effectLst/>
                <a:latin typeface="+mj-lt"/>
                <a:ea typeface="+mj-ea"/>
                <a:cs typeface="+mj-cs"/>
              </a:rPr>
              <a:t>UML Class Diagram</a:t>
            </a:r>
            <a:endParaRPr lang="en-US" altLang="zh-CN" sz="6600" kern="1200">
              <a:solidFill>
                <a:schemeClr val="tx1"/>
              </a:solidFill>
              <a:latin typeface="+mj-lt"/>
              <a:ea typeface="+mj-ea"/>
              <a:cs typeface="+mj-cs"/>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echatIMG3323">
            <a:hlinkClick r:id="rId2" action="ppaction://hlinkfile"/>
          </p:cNvPr>
          <p:cNvPicPr>
            <a:picLocks noGrp="1" noChangeAspect="1"/>
          </p:cNvPicPr>
          <p:nvPr>
            <p:ph idx="1"/>
          </p:nvPr>
        </p:nvPicPr>
        <p:blipFill>
          <a:blip r:embed="rId3"/>
          <a:stretch>
            <a:fillRect/>
          </a:stretch>
        </p:blipFill>
        <p:spPr>
          <a:xfrm>
            <a:off x="675005" y="75565"/>
            <a:ext cx="10940415" cy="6779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CE4A435-C403-E504-4B0F-9F5780B23091}"/>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altLang="zh-CN" sz="7200" kern="1200">
                <a:solidFill>
                  <a:schemeClr val="tx1"/>
                </a:solidFill>
                <a:latin typeface="+mj-lt"/>
                <a:ea typeface="+mj-ea"/>
                <a:cs typeface="+mj-cs"/>
              </a:rPr>
              <a:t>Advanced Feature</a:t>
            </a:r>
          </a:p>
        </p:txBody>
      </p:sp>
      <p:cxnSp>
        <p:nvCxnSpPr>
          <p:cNvPr id="29" name="Straight Connector 2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3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3FE9634-AC9B-1D59-0F7C-6814ADA19FC1}"/>
              </a:ext>
            </a:extLst>
          </p:cNvPr>
          <p:cNvSpPr>
            <a:spLocks noGrp="1"/>
          </p:cNvSpPr>
          <p:nvPr>
            <p:ph type="title"/>
          </p:nvPr>
        </p:nvSpPr>
        <p:spPr>
          <a:xfrm>
            <a:off x="645065" y="1463040"/>
            <a:ext cx="3796306" cy="2690949"/>
          </a:xfrm>
        </p:spPr>
        <p:txBody>
          <a:bodyPr anchor="t">
            <a:normAutofit/>
          </a:bodyPr>
          <a:lstStyle/>
          <a:p>
            <a:r>
              <a:rPr lang="en-US" altLang="zh-CN" sz="4800"/>
              <a:t>Implementing Email Login in the System</a:t>
            </a:r>
            <a:endParaRPr lang="zh-CN" altLang="en-US" sz="4800"/>
          </a:p>
        </p:txBody>
      </p:sp>
      <p:grpSp>
        <p:nvGrpSpPr>
          <p:cNvPr id="14" name="Group 1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a:extLst>
              <a:ext uri="{FF2B5EF4-FFF2-40B4-BE49-F238E27FC236}">
                <a16:creationId xmlns:a16="http://schemas.microsoft.com/office/drawing/2014/main" id="{62E823D3-8248-FA1B-4379-CD90094A6E6C}"/>
              </a:ext>
            </a:extLst>
          </p:cNvPr>
          <p:cNvSpPr>
            <a:spLocks noGrp="1" noChangeArrowheads="1"/>
          </p:cNvSpPr>
          <p:nvPr>
            <p:ph idx="1"/>
          </p:nvPr>
        </p:nvSpPr>
        <p:spPr bwMode="auto">
          <a:xfrm>
            <a:off x="5656218" y="1463039"/>
            <a:ext cx="5542387" cy="43004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lnSpcReduction="10000"/>
          </a:bodyPr>
          <a:lstStyle/>
          <a:p>
            <a:pPr marL="0" marR="0" lvl="0" indent="0" defTabSz="914400" rtl="0" eaLnBrk="0" fontAlgn="base" latinLnBrk="0" hangingPunct="0">
              <a:spcBef>
                <a:spcPct val="0"/>
              </a:spcBef>
              <a:spcAft>
                <a:spcPts val="600"/>
              </a:spcAft>
              <a:buClrTx/>
              <a:buSzTx/>
              <a:buFontTx/>
              <a:buChar char="•"/>
              <a:tabLst/>
            </a:pPr>
            <a:r>
              <a:rPr kumimoji="0" lang="zh-CN" altLang="zh-CN" sz="1700" b="1" i="0" u="none" strike="noStrike" cap="none" normalizeH="0" baseline="0" dirty="0">
                <a:ln>
                  <a:noFill/>
                </a:ln>
                <a:effectLst/>
                <a:latin typeface="Arial" panose="020B0604020202020204" pitchFamily="34" charset="0"/>
              </a:rPr>
              <a:t>User Registration</a:t>
            </a:r>
            <a:r>
              <a:rPr kumimoji="0" lang="zh-CN" altLang="zh-CN" sz="17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zh-CN" altLang="zh-CN" sz="1700" b="0" i="0" u="none" strike="noStrike" cap="none" normalizeH="0" baseline="0" dirty="0">
                <a:ln>
                  <a:noFill/>
                </a:ln>
                <a:effectLst/>
                <a:latin typeface="Arial" panose="020B0604020202020204" pitchFamily="34" charset="0"/>
              </a:rPr>
              <a:t>Users provide their email, create a password, and complete a verification process.</a:t>
            </a:r>
          </a:p>
          <a:p>
            <a:pPr marL="0" marR="0" lvl="0" indent="0" defTabSz="914400" rtl="0" eaLnBrk="0" fontAlgn="base" latinLnBrk="0" hangingPunct="0">
              <a:spcBef>
                <a:spcPct val="0"/>
              </a:spcBef>
              <a:spcAft>
                <a:spcPts val="600"/>
              </a:spcAft>
              <a:buClrTx/>
              <a:buSzTx/>
              <a:buFontTx/>
              <a:buChar char="•"/>
              <a:tabLst/>
            </a:pPr>
            <a:r>
              <a:rPr kumimoji="0" lang="zh-CN" altLang="zh-CN" sz="1700" b="0" i="0" u="none" strike="noStrike" cap="none" normalizeH="0" baseline="0" dirty="0">
                <a:ln>
                  <a:noFill/>
                </a:ln>
                <a:effectLst/>
                <a:latin typeface="Arial" panose="020B0604020202020204" pitchFamily="34" charset="0"/>
              </a:rPr>
              <a:t>Verification emails are sent to confirm ownership of the email address.</a:t>
            </a:r>
            <a:endParaRPr kumimoji="0" lang="en-US" altLang="zh-CN"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zh-CN" altLang="zh-CN"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zh-CN" altLang="zh-CN" sz="1700" b="1" i="0" u="none" strike="noStrike" cap="none" normalizeH="0" baseline="0" dirty="0">
                <a:ln>
                  <a:noFill/>
                </a:ln>
                <a:effectLst/>
                <a:latin typeface="Arial" panose="020B0604020202020204" pitchFamily="34" charset="0"/>
              </a:rPr>
              <a:t>User Login</a:t>
            </a:r>
            <a:r>
              <a:rPr kumimoji="0" lang="zh-CN" altLang="zh-CN" sz="17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zh-CN" altLang="zh-CN" sz="1700" b="0" i="0" u="none" strike="noStrike" cap="none" normalizeH="0" baseline="0" dirty="0">
                <a:ln>
                  <a:noFill/>
                </a:ln>
                <a:effectLst/>
                <a:latin typeface="Arial" panose="020B0604020202020204" pitchFamily="34" charset="0"/>
              </a:rPr>
              <a:t>Enter email and password in the login form.</a:t>
            </a:r>
          </a:p>
          <a:p>
            <a:pPr marL="0" marR="0" lvl="0" indent="0" defTabSz="914400" rtl="0" eaLnBrk="0" fontAlgn="base" latinLnBrk="0" hangingPunct="0">
              <a:spcBef>
                <a:spcPct val="0"/>
              </a:spcBef>
              <a:spcAft>
                <a:spcPts val="600"/>
              </a:spcAft>
              <a:buClrTx/>
              <a:buSzTx/>
              <a:buFontTx/>
              <a:buChar char="•"/>
              <a:tabLst/>
            </a:pPr>
            <a:r>
              <a:rPr kumimoji="0" lang="zh-CN" altLang="zh-CN" sz="1700" b="0" i="0" u="none" strike="noStrike" cap="none" normalizeH="0" baseline="0" dirty="0">
                <a:ln>
                  <a:noFill/>
                </a:ln>
                <a:effectLst/>
                <a:latin typeface="Arial" panose="020B0604020202020204" pitchFamily="34" charset="0"/>
              </a:rPr>
              <a:t>Credentials are authenticated against the database or authentication provider.</a:t>
            </a:r>
            <a:endParaRPr kumimoji="0" lang="en-US" altLang="zh-CN"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zh-CN" altLang="zh-CN"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zh-CN" altLang="zh-CN" sz="1700" b="1" i="0" u="none" strike="noStrike" cap="none" normalizeH="0" baseline="0" dirty="0">
                <a:ln>
                  <a:noFill/>
                </a:ln>
                <a:effectLst/>
                <a:latin typeface="Arial" panose="020B0604020202020204" pitchFamily="34" charset="0"/>
              </a:rPr>
              <a:t>Forgot Password</a:t>
            </a:r>
            <a:r>
              <a:rPr kumimoji="0" lang="zh-CN" altLang="zh-CN" sz="17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zh-CN" altLang="zh-CN" sz="1700" b="0" i="0" u="none" strike="noStrike" cap="none" normalizeH="0" baseline="0" dirty="0">
                <a:ln>
                  <a:noFill/>
                </a:ln>
                <a:effectLst/>
                <a:latin typeface="Arial" panose="020B0604020202020204" pitchFamily="34" charset="0"/>
              </a:rPr>
              <a:t>Provides an option to reset the password via email.</a:t>
            </a:r>
          </a:p>
          <a:p>
            <a:pPr marL="0" marR="0" lvl="0" indent="0" defTabSz="914400" rtl="0" eaLnBrk="0" fontAlgn="base" latinLnBrk="0" hangingPunct="0">
              <a:spcBef>
                <a:spcPct val="0"/>
              </a:spcBef>
              <a:spcAft>
                <a:spcPts val="600"/>
              </a:spcAft>
              <a:buClrTx/>
              <a:buSzTx/>
              <a:buFontTx/>
              <a:buChar char="•"/>
              <a:tabLst/>
            </a:pPr>
            <a:r>
              <a:rPr kumimoji="0" lang="zh-CN" altLang="zh-CN" sz="1700" b="0" i="0" u="none" strike="noStrike" cap="none" normalizeH="0" baseline="0" dirty="0">
                <a:ln>
                  <a:noFill/>
                </a:ln>
                <a:effectLst/>
                <a:latin typeface="Arial" panose="020B0604020202020204" pitchFamily="34" charset="0"/>
              </a:rPr>
              <a:t>Password reset links are sent to the registered email address.</a:t>
            </a:r>
          </a:p>
          <a:p>
            <a:pPr marL="0" marR="0" lvl="0" indent="0" defTabSz="914400" rtl="0" eaLnBrk="0" fontAlgn="base" latinLnBrk="0" hangingPunct="0">
              <a:spcBef>
                <a:spcPct val="0"/>
              </a:spcBef>
              <a:spcAft>
                <a:spcPts val="600"/>
              </a:spcAft>
              <a:buClrTx/>
              <a:buSzTx/>
              <a:buFontTx/>
              <a:buNone/>
              <a:tabLst/>
            </a:pPr>
            <a:endParaRPr kumimoji="0" lang="zh-CN" altLang="zh-CN"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663405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194</Words>
  <Application>Microsoft Office PowerPoint</Application>
  <PresentationFormat>宽屏</PresentationFormat>
  <Paragraphs>19</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Calibri</vt:lpstr>
      <vt:lpstr>Office 主题​​</vt:lpstr>
      <vt:lpstr>Smart Phone Ecosystem</vt:lpstr>
      <vt:lpstr>Problem Statement</vt:lpstr>
      <vt:lpstr>Solution</vt:lpstr>
      <vt:lpstr>UML Class Diagram</vt:lpstr>
      <vt:lpstr>PowerPoint 演示文稿</vt:lpstr>
      <vt:lpstr>Advanced Feature</vt:lpstr>
      <vt:lpstr>Implementing Email Login in the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 ZHAO</dc:creator>
  <cp:lastModifiedBy>Yang ZHAO</cp:lastModifiedBy>
  <cp:revision>3</cp:revision>
  <dcterms:created xsi:type="dcterms:W3CDTF">2024-12-09T02:30:50Z</dcterms:created>
  <dcterms:modified xsi:type="dcterms:W3CDTF">2024-12-09T04:24:26Z</dcterms:modified>
</cp:coreProperties>
</file>