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40"/>
  </p:notesMasterIdLst>
  <p:sldIdLst>
    <p:sldId id="256" r:id="rId2"/>
    <p:sldId id="327" r:id="rId3"/>
    <p:sldId id="328" r:id="rId4"/>
    <p:sldId id="355" r:id="rId5"/>
    <p:sldId id="329" r:id="rId6"/>
    <p:sldId id="330" r:id="rId7"/>
    <p:sldId id="332" r:id="rId8"/>
    <p:sldId id="333" r:id="rId9"/>
    <p:sldId id="334" r:id="rId10"/>
    <p:sldId id="335" r:id="rId11"/>
    <p:sldId id="352" r:id="rId12"/>
    <p:sldId id="336" r:id="rId13"/>
    <p:sldId id="337" r:id="rId14"/>
    <p:sldId id="338" r:id="rId15"/>
    <p:sldId id="339" r:id="rId16"/>
    <p:sldId id="340" r:id="rId17"/>
    <p:sldId id="341" r:id="rId18"/>
    <p:sldId id="357" r:id="rId19"/>
    <p:sldId id="342" r:id="rId20"/>
    <p:sldId id="343" r:id="rId21"/>
    <p:sldId id="358" r:id="rId22"/>
    <p:sldId id="344" r:id="rId23"/>
    <p:sldId id="351" r:id="rId24"/>
    <p:sldId id="345" r:id="rId25"/>
    <p:sldId id="346" r:id="rId26"/>
    <p:sldId id="359" r:id="rId27"/>
    <p:sldId id="347" r:id="rId28"/>
    <p:sldId id="360" r:id="rId29"/>
    <p:sldId id="348" r:id="rId30"/>
    <p:sldId id="349" r:id="rId31"/>
    <p:sldId id="350" r:id="rId32"/>
    <p:sldId id="356" r:id="rId33"/>
    <p:sldId id="361" r:id="rId34"/>
    <p:sldId id="362" r:id="rId35"/>
    <p:sldId id="364" r:id="rId36"/>
    <p:sldId id="365" r:id="rId37"/>
    <p:sldId id="278" r:id="rId38"/>
    <p:sldId id="331"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E53"/>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06" d="100"/>
          <a:sy n="106" d="100"/>
        </p:scale>
        <p:origin x="100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Move Type</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c:v>
                </c:pt>
                <c:pt idx="1">
                  <c:v>M</c:v>
                </c:pt>
                <c:pt idx="2">
                  <c:v>R</c:v>
                </c:pt>
                <c:pt idx="3">
                  <c:v>D</c:v>
                </c:pt>
              </c:strCache>
            </c:strRef>
          </c:cat>
          <c:val>
            <c:numRef>
              <c:f>Sheet1!$B$2:$B$5</c:f>
              <c:numCache>
                <c:formatCode>0.00%</c:formatCode>
                <c:ptCount val="4"/>
                <c:pt idx="0">
                  <c:v>0.31956349206349211</c:v>
                </c:pt>
                <c:pt idx="1">
                  <c:v>0.39813492063492062</c:v>
                </c:pt>
                <c:pt idx="2">
                  <c:v>0.11317460317460318</c:v>
                </c:pt>
                <c:pt idx="3">
                  <c:v>0.1691269841269841</c:v>
                </c:pt>
              </c:numCache>
            </c:numRef>
          </c:val>
          <c:extLst>
            <c:ext xmlns:c16="http://schemas.microsoft.com/office/drawing/2014/chart" uri="{C3380CC4-5D6E-409C-BE32-E72D297353CC}">
              <c16:uniqueId val="{00000000-8CD1-433D-8456-384BE11848FD}"/>
            </c:ext>
          </c:extLst>
        </c:ser>
        <c:dLbls>
          <c:showLegendKey val="0"/>
          <c:showVal val="1"/>
          <c:showCatName val="0"/>
          <c:showSerName val="0"/>
          <c:showPercent val="0"/>
          <c:showBubbleSize val="0"/>
        </c:dLbls>
        <c:gapWidth val="150"/>
        <c:overlap val="-25"/>
        <c:axId val="956339200"/>
        <c:axId val="956341696"/>
      </c:barChart>
      <c:catAx>
        <c:axId val="95633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56341696"/>
        <c:crosses val="autoZero"/>
        <c:auto val="1"/>
        <c:lblAlgn val="ctr"/>
        <c:lblOffset val="100"/>
        <c:noMultiLvlLbl val="0"/>
      </c:catAx>
      <c:valAx>
        <c:axId val="956341696"/>
        <c:scaling>
          <c:orientation val="minMax"/>
        </c:scaling>
        <c:delete val="1"/>
        <c:axPos val="l"/>
        <c:numFmt formatCode="0.00%" sourceLinked="1"/>
        <c:majorTickMark val="out"/>
        <c:minorTickMark val="none"/>
        <c:tickLblPos val="nextTo"/>
        <c:crossAx val="956339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1F9C3-A940-45D9-8425-D9AB2A028067}" type="datetimeFigureOut">
              <a:rPr lang="zh-CN" altLang="en-US" smtClean="0"/>
              <a:t>2021/4/20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398D6-BDEF-40A0-89AA-974911E42F87}" type="slidenum">
              <a:rPr lang="zh-CN" altLang="en-US" smtClean="0"/>
              <a:t>‹#›</a:t>
            </a:fld>
            <a:endParaRPr lang="zh-CN" altLang="en-US"/>
          </a:p>
        </p:txBody>
      </p:sp>
    </p:spTree>
    <p:extLst>
      <p:ext uri="{BB962C8B-B14F-4D97-AF65-F5344CB8AC3E}">
        <p14:creationId xmlns:p14="http://schemas.microsoft.com/office/powerpoint/2010/main" val="1154976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1098000"/>
            <a:ext cx="9144000" cy="5760000"/>
          </a:xfrm>
          <a:prstGeom prst="rect">
            <a:avLst/>
          </a:prstGeom>
          <a:solidFill>
            <a:srgbClr val="092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2251351" y="1391912"/>
            <a:ext cx="6109138" cy="2387600"/>
          </a:xfrm>
        </p:spPr>
        <p:txBody>
          <a:bodyPr anchor="ctr" anchorCtr="0">
            <a:normAutofit/>
          </a:bodyPr>
          <a:lstStyle>
            <a:lvl1pPr algn="ctr">
              <a:lnSpc>
                <a:spcPct val="100000"/>
              </a:lnSpc>
              <a:defRPr sz="4000">
                <a:solidFill>
                  <a:schemeClr val="bg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610712" y="3871587"/>
            <a:ext cx="5390416" cy="1655762"/>
          </a:xfrm>
        </p:spPr>
        <p:txBody>
          <a:bodyPr anchor="ctr" anchorCtr="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27FCC36E-4991-49F8-BD5D-4C6649E02CE3}" type="datetime1">
              <a:rPr lang="zh-CN" altLang="en-US" smtClean="0"/>
              <a:t>2021/4/20</a:t>
            </a:fld>
            <a:endParaRPr lang="zh-CN" alt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zh-CN" altLang="en-US"/>
              <a:t>北京航空航天大学，航空科学与工程学院 气动弹性研究室</a:t>
            </a:r>
            <a:endParaRPr lang="zh-CN" altLang="en-US" dirty="0"/>
          </a:p>
        </p:txBody>
      </p:sp>
      <p:sp>
        <p:nvSpPr>
          <p:cNvPr id="8" name="矩形 7"/>
          <p:cNvSpPr/>
          <p:nvPr userDrawn="1"/>
        </p:nvSpPr>
        <p:spPr>
          <a:xfrm>
            <a:off x="0" y="900000"/>
            <a:ext cx="1440000" cy="130288"/>
          </a:xfrm>
          <a:prstGeom prst="rect">
            <a:avLst/>
          </a:prstGeom>
          <a:solidFill>
            <a:srgbClr val="092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440000" y="900000"/>
            <a:ext cx="7704000" cy="13028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1440000" y="1179095"/>
            <a:ext cx="0" cy="517725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userDrawn="1"/>
        </p:nvGrpSpPr>
        <p:grpSpPr>
          <a:xfrm>
            <a:off x="7283668" y="4997665"/>
            <a:ext cx="1860332" cy="1860335"/>
            <a:chOff x="7292532" y="4792717"/>
            <a:chExt cx="1860332" cy="1860335"/>
          </a:xfrm>
        </p:grpSpPr>
        <p:sp>
          <p:nvSpPr>
            <p:cNvPr id="17" name="直角三角形 16"/>
            <p:cNvSpPr/>
            <p:nvPr userDrawn="1"/>
          </p:nvSpPr>
          <p:spPr>
            <a:xfrm rot="16200000">
              <a:off x="7292532" y="6187968"/>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userDrawn="1"/>
          </p:nvGrpSpPr>
          <p:grpSpPr>
            <a:xfrm>
              <a:off x="8687781" y="4792717"/>
              <a:ext cx="465083" cy="1860335"/>
              <a:chOff x="8687781" y="4792717"/>
              <a:chExt cx="465083" cy="1860335"/>
            </a:xfrm>
          </p:grpSpPr>
          <p:sp>
            <p:nvSpPr>
              <p:cNvPr id="12" name="直角三角形 11"/>
              <p:cNvSpPr/>
              <p:nvPr userDrawn="1"/>
            </p:nvSpPr>
            <p:spPr>
              <a:xfrm rot="16200000">
                <a:off x="8687781" y="4792717"/>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userDrawn="1"/>
            </p:nvGrpSpPr>
            <p:grpSpPr>
              <a:xfrm>
                <a:off x="8687781" y="5257800"/>
                <a:ext cx="465083" cy="465084"/>
                <a:chOff x="8687781" y="5257800"/>
                <a:chExt cx="465083" cy="465084"/>
              </a:xfrm>
            </p:grpSpPr>
            <p:sp>
              <p:nvSpPr>
                <p:cNvPr id="13" name="直角三角形 12"/>
                <p:cNvSpPr/>
                <p:nvPr userDrawn="1"/>
              </p:nvSpPr>
              <p:spPr>
                <a:xfrm rot="10800000">
                  <a:off x="8687781" y="5257800"/>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userDrawn="1"/>
              </p:nvSpPr>
              <p:spPr>
                <a:xfrm rot="16200000">
                  <a:off x="8687781" y="525780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userDrawn="1"/>
            </p:nvGrpSpPr>
            <p:grpSpPr>
              <a:xfrm>
                <a:off x="8687781" y="5722884"/>
                <a:ext cx="465083" cy="465084"/>
                <a:chOff x="8687781" y="5722882"/>
                <a:chExt cx="465083" cy="465084"/>
              </a:xfrm>
            </p:grpSpPr>
            <p:sp>
              <p:nvSpPr>
                <p:cNvPr id="18" name="直角三角形 17"/>
                <p:cNvSpPr/>
                <p:nvPr userDrawn="1"/>
              </p:nvSpPr>
              <p:spPr>
                <a:xfrm rot="16200000">
                  <a:off x="8687781" y="5722883"/>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userDrawn="1"/>
              </p:nvSpPr>
              <p:spPr>
                <a:xfrm rot="10800000">
                  <a:off x="8687781" y="5722882"/>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userDrawn="1"/>
            </p:nvGrpSpPr>
            <p:grpSpPr>
              <a:xfrm>
                <a:off x="8687781" y="6187968"/>
                <a:ext cx="465083" cy="465084"/>
                <a:chOff x="8687781" y="6192560"/>
                <a:chExt cx="465083" cy="465084"/>
              </a:xfrm>
            </p:grpSpPr>
            <p:sp>
              <p:nvSpPr>
                <p:cNvPr id="22" name="直角三角形 21"/>
                <p:cNvSpPr/>
                <p:nvPr userDrawn="1"/>
              </p:nvSpPr>
              <p:spPr>
                <a:xfrm rot="16200000">
                  <a:off x="8687781" y="619256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三角形 24"/>
                <p:cNvSpPr/>
                <p:nvPr userDrawn="1"/>
              </p:nvSpPr>
              <p:spPr>
                <a:xfrm rot="10800000">
                  <a:off x="8687781" y="6192560"/>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5" name="组合 34"/>
            <p:cNvGrpSpPr/>
            <p:nvPr userDrawn="1"/>
          </p:nvGrpSpPr>
          <p:grpSpPr>
            <a:xfrm>
              <a:off x="8222698" y="5257800"/>
              <a:ext cx="465083" cy="1395249"/>
              <a:chOff x="8225658" y="5257800"/>
              <a:chExt cx="465083" cy="1395249"/>
            </a:xfrm>
          </p:grpSpPr>
          <p:sp>
            <p:nvSpPr>
              <p:cNvPr id="15" name="直角三角形 14"/>
              <p:cNvSpPr/>
              <p:nvPr userDrawn="1"/>
            </p:nvSpPr>
            <p:spPr>
              <a:xfrm rot="16200000">
                <a:off x="8225658" y="5257800"/>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userDrawn="1"/>
            </p:nvGrpSpPr>
            <p:grpSpPr>
              <a:xfrm>
                <a:off x="8225658" y="6187966"/>
                <a:ext cx="465083" cy="465083"/>
                <a:chOff x="8225658" y="6192561"/>
                <a:chExt cx="465083" cy="465083"/>
              </a:xfrm>
            </p:grpSpPr>
            <p:sp>
              <p:nvSpPr>
                <p:cNvPr id="21" name="直角三角形 20"/>
                <p:cNvSpPr/>
                <p:nvPr userDrawn="1"/>
              </p:nvSpPr>
              <p:spPr>
                <a:xfrm rot="16200000">
                  <a:off x="8225658" y="619256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10800000">
                  <a:off x="8225658" y="6192561"/>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userDrawn="1"/>
            </p:nvGrpSpPr>
            <p:grpSpPr>
              <a:xfrm>
                <a:off x="8225658" y="5722883"/>
                <a:ext cx="465083" cy="465083"/>
                <a:chOff x="8225658" y="5722882"/>
                <a:chExt cx="465083" cy="465083"/>
              </a:xfrm>
            </p:grpSpPr>
            <p:sp>
              <p:nvSpPr>
                <p:cNvPr id="19" name="直角三角形 18"/>
                <p:cNvSpPr/>
                <p:nvPr userDrawn="1"/>
              </p:nvSpPr>
              <p:spPr>
                <a:xfrm rot="16200000">
                  <a:off x="8225658" y="5722882"/>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0800000">
                  <a:off x="8225658" y="5722882"/>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 name="组合 36"/>
            <p:cNvGrpSpPr/>
            <p:nvPr userDrawn="1"/>
          </p:nvGrpSpPr>
          <p:grpSpPr>
            <a:xfrm>
              <a:off x="7757615" y="5722884"/>
              <a:ext cx="465083" cy="930167"/>
              <a:chOff x="7766488" y="5722884"/>
              <a:chExt cx="465083" cy="930167"/>
            </a:xfrm>
          </p:grpSpPr>
          <p:sp>
            <p:nvSpPr>
              <p:cNvPr id="16" name="直角三角形 15"/>
              <p:cNvSpPr/>
              <p:nvPr userDrawn="1"/>
            </p:nvSpPr>
            <p:spPr>
              <a:xfrm rot="16200000">
                <a:off x="7766488" y="5722884"/>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a:off x="7766488" y="6187967"/>
                <a:ext cx="465083" cy="465084"/>
                <a:chOff x="7766488" y="6192561"/>
                <a:chExt cx="465083" cy="465084"/>
              </a:xfrm>
            </p:grpSpPr>
            <p:sp>
              <p:nvSpPr>
                <p:cNvPr id="20" name="直角三角形 19"/>
                <p:cNvSpPr/>
                <p:nvPr userDrawn="1"/>
              </p:nvSpPr>
              <p:spPr>
                <a:xfrm rot="16200000">
                  <a:off x="7766488" y="6192562"/>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userDrawn="1"/>
              </p:nvSpPr>
              <p:spPr>
                <a:xfrm rot="10800000">
                  <a:off x="7766488" y="6192561"/>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extLst>
      <p:ext uri="{BB962C8B-B14F-4D97-AF65-F5344CB8AC3E}">
        <p14:creationId xmlns:p14="http://schemas.microsoft.com/office/powerpoint/2010/main" val="479150602"/>
      </p:ext>
    </p:extLst>
  </p:cSld>
  <p:clrMapOvr>
    <a:masterClrMapping/>
  </p:clrMapOvr>
  <p:extLst mod="1">
    <p:ext uri="{DCECCB84-F9BA-43D5-87BE-67443E8EF086}">
      <p15:sldGuideLst xmlns:p15="http://schemas.microsoft.com/office/powerpoint/2012/main">
        <p15:guide id="1" orient="horz" pos="2387" userDrawn="1">
          <p15:clr>
            <a:srgbClr val="FBAE40"/>
          </p15:clr>
        </p15:guide>
        <p15:guide id="2" pos="33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45B963-55B3-4A2C-8769-BECD6EB8FD7A}" type="datetime1">
              <a:rPr lang="zh-CN" altLang="en-US" smtClean="0"/>
              <a:t>2021/4/20</a:t>
            </a:fld>
            <a:endParaRPr lang="zh-CN" altLang="en-US"/>
          </a:p>
        </p:txBody>
      </p:sp>
      <p:sp>
        <p:nvSpPr>
          <p:cNvPr id="5" name="Footer Placeholder 4"/>
          <p:cNvSpPr>
            <a:spLocks noGrp="1"/>
          </p:cNvSpPr>
          <p:nvPr>
            <p:ph type="ftr" sz="quarter" idx="11"/>
          </p:nvPr>
        </p:nvSpPr>
        <p:spPr/>
        <p:txBody>
          <a:bodyPr/>
          <a:lstStyle/>
          <a:p>
            <a:r>
              <a:rPr lang="zh-CN" altLang="en-US"/>
              <a:t>北京航空航天大学，航空科学与工程学院 气动弹性研究室</a:t>
            </a:r>
          </a:p>
        </p:txBody>
      </p:sp>
      <p:sp>
        <p:nvSpPr>
          <p:cNvPr id="6" name="Slide Number Placeholder 5"/>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294181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8AAF1D-18C0-4471-9504-A54F13CBCDFD}" type="datetime1">
              <a:rPr lang="zh-CN" altLang="en-US" smtClean="0"/>
              <a:t>2021/4/20</a:t>
            </a:fld>
            <a:endParaRPr lang="zh-CN" altLang="en-US"/>
          </a:p>
        </p:txBody>
      </p:sp>
      <p:sp>
        <p:nvSpPr>
          <p:cNvPr id="5" name="Footer Placeholder 4"/>
          <p:cNvSpPr>
            <a:spLocks noGrp="1"/>
          </p:cNvSpPr>
          <p:nvPr>
            <p:ph type="ftr" sz="quarter" idx="11"/>
          </p:nvPr>
        </p:nvSpPr>
        <p:spPr/>
        <p:txBody>
          <a:bodyPr/>
          <a:lstStyle/>
          <a:p>
            <a:r>
              <a:rPr lang="zh-CN" altLang="en-US"/>
              <a:t>北京航空航天大学，航空科学与工程学院 气动弹性研究室</a:t>
            </a:r>
          </a:p>
        </p:txBody>
      </p:sp>
      <p:sp>
        <p:nvSpPr>
          <p:cNvPr id="6" name="Slide Number Placeholder 5"/>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28542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矩形 13"/>
          <p:cNvSpPr/>
          <p:nvPr userDrawn="1"/>
        </p:nvSpPr>
        <p:spPr>
          <a:xfrm>
            <a:off x="1502228" y="0"/>
            <a:ext cx="7641772" cy="1080000"/>
          </a:xfrm>
          <a:prstGeom prst="rect">
            <a:avLst/>
          </a:prstGeom>
          <a:solidFill>
            <a:srgbClr val="092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hasCustomPrompt="1"/>
          </p:nvPr>
        </p:nvSpPr>
        <p:spPr>
          <a:xfrm>
            <a:off x="1624692" y="1825625"/>
            <a:ext cx="6890658" cy="4351338"/>
          </a:xfrm>
        </p:spPr>
        <p:txBody>
          <a:bodyPr/>
          <a:lstStyle>
            <a:lvl1pPr>
              <a:defRPr>
                <a:latin typeface="Arial" panose="020B0604020202020204" pitchFamily="34" charset="0"/>
                <a:cs typeface="Arial" panose="020B0604020202020204" pitchFamily="34" charset="0"/>
              </a:defRPr>
            </a:lvl1pPr>
          </a:lstStyle>
          <a:p>
            <a:pPr lvl="0"/>
            <a:r>
              <a:rPr lang="zh-CN" altLang="en-US" dirty="0"/>
              <a:t>编辑母版文本样式</a:t>
            </a:r>
            <a:r>
              <a:rPr lang="en-US" altLang="zh-CN" dirty="0" err="1"/>
              <a:t>En</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1502228" y="6492875"/>
            <a:ext cx="2057400" cy="365125"/>
          </a:xfrm>
        </p:spPr>
        <p:txBody>
          <a:bodyPr/>
          <a:lstStyle>
            <a:lvl1pPr>
              <a:defRPr>
                <a:solidFill>
                  <a:srgbClr val="092E53"/>
                </a:solidFill>
                <a:latin typeface="Arial" panose="020B0604020202020204" pitchFamily="34" charset="0"/>
                <a:cs typeface="Arial" panose="020B0604020202020204" pitchFamily="34" charset="0"/>
              </a:defRPr>
            </a:lvl1pPr>
          </a:lstStyle>
          <a:p>
            <a:fld id="{D82BBBB4-AD87-4B5C-B7B4-76F77EB0DBE7}" type="datetime1">
              <a:rPr lang="zh-CN" altLang="en-US" smtClean="0"/>
              <a:pPr/>
              <a:t>2021/4/20</a:t>
            </a:fld>
            <a:endParaRPr lang="zh-CN" altLang="en-US" dirty="0"/>
          </a:p>
        </p:txBody>
      </p:sp>
      <p:sp>
        <p:nvSpPr>
          <p:cNvPr id="5" name="Footer Placeholder 4"/>
          <p:cNvSpPr>
            <a:spLocks noGrp="1"/>
          </p:cNvSpPr>
          <p:nvPr>
            <p:ph type="ftr" sz="quarter" idx="11"/>
          </p:nvPr>
        </p:nvSpPr>
        <p:spPr>
          <a:xfrm>
            <a:off x="3559628" y="6492874"/>
            <a:ext cx="3086100" cy="365125"/>
          </a:xfrm>
        </p:spPr>
        <p:txBody>
          <a:bodyPr/>
          <a:lstStyle>
            <a:lvl1pPr>
              <a:defRPr sz="1200" b="0" baseline="0">
                <a:solidFill>
                  <a:srgbClr val="092E53"/>
                </a:solidFill>
                <a:latin typeface="Arial" panose="020B0604020202020204" pitchFamily="34" charset="0"/>
                <a:cs typeface="Arial" panose="020B0604020202020204" pitchFamily="34" charset="0"/>
              </a:defRPr>
            </a:lvl1pPr>
          </a:lstStyle>
          <a:p>
            <a:r>
              <a:rPr lang="en-US" altLang="zh-CN"/>
              <a:t>BEIHANG UNIVERSITY</a:t>
            </a:r>
            <a:endParaRPr lang="zh-CN" altLang="en-US" dirty="0"/>
          </a:p>
        </p:txBody>
      </p:sp>
      <p:sp>
        <p:nvSpPr>
          <p:cNvPr id="6" name="Slide Number Placeholder 5"/>
          <p:cNvSpPr>
            <a:spLocks noGrp="1"/>
          </p:cNvSpPr>
          <p:nvPr>
            <p:ph type="sldNum" sz="quarter" idx="12"/>
          </p:nvPr>
        </p:nvSpPr>
        <p:spPr>
          <a:xfrm>
            <a:off x="6645728" y="6492873"/>
            <a:ext cx="2057400" cy="365125"/>
          </a:xfrm>
        </p:spPr>
        <p:txBody>
          <a:bodyPr/>
          <a:lstStyle>
            <a:lvl1pPr>
              <a:defRPr>
                <a:solidFill>
                  <a:srgbClr val="092E53"/>
                </a:solidFill>
                <a:latin typeface="Arial" panose="020B0604020202020204" pitchFamily="34" charset="0"/>
                <a:cs typeface="Arial" panose="020B0604020202020204" pitchFamily="34" charset="0"/>
              </a:defRPr>
            </a:lvl1pPr>
          </a:lstStyle>
          <a:p>
            <a:fld id="{C973A10A-598A-4DFE-AF15-9CC7AAA1CF03}" type="slidenum">
              <a:rPr lang="zh-CN" altLang="en-US" smtClean="0"/>
              <a:pPr/>
              <a:t>‹#›</a:t>
            </a:fld>
            <a:endParaRPr lang="zh-CN" altLang="en-US"/>
          </a:p>
        </p:txBody>
      </p:sp>
      <p:sp>
        <p:nvSpPr>
          <p:cNvPr id="7" name="标题 6"/>
          <p:cNvSpPr>
            <a:spLocks noGrp="1"/>
          </p:cNvSpPr>
          <p:nvPr>
            <p:ph type="title" hasCustomPrompt="1"/>
          </p:nvPr>
        </p:nvSpPr>
        <p:spPr>
          <a:xfrm>
            <a:off x="1624692" y="0"/>
            <a:ext cx="7078436" cy="708484"/>
          </a:xfrm>
        </p:spPr>
        <p:txBody>
          <a:bodyPr>
            <a:normAutofit/>
          </a:bodyPr>
          <a:lstStyle>
            <a:lvl1pPr>
              <a:defRPr sz="3200">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r>
              <a:rPr lang="en-US" altLang="zh-CN" dirty="0" err="1"/>
              <a:t>En</a:t>
            </a:r>
            <a:endParaRPr lang="zh-CN" altLang="en-US" dirty="0"/>
          </a:p>
        </p:txBody>
      </p:sp>
      <p:cxnSp>
        <p:nvCxnSpPr>
          <p:cNvPr id="9" name="直接连接符 8"/>
          <p:cNvCxnSpPr/>
          <p:nvPr userDrawn="1"/>
        </p:nvCxnSpPr>
        <p:spPr>
          <a:xfrm>
            <a:off x="1440000" y="0"/>
            <a:ext cx="0" cy="1080000"/>
          </a:xfrm>
          <a:prstGeom prst="line">
            <a:avLst/>
          </a:prstGeom>
          <a:ln w="28575">
            <a:solidFill>
              <a:srgbClr val="092E5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1440000" y="1278000"/>
            <a:ext cx="0" cy="5580000"/>
          </a:xfrm>
          <a:prstGeom prst="line">
            <a:avLst/>
          </a:prstGeom>
          <a:ln w="28575">
            <a:solidFill>
              <a:srgbClr val="092E53"/>
            </a:solidFill>
          </a:ln>
        </p:spPr>
        <p:style>
          <a:lnRef idx="1">
            <a:schemeClr val="accent1"/>
          </a:lnRef>
          <a:fillRef idx="0">
            <a:schemeClr val="accent1"/>
          </a:fillRef>
          <a:effectRef idx="0">
            <a:schemeClr val="accent1"/>
          </a:effectRef>
          <a:fontRef idx="minor">
            <a:schemeClr val="tx1"/>
          </a:fontRef>
        </p:style>
      </p:cxnSp>
      <p:sp>
        <p:nvSpPr>
          <p:cNvPr id="13" name="文本占位符 12"/>
          <p:cNvSpPr>
            <a:spLocks noGrp="1"/>
          </p:cNvSpPr>
          <p:nvPr>
            <p:ph type="body" sz="quarter" idx="13" hasCustomPrompt="1"/>
          </p:nvPr>
        </p:nvSpPr>
        <p:spPr>
          <a:xfrm>
            <a:off x="1624692" y="708484"/>
            <a:ext cx="7078436" cy="486450"/>
          </a:xfrm>
        </p:spPr>
        <p:txBody>
          <a:bodyPr>
            <a:no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zh-CN" altLang="en-US" dirty="0"/>
              <a:t>编辑母版文本样式</a:t>
            </a:r>
            <a:r>
              <a:rPr lang="en-US" altLang="zh-CN" dirty="0" err="1"/>
              <a:t>En</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41" name="组合 40"/>
          <p:cNvGrpSpPr/>
          <p:nvPr userDrawn="1"/>
        </p:nvGrpSpPr>
        <p:grpSpPr>
          <a:xfrm>
            <a:off x="8074860" y="10859"/>
            <a:ext cx="1069140" cy="1069142"/>
            <a:chOff x="7283668" y="465083"/>
            <a:chExt cx="1395249" cy="1395251"/>
          </a:xfrm>
        </p:grpSpPr>
        <p:sp>
          <p:nvSpPr>
            <p:cNvPr id="16" name="直角三角形 15"/>
            <p:cNvSpPr/>
            <p:nvPr userDrawn="1"/>
          </p:nvSpPr>
          <p:spPr>
            <a:xfrm rot="16200000">
              <a:off x="7283668" y="139525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a:off x="8213834" y="465083"/>
              <a:ext cx="465083" cy="1395249"/>
              <a:chOff x="8225658" y="5257800"/>
              <a:chExt cx="465083" cy="1395249"/>
            </a:xfrm>
          </p:grpSpPr>
          <p:sp>
            <p:nvSpPr>
              <p:cNvPr id="24" name="直角三角形 23"/>
              <p:cNvSpPr/>
              <p:nvPr userDrawn="1"/>
            </p:nvSpPr>
            <p:spPr>
              <a:xfrm rot="16200000">
                <a:off x="8225658" y="5257800"/>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userDrawn="1"/>
            </p:nvGrpSpPr>
            <p:grpSpPr>
              <a:xfrm>
                <a:off x="8225658" y="6187966"/>
                <a:ext cx="465083" cy="465083"/>
                <a:chOff x="8225658" y="6192561"/>
                <a:chExt cx="465083" cy="465083"/>
              </a:xfrm>
            </p:grpSpPr>
            <p:sp>
              <p:nvSpPr>
                <p:cNvPr id="29" name="直角三角形 28"/>
                <p:cNvSpPr/>
                <p:nvPr userDrawn="1"/>
              </p:nvSpPr>
              <p:spPr>
                <a:xfrm rot="16200000">
                  <a:off x="8225658" y="619256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userDrawn="1"/>
              </p:nvSpPr>
              <p:spPr>
                <a:xfrm rot="10800000">
                  <a:off x="8225658" y="6192561"/>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userDrawn="1"/>
            </p:nvGrpSpPr>
            <p:grpSpPr>
              <a:xfrm>
                <a:off x="8225658" y="5722883"/>
                <a:ext cx="465083" cy="465083"/>
                <a:chOff x="8225658" y="5722882"/>
                <a:chExt cx="465083" cy="465083"/>
              </a:xfrm>
            </p:grpSpPr>
            <p:sp>
              <p:nvSpPr>
                <p:cNvPr id="27" name="直角三角形 26"/>
                <p:cNvSpPr/>
                <p:nvPr userDrawn="1"/>
              </p:nvSpPr>
              <p:spPr>
                <a:xfrm rot="16200000">
                  <a:off x="8225658" y="5722882"/>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userDrawn="1"/>
              </p:nvSpPr>
              <p:spPr>
                <a:xfrm rot="10800000">
                  <a:off x="8225658" y="5722882"/>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userDrawn="1"/>
          </p:nvGrpSpPr>
          <p:grpSpPr>
            <a:xfrm>
              <a:off x="7748751" y="930167"/>
              <a:ext cx="465083" cy="930167"/>
              <a:chOff x="7766488" y="5722884"/>
              <a:chExt cx="465083" cy="930167"/>
            </a:xfrm>
          </p:grpSpPr>
          <p:sp>
            <p:nvSpPr>
              <p:cNvPr id="20" name="直角三角形 19"/>
              <p:cNvSpPr/>
              <p:nvPr userDrawn="1"/>
            </p:nvSpPr>
            <p:spPr>
              <a:xfrm rot="16200000">
                <a:off x="7766488" y="5722884"/>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userDrawn="1"/>
            </p:nvGrpSpPr>
            <p:grpSpPr>
              <a:xfrm>
                <a:off x="7766488" y="6187967"/>
                <a:ext cx="465083" cy="465084"/>
                <a:chOff x="7766488" y="6192561"/>
                <a:chExt cx="465083" cy="465084"/>
              </a:xfrm>
            </p:grpSpPr>
            <p:sp>
              <p:nvSpPr>
                <p:cNvPr id="22" name="直角三角形 21"/>
                <p:cNvSpPr/>
                <p:nvPr userDrawn="1"/>
              </p:nvSpPr>
              <p:spPr>
                <a:xfrm rot="16200000">
                  <a:off x="7766488" y="6192562"/>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userDrawn="1"/>
              </p:nvSpPr>
              <p:spPr>
                <a:xfrm rot="10800000">
                  <a:off x="7766488" y="6192561"/>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42" name="矩形 41"/>
          <p:cNvSpPr/>
          <p:nvPr userDrawn="1"/>
        </p:nvSpPr>
        <p:spPr>
          <a:xfrm>
            <a:off x="0" y="-1"/>
            <a:ext cx="1352804" cy="1079999"/>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占位符 43"/>
          <p:cNvSpPr>
            <a:spLocks noGrp="1"/>
          </p:cNvSpPr>
          <p:nvPr>
            <p:ph type="body" sz="quarter" idx="14" hasCustomPrompt="1"/>
          </p:nvPr>
        </p:nvSpPr>
        <p:spPr>
          <a:xfrm>
            <a:off x="0" y="1278000"/>
            <a:ext cx="1440000" cy="3979417"/>
          </a:xfrm>
        </p:spPr>
        <p:txBody>
          <a:bodyPr>
            <a:noAutofit/>
          </a:bodyPr>
          <a:lstStyle>
            <a:lvl1pPr marL="0" indent="0">
              <a:buNone/>
              <a:defRPr sz="1400">
                <a:latin typeface="Arial" panose="020B0604020202020204" pitchFamily="34" charset="0"/>
                <a:cs typeface="Arial" panose="020B0604020202020204" pitchFamily="34" charset="0"/>
              </a:defRPr>
            </a:lvl1pPr>
            <a:lvl2pPr marL="457200" indent="0">
              <a:buNone/>
              <a:defRPr sz="1200">
                <a:latin typeface="Arial" panose="020B0604020202020204" pitchFamily="34" charset="0"/>
                <a:cs typeface="Arial" panose="020B0604020202020204" pitchFamily="34" charset="0"/>
              </a:defRPr>
            </a:lvl2pPr>
            <a:lvl3pPr marL="914400" indent="0">
              <a:buNone/>
              <a:defRPr sz="1100"/>
            </a:lvl3pPr>
            <a:lvl4pPr marL="1371600" indent="0">
              <a:buNone/>
              <a:defRPr sz="1050"/>
            </a:lvl4pPr>
            <a:lvl5pPr marL="1828800" indent="0">
              <a:buNone/>
              <a:defRPr sz="1050"/>
            </a:lvl5pPr>
          </a:lstStyle>
          <a:p>
            <a:pPr lvl="0"/>
            <a:r>
              <a:rPr lang="zh-CN" altLang="en-US" dirty="0"/>
              <a:t>编辑母版文本样式</a:t>
            </a:r>
            <a:r>
              <a:rPr lang="en-US" altLang="zh-CN" dirty="0" err="1"/>
              <a:t>En</a:t>
            </a:r>
            <a:endParaRPr lang="zh-CN" altLang="en-US" dirty="0"/>
          </a:p>
          <a:p>
            <a:pPr lvl="1"/>
            <a:r>
              <a:rPr lang="zh-CN" altLang="en-US" dirty="0"/>
              <a:t>第二级</a:t>
            </a:r>
            <a:r>
              <a:rPr lang="en-US" altLang="zh-CN" dirty="0" err="1"/>
              <a:t>En</a:t>
            </a:r>
            <a:endParaRPr lang="zh-CN" altLang="en-US" dirty="0"/>
          </a:p>
          <a:p>
            <a:pPr lvl="2"/>
            <a:r>
              <a:rPr lang="zh-CN" altLang="en-US" dirty="0"/>
              <a:t>第三级</a:t>
            </a:r>
          </a:p>
          <a:p>
            <a:pPr lvl="3"/>
            <a:r>
              <a:rPr lang="zh-CN" altLang="en-US" dirty="0"/>
              <a:t>第四级</a:t>
            </a:r>
          </a:p>
          <a:p>
            <a:pPr lvl="4"/>
            <a:r>
              <a:rPr lang="zh-CN" altLang="en-US" dirty="0"/>
              <a:t>第五级</a:t>
            </a:r>
          </a:p>
        </p:txBody>
      </p:sp>
      <p:pic>
        <p:nvPicPr>
          <p:cNvPr id="45" name="图片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063" y="90616"/>
            <a:ext cx="910950" cy="900000"/>
          </a:xfrm>
          <a:prstGeom prst="rect">
            <a:avLst/>
          </a:prstGeom>
        </p:spPr>
      </p:pic>
    </p:spTree>
    <p:extLst>
      <p:ext uri="{BB962C8B-B14F-4D97-AF65-F5344CB8AC3E}">
        <p14:creationId xmlns:p14="http://schemas.microsoft.com/office/powerpoint/2010/main" val="2837572277"/>
      </p:ext>
    </p:extLst>
  </p:cSld>
  <p:clrMapOvr>
    <a:masterClrMapping/>
  </p:clrMapOvr>
  <p:extLst mod="1">
    <p:ext uri="{DCECCB84-F9BA-43D5-87BE-67443E8EF086}">
      <p15:sldGuideLst xmlns:p15="http://schemas.microsoft.com/office/powerpoint/2012/main">
        <p15:guide id="1" orient="horz" pos="2387" userDrawn="1">
          <p15:clr>
            <a:srgbClr val="FBAE40"/>
          </p15:clr>
        </p15:guide>
        <p15:guide id="2" pos="333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182BACD-404C-4F82-93E2-EE7525BA1418}" type="datetime1">
              <a:rPr lang="zh-CN" altLang="en-US" smtClean="0"/>
              <a:t>2021/4/20</a:t>
            </a:fld>
            <a:endParaRPr lang="zh-CN" altLang="en-US"/>
          </a:p>
        </p:txBody>
      </p:sp>
      <p:sp>
        <p:nvSpPr>
          <p:cNvPr id="5" name="Footer Placeholder 4"/>
          <p:cNvSpPr>
            <a:spLocks noGrp="1"/>
          </p:cNvSpPr>
          <p:nvPr>
            <p:ph type="ftr" sz="quarter" idx="11"/>
          </p:nvPr>
        </p:nvSpPr>
        <p:spPr/>
        <p:txBody>
          <a:bodyPr/>
          <a:lstStyle/>
          <a:p>
            <a:r>
              <a:rPr lang="zh-CN" altLang="en-US"/>
              <a:t>北京航空航天大学，航空科学与工程学院 气动弹性研究室</a:t>
            </a:r>
          </a:p>
        </p:txBody>
      </p:sp>
      <p:sp>
        <p:nvSpPr>
          <p:cNvPr id="6" name="Slide Number Placeholder 5"/>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274646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B1A3A0A-4790-40FC-83B2-C327C7C51135}" type="datetime1">
              <a:rPr lang="zh-CN" altLang="en-US" smtClean="0"/>
              <a:t>2021/4/20</a:t>
            </a:fld>
            <a:endParaRPr lang="zh-CN" altLang="en-US"/>
          </a:p>
        </p:txBody>
      </p:sp>
      <p:sp>
        <p:nvSpPr>
          <p:cNvPr id="6" name="Footer Placeholder 5"/>
          <p:cNvSpPr>
            <a:spLocks noGrp="1"/>
          </p:cNvSpPr>
          <p:nvPr>
            <p:ph type="ftr" sz="quarter" idx="11"/>
          </p:nvPr>
        </p:nvSpPr>
        <p:spPr/>
        <p:txBody>
          <a:bodyPr/>
          <a:lstStyle/>
          <a:p>
            <a:r>
              <a:rPr lang="zh-CN" altLang="en-US"/>
              <a:t>北京航空航天大学，航空科学与工程学院 气动弹性研究室</a:t>
            </a:r>
          </a:p>
        </p:txBody>
      </p:sp>
      <p:sp>
        <p:nvSpPr>
          <p:cNvPr id="7" name="Slide Number Placeholder 6"/>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1659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402F96-B4EA-4EE3-B74C-90C95ED04A52}" type="datetime1">
              <a:rPr lang="zh-CN" altLang="en-US" smtClean="0"/>
              <a:t>2021/4/20</a:t>
            </a:fld>
            <a:endParaRPr lang="zh-CN" altLang="en-US"/>
          </a:p>
        </p:txBody>
      </p:sp>
      <p:sp>
        <p:nvSpPr>
          <p:cNvPr id="8" name="Footer Placeholder 7"/>
          <p:cNvSpPr>
            <a:spLocks noGrp="1"/>
          </p:cNvSpPr>
          <p:nvPr>
            <p:ph type="ftr" sz="quarter" idx="11"/>
          </p:nvPr>
        </p:nvSpPr>
        <p:spPr/>
        <p:txBody>
          <a:bodyPr/>
          <a:lstStyle/>
          <a:p>
            <a:r>
              <a:rPr lang="zh-CN" altLang="en-US"/>
              <a:t>北京航空航天大学，航空科学与工程学院 气动弹性研究室</a:t>
            </a:r>
          </a:p>
        </p:txBody>
      </p:sp>
      <p:sp>
        <p:nvSpPr>
          <p:cNvPr id="9" name="Slide Number Placeholder 8"/>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378589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0F95B7-24F5-4558-BB90-DA2E7B0F4696}" type="datetime1">
              <a:rPr lang="zh-CN" altLang="en-US" smtClean="0"/>
              <a:t>2021/4/20</a:t>
            </a:fld>
            <a:endParaRPr lang="zh-CN" altLang="en-US"/>
          </a:p>
        </p:txBody>
      </p:sp>
      <p:sp>
        <p:nvSpPr>
          <p:cNvPr id="4" name="Footer Placeholder 3"/>
          <p:cNvSpPr>
            <a:spLocks noGrp="1"/>
          </p:cNvSpPr>
          <p:nvPr>
            <p:ph type="ftr" sz="quarter" idx="11"/>
          </p:nvPr>
        </p:nvSpPr>
        <p:spPr/>
        <p:txBody>
          <a:bodyPr/>
          <a:lstStyle/>
          <a:p>
            <a:r>
              <a:rPr lang="zh-CN" altLang="en-US"/>
              <a:t>北京航空航天大学，航空科学与工程学院 气动弹性研究室</a:t>
            </a:r>
          </a:p>
        </p:txBody>
      </p:sp>
      <p:sp>
        <p:nvSpPr>
          <p:cNvPr id="5" name="Slide Number Placeholder 4"/>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179981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B2DD1-8F95-4E96-B509-4D0505DCE507}" type="datetime1">
              <a:rPr lang="zh-CN" altLang="en-US" smtClean="0"/>
              <a:t>2021/4/20</a:t>
            </a:fld>
            <a:endParaRPr lang="zh-CN" altLang="en-US"/>
          </a:p>
        </p:txBody>
      </p:sp>
      <p:sp>
        <p:nvSpPr>
          <p:cNvPr id="3" name="Footer Placeholder 2"/>
          <p:cNvSpPr>
            <a:spLocks noGrp="1"/>
          </p:cNvSpPr>
          <p:nvPr>
            <p:ph type="ftr" sz="quarter" idx="11"/>
          </p:nvPr>
        </p:nvSpPr>
        <p:spPr/>
        <p:txBody>
          <a:bodyPr/>
          <a:lstStyle/>
          <a:p>
            <a:r>
              <a:rPr lang="zh-CN" altLang="en-US"/>
              <a:t>北京航空航天大学，航空科学与工程学院 气动弹性研究室</a:t>
            </a:r>
          </a:p>
        </p:txBody>
      </p:sp>
      <p:sp>
        <p:nvSpPr>
          <p:cNvPr id="4" name="Slide Number Placeholder 3"/>
          <p:cNvSpPr>
            <a:spLocks noGrp="1"/>
          </p:cNvSpPr>
          <p:nvPr>
            <p:ph type="sldNum" sz="quarter" idx="12"/>
          </p:nvPr>
        </p:nvSpPr>
        <p:spPr/>
        <p:txBody>
          <a:bodyPr/>
          <a:lstStyle/>
          <a:p>
            <a:fld id="{C973A10A-598A-4DFE-AF15-9CC7AAA1CF03}" type="slidenum">
              <a:rPr lang="zh-CN" altLang="en-US" smtClean="0"/>
              <a:t>‹#›</a:t>
            </a:fld>
            <a:endParaRPr lang="zh-CN" altLang="en-US"/>
          </a:p>
        </p:txBody>
      </p:sp>
      <p:sp>
        <p:nvSpPr>
          <p:cNvPr id="5" name="矩形 4"/>
          <p:cNvSpPr/>
          <p:nvPr userDrawn="1"/>
        </p:nvSpPr>
        <p:spPr>
          <a:xfrm>
            <a:off x="0" y="0"/>
            <a:ext cx="9144000" cy="6858000"/>
          </a:xfrm>
          <a:prstGeom prst="rect">
            <a:avLst/>
          </a:prstGeom>
          <a:solidFill>
            <a:srgbClr val="092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7283668" y="4997665"/>
            <a:ext cx="1860332" cy="1860335"/>
            <a:chOff x="7292532" y="4792717"/>
            <a:chExt cx="1860332" cy="1860335"/>
          </a:xfrm>
        </p:grpSpPr>
        <p:sp>
          <p:nvSpPr>
            <p:cNvPr id="7" name="直角三角形 6"/>
            <p:cNvSpPr/>
            <p:nvPr userDrawn="1"/>
          </p:nvSpPr>
          <p:spPr>
            <a:xfrm rot="16200000">
              <a:off x="7292532" y="6187968"/>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687781" y="4792717"/>
              <a:ext cx="465083" cy="1860335"/>
              <a:chOff x="8687781" y="4792717"/>
              <a:chExt cx="465083" cy="1860335"/>
            </a:xfrm>
          </p:grpSpPr>
          <p:sp>
            <p:nvSpPr>
              <p:cNvPr id="22" name="直角三角形 21"/>
              <p:cNvSpPr/>
              <p:nvPr userDrawn="1"/>
            </p:nvSpPr>
            <p:spPr>
              <a:xfrm rot="16200000">
                <a:off x="8687781" y="4792717"/>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8687781" y="5257800"/>
                <a:ext cx="465083" cy="465084"/>
                <a:chOff x="8687781" y="5257800"/>
                <a:chExt cx="465083" cy="465084"/>
              </a:xfrm>
            </p:grpSpPr>
            <p:sp>
              <p:nvSpPr>
                <p:cNvPr id="30" name="直角三角形 29"/>
                <p:cNvSpPr/>
                <p:nvPr userDrawn="1"/>
              </p:nvSpPr>
              <p:spPr>
                <a:xfrm rot="10800000">
                  <a:off x="8687781" y="5257800"/>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30"/>
                <p:cNvSpPr/>
                <p:nvPr userDrawn="1"/>
              </p:nvSpPr>
              <p:spPr>
                <a:xfrm rot="16200000">
                  <a:off x="8687781" y="525780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userDrawn="1"/>
            </p:nvGrpSpPr>
            <p:grpSpPr>
              <a:xfrm>
                <a:off x="8687781" y="5722884"/>
                <a:ext cx="465083" cy="465084"/>
                <a:chOff x="8687781" y="5722882"/>
                <a:chExt cx="465083" cy="465084"/>
              </a:xfrm>
            </p:grpSpPr>
            <p:sp>
              <p:nvSpPr>
                <p:cNvPr id="28" name="直角三角形 27"/>
                <p:cNvSpPr/>
                <p:nvPr userDrawn="1"/>
              </p:nvSpPr>
              <p:spPr>
                <a:xfrm rot="16200000">
                  <a:off x="8687781" y="5722883"/>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userDrawn="1"/>
              </p:nvSpPr>
              <p:spPr>
                <a:xfrm rot="10800000">
                  <a:off x="8687781" y="5722882"/>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userDrawn="1"/>
            </p:nvGrpSpPr>
            <p:grpSpPr>
              <a:xfrm>
                <a:off x="8687781" y="6187968"/>
                <a:ext cx="465083" cy="465084"/>
                <a:chOff x="8687781" y="6192560"/>
                <a:chExt cx="465083" cy="465084"/>
              </a:xfrm>
            </p:grpSpPr>
            <p:sp>
              <p:nvSpPr>
                <p:cNvPr id="26" name="直角三角形 25"/>
                <p:cNvSpPr/>
                <p:nvPr userDrawn="1"/>
              </p:nvSpPr>
              <p:spPr>
                <a:xfrm rot="16200000">
                  <a:off x="8687781" y="619256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0800000">
                  <a:off x="8687781" y="6192560"/>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p:cNvGrpSpPr/>
            <p:nvPr userDrawn="1"/>
          </p:nvGrpSpPr>
          <p:grpSpPr>
            <a:xfrm>
              <a:off x="8222698" y="5257800"/>
              <a:ext cx="465083" cy="1395249"/>
              <a:chOff x="8225658" y="5257800"/>
              <a:chExt cx="465083" cy="1395249"/>
            </a:xfrm>
          </p:grpSpPr>
          <p:sp>
            <p:nvSpPr>
              <p:cNvPr id="15" name="直角三角形 14"/>
              <p:cNvSpPr/>
              <p:nvPr userDrawn="1"/>
            </p:nvSpPr>
            <p:spPr>
              <a:xfrm rot="16200000">
                <a:off x="8225658" y="5257800"/>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userDrawn="1"/>
            </p:nvGrpSpPr>
            <p:grpSpPr>
              <a:xfrm>
                <a:off x="8225658" y="6187966"/>
                <a:ext cx="465083" cy="465083"/>
                <a:chOff x="8225658" y="6192561"/>
                <a:chExt cx="465083" cy="465083"/>
              </a:xfrm>
            </p:grpSpPr>
            <p:sp>
              <p:nvSpPr>
                <p:cNvPr id="20" name="直角三角形 19"/>
                <p:cNvSpPr/>
                <p:nvPr userDrawn="1"/>
              </p:nvSpPr>
              <p:spPr>
                <a:xfrm rot="16200000">
                  <a:off x="8225658" y="6192561"/>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10800000">
                  <a:off x="8225658" y="6192561"/>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8225658" y="5722883"/>
                <a:ext cx="465083" cy="465083"/>
                <a:chOff x="8225658" y="5722882"/>
                <a:chExt cx="465083" cy="465083"/>
              </a:xfrm>
            </p:grpSpPr>
            <p:sp>
              <p:nvSpPr>
                <p:cNvPr id="18" name="直角三角形 17"/>
                <p:cNvSpPr/>
                <p:nvPr userDrawn="1"/>
              </p:nvSpPr>
              <p:spPr>
                <a:xfrm rot="16200000">
                  <a:off x="8225658" y="5722882"/>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userDrawn="1"/>
              </p:nvSpPr>
              <p:spPr>
                <a:xfrm rot="10800000">
                  <a:off x="8225658" y="5722882"/>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 name="组合 9"/>
            <p:cNvGrpSpPr/>
            <p:nvPr userDrawn="1"/>
          </p:nvGrpSpPr>
          <p:grpSpPr>
            <a:xfrm>
              <a:off x="7757615" y="5722884"/>
              <a:ext cx="465083" cy="930167"/>
              <a:chOff x="7766488" y="5722884"/>
              <a:chExt cx="465083" cy="930167"/>
            </a:xfrm>
          </p:grpSpPr>
          <p:sp>
            <p:nvSpPr>
              <p:cNvPr id="11" name="直角三角形 10"/>
              <p:cNvSpPr/>
              <p:nvPr userDrawn="1"/>
            </p:nvSpPr>
            <p:spPr>
              <a:xfrm rot="16200000">
                <a:off x="7766488" y="5722884"/>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7766488" y="6187967"/>
                <a:ext cx="465083" cy="465084"/>
                <a:chOff x="7766488" y="6192561"/>
                <a:chExt cx="465083" cy="465084"/>
              </a:xfrm>
            </p:grpSpPr>
            <p:sp>
              <p:nvSpPr>
                <p:cNvPr id="13" name="直角三角形 12"/>
                <p:cNvSpPr/>
                <p:nvPr userDrawn="1"/>
              </p:nvSpPr>
              <p:spPr>
                <a:xfrm rot="16200000">
                  <a:off x="7766488" y="6192562"/>
                  <a:ext cx="465083" cy="465083"/>
                </a:xfrm>
                <a:prstGeom prst="rtTriangl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userDrawn="1"/>
              </p:nvSpPr>
              <p:spPr>
                <a:xfrm rot="10800000">
                  <a:off x="7766488" y="6192561"/>
                  <a:ext cx="465083" cy="46508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extLst>
      <p:ext uri="{BB962C8B-B14F-4D97-AF65-F5344CB8AC3E}">
        <p14:creationId xmlns:p14="http://schemas.microsoft.com/office/powerpoint/2010/main" val="265186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DB14FC-489F-40D1-896A-5B6153A50CB5}" type="datetime1">
              <a:rPr lang="zh-CN" altLang="en-US" smtClean="0"/>
              <a:t>2021/4/20</a:t>
            </a:fld>
            <a:endParaRPr lang="zh-CN" altLang="en-US"/>
          </a:p>
        </p:txBody>
      </p:sp>
      <p:sp>
        <p:nvSpPr>
          <p:cNvPr id="6" name="Footer Placeholder 5"/>
          <p:cNvSpPr>
            <a:spLocks noGrp="1"/>
          </p:cNvSpPr>
          <p:nvPr>
            <p:ph type="ftr" sz="quarter" idx="11"/>
          </p:nvPr>
        </p:nvSpPr>
        <p:spPr/>
        <p:txBody>
          <a:bodyPr/>
          <a:lstStyle/>
          <a:p>
            <a:r>
              <a:rPr lang="zh-CN" altLang="en-US" dirty="0"/>
              <a:t>北京航空航天大学，航空科学与工程学院 气动弹性研究室</a:t>
            </a:r>
          </a:p>
        </p:txBody>
      </p:sp>
      <p:sp>
        <p:nvSpPr>
          <p:cNvPr id="7" name="Slide Number Placeholder 6"/>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191487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6F86A88-5556-4B74-8F1C-C55285443A81}" type="datetime1">
              <a:rPr lang="zh-CN" altLang="en-US" smtClean="0"/>
              <a:t>2021/4/20</a:t>
            </a:fld>
            <a:endParaRPr lang="zh-CN" altLang="en-US"/>
          </a:p>
        </p:txBody>
      </p:sp>
      <p:sp>
        <p:nvSpPr>
          <p:cNvPr id="6" name="Footer Placeholder 5"/>
          <p:cNvSpPr>
            <a:spLocks noGrp="1"/>
          </p:cNvSpPr>
          <p:nvPr>
            <p:ph type="ftr" sz="quarter" idx="11"/>
          </p:nvPr>
        </p:nvSpPr>
        <p:spPr/>
        <p:txBody>
          <a:bodyPr/>
          <a:lstStyle/>
          <a:p>
            <a:r>
              <a:rPr lang="zh-CN" altLang="en-US"/>
              <a:t>北京航空航天大学，航空科学与工程学院 气动弹性研究室</a:t>
            </a:r>
          </a:p>
        </p:txBody>
      </p:sp>
      <p:sp>
        <p:nvSpPr>
          <p:cNvPr id="7" name="Slide Number Placeholder 6"/>
          <p:cNvSpPr>
            <a:spLocks noGrp="1"/>
          </p:cNvSpPr>
          <p:nvPr>
            <p:ph type="sldNum" sz="quarter" idx="12"/>
          </p:nvPr>
        </p:nvSpPr>
        <p:spPr/>
        <p:txBody>
          <a:bodyPr/>
          <a:lstStyle/>
          <a:p>
            <a:fld id="{C973A10A-598A-4DFE-AF15-9CC7AAA1CF03}" type="slidenum">
              <a:rPr lang="zh-CN" altLang="en-US" smtClean="0"/>
              <a:t>‹#›</a:t>
            </a:fld>
            <a:endParaRPr lang="zh-CN" altLang="en-US"/>
          </a:p>
        </p:txBody>
      </p:sp>
    </p:spTree>
    <p:extLst>
      <p:ext uri="{BB962C8B-B14F-4D97-AF65-F5344CB8AC3E}">
        <p14:creationId xmlns:p14="http://schemas.microsoft.com/office/powerpoint/2010/main" val="251214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aseline="0">
                <a:solidFill>
                  <a:srgbClr val="092E53"/>
                </a:solidFill>
                <a:latin typeface="Times New Roman" panose="02020603050405020304" pitchFamily="18" charset="0"/>
                <a:ea typeface="黑体" panose="02010609060101010101" pitchFamily="49" charset="-122"/>
              </a:defRPr>
            </a:lvl1pPr>
          </a:lstStyle>
          <a:p>
            <a:fld id="{CD3A2417-5FFA-4DEF-9B6D-F389E48B2F2F}" type="datetime1">
              <a:rPr lang="zh-CN" altLang="en-US" smtClean="0"/>
              <a:t>2021/4/20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rgbClr val="092E53"/>
                </a:solidFill>
                <a:latin typeface="Times New Roman" panose="02020603050405020304" pitchFamily="18" charset="0"/>
                <a:ea typeface="黑体" panose="02010609060101010101" pitchFamily="49" charset="-122"/>
              </a:defRPr>
            </a:lvl1pPr>
          </a:lstStyle>
          <a:p>
            <a:r>
              <a:rPr lang="zh-CN" altLang="en-US" dirty="0"/>
              <a:t>北京航空航天大学，航空科学与工程学院 气动弹性研究室</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aseline="0">
                <a:solidFill>
                  <a:srgbClr val="092E53"/>
                </a:solidFill>
                <a:latin typeface="Times New Roman" panose="02020603050405020304" pitchFamily="18" charset="0"/>
                <a:ea typeface="黑体" panose="02010609060101010101" pitchFamily="49" charset="-122"/>
              </a:defRPr>
            </a:lvl1pPr>
          </a:lstStyle>
          <a:p>
            <a:fld id="{C973A10A-598A-4DFE-AF15-9CC7AAA1CF03}" type="slidenum">
              <a:rPr lang="zh-CN" altLang="en-US" smtClean="0"/>
              <a:pPr/>
              <a:t>‹#›</a:t>
            </a:fld>
            <a:endParaRPr lang="zh-CN" altLang="en-US"/>
          </a:p>
        </p:txBody>
      </p:sp>
    </p:spTree>
    <p:extLst>
      <p:ext uri="{BB962C8B-B14F-4D97-AF65-F5344CB8AC3E}">
        <p14:creationId xmlns:p14="http://schemas.microsoft.com/office/powerpoint/2010/main" val="3968104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baseline="0">
          <a:solidFill>
            <a:srgbClr val="092E53"/>
          </a:solidFill>
          <a:latin typeface="Times New Roman" panose="02020603050405020304" pitchFamily="18" charset="0"/>
          <a:ea typeface="黑体" panose="02010609060101010101" pitchFamily="49" charset="-122"/>
          <a:cs typeface="+mj-cs"/>
        </a:defRPr>
      </a:lvl1pPr>
    </p:titleStyle>
    <p:bodyStyle>
      <a:lvl1pPr marL="228600" indent="-228600" algn="l" defTabSz="914400" rtl="0" eaLnBrk="1" fontAlgn="ctr" latinLnBrk="0" hangingPunct="1">
        <a:lnSpc>
          <a:spcPct val="90000"/>
        </a:lnSpc>
        <a:spcBef>
          <a:spcPts val="1000"/>
        </a:spcBef>
        <a:buSzPct val="70000"/>
        <a:buFont typeface="Wingdings" panose="05000000000000000000" pitchFamily="2" charset="2"/>
        <a:buChar char="n"/>
        <a:defRPr sz="2800" kern="1200" baseline="0">
          <a:solidFill>
            <a:srgbClr val="092E53"/>
          </a:solidFill>
          <a:latin typeface="Times New Roman" panose="02020603050405020304" pitchFamily="18" charset="0"/>
          <a:ea typeface="黑体" panose="02010609060101010101" pitchFamily="49" charset="-122"/>
          <a:cs typeface="+mn-cs"/>
        </a:defRPr>
      </a:lvl1pPr>
      <a:lvl2pPr marL="685800" indent="-228600" algn="l" defTabSz="914400" rtl="0" eaLnBrk="1" fontAlgn="ctr" latinLnBrk="0" hangingPunct="1">
        <a:lnSpc>
          <a:spcPct val="90000"/>
        </a:lnSpc>
        <a:spcBef>
          <a:spcPts val="500"/>
        </a:spcBef>
        <a:buSzPct val="70000"/>
        <a:buFont typeface="Wingdings" panose="05000000000000000000" pitchFamily="2" charset="2"/>
        <a:buChar char="n"/>
        <a:defRPr sz="2400" kern="1200" baseline="0">
          <a:solidFill>
            <a:srgbClr val="092E53"/>
          </a:solidFill>
          <a:latin typeface="Times New Roman" panose="02020603050405020304" pitchFamily="18" charset="0"/>
          <a:ea typeface="黑体" panose="02010609060101010101" pitchFamily="49" charset="-122"/>
          <a:cs typeface="+mn-cs"/>
        </a:defRPr>
      </a:lvl2pPr>
      <a:lvl3pPr marL="1143000" indent="-228600" algn="l" defTabSz="914400" rtl="0" eaLnBrk="1" fontAlgn="ctr" latinLnBrk="0" hangingPunct="1">
        <a:lnSpc>
          <a:spcPct val="90000"/>
        </a:lnSpc>
        <a:spcBef>
          <a:spcPts val="500"/>
        </a:spcBef>
        <a:buSzPct val="70000"/>
        <a:buFont typeface="Wingdings" panose="05000000000000000000" pitchFamily="2" charset="2"/>
        <a:buChar char="n"/>
        <a:defRPr sz="2000" kern="1200" baseline="0">
          <a:solidFill>
            <a:srgbClr val="092E53"/>
          </a:solidFill>
          <a:latin typeface="Times New Roman" panose="02020603050405020304" pitchFamily="18" charset="0"/>
          <a:ea typeface="黑体" panose="02010609060101010101" pitchFamily="49" charset="-122"/>
          <a:cs typeface="+mn-cs"/>
        </a:defRPr>
      </a:lvl3pPr>
      <a:lvl4pPr marL="1600200" indent="-228600" algn="l" defTabSz="914400" rtl="0" eaLnBrk="1" fontAlgn="ctr" latinLnBrk="0" hangingPunct="1">
        <a:lnSpc>
          <a:spcPct val="90000"/>
        </a:lnSpc>
        <a:spcBef>
          <a:spcPts val="500"/>
        </a:spcBef>
        <a:buSzPct val="70000"/>
        <a:buFont typeface="Wingdings" panose="05000000000000000000" pitchFamily="2" charset="2"/>
        <a:buChar char="n"/>
        <a:defRPr sz="1800" kern="1200" baseline="0">
          <a:solidFill>
            <a:srgbClr val="092E53"/>
          </a:solidFill>
          <a:latin typeface="Times New Roman" panose="02020603050405020304" pitchFamily="18" charset="0"/>
          <a:ea typeface="黑体" panose="02010609060101010101" pitchFamily="49" charset="-122"/>
          <a:cs typeface="+mn-cs"/>
        </a:defRPr>
      </a:lvl4pPr>
      <a:lvl5pPr marL="2057400" indent="-228600" algn="l" defTabSz="914400" rtl="0" eaLnBrk="1" fontAlgn="ctr" latinLnBrk="0" hangingPunct="1">
        <a:lnSpc>
          <a:spcPct val="90000"/>
        </a:lnSpc>
        <a:spcBef>
          <a:spcPts val="500"/>
        </a:spcBef>
        <a:buSzPct val="70000"/>
        <a:buFont typeface="Wingdings" panose="05000000000000000000" pitchFamily="2" charset="2"/>
        <a:buChar char="n"/>
        <a:defRPr sz="1800" kern="1200" baseline="0">
          <a:solidFill>
            <a:srgbClr val="092E53"/>
          </a:solidFill>
          <a:latin typeface="Times New Roman" panose="02020603050405020304" pitchFamily="18"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ggle.com/" TargetMode="External"/><Relationship Id="rId2" Type="http://schemas.openxmlformats.org/officeDocument/2006/relationships/hyperlink" Target="https://www.phrasebank.manchester.ac.uk/"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esod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linggle.com/" TargetMode="External"/><Relationship Id="rId2" Type="http://schemas.openxmlformats.org/officeDocument/2006/relationships/hyperlink" Target="https://www.phrasebank.manchester.ac.u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p.weixin.qq.com/s/F3XCSNJbR8-HZLn_A0Kigw" TargetMode="External"/><Relationship Id="rId7" Type="http://schemas.openxmlformats.org/officeDocument/2006/relationships/hyperlink" Target="https://en.wikipedia.org/wiki/Abstract_(summary)" TargetMode="External"/><Relationship Id="rId2" Type="http://schemas.openxmlformats.org/officeDocument/2006/relationships/hyperlink" Target="https://mp.weixin.qq.com/s/MW9JCNmSf_65xwuNUM-6dQ" TargetMode="External"/><Relationship Id="rId1" Type="http://schemas.openxmlformats.org/officeDocument/2006/relationships/slideLayout" Target="../slideLayouts/slideLayout2.xml"/><Relationship Id="rId6" Type="http://schemas.openxmlformats.org/officeDocument/2006/relationships/hyperlink" Target="https://libguides.usc.edu/writingguide/abstract" TargetMode="External"/><Relationship Id="rId5" Type="http://schemas.openxmlformats.org/officeDocument/2006/relationships/hyperlink" Target="https://writing.colostate.edu/guides/page.cfm?pageid=1252&amp;guideid=59" TargetMode="External"/><Relationship Id="rId4" Type="http://schemas.openxmlformats.org/officeDocument/2006/relationships/hyperlink" Target="https://mp.weixin.qq.com/s/fT5ZT7nYjqPZwCEpZtkRM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72403" y="1391912"/>
            <a:ext cx="6467034" cy="2037088"/>
          </a:xfrm>
        </p:spPr>
        <p:txBody>
          <a:bodyPr>
            <a:normAutofit/>
          </a:bodyPr>
          <a:lstStyle/>
          <a:p>
            <a:r>
              <a:rPr lang="en-US" altLang="zh-CN" dirty="0">
                <a:latin typeface="Arial" panose="020B0604020202020204" pitchFamily="34" charset="0"/>
                <a:cs typeface="Arial" panose="020B0604020202020204" pitchFamily="34" charset="0"/>
              </a:rPr>
              <a:t>Abstract Writing</a:t>
            </a:r>
            <a:endParaRPr lang="zh-CN" altLang="en-US" sz="2800"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2610712" y="3177766"/>
            <a:ext cx="5390416" cy="3367889"/>
          </a:xfrm>
        </p:spPr>
        <p:txBody>
          <a:bodyPr>
            <a:normAutofit/>
          </a:bodyPr>
          <a:lstStyle/>
          <a:p>
            <a:pPr algn="l">
              <a:tabLst>
                <a:tab pos="1081088" algn="l"/>
                <a:tab pos="2513013" algn="l"/>
              </a:tabLst>
            </a:pPr>
            <a:r>
              <a:rPr lang="en-US" altLang="zh-CN" dirty="0"/>
              <a:t>	</a:t>
            </a:r>
            <a:r>
              <a:rPr lang="zh-CN" altLang="en-US" dirty="0"/>
              <a:t>张海波  </a:t>
            </a:r>
            <a:r>
              <a:rPr lang="en-US" altLang="zh-CN" dirty="0"/>
              <a:t>	</a:t>
            </a:r>
            <a:r>
              <a:rPr lang="en-US" altLang="zh-CN" dirty="0">
                <a:latin typeface="Arial" panose="020B0604020202020204" pitchFamily="34" charset="0"/>
                <a:cs typeface="Arial" panose="020B0604020202020204" pitchFamily="34" charset="0"/>
              </a:rPr>
              <a:t>BY2005411</a:t>
            </a:r>
          </a:p>
          <a:p>
            <a:pPr algn="l">
              <a:tabLst>
                <a:tab pos="1081088" algn="l"/>
                <a:tab pos="2513013" algn="l"/>
              </a:tabLst>
            </a:pPr>
            <a:r>
              <a:rPr lang="en-US" altLang="zh-CN" dirty="0"/>
              <a:t>	</a:t>
            </a:r>
            <a:r>
              <a:rPr lang="zh-CN" altLang="en-US" dirty="0"/>
              <a:t>骆    明</a:t>
            </a:r>
            <a:r>
              <a:rPr lang="en-US" altLang="zh-CN" dirty="0">
                <a:latin typeface="Arial" panose="020B0604020202020204" pitchFamily="34" charset="0"/>
                <a:cs typeface="Arial" panose="020B0604020202020204" pitchFamily="34" charset="0"/>
              </a:rPr>
              <a:t>	BY2005319</a:t>
            </a:r>
          </a:p>
          <a:p>
            <a:pPr algn="l">
              <a:tabLst>
                <a:tab pos="1081088" algn="l"/>
                <a:tab pos="2513013" algn="l"/>
              </a:tabLst>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李永昌 </a:t>
            </a:r>
            <a:r>
              <a:rPr lang="en-US" altLang="zh-CN" dirty="0">
                <a:latin typeface="Arial" panose="020B0604020202020204" pitchFamily="34" charset="0"/>
                <a:cs typeface="Arial" panose="020B0604020202020204" pitchFamily="34" charset="0"/>
              </a:rPr>
              <a:t>	BY2005313</a:t>
            </a:r>
          </a:p>
          <a:p>
            <a:pPr algn="l">
              <a:tabLst>
                <a:tab pos="1081088" algn="l"/>
                <a:tab pos="2513013" algn="l"/>
              </a:tabLst>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杨云熙</a:t>
            </a:r>
            <a:r>
              <a:rPr lang="en-US" altLang="zh-CN" dirty="0">
                <a:latin typeface="Arial" panose="020B0604020202020204" pitchFamily="34" charset="0"/>
                <a:cs typeface="Arial" panose="020B0604020202020204" pitchFamily="34" charset="0"/>
              </a:rPr>
              <a:t>	BY2005116</a:t>
            </a:r>
          </a:p>
          <a:p>
            <a:pPr algn="l">
              <a:tabLst>
                <a:tab pos="1081088" algn="l"/>
                <a:tab pos="2513013" algn="l"/>
              </a:tabLst>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田博皓</a:t>
            </a:r>
            <a:r>
              <a:rPr lang="en-US" altLang="zh-CN" dirty="0">
                <a:latin typeface="Arial" panose="020B0604020202020204" pitchFamily="34" charset="0"/>
                <a:cs typeface="Arial" panose="020B0604020202020204" pitchFamily="34" charset="0"/>
              </a:rPr>
              <a:t>	BY2007126</a:t>
            </a:r>
          </a:p>
          <a:p>
            <a:pPr algn="l">
              <a:tabLst>
                <a:tab pos="1081088" algn="l"/>
                <a:tab pos="2513013" algn="l"/>
              </a:tabLst>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金    晶</a:t>
            </a:r>
            <a:r>
              <a:rPr lang="en-US" altLang="zh-CN" dirty="0">
                <a:latin typeface="Arial" panose="020B0604020202020204" pitchFamily="34" charset="0"/>
                <a:cs typeface="Arial" panose="020B0604020202020204" pitchFamily="34" charset="0"/>
              </a:rPr>
              <a:t>	BY2005308</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2021</a:t>
            </a:r>
            <a:r>
              <a:rPr lang="zh-CN" altLang="en-US" dirty="0"/>
              <a:t>年</a:t>
            </a:r>
            <a:r>
              <a:rPr lang="en-US" altLang="zh-CN" dirty="0">
                <a:latin typeface="Arial" panose="020B0604020202020204" pitchFamily="34" charset="0"/>
                <a:cs typeface="Arial" panose="020B0604020202020204" pitchFamily="34" charset="0"/>
              </a:rPr>
              <a:t>04</a:t>
            </a:r>
            <a:r>
              <a:rPr lang="zh-CN" altLang="en-US" dirty="0"/>
              <a:t>月</a:t>
            </a:r>
            <a:r>
              <a:rPr lang="en-US" altLang="zh-CN" dirty="0">
                <a:latin typeface="Arial" panose="020B0604020202020204" pitchFamily="34" charset="0"/>
                <a:cs typeface="Arial" panose="020B0604020202020204" pitchFamily="34" charset="0"/>
              </a:rPr>
              <a:t>20</a:t>
            </a:r>
            <a:r>
              <a:rPr lang="zh-CN" altLang="en-US" dirty="0"/>
              <a:t>日</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251" y="0"/>
            <a:ext cx="910950" cy="900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762" y="0"/>
            <a:ext cx="4104070" cy="900000"/>
          </a:xfrm>
          <a:prstGeom prst="rect">
            <a:avLst/>
          </a:prstGeom>
        </p:spPr>
      </p:pic>
    </p:spTree>
    <p:extLst>
      <p:ext uri="{BB962C8B-B14F-4D97-AF65-F5344CB8AC3E}">
        <p14:creationId xmlns:p14="http://schemas.microsoft.com/office/powerpoint/2010/main" val="1034740314"/>
      </p:ext>
    </p:extLst>
  </p:cSld>
  <p:clrMapOvr>
    <a:masterClrMapping/>
  </p:clrMapOvr>
  <mc:AlternateContent xmlns:mc="http://schemas.openxmlformats.org/markup-compatibility/2006" xmlns:p14="http://schemas.microsoft.com/office/powerpoint/2010/main">
    <mc:Choice Requires="p14">
      <p:transition spd="slow" p14:dur="2000" advTm="8315"/>
    </mc:Choice>
    <mc:Fallback xmlns="">
      <p:transition spd="slow" advTm="83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493694"/>
          </a:xfrm>
        </p:spPr>
        <p:txBody>
          <a:bodyPr>
            <a:normAutofit/>
          </a:bodyPr>
          <a:lstStyle/>
          <a:p>
            <a:r>
              <a:rPr lang="en-US" altLang="zh-CN" dirty="0"/>
              <a:t>Discussion</a:t>
            </a:r>
            <a:r>
              <a:rPr lang="zh-CN" altLang="en-US" dirty="0"/>
              <a:t>：</a:t>
            </a:r>
            <a:endParaRPr lang="en-US" altLang="zh-CN" dirty="0"/>
          </a:p>
          <a:p>
            <a:r>
              <a:rPr lang="en-US" altLang="zh-CN" sz="2000" dirty="0"/>
              <a:t>… is </a:t>
            </a:r>
            <a:r>
              <a:rPr lang="en-US" altLang="zh-CN" sz="2000" dirty="0">
                <a:solidFill>
                  <a:srgbClr val="FF0000"/>
                </a:solidFill>
              </a:rPr>
              <a:t>significantly</a:t>
            </a:r>
            <a:r>
              <a:rPr lang="en-US" altLang="zh-CN" sz="2000" dirty="0"/>
              <a:t> higher/</a:t>
            </a:r>
            <a:r>
              <a:rPr lang="en-US" altLang="zh-CN" sz="2000" dirty="0">
                <a:solidFill>
                  <a:srgbClr val="FF0000"/>
                </a:solidFill>
              </a:rPr>
              <a:t>better</a:t>
            </a:r>
            <a:r>
              <a:rPr lang="en-US" altLang="zh-CN" sz="2000" dirty="0"/>
              <a:t> compared with …(</a:t>
            </a:r>
            <a:r>
              <a:rPr lang="zh-CN" altLang="en-US" sz="2000" dirty="0"/>
              <a:t>结果对比</a:t>
            </a:r>
            <a:r>
              <a:rPr lang="en-US" altLang="zh-CN" sz="2000" dirty="0"/>
              <a:t>)</a:t>
            </a:r>
          </a:p>
          <a:p>
            <a:r>
              <a:rPr lang="en-US" altLang="zh-CN" sz="2000" dirty="0"/>
              <a:t>This work </a:t>
            </a:r>
            <a:r>
              <a:rPr lang="en-US" altLang="zh-CN" sz="2000" dirty="0">
                <a:solidFill>
                  <a:srgbClr val="FF0000"/>
                </a:solidFill>
              </a:rPr>
              <a:t>demonstrates the potential </a:t>
            </a:r>
            <a:r>
              <a:rPr lang="en-US" altLang="zh-CN" sz="2000" dirty="0"/>
              <a:t>of …(</a:t>
            </a:r>
            <a:r>
              <a:rPr lang="zh-CN" altLang="en-US" sz="2000" dirty="0"/>
              <a:t>研究意义</a:t>
            </a:r>
            <a:r>
              <a:rPr lang="en-US" altLang="zh-CN" sz="2000" dirty="0"/>
              <a:t>)</a:t>
            </a:r>
          </a:p>
          <a:p>
            <a:r>
              <a:rPr lang="en-US" altLang="zh-CN" sz="2000" dirty="0"/>
              <a:t>The results can be used for …(</a:t>
            </a:r>
            <a:r>
              <a:rPr lang="zh-CN" altLang="en-US" sz="2000" dirty="0"/>
              <a:t>用途启示</a:t>
            </a:r>
            <a:r>
              <a:rPr lang="en-US" altLang="zh-CN" sz="2000" dirty="0"/>
              <a:t>)</a:t>
            </a:r>
          </a:p>
          <a:p>
            <a:r>
              <a:rPr lang="en-US" altLang="zh-CN" sz="2000" dirty="0"/>
              <a:t>Model results also </a:t>
            </a:r>
            <a:r>
              <a:rPr lang="en-US" altLang="zh-CN" sz="2000" dirty="0">
                <a:solidFill>
                  <a:srgbClr val="FF0000"/>
                </a:solidFill>
              </a:rPr>
              <a:t>suggest benefits </a:t>
            </a:r>
            <a:r>
              <a:rPr lang="en-US" altLang="zh-CN" sz="2000" dirty="0"/>
              <a:t>for …</a:t>
            </a:r>
          </a:p>
          <a:p>
            <a:r>
              <a:rPr lang="en-US" altLang="zh-CN" sz="2000" dirty="0"/>
              <a:t>It is anticipated that the conceptual model presented here will be used as a </a:t>
            </a:r>
            <a:r>
              <a:rPr lang="en-US" altLang="zh-CN" sz="2000" dirty="0">
                <a:solidFill>
                  <a:srgbClr val="FF0000"/>
                </a:solidFill>
              </a:rPr>
              <a:t>basis</a:t>
            </a:r>
            <a:r>
              <a:rPr lang="en-US" altLang="zh-CN" sz="2000" dirty="0"/>
              <a:t> for …</a:t>
            </a:r>
          </a:p>
          <a:p>
            <a:r>
              <a:rPr lang="en-US" altLang="zh-CN" sz="2000" dirty="0"/>
              <a:t>These models provide a </a:t>
            </a:r>
            <a:r>
              <a:rPr lang="en-US" altLang="zh-CN" sz="2000" dirty="0">
                <a:solidFill>
                  <a:srgbClr val="FF0000"/>
                </a:solidFill>
              </a:rPr>
              <a:t>viable alternative </a:t>
            </a:r>
            <a:r>
              <a:rPr lang="en-US" altLang="zh-CN" sz="2000" dirty="0"/>
              <a:t>to …</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10</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Tree>
    <p:extLst>
      <p:ext uri="{BB962C8B-B14F-4D97-AF65-F5344CB8AC3E}">
        <p14:creationId xmlns:p14="http://schemas.microsoft.com/office/powerpoint/2010/main" val="357404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6A22B6-2EBE-4005-8544-74A11594CF3F}"/>
              </a:ext>
            </a:extLst>
          </p:cNvPr>
          <p:cNvSpPr>
            <a:spLocks noGrp="1"/>
          </p:cNvSpPr>
          <p:nvPr>
            <p:ph idx="1"/>
          </p:nvPr>
        </p:nvSpPr>
        <p:spPr>
          <a:xfrm>
            <a:off x="1624692" y="1825625"/>
            <a:ext cx="4715148" cy="4351338"/>
          </a:xfrm>
        </p:spPr>
        <p:txBody>
          <a:bodyPr>
            <a:normAutofit/>
          </a:bodyPr>
          <a:lstStyle/>
          <a:p>
            <a:r>
              <a:rPr lang="en-US" altLang="zh-CN" dirty="0"/>
              <a:t>Case</a:t>
            </a:r>
          </a:p>
          <a:p>
            <a:pPr algn="just">
              <a:lnSpc>
                <a:spcPct val="150000"/>
              </a:lnSpc>
            </a:pPr>
            <a:r>
              <a:rPr lang="zh-CN" altLang="en-US" sz="2000" dirty="0"/>
              <a:t>①</a:t>
            </a:r>
            <a:r>
              <a:rPr lang="en-US" altLang="zh-CN" sz="2000" dirty="0"/>
              <a:t>Recently, there has been a </a:t>
            </a:r>
            <a:r>
              <a:rPr lang="en-US" altLang="zh-CN" sz="2000" dirty="0">
                <a:solidFill>
                  <a:srgbClr val="FF0000"/>
                </a:solidFill>
              </a:rPr>
              <a:t>growing interest </a:t>
            </a:r>
            <a:r>
              <a:rPr lang="en-US" altLang="zh-CN" sz="2000" dirty="0"/>
              <a:t>in …</a:t>
            </a:r>
            <a:r>
              <a:rPr lang="zh-CN" altLang="en-US" sz="2000" dirty="0"/>
              <a:t>②</a:t>
            </a:r>
            <a:r>
              <a:rPr lang="en-US" altLang="zh-CN" sz="2000" dirty="0"/>
              <a:t>It has shown </a:t>
            </a:r>
            <a:r>
              <a:rPr lang="en-US" altLang="zh-CN" sz="2000" dirty="0">
                <a:solidFill>
                  <a:srgbClr val="FF0000"/>
                </a:solidFill>
              </a:rPr>
              <a:t>great potential </a:t>
            </a:r>
            <a:r>
              <a:rPr lang="en-US" altLang="zh-CN" sz="2000" dirty="0"/>
              <a:t>in ... </a:t>
            </a:r>
            <a:r>
              <a:rPr lang="zh-CN" altLang="en-US" sz="2000" dirty="0"/>
              <a:t>③</a:t>
            </a:r>
            <a:r>
              <a:rPr lang="en-US" altLang="zh-CN" sz="2000" dirty="0">
                <a:solidFill>
                  <a:srgbClr val="FF0000"/>
                </a:solidFill>
              </a:rPr>
              <a:t>However</a:t>
            </a:r>
            <a:r>
              <a:rPr lang="zh-CN" altLang="en-US" sz="2000" dirty="0"/>
              <a:t>，</a:t>
            </a:r>
            <a:r>
              <a:rPr lang="en-US" altLang="zh-CN" sz="2000" dirty="0"/>
              <a:t>there is still a lack of systematic research on … </a:t>
            </a:r>
            <a:r>
              <a:rPr lang="zh-CN" altLang="en-US" sz="2000" dirty="0"/>
              <a:t>④</a:t>
            </a:r>
            <a:r>
              <a:rPr lang="en-US" altLang="zh-CN" sz="2000" dirty="0">
                <a:solidFill>
                  <a:srgbClr val="FF0000"/>
                </a:solidFill>
              </a:rPr>
              <a:t>This article </a:t>
            </a:r>
            <a:r>
              <a:rPr lang="en-US" altLang="zh-CN" sz="2000" dirty="0"/>
              <a:t>mainly uses … </a:t>
            </a:r>
            <a:r>
              <a:rPr lang="en-US" altLang="zh-CN" sz="2000" dirty="0">
                <a:solidFill>
                  <a:srgbClr val="FF0000"/>
                </a:solidFill>
              </a:rPr>
              <a:t>methods</a:t>
            </a:r>
            <a:r>
              <a:rPr lang="en-US" altLang="zh-CN" sz="2000" dirty="0"/>
              <a:t> to …</a:t>
            </a:r>
            <a:r>
              <a:rPr lang="zh-CN" altLang="en-US" sz="2000" dirty="0"/>
              <a:t>⑤</a:t>
            </a:r>
            <a:r>
              <a:rPr lang="en-US" altLang="zh-CN" sz="2000" dirty="0">
                <a:solidFill>
                  <a:srgbClr val="FF0000"/>
                </a:solidFill>
              </a:rPr>
              <a:t>The results demonstrate that </a:t>
            </a:r>
            <a:r>
              <a:rPr lang="en-US" altLang="zh-CN" sz="2000" dirty="0"/>
              <a:t>… </a:t>
            </a:r>
            <a:r>
              <a:rPr lang="zh-CN" altLang="en-US" sz="2000" dirty="0"/>
              <a:t>⑥</a:t>
            </a:r>
            <a:r>
              <a:rPr lang="en-US" altLang="zh-CN" sz="2000" dirty="0"/>
              <a:t> These models </a:t>
            </a:r>
            <a:r>
              <a:rPr lang="en-US" altLang="zh-CN" sz="2000" dirty="0">
                <a:solidFill>
                  <a:srgbClr val="FF0000"/>
                </a:solidFill>
              </a:rPr>
              <a:t>provide a viable alternative</a:t>
            </a:r>
            <a:r>
              <a:rPr lang="en-US" altLang="zh-CN" sz="2000" dirty="0"/>
              <a:t> to …</a:t>
            </a:r>
          </a:p>
        </p:txBody>
      </p:sp>
      <p:sp>
        <p:nvSpPr>
          <p:cNvPr id="3" name="日期占位符 2">
            <a:extLst>
              <a:ext uri="{FF2B5EF4-FFF2-40B4-BE49-F238E27FC236}">
                <a16:creationId xmlns:a16="http://schemas.microsoft.com/office/drawing/2014/main" id="{BB734794-CE9A-4991-9A2C-0475098BE1FD}"/>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885986A1-3E37-4AA9-9EEA-D84EDA8B37D6}"/>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FCB31725-5407-4D84-8D1A-990560F947F5}"/>
              </a:ext>
            </a:extLst>
          </p:cNvPr>
          <p:cNvSpPr>
            <a:spLocks noGrp="1"/>
          </p:cNvSpPr>
          <p:nvPr>
            <p:ph type="sldNum" sz="quarter" idx="12"/>
          </p:nvPr>
        </p:nvSpPr>
        <p:spPr/>
        <p:txBody>
          <a:bodyPr/>
          <a:lstStyle/>
          <a:p>
            <a:fld id="{C973A10A-598A-4DFE-AF15-9CC7AAA1CF03}" type="slidenum">
              <a:rPr lang="zh-CN" altLang="en-US" smtClean="0"/>
              <a:pPr/>
              <a:t>11</a:t>
            </a:fld>
            <a:endParaRPr lang="zh-CN" altLang="en-US"/>
          </a:p>
        </p:txBody>
      </p:sp>
      <p:sp>
        <p:nvSpPr>
          <p:cNvPr id="6" name="标题 5">
            <a:extLst>
              <a:ext uri="{FF2B5EF4-FFF2-40B4-BE49-F238E27FC236}">
                <a16:creationId xmlns:a16="http://schemas.microsoft.com/office/drawing/2014/main" id="{6C46CF4E-745B-4050-9AEC-B259DBBEBD68}"/>
              </a:ext>
            </a:extLst>
          </p:cNvPr>
          <p:cNvSpPr>
            <a:spLocks noGrp="1"/>
          </p:cNvSpPr>
          <p:nvPr>
            <p:ph type="title"/>
          </p:nvPr>
        </p:nvSpPr>
        <p:spPr/>
        <p:txBody>
          <a:bodyPr/>
          <a:lstStyle/>
          <a:p>
            <a:r>
              <a:rPr lang="en-US" altLang="zh-CN" dirty="0"/>
              <a:t>How to Write an Abstract</a:t>
            </a:r>
            <a:endParaRPr lang="zh-CN" altLang="en-US" dirty="0"/>
          </a:p>
        </p:txBody>
      </p:sp>
      <p:sp>
        <p:nvSpPr>
          <p:cNvPr id="7" name="文本占位符 6">
            <a:extLst>
              <a:ext uri="{FF2B5EF4-FFF2-40B4-BE49-F238E27FC236}">
                <a16:creationId xmlns:a16="http://schemas.microsoft.com/office/drawing/2014/main" id="{5AC9F619-E4FB-4C0E-AF84-08F96ADAB5DF}"/>
              </a:ext>
            </a:extLst>
          </p:cNvPr>
          <p:cNvSpPr>
            <a:spLocks noGrp="1"/>
          </p:cNvSpPr>
          <p:nvPr>
            <p:ph type="body" sz="quarter" idx="13"/>
          </p:nvPr>
        </p:nvSpPr>
        <p:spPr/>
        <p:txBody>
          <a:bodyPr/>
          <a:lstStyle/>
          <a:p>
            <a:endParaRPr lang="zh-CN" altLang="en-US"/>
          </a:p>
        </p:txBody>
      </p:sp>
      <p:sp>
        <p:nvSpPr>
          <p:cNvPr id="8" name="文本占位符 7">
            <a:extLst>
              <a:ext uri="{FF2B5EF4-FFF2-40B4-BE49-F238E27FC236}">
                <a16:creationId xmlns:a16="http://schemas.microsoft.com/office/drawing/2014/main" id="{EDADF423-3C30-46CA-8388-B444DF4E0E49}"/>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
        <p:nvSpPr>
          <p:cNvPr id="9" name="文本占位符 7">
            <a:extLst>
              <a:ext uri="{FF2B5EF4-FFF2-40B4-BE49-F238E27FC236}">
                <a16:creationId xmlns:a16="http://schemas.microsoft.com/office/drawing/2014/main" id="{8F8CCBA1-378C-405D-874D-89981A056C65}"/>
              </a:ext>
            </a:extLst>
          </p:cNvPr>
          <p:cNvSpPr txBox="1">
            <a:spLocks/>
          </p:cNvSpPr>
          <p:nvPr/>
        </p:nvSpPr>
        <p:spPr>
          <a:xfrm>
            <a:off x="6799308" y="2513455"/>
            <a:ext cx="1661940" cy="3979417"/>
          </a:xfrm>
          <a:prstGeom prst="rect">
            <a:avLst/>
          </a:prstGeom>
        </p:spPr>
        <p:txBody>
          <a:bodyPr vert="horz" lIns="91440" tIns="45720" rIns="91440" bIns="45720" rtlCol="0">
            <a:noAutofit/>
          </a:bodyPr>
          <a:lstStyle>
            <a:lvl1pPr marL="0" indent="0" algn="l" defTabSz="914400" rtl="0" eaLnBrk="1" fontAlgn="ctr" latinLnBrk="0" hangingPunct="1">
              <a:lnSpc>
                <a:spcPct val="90000"/>
              </a:lnSpc>
              <a:spcBef>
                <a:spcPts val="1000"/>
              </a:spcBef>
              <a:buSzPct val="70000"/>
              <a:buFont typeface="Wingdings" panose="05000000000000000000" pitchFamily="2" charset="2"/>
              <a:buNone/>
              <a:defRPr sz="1400" kern="1200" baseline="0">
                <a:solidFill>
                  <a:srgbClr val="092E53"/>
                </a:solidFill>
                <a:latin typeface="Arial" panose="020B0604020202020204" pitchFamily="34" charset="0"/>
                <a:ea typeface="黑体" panose="02010609060101010101" pitchFamily="49" charset="-122"/>
                <a:cs typeface="Arial" panose="020B0604020202020204" pitchFamily="34" charset="0"/>
              </a:defRPr>
            </a:lvl1pPr>
            <a:lvl2pPr marL="457200" indent="0" algn="l" defTabSz="914400" rtl="0" eaLnBrk="1" fontAlgn="ctr" latinLnBrk="0" hangingPunct="1">
              <a:lnSpc>
                <a:spcPct val="90000"/>
              </a:lnSpc>
              <a:spcBef>
                <a:spcPts val="500"/>
              </a:spcBef>
              <a:buSzPct val="70000"/>
              <a:buFont typeface="Wingdings" panose="05000000000000000000" pitchFamily="2" charset="2"/>
              <a:buNone/>
              <a:defRPr sz="1200" kern="1200" baseline="0">
                <a:solidFill>
                  <a:srgbClr val="092E53"/>
                </a:solidFill>
                <a:latin typeface="Arial" panose="020B0604020202020204" pitchFamily="34" charset="0"/>
                <a:ea typeface="黑体" panose="02010609060101010101" pitchFamily="49" charset="-122"/>
                <a:cs typeface="Arial" panose="020B0604020202020204" pitchFamily="34" charset="0"/>
              </a:defRPr>
            </a:lvl2pPr>
            <a:lvl3pPr marL="914400" indent="0" algn="l" defTabSz="914400" rtl="0" eaLnBrk="1" fontAlgn="ctr" latinLnBrk="0" hangingPunct="1">
              <a:lnSpc>
                <a:spcPct val="90000"/>
              </a:lnSpc>
              <a:spcBef>
                <a:spcPts val="500"/>
              </a:spcBef>
              <a:buSzPct val="70000"/>
              <a:buFont typeface="Wingdings" panose="05000000000000000000" pitchFamily="2" charset="2"/>
              <a:buNone/>
              <a:defRPr sz="1100" kern="1200" baseline="0">
                <a:solidFill>
                  <a:srgbClr val="092E53"/>
                </a:solidFill>
                <a:latin typeface="Times New Roman" panose="02020603050405020304" pitchFamily="18" charset="0"/>
                <a:ea typeface="黑体" panose="02010609060101010101" pitchFamily="49" charset="-122"/>
                <a:cs typeface="+mn-cs"/>
              </a:defRPr>
            </a:lvl3pPr>
            <a:lvl4pPr marL="1371600" indent="0" algn="l" defTabSz="914400" rtl="0" eaLnBrk="1" fontAlgn="ctr" latinLnBrk="0" hangingPunct="1">
              <a:lnSpc>
                <a:spcPct val="90000"/>
              </a:lnSpc>
              <a:spcBef>
                <a:spcPts val="500"/>
              </a:spcBef>
              <a:buSzPct val="70000"/>
              <a:buFont typeface="Wingdings" panose="05000000000000000000" pitchFamily="2" charset="2"/>
              <a:buNone/>
              <a:defRPr sz="1050" kern="1200" baseline="0">
                <a:solidFill>
                  <a:srgbClr val="092E53"/>
                </a:solidFill>
                <a:latin typeface="Times New Roman" panose="02020603050405020304" pitchFamily="18" charset="0"/>
                <a:ea typeface="黑体" panose="02010609060101010101" pitchFamily="49" charset="-122"/>
                <a:cs typeface="+mn-cs"/>
              </a:defRPr>
            </a:lvl4pPr>
            <a:lvl5pPr marL="1828800" indent="0" algn="l" defTabSz="914400" rtl="0" eaLnBrk="1" fontAlgn="ctr" latinLnBrk="0" hangingPunct="1">
              <a:lnSpc>
                <a:spcPct val="90000"/>
              </a:lnSpc>
              <a:spcBef>
                <a:spcPts val="500"/>
              </a:spcBef>
              <a:buSzPct val="70000"/>
              <a:buFont typeface="Wingdings" panose="05000000000000000000" pitchFamily="2" charset="2"/>
              <a:buNone/>
              <a:defRPr sz="1050" kern="1200" baseline="0">
                <a:solidFill>
                  <a:srgbClr val="092E53"/>
                </a:solidFill>
                <a:latin typeface="Times New Roman" panose="02020603050405020304" pitchFamily="18"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①②</a:t>
            </a:r>
            <a:r>
              <a:rPr lang="en-US" altLang="zh-CN" dirty="0">
                <a:solidFill>
                  <a:srgbClr val="FF0000"/>
                </a:solidFill>
              </a:rPr>
              <a:t>Background</a:t>
            </a:r>
          </a:p>
          <a:p>
            <a:endParaRPr lang="en-US" altLang="zh-CN" dirty="0"/>
          </a:p>
          <a:p>
            <a:endParaRPr lang="en-US" altLang="zh-CN" dirty="0"/>
          </a:p>
          <a:p>
            <a:r>
              <a:rPr lang="zh-CN" altLang="en-US" dirty="0"/>
              <a:t>③</a:t>
            </a:r>
            <a:r>
              <a:rPr lang="en-US" altLang="zh-CN" dirty="0">
                <a:solidFill>
                  <a:srgbClr val="FF0000"/>
                </a:solidFill>
              </a:rPr>
              <a:t>Problem</a:t>
            </a:r>
          </a:p>
          <a:p>
            <a:endParaRPr lang="en-US" altLang="zh-CN" dirty="0"/>
          </a:p>
          <a:p>
            <a:endParaRPr lang="en-US" altLang="zh-CN" dirty="0"/>
          </a:p>
          <a:p>
            <a:r>
              <a:rPr lang="zh-CN" altLang="en-US" dirty="0"/>
              <a:t>④</a:t>
            </a:r>
            <a:r>
              <a:rPr lang="en-US" altLang="zh-CN" dirty="0"/>
              <a:t>Method</a:t>
            </a:r>
          </a:p>
          <a:p>
            <a:r>
              <a:rPr lang="zh-CN" altLang="en-US" dirty="0"/>
              <a:t>⑤</a:t>
            </a:r>
            <a:r>
              <a:rPr lang="en-US" altLang="zh-CN" dirty="0">
                <a:solidFill>
                  <a:srgbClr val="00B050"/>
                </a:solidFill>
              </a:rPr>
              <a:t>Results</a:t>
            </a:r>
          </a:p>
          <a:p>
            <a:r>
              <a:rPr lang="zh-CN" altLang="en-US" dirty="0"/>
              <a:t>⑥</a:t>
            </a:r>
            <a:r>
              <a:rPr lang="en-US" altLang="zh-CN" dirty="0">
                <a:solidFill>
                  <a:schemeClr val="accent4">
                    <a:lumMod val="75000"/>
                  </a:schemeClr>
                </a:solidFill>
              </a:rPr>
              <a:t>Discussion</a:t>
            </a:r>
          </a:p>
          <a:p>
            <a:endParaRPr lang="en-US" altLang="zh-CN" dirty="0"/>
          </a:p>
        </p:txBody>
      </p:sp>
    </p:spTree>
    <p:extLst>
      <p:ext uri="{BB962C8B-B14F-4D97-AF65-F5344CB8AC3E}">
        <p14:creationId xmlns:p14="http://schemas.microsoft.com/office/powerpoint/2010/main" val="249858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493694"/>
          </a:xfrm>
        </p:spPr>
        <p:txBody>
          <a:bodyPr>
            <a:normAutofit/>
          </a:bodyPr>
          <a:lstStyle/>
          <a:p>
            <a:r>
              <a:rPr lang="en-US" altLang="zh-CN" sz="2000" dirty="0"/>
              <a:t>more template in </a:t>
            </a:r>
            <a:r>
              <a:rPr lang="en-US" altLang="zh-CN" sz="2000" dirty="0">
                <a:hlinkClick r:id="rId2"/>
              </a:rPr>
              <a:t>Academic </a:t>
            </a:r>
            <a:r>
              <a:rPr lang="en-US" altLang="zh-CN" sz="2000" dirty="0" err="1">
                <a:hlinkClick r:id="rId2"/>
              </a:rPr>
              <a:t>Phrasebank</a:t>
            </a:r>
            <a:endParaRPr lang="en-US" altLang="zh-CN" sz="2000" dirty="0"/>
          </a:p>
          <a:p>
            <a:r>
              <a:rPr lang="en-US" altLang="zh-CN" sz="2000" dirty="0"/>
              <a:t>Check your vocabulary collocation at </a:t>
            </a:r>
            <a:r>
              <a:rPr lang="en-US" altLang="zh-CN" sz="2000" dirty="0">
                <a:hlinkClick r:id="rId3"/>
              </a:rPr>
              <a:t>Linggle</a:t>
            </a:r>
            <a:endParaRPr lang="en-US" altLang="zh-CN" sz="2000" dirty="0"/>
          </a:p>
          <a:p>
            <a:endParaRPr lang="en-US" altLang="zh-CN" dirty="0"/>
          </a:p>
          <a:p>
            <a:endParaRPr lang="en-US" altLang="zh-CN" dirty="0"/>
          </a:p>
          <a:p>
            <a:endParaRPr lang="en-US" altLang="zh-CN" dirty="0"/>
          </a:p>
          <a:p>
            <a:endParaRPr lang="en-US" altLang="zh-CN" dirty="0"/>
          </a:p>
          <a:p>
            <a:r>
              <a:rPr lang="en-US" altLang="zh-CN" dirty="0"/>
              <a:t>To Fill in the content</a:t>
            </a:r>
            <a:r>
              <a:rPr lang="zh-CN" altLang="en-US" dirty="0"/>
              <a:t>：</a:t>
            </a:r>
            <a:endParaRPr lang="en-US" altLang="zh-CN" dirty="0"/>
          </a:p>
          <a:p>
            <a:r>
              <a:rPr lang="en-US" altLang="zh-CN" sz="2000" dirty="0"/>
              <a:t>Translate your</a:t>
            </a:r>
            <a:r>
              <a:rPr lang="zh-CN" altLang="en-US" sz="2000" dirty="0"/>
              <a:t> </a:t>
            </a:r>
            <a:r>
              <a:rPr lang="en-US" altLang="zh-CN" sz="2000" dirty="0"/>
              <a:t>work into English.</a:t>
            </a:r>
          </a:p>
          <a:p>
            <a:r>
              <a:rPr lang="en-US" altLang="zh-CN" sz="2000" dirty="0"/>
              <a:t>Then use templates to connect your sentences. </a:t>
            </a:r>
          </a:p>
          <a:p>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12</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pic>
        <p:nvPicPr>
          <p:cNvPr id="9" name="图片 8">
            <a:extLst>
              <a:ext uri="{FF2B5EF4-FFF2-40B4-BE49-F238E27FC236}">
                <a16:creationId xmlns:a16="http://schemas.microsoft.com/office/drawing/2014/main" id="{63786A9A-1890-4ED5-B8BD-C9E3AC2E96F4}"/>
              </a:ext>
            </a:extLst>
          </p:cNvPr>
          <p:cNvPicPr>
            <a:picLocks noChangeAspect="1"/>
          </p:cNvPicPr>
          <p:nvPr/>
        </p:nvPicPr>
        <p:blipFill>
          <a:blip r:embed="rId4"/>
          <a:stretch>
            <a:fillRect/>
          </a:stretch>
        </p:blipFill>
        <p:spPr>
          <a:xfrm>
            <a:off x="1787122" y="2620058"/>
            <a:ext cx="6565798" cy="1798953"/>
          </a:xfrm>
          <a:prstGeom prst="rect">
            <a:avLst/>
          </a:prstGeom>
        </p:spPr>
      </p:pic>
      <p:pic>
        <p:nvPicPr>
          <p:cNvPr id="10" name="图片 9">
            <a:extLst>
              <a:ext uri="{FF2B5EF4-FFF2-40B4-BE49-F238E27FC236}">
                <a16:creationId xmlns:a16="http://schemas.microsoft.com/office/drawing/2014/main" id="{253B980C-3ED1-47D5-8428-4A92D0055BB7}"/>
              </a:ext>
            </a:extLst>
          </p:cNvPr>
          <p:cNvPicPr>
            <a:picLocks noChangeAspect="1"/>
          </p:cNvPicPr>
          <p:nvPr/>
        </p:nvPicPr>
        <p:blipFill>
          <a:blip r:embed="rId5"/>
          <a:stretch>
            <a:fillRect/>
          </a:stretch>
        </p:blipFill>
        <p:spPr>
          <a:xfrm>
            <a:off x="1674059" y="2558052"/>
            <a:ext cx="6979702" cy="2008195"/>
          </a:xfrm>
          <a:prstGeom prst="rect">
            <a:avLst/>
          </a:prstGeom>
        </p:spPr>
      </p:pic>
    </p:spTree>
    <p:extLst>
      <p:ext uri="{BB962C8B-B14F-4D97-AF65-F5344CB8AC3E}">
        <p14:creationId xmlns:p14="http://schemas.microsoft.com/office/powerpoint/2010/main" val="15113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493694"/>
          </a:xfrm>
        </p:spPr>
        <p:txBody>
          <a:bodyPr>
            <a:normAutofit/>
          </a:bodyPr>
          <a:lstStyle/>
          <a:p>
            <a:r>
              <a:rPr lang="en-US" altLang="zh-CN" dirty="0"/>
              <a:t>To Fill in the content</a:t>
            </a:r>
            <a:r>
              <a:rPr lang="zh-CN" altLang="en-US" dirty="0"/>
              <a:t>：</a:t>
            </a:r>
            <a:endParaRPr lang="en-US" altLang="zh-CN" dirty="0"/>
          </a:p>
          <a:p>
            <a:r>
              <a:rPr lang="en-US" altLang="zh-CN" sz="2000" dirty="0"/>
              <a:t>Translate your</a:t>
            </a:r>
            <a:r>
              <a:rPr lang="zh-CN" altLang="en-US" sz="2000" dirty="0"/>
              <a:t> </a:t>
            </a:r>
            <a:r>
              <a:rPr lang="en-US" altLang="zh-CN" sz="2000" dirty="0"/>
              <a:t>work into English:</a:t>
            </a:r>
          </a:p>
          <a:p>
            <a:endParaRPr lang="en-US" altLang="zh-CN" sz="2000" dirty="0"/>
          </a:p>
          <a:p>
            <a:r>
              <a:rPr lang="en-US" altLang="zh-CN" sz="2000" dirty="0"/>
              <a:t>1</a:t>
            </a:r>
            <a:r>
              <a:rPr lang="zh-CN" altLang="en-US" sz="2000" dirty="0"/>
              <a:t>：</a:t>
            </a:r>
            <a:r>
              <a:rPr lang="en-US" altLang="zh-CN" sz="2000" dirty="0"/>
              <a:t>Use transition words.</a:t>
            </a:r>
          </a:p>
          <a:p>
            <a:r>
              <a:rPr lang="en-US" altLang="zh-CN" sz="2000" dirty="0"/>
              <a:t>2</a:t>
            </a:r>
            <a:r>
              <a:rPr lang="zh-CN" altLang="en-US" sz="2000" dirty="0"/>
              <a:t>：</a:t>
            </a:r>
            <a:r>
              <a:rPr lang="en-US" altLang="zh-CN" sz="2000" dirty="0"/>
              <a:t>Remove redundant expressions.</a:t>
            </a:r>
          </a:p>
          <a:p>
            <a:r>
              <a:rPr lang="en-US" altLang="zh-CN" sz="2000" dirty="0"/>
              <a:t>3</a:t>
            </a:r>
            <a:r>
              <a:rPr lang="zh-CN" altLang="en-US" sz="2000" dirty="0"/>
              <a:t>：</a:t>
            </a:r>
            <a:r>
              <a:rPr lang="en-US" altLang="zh-CN" sz="2000" dirty="0"/>
              <a:t>Apply the idiomatic tense and voice.</a:t>
            </a:r>
          </a:p>
          <a:p>
            <a:r>
              <a:rPr lang="en-US" altLang="zh-CN" sz="2000" dirty="0"/>
              <a:t>4</a:t>
            </a:r>
            <a:r>
              <a:rPr lang="zh-CN" altLang="en-US" sz="2000" dirty="0"/>
              <a:t>：</a:t>
            </a:r>
            <a:r>
              <a:rPr lang="en-US" altLang="zh-CN" sz="2000" dirty="0"/>
              <a:t>Try to formalize the text.</a:t>
            </a:r>
          </a:p>
          <a:p>
            <a:endParaRPr lang="en-US" altLang="zh-CN" sz="2000" dirty="0"/>
          </a:p>
          <a:p>
            <a:pPr marL="0" indent="0">
              <a:buNone/>
            </a:pPr>
            <a:r>
              <a:rPr lang="en-US" altLang="zh-CN" sz="2000" dirty="0"/>
              <a:t>*It must be emphasized that all these recommendations are </a:t>
            </a:r>
            <a:r>
              <a:rPr lang="en-US" altLang="zh-CN" sz="2000" dirty="0">
                <a:solidFill>
                  <a:srgbClr val="FF0000"/>
                </a:solidFill>
              </a:rPr>
              <a:t>not absolutely applicable</a:t>
            </a:r>
            <a:r>
              <a:rPr lang="en-US" altLang="zh-CN" sz="2000" dirty="0"/>
              <a:t> and are for reference only.</a:t>
            </a:r>
          </a:p>
          <a:p>
            <a:endParaRPr lang="en-US" altLang="zh-CN" sz="2000"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13</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422695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493694"/>
          </a:xfrm>
        </p:spPr>
        <p:txBody>
          <a:bodyPr>
            <a:normAutofit/>
          </a:bodyPr>
          <a:lstStyle/>
          <a:p>
            <a:r>
              <a:rPr lang="en-US" altLang="zh-CN" dirty="0"/>
              <a:t>1</a:t>
            </a:r>
            <a:r>
              <a:rPr lang="zh-CN" altLang="en-US" dirty="0"/>
              <a:t>：</a:t>
            </a:r>
            <a:r>
              <a:rPr lang="en-US" altLang="zh-CN" dirty="0"/>
              <a:t>Use transition words</a:t>
            </a:r>
            <a:r>
              <a:rPr lang="zh-CN" altLang="en-US" dirty="0"/>
              <a:t>：</a:t>
            </a:r>
            <a:endParaRPr lang="en-US" altLang="zh-CN" dirty="0"/>
          </a:p>
          <a:p>
            <a:r>
              <a:rPr lang="en-US" altLang="zh-CN" sz="2000" dirty="0"/>
              <a:t>Avoid using commas or periods instead of transition words as that in Chinese.</a:t>
            </a:r>
          </a:p>
          <a:p>
            <a:endParaRPr lang="en-US" altLang="zh-CN" sz="2000" dirty="0"/>
          </a:p>
          <a:p>
            <a:r>
              <a:rPr lang="en-US" altLang="zh-CN" sz="2000" dirty="0"/>
              <a:t>Because of the </a:t>
            </a:r>
            <a:r>
              <a:rPr lang="en-US" altLang="zh-CN" sz="2000" dirty="0">
                <a:solidFill>
                  <a:srgbClr val="FF0000"/>
                </a:solidFill>
              </a:rPr>
              <a:t>space limitations </a:t>
            </a:r>
            <a:r>
              <a:rPr lang="en-US" altLang="zh-CN" sz="2000" dirty="0"/>
              <a:t>and </a:t>
            </a:r>
            <a:r>
              <a:rPr lang="en-US" altLang="zh-CN" sz="2000" dirty="0">
                <a:solidFill>
                  <a:srgbClr val="FF0000"/>
                </a:solidFill>
              </a:rPr>
              <a:t>habits</a:t>
            </a:r>
            <a:r>
              <a:rPr lang="en-US" altLang="zh-CN" sz="2000" dirty="0"/>
              <a:t>, some common connectives in everyday English may be excluded from the selection. </a:t>
            </a:r>
          </a:p>
          <a:p>
            <a:r>
              <a:rPr lang="en-US" altLang="zh-CN" sz="2000" dirty="0"/>
              <a:t>Not recommended</a:t>
            </a:r>
            <a:r>
              <a:rPr lang="zh-CN" altLang="en-US" sz="2000" dirty="0"/>
              <a:t>：</a:t>
            </a:r>
            <a:endParaRPr lang="en-US" altLang="zh-CN" sz="2000" dirty="0"/>
          </a:p>
          <a:p>
            <a:r>
              <a:rPr lang="en-US" altLang="zh-CN" sz="2000" dirty="0"/>
              <a:t> </a:t>
            </a:r>
            <a:r>
              <a:rPr lang="en-US" altLang="zh-CN" sz="2000" strike="sngStrike" dirty="0"/>
              <a:t>firstly</a:t>
            </a:r>
            <a:r>
              <a:rPr lang="zh-CN" altLang="en-US" sz="2000" dirty="0"/>
              <a:t>，</a:t>
            </a:r>
            <a:r>
              <a:rPr lang="en-US" altLang="zh-CN" sz="2000" strike="sngStrike" dirty="0"/>
              <a:t>secondly</a:t>
            </a:r>
            <a:r>
              <a:rPr lang="zh-CN" altLang="en-US" sz="2000" dirty="0"/>
              <a:t>，</a:t>
            </a:r>
            <a:r>
              <a:rPr lang="en-US" altLang="zh-CN" sz="2000" strike="sngStrike" dirty="0"/>
              <a:t>finally</a:t>
            </a:r>
          </a:p>
          <a:p>
            <a:r>
              <a:rPr lang="en-US" altLang="zh-CN" sz="2000" dirty="0"/>
              <a:t> </a:t>
            </a:r>
            <a:r>
              <a:rPr lang="en-US" altLang="zh-CN" sz="2000" strike="sngStrike" dirty="0"/>
              <a:t>on the basis of this</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14</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98246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1</a:t>
            </a:r>
            <a:r>
              <a:rPr lang="zh-CN" altLang="en-US" dirty="0"/>
              <a:t>：</a:t>
            </a:r>
            <a:r>
              <a:rPr lang="en-US" altLang="zh-CN" dirty="0"/>
              <a:t>Use transition words</a:t>
            </a:r>
            <a:r>
              <a:rPr lang="zh-CN" altLang="en-US" dirty="0"/>
              <a:t>：</a:t>
            </a:r>
            <a:endParaRPr lang="en-US" altLang="zh-CN" dirty="0"/>
          </a:p>
          <a:p>
            <a:r>
              <a:rPr lang="en-US" altLang="zh-CN" sz="2000" dirty="0"/>
              <a:t>Recommended</a:t>
            </a:r>
            <a:r>
              <a:rPr lang="zh-CN" altLang="en-US" sz="2000" dirty="0"/>
              <a:t>：</a:t>
            </a:r>
            <a:endParaRPr lang="en-US" altLang="zh-CN" sz="2000" strike="sngStrike" dirty="0"/>
          </a:p>
          <a:p>
            <a:r>
              <a:rPr lang="zh-CN" altLang="en-US" sz="2000" dirty="0">
                <a:solidFill>
                  <a:srgbClr val="FF0000"/>
                </a:solidFill>
              </a:rPr>
              <a:t>递进</a:t>
            </a:r>
            <a:r>
              <a:rPr lang="zh-CN" altLang="en-US" sz="2000" dirty="0"/>
              <a:t>、</a:t>
            </a:r>
            <a:r>
              <a:rPr lang="zh-CN" altLang="en-US" sz="2000" dirty="0">
                <a:solidFill>
                  <a:srgbClr val="FF0000"/>
                </a:solidFill>
              </a:rPr>
              <a:t>增补</a:t>
            </a:r>
            <a:r>
              <a:rPr lang="zh-CN" altLang="en-US" sz="2000" dirty="0"/>
              <a:t>：</a:t>
            </a:r>
            <a:endParaRPr lang="en-US" altLang="zh-CN" sz="2000" dirty="0"/>
          </a:p>
          <a:p>
            <a:pPr marL="0" indent="0">
              <a:buNone/>
            </a:pPr>
            <a:r>
              <a:rPr lang="en-US" altLang="zh-CN" sz="2000" dirty="0"/>
              <a:t>and</a:t>
            </a:r>
            <a:r>
              <a:rPr lang="zh-CN" altLang="en-US" sz="2000" dirty="0"/>
              <a:t>，</a:t>
            </a:r>
            <a:r>
              <a:rPr lang="en-US" altLang="zh-CN" sz="2000" dirty="0"/>
              <a:t>also</a:t>
            </a:r>
            <a:r>
              <a:rPr lang="zh-CN" altLang="en-US" sz="2000" dirty="0"/>
              <a:t>，</a:t>
            </a:r>
            <a:r>
              <a:rPr lang="en-US" altLang="zh-CN" sz="2000" dirty="0"/>
              <a:t>too</a:t>
            </a:r>
            <a:r>
              <a:rPr lang="zh-CN" altLang="en-US" sz="2000" dirty="0"/>
              <a:t>，</a:t>
            </a:r>
            <a:r>
              <a:rPr lang="en-US" altLang="zh-CN" sz="2000" dirty="0"/>
              <a:t>furthermore</a:t>
            </a:r>
            <a:r>
              <a:rPr lang="zh-CN" altLang="en-US" sz="2000" dirty="0"/>
              <a:t>，</a:t>
            </a:r>
            <a:r>
              <a:rPr lang="en-US" altLang="zh-CN" sz="2000" dirty="0"/>
              <a:t>besides</a:t>
            </a:r>
            <a:r>
              <a:rPr lang="zh-CN" altLang="en-US" sz="2000" dirty="0"/>
              <a:t>，</a:t>
            </a:r>
            <a:r>
              <a:rPr lang="en-US" altLang="zh-CN" sz="2000" dirty="0"/>
              <a:t>in addition</a:t>
            </a:r>
            <a:r>
              <a:rPr lang="zh-CN" altLang="en-US" sz="2000" dirty="0"/>
              <a:t>，</a:t>
            </a:r>
            <a:r>
              <a:rPr lang="en-US" altLang="zh-CN" sz="2000" dirty="0"/>
              <a:t>moreover</a:t>
            </a:r>
          </a:p>
          <a:p>
            <a:r>
              <a:rPr lang="zh-CN" altLang="en-US" sz="2000" dirty="0">
                <a:solidFill>
                  <a:srgbClr val="FF0000"/>
                </a:solidFill>
              </a:rPr>
              <a:t>转折</a:t>
            </a:r>
            <a:r>
              <a:rPr lang="zh-CN" altLang="en-US" sz="2000" dirty="0"/>
              <a:t>、</a:t>
            </a:r>
            <a:r>
              <a:rPr lang="zh-CN" altLang="en-US" sz="2000" dirty="0">
                <a:solidFill>
                  <a:srgbClr val="FF0000"/>
                </a:solidFill>
              </a:rPr>
              <a:t>对比</a:t>
            </a:r>
            <a:r>
              <a:rPr lang="zh-CN" altLang="en-US" sz="2000" dirty="0"/>
              <a:t>：</a:t>
            </a:r>
            <a:endParaRPr lang="en-US" altLang="zh-CN" sz="2000" dirty="0"/>
          </a:p>
          <a:p>
            <a:pPr marL="0" indent="0">
              <a:buNone/>
            </a:pPr>
            <a:r>
              <a:rPr lang="en-US" altLang="zh-CN" sz="2000" dirty="0"/>
              <a:t>but</a:t>
            </a:r>
            <a:r>
              <a:rPr lang="zh-CN" altLang="en-US" sz="2000" dirty="0"/>
              <a:t>，</a:t>
            </a:r>
            <a:r>
              <a:rPr lang="en-US" altLang="zh-CN" sz="2000" dirty="0"/>
              <a:t>though</a:t>
            </a:r>
            <a:r>
              <a:rPr lang="zh-CN" altLang="en-US" sz="2000" dirty="0"/>
              <a:t>，</a:t>
            </a:r>
            <a:r>
              <a:rPr lang="en-US" altLang="zh-CN" sz="2000" dirty="0"/>
              <a:t>yet</a:t>
            </a:r>
            <a:r>
              <a:rPr lang="zh-CN" altLang="en-US" sz="2000" dirty="0"/>
              <a:t>，</a:t>
            </a:r>
            <a:r>
              <a:rPr lang="en-US" altLang="zh-CN" sz="2000" dirty="0"/>
              <a:t>still</a:t>
            </a:r>
            <a:r>
              <a:rPr lang="zh-CN" altLang="en-US" sz="2000" dirty="0"/>
              <a:t>，</a:t>
            </a:r>
            <a:r>
              <a:rPr lang="en-US" altLang="zh-CN" sz="2000" dirty="0"/>
              <a:t>however</a:t>
            </a:r>
            <a:r>
              <a:rPr lang="zh-CN" altLang="en-US" sz="2000" dirty="0"/>
              <a:t>，</a:t>
            </a:r>
            <a:r>
              <a:rPr lang="en-US" altLang="zh-CN" sz="2000" dirty="0"/>
              <a:t>nevertheless</a:t>
            </a:r>
            <a:r>
              <a:rPr lang="zh-CN" altLang="en-US" sz="2000" dirty="0"/>
              <a:t>，</a:t>
            </a:r>
            <a:r>
              <a:rPr lang="en-US" altLang="zh-CN" sz="2000" dirty="0"/>
              <a:t>instead</a:t>
            </a:r>
          </a:p>
          <a:p>
            <a:r>
              <a:rPr lang="zh-CN" altLang="en-US" sz="2000" dirty="0">
                <a:solidFill>
                  <a:srgbClr val="FF0000"/>
                </a:solidFill>
              </a:rPr>
              <a:t>因果</a:t>
            </a:r>
            <a:r>
              <a:rPr lang="zh-CN" altLang="en-US" sz="2000" dirty="0"/>
              <a:t>：</a:t>
            </a:r>
            <a:endParaRPr lang="en-US" altLang="zh-CN" sz="2000" dirty="0"/>
          </a:p>
          <a:p>
            <a:pPr marL="0" indent="0">
              <a:buNone/>
            </a:pPr>
            <a:r>
              <a:rPr lang="en-US" altLang="zh-CN" sz="2000" dirty="0"/>
              <a:t>for</a:t>
            </a:r>
            <a:r>
              <a:rPr lang="zh-CN" altLang="en-US" sz="2000" dirty="0"/>
              <a:t>，</a:t>
            </a:r>
            <a:r>
              <a:rPr lang="en-US" altLang="zh-CN" sz="2000" dirty="0"/>
              <a:t>therefore</a:t>
            </a:r>
            <a:r>
              <a:rPr lang="zh-CN" altLang="en-US" sz="2000" dirty="0"/>
              <a:t>，</a:t>
            </a:r>
            <a:r>
              <a:rPr lang="en-US" altLang="zh-CN" sz="2000" dirty="0"/>
              <a:t>thus</a:t>
            </a:r>
            <a:r>
              <a:rPr lang="zh-CN" altLang="en-US" sz="2000" dirty="0"/>
              <a:t>，</a:t>
            </a:r>
            <a:r>
              <a:rPr lang="en-US" altLang="zh-CN" sz="2000" dirty="0"/>
              <a:t>so</a:t>
            </a:r>
            <a:r>
              <a:rPr lang="zh-CN" altLang="en-US" sz="2000" dirty="0"/>
              <a:t>，</a:t>
            </a:r>
            <a:r>
              <a:rPr lang="en-US" altLang="zh-CN" sz="2000" dirty="0"/>
              <a:t>(and)</a:t>
            </a:r>
          </a:p>
          <a:p>
            <a:r>
              <a:rPr lang="zh-CN" altLang="en-US" sz="2000" dirty="0">
                <a:solidFill>
                  <a:srgbClr val="FF0000"/>
                </a:solidFill>
              </a:rPr>
              <a:t>总结</a:t>
            </a:r>
            <a:r>
              <a:rPr lang="zh-CN" altLang="en-US" sz="2000" dirty="0"/>
              <a:t>、</a:t>
            </a:r>
            <a:r>
              <a:rPr lang="zh-CN" altLang="en-US" sz="2000" dirty="0">
                <a:solidFill>
                  <a:srgbClr val="FF0000"/>
                </a:solidFill>
              </a:rPr>
              <a:t>推论</a:t>
            </a:r>
            <a:r>
              <a:rPr lang="zh-CN" altLang="en-US" sz="2000" dirty="0"/>
              <a:t>：</a:t>
            </a:r>
            <a:endParaRPr lang="en-US" altLang="zh-CN" sz="2000" dirty="0"/>
          </a:p>
          <a:p>
            <a:pPr marL="0" indent="0">
              <a:buNone/>
            </a:pPr>
            <a:r>
              <a:rPr lang="en-US" altLang="zh-CN" sz="2000" dirty="0"/>
              <a:t>in conclusion/short/a word</a:t>
            </a:r>
            <a:r>
              <a:rPr lang="zh-CN" altLang="en-US" sz="2000" dirty="0"/>
              <a:t>，</a:t>
            </a:r>
            <a:r>
              <a:rPr lang="en-US" altLang="zh-CN" sz="2000" dirty="0"/>
              <a:t>briefly</a:t>
            </a:r>
          </a:p>
          <a:p>
            <a:endParaRPr lang="en-US" altLang="zh-CN" sz="2000"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15</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330054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2</a:t>
            </a:r>
            <a:r>
              <a:rPr lang="zh-CN" altLang="en-US" dirty="0"/>
              <a:t>：</a:t>
            </a:r>
            <a:r>
              <a:rPr lang="en-US" altLang="zh-CN" dirty="0"/>
              <a:t>Remove redundant expressions</a:t>
            </a:r>
            <a:r>
              <a:rPr lang="zh-CN" altLang="en-US" dirty="0"/>
              <a:t>：</a:t>
            </a:r>
            <a:endParaRPr lang="en-US" altLang="zh-CN" dirty="0"/>
          </a:p>
          <a:p>
            <a:r>
              <a:rPr lang="zh-CN" altLang="en-US" sz="2000" dirty="0"/>
              <a:t>“</a:t>
            </a:r>
            <a:r>
              <a:rPr lang="en-US" altLang="zh-CN" sz="2000" dirty="0">
                <a:solidFill>
                  <a:srgbClr val="FF0000"/>
                </a:solidFill>
              </a:rPr>
              <a:t>detailed</a:t>
            </a:r>
            <a:r>
              <a:rPr lang="en-US" altLang="zh-CN" sz="2000" dirty="0"/>
              <a:t> analysis</a:t>
            </a:r>
            <a:r>
              <a:rPr lang="zh-CN" altLang="en-US" sz="2000" dirty="0"/>
              <a:t>”“</a:t>
            </a:r>
            <a:r>
              <a:rPr lang="en-US" altLang="zh-CN" sz="2000" dirty="0">
                <a:solidFill>
                  <a:srgbClr val="FF0000"/>
                </a:solidFill>
              </a:rPr>
              <a:t>extensive</a:t>
            </a:r>
            <a:r>
              <a:rPr lang="en-US" altLang="zh-CN" sz="2000" dirty="0"/>
              <a:t> investigation</a:t>
            </a:r>
            <a:r>
              <a:rPr lang="zh-CN" altLang="en-US" sz="2000" dirty="0"/>
              <a:t>”</a:t>
            </a:r>
            <a:endParaRPr lang="en-US" altLang="zh-CN" sz="2000" dirty="0"/>
          </a:p>
          <a:p>
            <a:endParaRPr lang="en-US" altLang="zh-CN" sz="2000" dirty="0"/>
          </a:p>
          <a:p>
            <a:r>
              <a:rPr lang="en-US" altLang="zh-CN" sz="2000" dirty="0"/>
              <a:t>Subjective expression is not common in academic writing.</a:t>
            </a:r>
          </a:p>
          <a:p>
            <a:r>
              <a:rPr lang="en-US" altLang="zh-CN" sz="2000" dirty="0"/>
              <a:t>Especially avoid judging your work. </a:t>
            </a:r>
            <a:r>
              <a:rPr lang="zh-CN" altLang="en-US" sz="2000" dirty="0"/>
              <a:t>对中文写作同样适用。</a:t>
            </a:r>
            <a:endParaRPr lang="en-US" altLang="zh-CN" sz="2000" dirty="0"/>
          </a:p>
          <a:p>
            <a:pPr marL="0" indent="0">
              <a:buNone/>
            </a:pPr>
            <a:endParaRPr lang="en-US" altLang="zh-CN" sz="2000"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16</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198333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3</a:t>
            </a:r>
            <a:r>
              <a:rPr lang="zh-CN" altLang="en-US" dirty="0"/>
              <a:t>：</a:t>
            </a:r>
            <a:r>
              <a:rPr lang="en-US" altLang="zh-CN" dirty="0"/>
              <a:t>Apply the idiomatic tense and voice</a:t>
            </a:r>
            <a:r>
              <a:rPr lang="zh-CN" altLang="en-US" dirty="0"/>
              <a:t>：</a:t>
            </a:r>
            <a:endParaRPr lang="en-US" altLang="zh-CN" dirty="0"/>
          </a:p>
          <a:p>
            <a:r>
              <a:rPr lang="en-US" altLang="zh-CN" sz="2000" dirty="0"/>
              <a:t>The most frequent tense</a:t>
            </a:r>
            <a:r>
              <a:rPr lang="zh-CN" altLang="en-US" sz="2000" dirty="0"/>
              <a:t>：</a:t>
            </a:r>
            <a:endParaRPr lang="en-US" altLang="zh-CN" sz="2000" dirty="0"/>
          </a:p>
          <a:p>
            <a:r>
              <a:rPr lang="en-US" altLang="zh-CN" sz="2000" dirty="0"/>
              <a:t>the simple present tense</a:t>
            </a:r>
            <a:r>
              <a:rPr lang="zh-CN" altLang="en-US" sz="2000" dirty="0"/>
              <a:t>：</a:t>
            </a:r>
            <a:r>
              <a:rPr lang="en-US" altLang="zh-CN" sz="2000" dirty="0"/>
              <a:t>background</a:t>
            </a:r>
            <a:r>
              <a:rPr lang="zh-CN" altLang="en-US" sz="2000" dirty="0"/>
              <a:t>，</a:t>
            </a:r>
            <a:r>
              <a:rPr lang="en-US" altLang="zh-CN" sz="2000" dirty="0"/>
              <a:t>conclusion</a:t>
            </a:r>
          </a:p>
          <a:p>
            <a:r>
              <a:rPr lang="en-US" altLang="zh-CN" sz="2000" dirty="0"/>
              <a:t>the simple past tense</a:t>
            </a:r>
            <a:r>
              <a:rPr lang="zh-CN" altLang="en-US" sz="2000" dirty="0"/>
              <a:t>：</a:t>
            </a:r>
            <a:r>
              <a:rPr lang="en-US" altLang="zh-CN" sz="2000" dirty="0"/>
              <a:t>method</a:t>
            </a:r>
            <a:r>
              <a:rPr lang="zh-CN" altLang="en-US" sz="2000" dirty="0"/>
              <a:t>，</a:t>
            </a:r>
            <a:r>
              <a:rPr lang="en-US" altLang="zh-CN" sz="2000" dirty="0"/>
              <a:t>result</a:t>
            </a:r>
          </a:p>
          <a:p>
            <a:r>
              <a:rPr lang="en-US" altLang="zh-CN" sz="2000" dirty="0"/>
              <a:t>the present perfect tense</a:t>
            </a:r>
            <a:r>
              <a:rPr lang="zh-CN" altLang="en-US" sz="2000" dirty="0"/>
              <a:t>：</a:t>
            </a:r>
            <a:r>
              <a:rPr lang="en-US" altLang="zh-CN" sz="2000" dirty="0"/>
              <a:t>emphasize the implications</a:t>
            </a:r>
          </a:p>
          <a:p>
            <a:endParaRPr lang="en-US" altLang="zh-CN" sz="2000" dirty="0"/>
          </a:p>
          <a:p>
            <a:r>
              <a:rPr lang="en-US" altLang="zh-CN" sz="2000" dirty="0"/>
              <a:t>However, there has been a tendency to use </a:t>
            </a:r>
            <a:r>
              <a:rPr lang="en-US" altLang="zh-CN" sz="2000" dirty="0">
                <a:solidFill>
                  <a:srgbClr val="FF0000"/>
                </a:solidFill>
              </a:rPr>
              <a:t>the simple present tense </a:t>
            </a:r>
            <a:r>
              <a:rPr lang="en-US" altLang="zh-CN" sz="2000" dirty="0"/>
              <a:t>throughout the writing of papers, which enhanced the freshness of information and improved the reading experience. </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17</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79857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3</a:t>
            </a:r>
            <a:r>
              <a:rPr lang="zh-CN" altLang="en-US" dirty="0"/>
              <a:t>：</a:t>
            </a:r>
            <a:r>
              <a:rPr lang="en-US" altLang="zh-CN" dirty="0"/>
              <a:t>Tense</a:t>
            </a:r>
            <a:r>
              <a:rPr lang="zh-CN" altLang="en-US" dirty="0"/>
              <a:t>：</a:t>
            </a:r>
            <a:endParaRPr lang="en-US" altLang="zh-CN" dirty="0"/>
          </a:p>
          <a:p>
            <a:r>
              <a:rPr lang="en-US" altLang="zh-CN" sz="2000" dirty="0"/>
              <a:t>Background(Present Tense/Present Perfect Tense)</a:t>
            </a:r>
          </a:p>
          <a:p>
            <a:pPr marL="0" indent="0">
              <a:buNone/>
            </a:pPr>
            <a:r>
              <a:rPr lang="en-US" altLang="zh-CN" sz="2000" dirty="0"/>
              <a:t>Example</a:t>
            </a:r>
            <a:r>
              <a:rPr lang="zh-CN" altLang="en-US" sz="2000" dirty="0"/>
              <a:t>：</a:t>
            </a:r>
            <a:r>
              <a:rPr lang="en-US" altLang="zh-CN" sz="2000" dirty="0"/>
              <a:t>One of the basic principles of communication </a:t>
            </a:r>
            <a:r>
              <a:rPr lang="en-US" altLang="zh-CN" sz="2000" i="1" u="sng" dirty="0"/>
              <a:t>is</a:t>
            </a:r>
            <a:r>
              <a:rPr lang="en-US" altLang="zh-CN" sz="2000" dirty="0"/>
              <a:t> that …</a:t>
            </a:r>
          </a:p>
          <a:p>
            <a:pPr marL="0" indent="0">
              <a:buNone/>
            </a:pPr>
            <a:r>
              <a:rPr lang="en-US" altLang="zh-CN" sz="2000" dirty="0"/>
              <a:t>There </a:t>
            </a:r>
            <a:r>
              <a:rPr lang="en-US" altLang="zh-CN" sz="2000" i="1" u="sng" dirty="0"/>
              <a:t>has been</a:t>
            </a:r>
            <a:r>
              <a:rPr lang="en-US" altLang="zh-CN" sz="2000" dirty="0"/>
              <a:t> a growing interest in …</a:t>
            </a:r>
          </a:p>
          <a:p>
            <a:r>
              <a:rPr lang="en-US" altLang="zh-CN" sz="2000" dirty="0"/>
              <a:t>Method(Past Tense)</a:t>
            </a:r>
          </a:p>
          <a:p>
            <a:pPr marL="0" indent="0">
              <a:buNone/>
            </a:pPr>
            <a:r>
              <a:rPr lang="en-US" altLang="zh-CN" sz="2000" dirty="0"/>
              <a:t>Example</a:t>
            </a:r>
            <a:r>
              <a:rPr lang="zh-CN" altLang="en-US" sz="2000" dirty="0"/>
              <a:t>：</a:t>
            </a:r>
            <a:r>
              <a:rPr lang="en-US" altLang="zh-CN" sz="2000" dirty="0"/>
              <a:t>We </a:t>
            </a:r>
            <a:r>
              <a:rPr lang="en-US" altLang="zh-CN" sz="2000" i="1" u="sng" dirty="0"/>
              <a:t>developed</a:t>
            </a:r>
            <a:r>
              <a:rPr lang="en-US" altLang="zh-CN" sz="2000" dirty="0"/>
              <a:t> a method to …</a:t>
            </a:r>
          </a:p>
          <a:p>
            <a:r>
              <a:rPr lang="en-US" altLang="zh-CN" sz="2000" dirty="0"/>
              <a:t>Results(Past Tense)</a:t>
            </a:r>
          </a:p>
          <a:p>
            <a:pPr marL="0" indent="0">
              <a:buNone/>
            </a:pPr>
            <a:r>
              <a:rPr lang="en-US" altLang="zh-CN" sz="2000" dirty="0"/>
              <a:t>Example</a:t>
            </a:r>
            <a:r>
              <a:rPr lang="zh-CN" altLang="en-US" sz="2000" dirty="0"/>
              <a:t>：</a:t>
            </a:r>
            <a:r>
              <a:rPr lang="en-US" altLang="zh-CN" sz="2000" dirty="0"/>
              <a:t>The model </a:t>
            </a:r>
            <a:r>
              <a:rPr lang="en-US" altLang="zh-CN" sz="2000" i="1" u="sng" dirty="0"/>
              <a:t>proved</a:t>
            </a:r>
            <a:r>
              <a:rPr lang="en-US" altLang="zh-CN" sz="2000" dirty="0"/>
              <a:t> to be more durable than …</a:t>
            </a:r>
          </a:p>
          <a:p>
            <a:r>
              <a:rPr lang="en-US" altLang="zh-CN" sz="2000" dirty="0"/>
              <a:t>Discussion(Present Tense)</a:t>
            </a:r>
          </a:p>
          <a:p>
            <a:r>
              <a:rPr lang="en-US" altLang="zh-CN" sz="2000" dirty="0"/>
              <a:t>Example</a:t>
            </a:r>
            <a:r>
              <a:rPr lang="zh-CN" altLang="en-US" sz="2000" dirty="0"/>
              <a:t>：</a:t>
            </a:r>
            <a:r>
              <a:rPr lang="en-US" altLang="zh-CN" sz="2000" dirty="0"/>
              <a:t>Model results also </a:t>
            </a:r>
            <a:r>
              <a:rPr lang="en-US" altLang="zh-CN" sz="2000" i="1" u="sng" dirty="0"/>
              <a:t>suggest</a:t>
            </a:r>
            <a:r>
              <a:rPr lang="en-US" altLang="zh-CN" sz="2000" dirty="0"/>
              <a:t> benefits for …</a:t>
            </a:r>
          </a:p>
          <a:p>
            <a:endParaRPr lang="en-US" altLang="zh-CN" sz="2000"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18</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157682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3</a:t>
            </a:r>
            <a:r>
              <a:rPr lang="zh-CN" altLang="en-US" dirty="0"/>
              <a:t>：</a:t>
            </a:r>
            <a:r>
              <a:rPr lang="en-US" altLang="zh-CN" dirty="0"/>
              <a:t>Apply the idiomatic tense and voice</a:t>
            </a:r>
            <a:r>
              <a:rPr lang="zh-CN" altLang="en-US" dirty="0"/>
              <a:t>：</a:t>
            </a:r>
            <a:endParaRPr lang="en-US" altLang="zh-CN" dirty="0"/>
          </a:p>
          <a:p>
            <a:r>
              <a:rPr lang="en-US" altLang="zh-CN" sz="2000" dirty="0"/>
              <a:t>active voice vs. passive voice</a:t>
            </a:r>
          </a:p>
          <a:p>
            <a:r>
              <a:rPr lang="en-US" altLang="zh-CN" sz="2000" dirty="0"/>
              <a:t>Active voice</a:t>
            </a:r>
            <a:r>
              <a:rPr lang="zh-CN" altLang="en-US" sz="2000" dirty="0"/>
              <a:t>：</a:t>
            </a:r>
            <a:r>
              <a:rPr lang="en-US" altLang="zh-CN" sz="2000" dirty="0"/>
              <a:t>interaction</a:t>
            </a:r>
            <a:r>
              <a:rPr lang="zh-CN" altLang="en-US" sz="2000" dirty="0"/>
              <a:t>，</a:t>
            </a:r>
            <a:r>
              <a:rPr lang="en-US" altLang="zh-CN" sz="2000" dirty="0"/>
              <a:t>readability</a:t>
            </a:r>
          </a:p>
          <a:p>
            <a:r>
              <a:rPr lang="en-US" altLang="zh-CN" sz="2000" dirty="0"/>
              <a:t>Passive voice</a:t>
            </a:r>
            <a:r>
              <a:rPr lang="zh-CN" altLang="en-US" sz="2000" dirty="0"/>
              <a:t>：</a:t>
            </a:r>
            <a:r>
              <a:rPr lang="en-US" altLang="zh-CN" sz="2000" dirty="0"/>
              <a:t>objectivity</a:t>
            </a:r>
          </a:p>
          <a:p>
            <a:endParaRPr lang="en-US" altLang="zh-CN" sz="2000" dirty="0"/>
          </a:p>
          <a:p>
            <a:r>
              <a:rPr lang="en-US" altLang="zh-CN" sz="2000" dirty="0"/>
              <a:t>Recommended situations for passive voice</a:t>
            </a:r>
            <a:r>
              <a:rPr lang="zh-CN" altLang="en-US" sz="2000" dirty="0"/>
              <a:t>：</a:t>
            </a:r>
            <a:endParaRPr lang="en-US" altLang="zh-CN" sz="2000" dirty="0"/>
          </a:p>
          <a:p>
            <a:r>
              <a:rPr lang="zh-CN" altLang="en-US" sz="2000" dirty="0"/>
              <a:t>中文中“无主句”、动宾短语单独成句的翻译：开发了</a:t>
            </a:r>
            <a:r>
              <a:rPr lang="en-US" altLang="zh-CN" sz="2000" dirty="0"/>
              <a:t>…</a:t>
            </a:r>
            <a:r>
              <a:rPr lang="zh-CN" altLang="en-US" sz="2000" dirty="0"/>
              <a:t>，提出了</a:t>
            </a:r>
            <a:r>
              <a:rPr lang="en-US" altLang="zh-CN" sz="2000" dirty="0"/>
              <a:t>…</a:t>
            </a:r>
            <a:r>
              <a:rPr lang="zh-CN" altLang="en-US" sz="2000" dirty="0"/>
              <a:t>，推导了</a:t>
            </a:r>
            <a:r>
              <a:rPr lang="en-US" altLang="zh-CN" sz="2000" dirty="0"/>
              <a:t>….</a:t>
            </a:r>
          </a:p>
          <a:p>
            <a:r>
              <a:rPr lang="en-US" altLang="zh-CN" sz="2000" dirty="0"/>
              <a:t>Emphasize concepts</a:t>
            </a:r>
            <a:r>
              <a:rPr lang="zh-CN" altLang="en-US" sz="2000" dirty="0"/>
              <a:t>，</a:t>
            </a:r>
            <a:r>
              <a:rPr lang="en-US" altLang="zh-CN" sz="2000" dirty="0"/>
              <a:t>issues</a:t>
            </a:r>
            <a:r>
              <a:rPr lang="zh-CN" altLang="en-US" sz="2000" dirty="0"/>
              <a:t>，</a:t>
            </a:r>
            <a:r>
              <a:rPr lang="en-US" altLang="zh-CN" sz="2000" dirty="0"/>
              <a:t>facts</a:t>
            </a:r>
            <a:r>
              <a:rPr lang="zh-CN" altLang="en-US" sz="2000" dirty="0"/>
              <a:t>，</a:t>
            </a:r>
            <a:r>
              <a:rPr lang="en-US" altLang="zh-CN" sz="2000" dirty="0"/>
              <a:t>conclusions</a:t>
            </a:r>
          </a:p>
          <a:p>
            <a:pPr marL="0" indent="0">
              <a:buNone/>
            </a:pPr>
            <a:endParaRPr lang="en-US" altLang="zh-CN" sz="2000"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19</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15013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The Purpose of an Abstract</a:t>
            </a:r>
          </a:p>
          <a:p>
            <a:endParaRPr lang="en-US" altLang="zh-CN" dirty="0"/>
          </a:p>
          <a:p>
            <a:r>
              <a:rPr lang="en-US" altLang="zh-CN" dirty="0"/>
              <a:t>How to Write an Abstract</a:t>
            </a:r>
            <a:r>
              <a:rPr lang="zh-CN" altLang="en-US" dirty="0"/>
              <a:t>：</a:t>
            </a:r>
            <a:endParaRPr lang="en-US" altLang="zh-CN" dirty="0"/>
          </a:p>
          <a:p>
            <a:pPr marL="0" indent="0">
              <a:buNone/>
            </a:pPr>
            <a:r>
              <a:rPr lang="en-US" altLang="zh-CN" dirty="0"/>
              <a:t>	A General Template for an Abstract</a:t>
            </a:r>
          </a:p>
          <a:p>
            <a:endParaRPr lang="en-US" altLang="zh-CN" dirty="0"/>
          </a:p>
          <a:p>
            <a:r>
              <a:rPr lang="en-US" altLang="zh-CN" dirty="0"/>
              <a:t>Tips for Translation</a:t>
            </a:r>
          </a:p>
          <a:p>
            <a:endParaRPr lang="en-US" altLang="zh-CN" dirty="0"/>
          </a:p>
          <a:p>
            <a:r>
              <a:rPr lang="en-US" altLang="zh-CN" dirty="0"/>
              <a:t>When You Write Other Types of Abstracts </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Abstract Writing</a:t>
            </a:r>
            <a:endParaRPr lang="zh-CN" altLang="en-US" dirty="0"/>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r>
              <a:rPr lang="en-US" altLang="zh-CN" dirty="0"/>
              <a:t>Contents</a:t>
            </a:r>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endParaRPr lang="zh-CN" altLang="en-US" dirty="0"/>
          </a:p>
        </p:txBody>
      </p:sp>
    </p:spTree>
    <p:extLst>
      <p:ext uri="{BB962C8B-B14F-4D97-AF65-F5344CB8AC3E}">
        <p14:creationId xmlns:p14="http://schemas.microsoft.com/office/powerpoint/2010/main" val="368204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3</a:t>
            </a:r>
            <a:r>
              <a:rPr lang="zh-CN" altLang="en-US" dirty="0"/>
              <a:t>：</a:t>
            </a:r>
            <a:r>
              <a:rPr lang="en-US" altLang="zh-CN" dirty="0"/>
              <a:t>Apply the idiomatic tense and voice</a:t>
            </a:r>
            <a:r>
              <a:rPr lang="zh-CN" altLang="en-US" dirty="0"/>
              <a:t>：</a:t>
            </a:r>
            <a:endParaRPr lang="en-US" altLang="zh-CN" dirty="0"/>
          </a:p>
          <a:p>
            <a:endParaRPr lang="en-US" altLang="zh-CN" sz="2000" dirty="0"/>
          </a:p>
          <a:p>
            <a:r>
              <a:rPr lang="en-US" altLang="zh-CN" sz="2000" dirty="0"/>
              <a:t>Recommended situations for active voice</a:t>
            </a:r>
            <a:r>
              <a:rPr lang="zh-CN" altLang="en-US" sz="2000" dirty="0"/>
              <a:t>：</a:t>
            </a:r>
            <a:endParaRPr lang="en-US" altLang="zh-CN" sz="2000" dirty="0"/>
          </a:p>
          <a:p>
            <a:r>
              <a:rPr lang="en-US" altLang="zh-CN" sz="2000" dirty="0"/>
              <a:t>humanities and social science</a:t>
            </a:r>
          </a:p>
          <a:p>
            <a:r>
              <a:rPr lang="en-US" altLang="zh-CN" sz="2000" dirty="0"/>
              <a:t>computer science</a:t>
            </a:r>
            <a:r>
              <a:rPr lang="zh-CN" altLang="en-US" sz="2000" dirty="0"/>
              <a:t>，</a:t>
            </a:r>
            <a:r>
              <a:rPr lang="en-US" altLang="zh-CN" sz="2000" dirty="0"/>
              <a:t>electronic information science</a:t>
            </a:r>
            <a:r>
              <a:rPr lang="zh-CN" altLang="en-US" sz="2000" dirty="0"/>
              <a:t>，</a:t>
            </a:r>
            <a:r>
              <a:rPr lang="en-US" altLang="zh-CN" sz="2000" dirty="0"/>
              <a:t>etc.</a:t>
            </a:r>
          </a:p>
          <a:p>
            <a:r>
              <a:rPr lang="en-US" altLang="zh-CN" sz="2000" dirty="0"/>
              <a:t>when the writing/submission guide recommends the use of active voice</a:t>
            </a:r>
          </a:p>
          <a:p>
            <a:endParaRPr lang="en-US" altLang="zh-CN" sz="2000" dirty="0"/>
          </a:p>
          <a:p>
            <a:r>
              <a:rPr lang="en-US" altLang="zh-CN" sz="2000" dirty="0"/>
              <a:t>Subject choice</a:t>
            </a:r>
            <a:r>
              <a:rPr lang="zh-CN" altLang="en-US" sz="2000" dirty="0"/>
              <a:t>：</a:t>
            </a:r>
            <a:endParaRPr lang="en-US" altLang="zh-CN" sz="2000" dirty="0"/>
          </a:p>
          <a:p>
            <a:r>
              <a:rPr lang="en-US" altLang="zh-CN" sz="2000" dirty="0"/>
              <a:t>This article/paper</a:t>
            </a:r>
          </a:p>
          <a:p>
            <a:r>
              <a:rPr lang="en-US" altLang="zh-CN" sz="2000" dirty="0"/>
              <a:t>We</a:t>
            </a:r>
            <a:r>
              <a:rPr lang="zh-CN" altLang="en-US" sz="2000" dirty="0"/>
              <a:t>，</a:t>
            </a:r>
            <a:r>
              <a:rPr lang="en-US" altLang="zh-CN" sz="2000" dirty="0"/>
              <a:t>(I)</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20</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
        <p:nvSpPr>
          <p:cNvPr id="9" name="内容占位符 1">
            <a:extLst>
              <a:ext uri="{FF2B5EF4-FFF2-40B4-BE49-F238E27FC236}">
                <a16:creationId xmlns:a16="http://schemas.microsoft.com/office/drawing/2014/main" id="{715C6045-9F6F-4FDB-89CC-E86D87C51AB1}"/>
              </a:ext>
            </a:extLst>
          </p:cNvPr>
          <p:cNvSpPr txBox="1">
            <a:spLocks/>
          </p:cNvSpPr>
          <p:nvPr/>
        </p:nvSpPr>
        <p:spPr>
          <a:xfrm>
            <a:off x="4748522" y="5343072"/>
            <a:ext cx="3263795" cy="976247"/>
          </a:xfrm>
          <a:prstGeom prst="rect">
            <a:avLst/>
          </a:prstGeom>
        </p:spPr>
        <p:txBody>
          <a:bodyPr vert="horz" lIns="91440" tIns="45720" rIns="91440" bIns="45720" rtlCol="0">
            <a:normAutofit/>
          </a:bodyPr>
          <a:lstStyle>
            <a:lvl1pPr marL="228600" indent="-228600" algn="l" defTabSz="914400" rtl="0" eaLnBrk="1" fontAlgn="ctr" latinLnBrk="0" hangingPunct="1">
              <a:lnSpc>
                <a:spcPct val="90000"/>
              </a:lnSpc>
              <a:spcBef>
                <a:spcPts val="1000"/>
              </a:spcBef>
              <a:buSzPct val="70000"/>
              <a:buFont typeface="Wingdings" panose="05000000000000000000" pitchFamily="2" charset="2"/>
              <a:buChar char="n"/>
              <a:defRPr sz="2800" kern="1200" baseline="0">
                <a:solidFill>
                  <a:srgbClr val="092E53"/>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fontAlgn="ctr" latinLnBrk="0" hangingPunct="1">
              <a:lnSpc>
                <a:spcPct val="90000"/>
              </a:lnSpc>
              <a:spcBef>
                <a:spcPts val="500"/>
              </a:spcBef>
              <a:buSzPct val="70000"/>
              <a:buFont typeface="Wingdings" panose="05000000000000000000" pitchFamily="2" charset="2"/>
              <a:buChar char="n"/>
              <a:defRPr sz="2400" kern="1200" baseline="0">
                <a:solidFill>
                  <a:srgbClr val="092E53"/>
                </a:solidFill>
                <a:latin typeface="Times New Roman" panose="02020603050405020304" pitchFamily="18" charset="0"/>
                <a:ea typeface="黑体" panose="02010609060101010101" pitchFamily="49" charset="-122"/>
                <a:cs typeface="+mn-cs"/>
              </a:defRPr>
            </a:lvl2pPr>
            <a:lvl3pPr marL="1143000" indent="-228600" algn="l" defTabSz="914400" rtl="0" eaLnBrk="1" fontAlgn="ctr" latinLnBrk="0" hangingPunct="1">
              <a:lnSpc>
                <a:spcPct val="90000"/>
              </a:lnSpc>
              <a:spcBef>
                <a:spcPts val="500"/>
              </a:spcBef>
              <a:buSzPct val="70000"/>
              <a:buFont typeface="Wingdings" panose="05000000000000000000" pitchFamily="2" charset="2"/>
              <a:buChar char="n"/>
              <a:defRPr sz="2000" kern="1200" baseline="0">
                <a:solidFill>
                  <a:srgbClr val="092E53"/>
                </a:solidFill>
                <a:latin typeface="Times New Roman" panose="02020603050405020304" pitchFamily="18" charset="0"/>
                <a:ea typeface="黑体" panose="02010609060101010101" pitchFamily="49" charset="-122"/>
                <a:cs typeface="+mn-cs"/>
              </a:defRPr>
            </a:lvl3pPr>
            <a:lvl4pPr marL="1600200" indent="-228600" algn="l" defTabSz="914400" rtl="0" eaLnBrk="1" fontAlgn="ctr" latinLnBrk="0" hangingPunct="1">
              <a:lnSpc>
                <a:spcPct val="90000"/>
              </a:lnSpc>
              <a:spcBef>
                <a:spcPts val="500"/>
              </a:spcBef>
              <a:buSzPct val="70000"/>
              <a:buFont typeface="Wingdings" panose="05000000000000000000" pitchFamily="2" charset="2"/>
              <a:buChar char="n"/>
              <a:defRPr sz="1800" kern="1200" baseline="0">
                <a:solidFill>
                  <a:srgbClr val="092E53"/>
                </a:solidFill>
                <a:latin typeface="Times New Roman" panose="02020603050405020304" pitchFamily="18" charset="0"/>
                <a:ea typeface="黑体" panose="02010609060101010101" pitchFamily="49" charset="-122"/>
                <a:cs typeface="+mn-cs"/>
              </a:defRPr>
            </a:lvl4pPr>
            <a:lvl5pPr marL="2057400" indent="-228600" algn="l" defTabSz="914400" rtl="0" eaLnBrk="1" fontAlgn="ctr" latinLnBrk="0" hangingPunct="1">
              <a:lnSpc>
                <a:spcPct val="90000"/>
              </a:lnSpc>
              <a:spcBef>
                <a:spcPts val="500"/>
              </a:spcBef>
              <a:buSzPct val="70000"/>
              <a:buFont typeface="Wingdings" panose="05000000000000000000" pitchFamily="2" charset="2"/>
              <a:buChar char="n"/>
              <a:defRPr sz="1800" kern="1200" baseline="0">
                <a:solidFill>
                  <a:srgbClr val="092E53"/>
                </a:solidFill>
                <a:latin typeface="Times New Roman" panose="02020603050405020304" pitchFamily="18"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This may be considered as a "</a:t>
            </a:r>
            <a:r>
              <a:rPr lang="en-US" altLang="zh-CN" sz="2000" dirty="0">
                <a:solidFill>
                  <a:srgbClr val="FF0000"/>
                </a:solidFill>
              </a:rPr>
              <a:t>redundant expression</a:t>
            </a:r>
            <a:r>
              <a:rPr lang="en-US" altLang="zh-CN" sz="2000" dirty="0"/>
              <a:t>" in some journals. </a:t>
            </a:r>
          </a:p>
        </p:txBody>
      </p:sp>
      <p:cxnSp>
        <p:nvCxnSpPr>
          <p:cNvPr id="11" name="直接箭头连接符 10">
            <a:extLst>
              <a:ext uri="{FF2B5EF4-FFF2-40B4-BE49-F238E27FC236}">
                <a16:creationId xmlns:a16="http://schemas.microsoft.com/office/drawing/2014/main" id="{2D38447D-664E-4409-9E0E-11F2C63756D0}"/>
              </a:ext>
            </a:extLst>
          </p:cNvPr>
          <p:cNvCxnSpPr>
            <a:cxnSpLocks/>
          </p:cNvCxnSpPr>
          <p:nvPr/>
        </p:nvCxnSpPr>
        <p:spPr>
          <a:xfrm flipV="1">
            <a:off x="3983525" y="5495454"/>
            <a:ext cx="764997" cy="117695"/>
          </a:xfrm>
          <a:prstGeom prst="straightConnector1">
            <a:avLst/>
          </a:prstGeom>
          <a:ln>
            <a:solidFill>
              <a:srgbClr val="092E5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73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175276" cy="4493694"/>
          </a:xfrm>
        </p:spPr>
        <p:txBody>
          <a:bodyPr>
            <a:normAutofit/>
          </a:bodyPr>
          <a:lstStyle/>
          <a:p>
            <a:r>
              <a:rPr lang="en-US" altLang="zh-CN" dirty="0"/>
              <a:t>3</a:t>
            </a:r>
            <a:r>
              <a:rPr lang="zh-CN" altLang="en-US" dirty="0"/>
              <a:t>：</a:t>
            </a:r>
            <a:r>
              <a:rPr lang="en-US" altLang="zh-CN" dirty="0"/>
              <a:t>Active Voice</a:t>
            </a:r>
            <a:r>
              <a:rPr lang="zh-CN" altLang="en-US" dirty="0"/>
              <a:t>：</a:t>
            </a:r>
            <a:endParaRPr lang="en-US" altLang="zh-CN" dirty="0"/>
          </a:p>
          <a:p>
            <a:r>
              <a:rPr lang="en-US" altLang="zh-CN" sz="2000" dirty="0"/>
              <a:t>Example</a:t>
            </a:r>
            <a:r>
              <a:rPr lang="zh-CN" altLang="en-US" sz="2000" dirty="0"/>
              <a:t>：</a:t>
            </a:r>
            <a:endParaRPr lang="en-US" altLang="zh-CN" sz="2000" dirty="0"/>
          </a:p>
          <a:p>
            <a:pPr>
              <a:lnSpc>
                <a:spcPct val="120000"/>
              </a:lnSpc>
            </a:pPr>
            <a:r>
              <a:rPr lang="en-US" altLang="zh-CN" sz="2000" dirty="0"/>
              <a:t>…….</a:t>
            </a:r>
            <a:r>
              <a:rPr lang="en-US" altLang="zh-CN" sz="2000" dirty="0">
                <a:solidFill>
                  <a:srgbClr val="FF0000"/>
                </a:solidFill>
              </a:rPr>
              <a:t>This article </a:t>
            </a:r>
            <a:r>
              <a:rPr lang="en-US" altLang="zh-CN" sz="2000" dirty="0"/>
              <a:t>reports of the dynamics of replacing project managers, identifying the critical decision criteria and mechanisms involved in such decisions. </a:t>
            </a:r>
            <a:r>
              <a:rPr lang="en-US" altLang="zh-CN" sz="2000" dirty="0">
                <a:solidFill>
                  <a:srgbClr val="FF0000"/>
                </a:solidFill>
              </a:rPr>
              <a:t>We</a:t>
            </a:r>
            <a:r>
              <a:rPr lang="en-US" altLang="zh-CN" sz="2000" dirty="0"/>
              <a:t> found that three themes emerged with regard to project manager replacement decision making: 1) replacement is a common correction practice for troubled projects; ……</a:t>
            </a:r>
          </a:p>
          <a:p>
            <a:pPr>
              <a:lnSpc>
                <a:spcPct val="120000"/>
              </a:lnSpc>
            </a:pPr>
            <a:r>
              <a:rPr lang="en-US" altLang="zh-CN" sz="1200" dirty="0"/>
              <a:t>Source</a:t>
            </a:r>
            <a:r>
              <a:rPr lang="zh-CN" altLang="en-US" sz="1200" dirty="0"/>
              <a:t>：</a:t>
            </a:r>
            <a:r>
              <a:rPr lang="en-US" altLang="zh-CN" sz="1200" dirty="0"/>
              <a:t>Davis K ,  </a:t>
            </a:r>
            <a:r>
              <a:rPr lang="en-US" altLang="zh-CN" sz="1200" dirty="0" err="1"/>
              <a:t>Maddaloni</a:t>
            </a:r>
            <a:r>
              <a:rPr lang="en-US" altLang="zh-CN" sz="1200" dirty="0"/>
              <a:t> F D ,  Pinto J K . Drawing New Cards or Standing Pat: Antecedents, Dynamics, and Consequences of Project Manager Replacement[J]. IEEE Transactions on Engineering Management, 2021, PP(99):1-23.</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21</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143689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4"/>
            <a:ext cx="7383506" cy="4667247"/>
          </a:xfrm>
        </p:spPr>
        <p:txBody>
          <a:bodyPr>
            <a:normAutofit/>
          </a:bodyPr>
          <a:lstStyle/>
          <a:p>
            <a:r>
              <a:rPr lang="en-US" altLang="zh-CN" dirty="0"/>
              <a:t>4</a:t>
            </a:r>
            <a:r>
              <a:rPr lang="zh-CN" altLang="en-US" dirty="0"/>
              <a:t>：</a:t>
            </a:r>
            <a:r>
              <a:rPr lang="en-US" altLang="zh-CN" dirty="0"/>
              <a:t>Try to formalize the text</a:t>
            </a:r>
            <a:r>
              <a:rPr lang="zh-CN" altLang="en-US" dirty="0"/>
              <a:t>：</a:t>
            </a:r>
            <a:endParaRPr lang="en-US" altLang="zh-CN" dirty="0"/>
          </a:p>
          <a:p>
            <a:r>
              <a:rPr lang="en-US" altLang="zh-CN" sz="2000" dirty="0"/>
              <a:t>Some words that might make the text seem more formal</a:t>
            </a:r>
            <a:r>
              <a:rPr lang="zh-CN" altLang="en-US" sz="2000" dirty="0"/>
              <a:t>：</a:t>
            </a:r>
            <a:endParaRPr lang="en-US" altLang="zh-CN" sz="2000" dirty="0"/>
          </a:p>
          <a:p>
            <a:r>
              <a:rPr lang="zh-CN" altLang="en-US" sz="2000" dirty="0"/>
              <a:t>严肃用语和书面用语</a:t>
            </a:r>
            <a:endParaRPr lang="en-US" altLang="zh-CN" sz="2000" dirty="0"/>
          </a:p>
          <a:p>
            <a:pPr marL="0" indent="0">
              <a:buNone/>
            </a:pPr>
            <a:r>
              <a:rPr lang="en-US" altLang="zh-CN" sz="2000" dirty="0"/>
              <a:t>large</a:t>
            </a:r>
            <a:r>
              <a:rPr lang="zh-CN" altLang="en-US" sz="2000" dirty="0"/>
              <a:t>→</a:t>
            </a:r>
            <a:r>
              <a:rPr lang="en-US" altLang="zh-CN" sz="2000" dirty="0"/>
              <a:t>enormous</a:t>
            </a:r>
          </a:p>
          <a:p>
            <a:pPr marL="0" indent="0">
              <a:buNone/>
            </a:pPr>
            <a:r>
              <a:rPr lang="en-US" altLang="zh-CN" sz="2000" dirty="0"/>
              <a:t>get</a:t>
            </a:r>
            <a:r>
              <a:rPr lang="zh-CN" altLang="en-US" sz="2000" dirty="0"/>
              <a:t>→</a:t>
            </a:r>
            <a:r>
              <a:rPr lang="en-US" altLang="zh-CN" sz="2000" dirty="0"/>
              <a:t>understand</a:t>
            </a:r>
            <a:r>
              <a:rPr lang="zh-CN" altLang="en-US" sz="2000" dirty="0"/>
              <a:t>→</a:t>
            </a:r>
            <a:r>
              <a:rPr lang="en-US" altLang="zh-CN" sz="2000" dirty="0"/>
              <a:t>comprehend</a:t>
            </a:r>
          </a:p>
          <a:p>
            <a:pPr marL="0" indent="0">
              <a:buNone/>
            </a:pPr>
            <a:r>
              <a:rPr lang="en-US" altLang="zh-CN" sz="2000" dirty="0"/>
              <a:t>A and its B</a:t>
            </a:r>
            <a:r>
              <a:rPr lang="zh-CN" altLang="en-US" sz="2000" dirty="0"/>
              <a:t>→</a:t>
            </a:r>
            <a:r>
              <a:rPr lang="en-US" altLang="zh-CN" sz="2000" dirty="0"/>
              <a:t>A and B thereof(</a:t>
            </a:r>
            <a:r>
              <a:rPr lang="zh-CN" altLang="en-US" sz="2000" dirty="0"/>
              <a:t>类似</a:t>
            </a:r>
            <a:r>
              <a:rPr lang="en-US" altLang="zh-CN" sz="2000" dirty="0"/>
              <a:t>there</a:t>
            </a:r>
            <a:r>
              <a:rPr lang="zh-CN" altLang="en-US" sz="2000" dirty="0"/>
              <a:t>衍生还有</a:t>
            </a:r>
            <a:r>
              <a:rPr lang="en-US" altLang="zh-CN" sz="2000" dirty="0"/>
              <a:t>thereby(</a:t>
            </a:r>
            <a:r>
              <a:rPr lang="zh-CN" altLang="en-US" sz="2000" dirty="0"/>
              <a:t>从而</a:t>
            </a:r>
            <a:r>
              <a:rPr lang="en-US" altLang="zh-CN" sz="2000" dirty="0"/>
              <a:t>)</a:t>
            </a:r>
            <a:r>
              <a:rPr lang="zh-CN" altLang="en-US" sz="2000" dirty="0"/>
              <a:t>等</a:t>
            </a:r>
            <a:r>
              <a:rPr lang="en-US" altLang="zh-CN" sz="2000" dirty="0"/>
              <a:t>)</a:t>
            </a:r>
          </a:p>
          <a:p>
            <a:r>
              <a:rPr lang="zh-CN" altLang="en-US" sz="2000" dirty="0"/>
              <a:t>避免使用缩写</a:t>
            </a:r>
            <a:endParaRPr lang="en-US" altLang="zh-CN" sz="2000" dirty="0"/>
          </a:p>
          <a:p>
            <a:pPr marL="0" indent="0">
              <a:buNone/>
            </a:pPr>
            <a:r>
              <a:rPr lang="en-US" altLang="zh-CN" sz="2000" dirty="0"/>
              <a:t>it’s</a:t>
            </a:r>
            <a:r>
              <a:rPr lang="zh-CN" altLang="en-US" sz="2000" dirty="0"/>
              <a:t>→</a:t>
            </a:r>
            <a:r>
              <a:rPr lang="en-US" altLang="zh-CN" sz="2000" dirty="0"/>
              <a:t>it is/has</a:t>
            </a:r>
          </a:p>
          <a:p>
            <a:r>
              <a:rPr lang="zh-CN" altLang="en-US" sz="2000" dirty="0"/>
              <a:t>用单个词汇替换</a:t>
            </a:r>
            <a:r>
              <a:rPr lang="en-US" altLang="zh-CN" sz="2000" dirty="0"/>
              <a:t>(</a:t>
            </a:r>
            <a:r>
              <a:rPr lang="zh-CN" altLang="en-US" sz="2000" dirty="0"/>
              <a:t>动词</a:t>
            </a:r>
            <a:r>
              <a:rPr lang="en-US" altLang="zh-CN" sz="2000" dirty="0"/>
              <a:t>)</a:t>
            </a:r>
            <a:r>
              <a:rPr lang="zh-CN" altLang="en-US" sz="2000" dirty="0"/>
              <a:t>短语</a:t>
            </a:r>
            <a:endParaRPr lang="en-US" altLang="zh-CN" sz="2000" dirty="0"/>
          </a:p>
          <a:p>
            <a:pPr marL="0" indent="0">
              <a:buNone/>
            </a:pPr>
            <a:r>
              <a:rPr lang="en-US" altLang="zh-CN" sz="2000" dirty="0"/>
              <a:t>set up</a:t>
            </a:r>
            <a:r>
              <a:rPr lang="zh-CN" altLang="en-US" sz="2000" dirty="0"/>
              <a:t>→</a:t>
            </a:r>
            <a:r>
              <a:rPr lang="en-US" altLang="zh-CN" sz="2000" dirty="0"/>
              <a:t>establish</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22</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spTree>
    <p:extLst>
      <p:ext uri="{BB962C8B-B14F-4D97-AF65-F5344CB8AC3E}">
        <p14:creationId xmlns:p14="http://schemas.microsoft.com/office/powerpoint/2010/main" val="361130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4"/>
            <a:ext cx="7383506" cy="4667247"/>
          </a:xfrm>
        </p:spPr>
        <p:txBody>
          <a:bodyPr>
            <a:normAutofit/>
          </a:bodyPr>
          <a:lstStyle/>
          <a:p>
            <a:r>
              <a:rPr lang="en-US" altLang="zh-CN" dirty="0"/>
              <a:t>4</a:t>
            </a:r>
            <a:r>
              <a:rPr lang="zh-CN" altLang="en-US" dirty="0"/>
              <a:t>：</a:t>
            </a:r>
            <a:r>
              <a:rPr lang="en-US" altLang="zh-CN" dirty="0"/>
              <a:t>Try to formalize the text</a:t>
            </a:r>
            <a:r>
              <a:rPr lang="zh-CN" altLang="en-US" dirty="0"/>
              <a:t>：</a:t>
            </a:r>
          </a:p>
          <a:p>
            <a:r>
              <a:rPr lang="en-US" altLang="zh-CN" sz="2000" dirty="0"/>
              <a:t>To </a:t>
            </a:r>
            <a:r>
              <a:rPr lang="en-US" altLang="zh-CN" sz="2000" dirty="0">
                <a:solidFill>
                  <a:srgbClr val="FF0000"/>
                </a:solidFill>
              </a:rPr>
              <a:t>avoid repetition</a:t>
            </a:r>
            <a:r>
              <a:rPr lang="en-US" altLang="zh-CN" sz="2000" dirty="0"/>
              <a:t>, sometimes written language cannot be used multiple times. </a:t>
            </a:r>
          </a:p>
          <a:p>
            <a:r>
              <a:rPr lang="en-US" altLang="zh-CN" sz="2000" dirty="0"/>
              <a:t>Maybe you need to find </a:t>
            </a:r>
            <a:r>
              <a:rPr lang="en-US" altLang="zh-CN" sz="2000" dirty="0">
                <a:solidFill>
                  <a:srgbClr val="FF0000"/>
                </a:solidFill>
              </a:rPr>
              <a:t>synonyms</a:t>
            </a:r>
            <a:r>
              <a:rPr lang="en-US" altLang="zh-CN" sz="2000" dirty="0"/>
              <a:t> and usages thereof.</a:t>
            </a:r>
          </a:p>
          <a:p>
            <a:r>
              <a:rPr lang="zh-CN" altLang="en-US" sz="2000" dirty="0">
                <a:hlinkClick r:id="rId2"/>
              </a:rPr>
              <a:t>易搜搭</a:t>
            </a:r>
            <a:endParaRPr lang="en-US" altLang="zh-CN" sz="2000"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dirty="0"/>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23</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Tips for Translation</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solidFill>
                  <a:srgbClr val="FF0000"/>
                </a:solidFill>
              </a:rPr>
              <a:t>Translation</a:t>
            </a:r>
          </a:p>
          <a:p>
            <a:r>
              <a:rPr lang="en-US" altLang="zh-CN" dirty="0"/>
              <a:t>Other Types</a:t>
            </a:r>
          </a:p>
          <a:p>
            <a:endParaRPr lang="zh-CN" altLang="en-US" dirty="0"/>
          </a:p>
        </p:txBody>
      </p:sp>
      <p:pic>
        <p:nvPicPr>
          <p:cNvPr id="9" name="图片 8">
            <a:extLst>
              <a:ext uri="{FF2B5EF4-FFF2-40B4-BE49-F238E27FC236}">
                <a16:creationId xmlns:a16="http://schemas.microsoft.com/office/drawing/2014/main" id="{B297F17A-8459-4DD5-A5BD-71F11B9E0A88}"/>
              </a:ext>
            </a:extLst>
          </p:cNvPr>
          <p:cNvPicPr>
            <a:picLocks noChangeAspect="1"/>
          </p:cNvPicPr>
          <p:nvPr/>
        </p:nvPicPr>
        <p:blipFill>
          <a:blip r:embed="rId3"/>
          <a:stretch>
            <a:fillRect/>
          </a:stretch>
        </p:blipFill>
        <p:spPr>
          <a:xfrm>
            <a:off x="1626633" y="1739413"/>
            <a:ext cx="7076495" cy="4410103"/>
          </a:xfrm>
          <a:prstGeom prst="rect">
            <a:avLst/>
          </a:prstGeom>
        </p:spPr>
      </p:pic>
    </p:spTree>
    <p:extLst>
      <p:ext uri="{BB962C8B-B14F-4D97-AF65-F5344CB8AC3E}">
        <p14:creationId xmlns:p14="http://schemas.microsoft.com/office/powerpoint/2010/main" val="170671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Types of abstract:</a:t>
            </a:r>
          </a:p>
          <a:p>
            <a:r>
              <a:rPr lang="en-US" altLang="zh-CN" sz="2000" dirty="0"/>
              <a:t>Informative abstracts </a:t>
            </a:r>
            <a:r>
              <a:rPr lang="zh-CN" altLang="en-US" sz="2000" dirty="0"/>
              <a:t>信息型</a:t>
            </a:r>
            <a:r>
              <a:rPr lang="en-US" altLang="zh-CN" sz="2000" dirty="0"/>
              <a:t>(most common)</a:t>
            </a:r>
          </a:p>
          <a:p>
            <a:r>
              <a:rPr lang="en-US" altLang="zh-CN" sz="2000" dirty="0"/>
              <a:t>Descriptive abstracts </a:t>
            </a:r>
            <a:r>
              <a:rPr lang="zh-CN" altLang="en-US" sz="2000" dirty="0"/>
              <a:t>描述型</a:t>
            </a:r>
            <a:endParaRPr lang="en-US" altLang="zh-CN" sz="2000" dirty="0"/>
          </a:p>
          <a:p>
            <a:r>
              <a:rPr lang="en-US" altLang="zh-CN" sz="2000" dirty="0"/>
              <a:t>Structured abstracts </a:t>
            </a:r>
            <a:r>
              <a:rPr lang="zh-CN" altLang="en-US" sz="2000" dirty="0"/>
              <a:t>结构型</a:t>
            </a:r>
            <a:endParaRPr lang="en-US" altLang="zh-CN" sz="2000" dirty="0"/>
          </a:p>
          <a:p>
            <a:pPr marL="0" indent="0">
              <a:buNone/>
            </a:pPr>
            <a:r>
              <a:rPr lang="en-US" altLang="zh-CN" sz="2000" dirty="0"/>
              <a:t>…</a:t>
            </a:r>
          </a:p>
          <a:p>
            <a:r>
              <a:rPr lang="en-US" altLang="zh-CN" sz="2000" dirty="0"/>
              <a:t>Critical abstracts </a:t>
            </a:r>
            <a:r>
              <a:rPr lang="zh-CN" altLang="en-US" sz="2000" dirty="0"/>
              <a:t>评论型</a:t>
            </a:r>
            <a:endParaRPr lang="en-US" altLang="zh-CN" sz="2000" dirty="0"/>
          </a:p>
          <a:p>
            <a:r>
              <a:rPr lang="en-US" altLang="zh-CN" sz="2000" dirty="0"/>
              <a:t>Highlight abstracts </a:t>
            </a:r>
            <a:r>
              <a:rPr lang="zh-CN" altLang="en-US" sz="2000" dirty="0"/>
              <a:t>突出型</a:t>
            </a:r>
            <a:endParaRPr lang="en-US" altLang="zh-CN" sz="2000" dirty="0"/>
          </a:p>
          <a:p>
            <a:r>
              <a:rPr lang="en-US" altLang="zh-CN" sz="2000" dirty="0"/>
              <a:t>Graphical, video and animated abstracts </a:t>
            </a:r>
            <a:r>
              <a:rPr lang="zh-CN" altLang="en-US" sz="2000" dirty="0"/>
              <a:t>形象型</a:t>
            </a:r>
            <a:r>
              <a:rPr lang="en-US" altLang="zh-CN" sz="2000" dirty="0"/>
              <a:t>/</a:t>
            </a:r>
            <a:r>
              <a:rPr lang="zh-CN" altLang="en-US" sz="2000" dirty="0"/>
              <a:t>视觉型</a:t>
            </a:r>
            <a:endParaRPr lang="en-US" altLang="zh-CN" sz="2000" dirty="0"/>
          </a:p>
          <a:p>
            <a:endParaRPr lang="en-US" altLang="zh-CN" sz="2000" dirty="0"/>
          </a:p>
          <a:p>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24</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a:p>
            <a:endParaRPr lang="zh-CN" altLang="en-US" dirty="0"/>
          </a:p>
        </p:txBody>
      </p:sp>
      <p:sp>
        <p:nvSpPr>
          <p:cNvPr id="9" name="右大括号 8">
            <a:extLst>
              <a:ext uri="{FF2B5EF4-FFF2-40B4-BE49-F238E27FC236}">
                <a16:creationId xmlns:a16="http://schemas.microsoft.com/office/drawing/2014/main" id="{92BBB33A-ADE6-45E1-8A9A-9FCB3ED1F9BE}"/>
              </a:ext>
            </a:extLst>
          </p:cNvPr>
          <p:cNvSpPr/>
          <p:nvPr/>
        </p:nvSpPr>
        <p:spPr>
          <a:xfrm>
            <a:off x="8121440" y="4019400"/>
            <a:ext cx="307818" cy="1059255"/>
          </a:xfrm>
          <a:prstGeom prst="rightBrace">
            <a:avLst/>
          </a:prstGeom>
          <a:ln>
            <a:solidFill>
              <a:srgbClr val="092E5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0337827-5C69-452B-B567-C18A9D4A3D56}"/>
              </a:ext>
            </a:extLst>
          </p:cNvPr>
          <p:cNvSpPr txBox="1"/>
          <p:nvPr/>
        </p:nvSpPr>
        <p:spPr>
          <a:xfrm>
            <a:off x="8429258" y="4348972"/>
            <a:ext cx="941561" cy="400110"/>
          </a:xfrm>
          <a:prstGeom prst="rect">
            <a:avLst/>
          </a:prstGeom>
          <a:noFill/>
        </p:spPr>
        <p:txBody>
          <a:bodyPr wrap="square" rtlCol="0">
            <a:spAutoFit/>
          </a:bodyPr>
          <a:lstStyle/>
          <a:p>
            <a:r>
              <a:rPr lang="en-US" altLang="zh-CN" sz="2000" dirty="0">
                <a:solidFill>
                  <a:srgbClr val="092E53"/>
                </a:solidFill>
                <a:latin typeface="Arial" panose="020B0604020202020204" pitchFamily="34" charset="0"/>
                <a:cs typeface="Arial" panose="020B0604020202020204" pitchFamily="34" charset="0"/>
              </a:rPr>
              <a:t>Rare</a:t>
            </a:r>
            <a:endParaRPr lang="zh-CN" altLang="en-US" sz="2000" dirty="0">
              <a:solidFill>
                <a:srgbClr val="092E5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23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Descriptive abstracts</a:t>
            </a:r>
          </a:p>
          <a:p>
            <a:r>
              <a:rPr lang="en-US" altLang="zh-CN" sz="2000" dirty="0"/>
              <a:t>merely indicate the content of an article</a:t>
            </a:r>
          </a:p>
          <a:p>
            <a:r>
              <a:rPr lang="en-US" altLang="zh-CN" sz="2000" dirty="0"/>
              <a:t>application and value are more limited</a:t>
            </a:r>
          </a:p>
          <a:p>
            <a:r>
              <a:rPr lang="en-US" altLang="zh-CN" sz="2000" dirty="0"/>
              <a:t>generally used for humanities and social science or psychology</a:t>
            </a:r>
          </a:p>
          <a:p>
            <a:r>
              <a:rPr lang="en-US" altLang="zh-CN" sz="2000" dirty="0"/>
              <a:t>usually very short (50-100 words)</a:t>
            </a:r>
          </a:p>
          <a:p>
            <a:r>
              <a:rPr lang="en-US" altLang="zh-CN" sz="2000" dirty="0"/>
              <a:t>contains </a:t>
            </a:r>
            <a:r>
              <a:rPr lang="en-US" altLang="zh-CN" sz="2000" dirty="0">
                <a:solidFill>
                  <a:srgbClr val="FF0000"/>
                </a:solidFill>
              </a:rPr>
              <a:t>fewer moves</a:t>
            </a:r>
            <a:r>
              <a:rPr lang="en-US" altLang="zh-CN" sz="2000" dirty="0"/>
              <a:t>: background</a:t>
            </a:r>
            <a:r>
              <a:rPr lang="zh-CN" altLang="en-US" sz="2000" dirty="0"/>
              <a:t>，</a:t>
            </a:r>
            <a:r>
              <a:rPr lang="en-US" altLang="zh-CN" sz="2000" dirty="0"/>
              <a:t>purpose</a:t>
            </a:r>
            <a:r>
              <a:rPr lang="zh-CN" altLang="en-US" sz="2000" dirty="0"/>
              <a:t>，</a:t>
            </a:r>
            <a:r>
              <a:rPr lang="en-US" altLang="zh-CN" sz="2000" dirty="0"/>
              <a:t>focus</a:t>
            </a:r>
          </a:p>
          <a:p>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25</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spTree>
    <p:extLst>
      <p:ext uri="{BB962C8B-B14F-4D97-AF65-F5344CB8AC3E}">
        <p14:creationId xmlns:p14="http://schemas.microsoft.com/office/powerpoint/2010/main" val="236397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Descriptive abstracts</a:t>
            </a:r>
          </a:p>
          <a:p>
            <a:r>
              <a:rPr lang="en-US" altLang="zh-CN" sz="2000" dirty="0"/>
              <a:t>Example</a:t>
            </a:r>
            <a:r>
              <a:rPr lang="zh-CN" altLang="en-US" sz="2000" dirty="0"/>
              <a:t>：</a:t>
            </a:r>
            <a:endParaRPr lang="en-US" altLang="zh-CN" sz="2000" dirty="0"/>
          </a:p>
          <a:p>
            <a:r>
              <a:rPr lang="en-US" altLang="zh-CN" sz="2000" dirty="0">
                <a:solidFill>
                  <a:srgbClr val="00B050"/>
                </a:solidFill>
              </a:rPr>
              <a:t>The purpose of this program is to provide generalized crack growth tracking procedures for transport bomber </a:t>
            </a:r>
            <a:r>
              <a:rPr lang="en-US" altLang="zh-CN" sz="2000" dirty="0" err="1">
                <a:solidFill>
                  <a:srgbClr val="00B050"/>
                </a:solidFill>
              </a:rPr>
              <a:t>aircraft.【purpose</a:t>
            </a:r>
            <a:r>
              <a:rPr lang="en-US" altLang="zh-CN" sz="2000" dirty="0">
                <a:solidFill>
                  <a:srgbClr val="00B050"/>
                </a:solidFill>
              </a:rPr>
              <a:t>】 </a:t>
            </a:r>
            <a:r>
              <a:rPr lang="en-US" altLang="zh-CN" sz="2000" dirty="0">
                <a:solidFill>
                  <a:schemeClr val="accent4">
                    <a:lumMod val="75000"/>
                  </a:schemeClr>
                </a:solidFill>
              </a:rPr>
              <a:t>A study and tests were conducted on crack growth rate characteristics, analysis schemes were developed, and tracking procedures were </a:t>
            </a:r>
            <a:r>
              <a:rPr lang="en-US" altLang="zh-CN" sz="2000" dirty="0" err="1">
                <a:solidFill>
                  <a:schemeClr val="accent4">
                    <a:lumMod val="75000"/>
                  </a:schemeClr>
                </a:solidFill>
              </a:rPr>
              <a:t>evaluated.【focus</a:t>
            </a:r>
            <a:r>
              <a:rPr lang="en-US" altLang="zh-CN" sz="2000" dirty="0">
                <a:solidFill>
                  <a:schemeClr val="accent4">
                    <a:lumMod val="75000"/>
                  </a:schemeClr>
                </a:solidFill>
              </a:rPr>
              <a:t> of paper】 </a:t>
            </a:r>
          </a:p>
          <a:p>
            <a:r>
              <a:rPr lang="en-US" altLang="zh-CN" sz="2000" dirty="0"/>
              <a:t>(37 words)</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26</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spTree>
    <p:extLst>
      <p:ext uri="{BB962C8B-B14F-4D97-AF65-F5344CB8AC3E}">
        <p14:creationId xmlns:p14="http://schemas.microsoft.com/office/powerpoint/2010/main" val="813369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Structured abstracts </a:t>
            </a:r>
          </a:p>
          <a:p>
            <a:r>
              <a:rPr lang="en-US" altLang="zh-CN" sz="2000" dirty="0"/>
              <a:t>clear </a:t>
            </a:r>
            <a:r>
              <a:rPr lang="en-US" altLang="zh-CN" sz="2000" dirty="0">
                <a:solidFill>
                  <a:srgbClr val="FF0000"/>
                </a:solidFill>
              </a:rPr>
              <a:t>subtitles</a:t>
            </a:r>
            <a:r>
              <a:rPr lang="en-US" altLang="zh-CN" sz="2000" dirty="0"/>
              <a:t> for each section</a:t>
            </a:r>
          </a:p>
          <a:p>
            <a:r>
              <a:rPr lang="en-US" altLang="zh-CN" sz="2000" dirty="0"/>
              <a:t>generally used for medicine, biology, biological engineering, and physiology field.</a:t>
            </a:r>
          </a:p>
          <a:p>
            <a:r>
              <a:rPr lang="en-US" altLang="zh-CN" sz="2000" dirty="0"/>
              <a:t>generally longer than informative abstracts</a:t>
            </a:r>
          </a:p>
          <a:p>
            <a:r>
              <a:rPr lang="en-US" altLang="zh-CN" sz="2000" dirty="0"/>
              <a:t>The name of the subtitle depends on the requirements of the journal. </a:t>
            </a:r>
          </a:p>
          <a:p>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27</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spTree>
    <p:extLst>
      <p:ext uri="{BB962C8B-B14F-4D97-AF65-F5344CB8AC3E}">
        <p14:creationId xmlns:p14="http://schemas.microsoft.com/office/powerpoint/2010/main" val="41553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416968"/>
            <a:ext cx="7012314" cy="5160616"/>
          </a:xfrm>
        </p:spPr>
        <p:txBody>
          <a:bodyPr>
            <a:normAutofit fontScale="70000" lnSpcReduction="20000"/>
          </a:bodyPr>
          <a:lstStyle/>
          <a:p>
            <a:r>
              <a:rPr lang="en-US" altLang="zh-CN" dirty="0"/>
              <a:t>Structured abstracts </a:t>
            </a:r>
          </a:p>
          <a:p>
            <a:r>
              <a:rPr lang="en-US" altLang="zh-CN" sz="2000" dirty="0"/>
              <a:t>Example</a:t>
            </a:r>
            <a:r>
              <a:rPr lang="zh-CN" altLang="en-US" sz="2000" dirty="0"/>
              <a:t>：</a:t>
            </a:r>
            <a:endParaRPr lang="en-US" altLang="zh-CN" sz="2000" dirty="0"/>
          </a:p>
          <a:p>
            <a:r>
              <a:rPr lang="en-US" altLang="zh-CN" sz="2000" dirty="0">
                <a:solidFill>
                  <a:srgbClr val="FF0000"/>
                </a:solidFill>
              </a:rPr>
              <a:t>Background</a:t>
            </a:r>
            <a:r>
              <a:rPr lang="en-US" altLang="zh-CN" sz="2000" dirty="0"/>
              <a:t>: Drafting in cetaceans is defined as the transfer of forces between individuals without actual physical contact between them. This behavior has long been surmised to explain how young dolphin calves keep up with their rapidly moving mothers. It has recently been observed that a significant number of calves become permanently separated from their mothers during chases by tuna vessels. A study of the hydrodynamics of drafting, initiated in mechanisms causing the separation of mothers and calves during fishing-related activities, is reported here.</a:t>
            </a:r>
          </a:p>
          <a:p>
            <a:r>
              <a:rPr lang="en-US" altLang="zh-CN" sz="2000" dirty="0">
                <a:solidFill>
                  <a:srgbClr val="FF0000"/>
                </a:solidFill>
              </a:rPr>
              <a:t>Results</a:t>
            </a:r>
            <a:r>
              <a:rPr lang="en-US" altLang="zh-CN" sz="2000" dirty="0"/>
              <a:t>: Quantitative results are shown for the forces and moments around a pair of unequally sized dolphin-like slender bodies. These include two major effects. First, the so-called Bernoulli suction, which stems from the fact that the local pressure drops in areas of high speed, results in an attractive force between mother and calf. Second is the displacement effect, in which the motion of the mother causes the water in front to move forwards and radially outwards, and water behind the body to move forwards to replace the animal's mass. Thus, the calf can gain a 'free ride' in the forward-moving areas. Utilizing these effects, the neonate can gain up to 90% of the thrust needed to move alongside the mother at speeds of up to 2.4 m/s. A comparison with observations of eastern spinner dolphins is presented, showing savings of up to 60% in the thrust that calves require if they are to keep up with their mothers.</a:t>
            </a:r>
          </a:p>
          <a:p>
            <a:r>
              <a:rPr lang="en-US" altLang="zh-CN" sz="2000" dirty="0">
                <a:solidFill>
                  <a:srgbClr val="FF0000"/>
                </a:solidFill>
              </a:rPr>
              <a:t>Conclusions</a:t>
            </a:r>
            <a:r>
              <a:rPr lang="en-US" altLang="zh-CN" sz="2000" dirty="0"/>
              <a:t>: A theoretical analysis, backed by observations of free-swimming dolphin schools, indicates that hydrodynamic interactions with mothers play an important role in enabling dolphin calves to keep up with rapidly moving adult school members.</a:t>
            </a:r>
          </a:p>
          <a:p>
            <a:endParaRPr lang="en-US" altLang="zh-CN" sz="2000" dirty="0"/>
          </a:p>
          <a:p>
            <a:r>
              <a:rPr lang="en-US" altLang="zh-CN" sz="2000" dirty="0"/>
              <a:t>Source</a:t>
            </a:r>
            <a:r>
              <a:rPr lang="zh-CN" altLang="en-US" sz="2000" dirty="0"/>
              <a:t>：</a:t>
            </a:r>
            <a:r>
              <a:rPr lang="en-US" altLang="zh-CN" sz="2000" dirty="0" err="1"/>
              <a:t>Weihs</a:t>
            </a:r>
            <a:r>
              <a:rPr lang="en-US" altLang="zh-CN" sz="2000" dirty="0"/>
              <a:t> D . The hydrodynamics of dolphin drafting[J]. Journal of Biology, 2004, 3(2):8.</a:t>
            </a:r>
          </a:p>
          <a:p>
            <a:endParaRPr lang="en-US" altLang="zh-CN" sz="2000" dirty="0"/>
          </a:p>
          <a:p>
            <a:endParaRPr lang="en-US" altLang="zh-CN" sz="2000" dirty="0"/>
          </a:p>
          <a:p>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28</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spTree>
    <p:extLst>
      <p:ext uri="{BB962C8B-B14F-4D97-AF65-F5344CB8AC3E}">
        <p14:creationId xmlns:p14="http://schemas.microsoft.com/office/powerpoint/2010/main" val="1629822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Graphical, video and animated abstracts</a:t>
            </a:r>
          </a:p>
          <a:p>
            <a:r>
              <a:rPr lang="en-US" altLang="zh-CN" sz="2000" dirty="0"/>
              <a:t>a single, concise, pictorial and visual summary of the main findings of the article</a:t>
            </a:r>
          </a:p>
          <a:p>
            <a:r>
              <a:rPr lang="en-US" altLang="zh-CN" sz="2000" dirty="0"/>
              <a:t>captures the content of the article for readers </a:t>
            </a:r>
            <a:r>
              <a:rPr lang="en-US" altLang="zh-CN" sz="2000" dirty="0">
                <a:solidFill>
                  <a:srgbClr val="FF0000"/>
                </a:solidFill>
              </a:rPr>
              <a:t>at a single glance</a:t>
            </a:r>
          </a:p>
          <a:p>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29</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pic>
        <p:nvPicPr>
          <p:cNvPr id="9" name="图片 8">
            <a:extLst>
              <a:ext uri="{FF2B5EF4-FFF2-40B4-BE49-F238E27FC236}">
                <a16:creationId xmlns:a16="http://schemas.microsoft.com/office/drawing/2014/main" id="{C9205A89-26DF-47E9-A9E9-33C6764DBB0E}"/>
              </a:ext>
            </a:extLst>
          </p:cNvPr>
          <p:cNvPicPr>
            <a:picLocks noChangeAspect="1"/>
          </p:cNvPicPr>
          <p:nvPr/>
        </p:nvPicPr>
        <p:blipFill>
          <a:blip r:embed="rId2"/>
          <a:stretch>
            <a:fillRect/>
          </a:stretch>
        </p:blipFill>
        <p:spPr>
          <a:xfrm>
            <a:off x="1720309" y="3822124"/>
            <a:ext cx="4200508" cy="2255716"/>
          </a:xfrm>
          <a:prstGeom prst="rect">
            <a:avLst/>
          </a:prstGeom>
        </p:spPr>
      </p:pic>
      <p:pic>
        <p:nvPicPr>
          <p:cNvPr id="10" name="图片 9">
            <a:extLst>
              <a:ext uri="{FF2B5EF4-FFF2-40B4-BE49-F238E27FC236}">
                <a16:creationId xmlns:a16="http://schemas.microsoft.com/office/drawing/2014/main" id="{C130596B-AACE-4190-A252-85F3605497BC}"/>
              </a:ext>
            </a:extLst>
          </p:cNvPr>
          <p:cNvPicPr/>
          <p:nvPr/>
        </p:nvPicPr>
        <p:blipFill>
          <a:blip r:embed="rId3"/>
          <a:stretch>
            <a:fillRect/>
          </a:stretch>
        </p:blipFill>
        <p:spPr>
          <a:xfrm>
            <a:off x="5130849" y="3429000"/>
            <a:ext cx="3576955" cy="2397125"/>
          </a:xfrm>
          <a:prstGeom prst="rect">
            <a:avLst/>
          </a:prstGeom>
        </p:spPr>
      </p:pic>
    </p:spTree>
    <p:extLst>
      <p:ext uri="{BB962C8B-B14F-4D97-AF65-F5344CB8AC3E}">
        <p14:creationId xmlns:p14="http://schemas.microsoft.com/office/powerpoint/2010/main" val="243960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p:txBody>
          <a:bodyPr/>
          <a:lstStyle/>
          <a:p>
            <a:r>
              <a:rPr lang="en-US" altLang="zh-CN" dirty="0"/>
              <a:t>To summarize the whole article</a:t>
            </a:r>
          </a:p>
          <a:p>
            <a:pPr marL="0" indent="0">
              <a:buNone/>
            </a:pPr>
            <a:r>
              <a:rPr lang="en-US" altLang="zh-CN" sz="2000" dirty="0"/>
              <a:t>It allows readers to quickly get the key information of the research </a:t>
            </a:r>
            <a:r>
              <a:rPr lang="en-US" altLang="zh-CN" sz="2000" dirty="0">
                <a:solidFill>
                  <a:srgbClr val="FF0000"/>
                </a:solidFill>
              </a:rPr>
              <a:t>without reading the full article</a:t>
            </a:r>
            <a:r>
              <a:rPr lang="en-US" altLang="zh-CN" sz="2000" dirty="0"/>
              <a:t>.</a:t>
            </a:r>
          </a:p>
          <a:p>
            <a:pPr marL="0" indent="0">
              <a:buNone/>
            </a:pPr>
            <a:endParaRPr lang="en-US" altLang="zh-CN" dirty="0"/>
          </a:p>
          <a:p>
            <a:r>
              <a:rPr lang="en-US" altLang="zh-CN" dirty="0"/>
              <a:t>To attract your counterparts in online databases</a:t>
            </a:r>
          </a:p>
          <a:p>
            <a:pPr marL="0" indent="0">
              <a:buNone/>
            </a:pPr>
            <a:r>
              <a:rPr lang="en-US" altLang="zh-CN" sz="2000" dirty="0"/>
              <a:t>It allows researchers in your field to quickly find this article.</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3</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The Purpose of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solidFill>
                  <a:srgbClr val="FF0000"/>
                </a:solidFill>
              </a:rPr>
              <a:t>Purpose</a:t>
            </a:r>
          </a:p>
          <a:p>
            <a:r>
              <a:rPr lang="en-US" altLang="zh-CN" dirty="0"/>
              <a:t>Template</a:t>
            </a:r>
          </a:p>
          <a:p>
            <a:r>
              <a:rPr lang="en-US" altLang="zh-CN" dirty="0"/>
              <a:t>Translation</a:t>
            </a:r>
          </a:p>
          <a:p>
            <a:r>
              <a:rPr lang="en-US" altLang="zh-CN" dirty="0"/>
              <a:t>Other Types</a:t>
            </a:r>
          </a:p>
        </p:txBody>
      </p:sp>
    </p:spTree>
    <p:extLst>
      <p:ext uri="{BB962C8B-B14F-4D97-AF65-F5344CB8AC3E}">
        <p14:creationId xmlns:p14="http://schemas.microsoft.com/office/powerpoint/2010/main" val="1614029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Conference Abstract</a:t>
            </a:r>
          </a:p>
          <a:p>
            <a:r>
              <a:rPr lang="en-US" altLang="zh-CN" sz="2000" dirty="0"/>
              <a:t>Usually needs to be completed several months before the official report.</a:t>
            </a:r>
          </a:p>
          <a:p>
            <a:r>
              <a:rPr lang="en-US" altLang="zh-CN" sz="2000" dirty="0"/>
              <a:t>To promote the research work and to attract peoples to participate in discussions or watch your posters.</a:t>
            </a:r>
          </a:p>
          <a:p>
            <a:r>
              <a:rPr lang="en-US" altLang="zh-CN" sz="2000" dirty="0"/>
              <a:t>Main readers</a:t>
            </a:r>
            <a:r>
              <a:rPr lang="zh-CN" altLang="en-US" sz="2000" dirty="0"/>
              <a:t>：</a:t>
            </a:r>
            <a:r>
              <a:rPr lang="en-US" altLang="zh-CN" sz="2000" dirty="0"/>
              <a:t>review committee</a:t>
            </a:r>
            <a:r>
              <a:rPr lang="zh-CN" altLang="en-US" sz="2000" dirty="0"/>
              <a:t>，</a:t>
            </a:r>
            <a:r>
              <a:rPr lang="en-US" altLang="zh-CN" sz="2000" dirty="0"/>
              <a:t>other participants </a:t>
            </a:r>
            <a:endParaRPr lang="en-US" altLang="zh-CN" dirty="0"/>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30</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sp>
        <p:nvSpPr>
          <p:cNvPr id="11" name="矩形 10">
            <a:extLst>
              <a:ext uri="{FF2B5EF4-FFF2-40B4-BE49-F238E27FC236}">
                <a16:creationId xmlns:a16="http://schemas.microsoft.com/office/drawing/2014/main" id="{AA888AEA-3F02-4D90-8740-AB59C417BA1A}"/>
              </a:ext>
            </a:extLst>
          </p:cNvPr>
          <p:cNvSpPr/>
          <p:nvPr/>
        </p:nvSpPr>
        <p:spPr>
          <a:xfrm>
            <a:off x="2592975" y="4578387"/>
            <a:ext cx="2537874" cy="1015663"/>
          </a:xfrm>
          <a:prstGeom prst="rect">
            <a:avLst/>
          </a:prstGeom>
        </p:spPr>
        <p:txBody>
          <a:bodyPr wrap="none">
            <a:spAutoFit/>
          </a:bodyPr>
          <a:lstStyle/>
          <a:p>
            <a:pPr marL="342900" indent="-342900">
              <a:buFont typeface="Arial" panose="020B0604020202020204" pitchFamily="34" charset="0"/>
              <a:buChar char="•"/>
            </a:pPr>
            <a:r>
              <a:rPr lang="en-US" altLang="zh-CN" sz="2000" dirty="0">
                <a:solidFill>
                  <a:srgbClr val="092E53"/>
                </a:solidFill>
                <a:latin typeface="Arial" panose="020B0604020202020204" pitchFamily="34" charset="0"/>
                <a:cs typeface="Arial" panose="020B0604020202020204" pitchFamily="34" charset="0"/>
              </a:rPr>
              <a:t>writing quality</a:t>
            </a:r>
          </a:p>
          <a:p>
            <a:pPr marL="342900" indent="-342900">
              <a:buFont typeface="Arial" panose="020B0604020202020204" pitchFamily="34" charset="0"/>
              <a:buChar char="•"/>
            </a:pPr>
            <a:r>
              <a:rPr lang="en-US" altLang="zh-CN" sz="2000" dirty="0">
                <a:solidFill>
                  <a:srgbClr val="092E53"/>
                </a:solidFill>
                <a:latin typeface="Arial" panose="020B0604020202020204" pitchFamily="34" charset="0"/>
                <a:cs typeface="Arial" panose="020B0604020202020204" pitchFamily="34" charset="0"/>
              </a:rPr>
              <a:t>fitness of theme</a:t>
            </a:r>
          </a:p>
          <a:p>
            <a:pPr marL="342900" indent="-342900">
              <a:buFont typeface="Arial" panose="020B0604020202020204" pitchFamily="34" charset="0"/>
              <a:buChar char="•"/>
            </a:pPr>
            <a:r>
              <a:rPr lang="en-US" altLang="zh-CN" sz="2000" dirty="0">
                <a:solidFill>
                  <a:srgbClr val="092E53"/>
                </a:solidFill>
                <a:latin typeface="Arial" panose="020B0604020202020204" pitchFamily="34" charset="0"/>
                <a:cs typeface="Arial" panose="020B0604020202020204" pitchFamily="34" charset="0"/>
              </a:rPr>
              <a:t>novelty of content</a:t>
            </a:r>
            <a:endParaRPr lang="zh-CN" altLang="en-US" sz="2000" dirty="0">
              <a:solidFill>
                <a:srgbClr val="092E53"/>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A1DB0E08-8616-4996-9B0D-7B24BD5B409B}"/>
              </a:ext>
            </a:extLst>
          </p:cNvPr>
          <p:cNvSpPr/>
          <p:nvPr/>
        </p:nvSpPr>
        <p:spPr>
          <a:xfrm>
            <a:off x="5439107" y="4584247"/>
            <a:ext cx="2539478" cy="707886"/>
          </a:xfrm>
          <a:prstGeom prst="rect">
            <a:avLst/>
          </a:prstGeom>
        </p:spPr>
        <p:txBody>
          <a:bodyPr wrap="none">
            <a:spAutoFit/>
          </a:bodyPr>
          <a:lstStyle/>
          <a:p>
            <a:pPr marL="342900" indent="-342900">
              <a:buFont typeface="Arial" panose="020B0604020202020204" pitchFamily="34" charset="0"/>
              <a:buChar char="•"/>
            </a:pPr>
            <a:r>
              <a:rPr lang="en-US" altLang="zh-CN" sz="2000" dirty="0">
                <a:solidFill>
                  <a:srgbClr val="092E53"/>
                </a:solidFill>
                <a:latin typeface="Arial" panose="020B0604020202020204" pitchFamily="34" charset="0"/>
                <a:cs typeface="Arial" panose="020B0604020202020204" pitchFamily="34" charset="0"/>
              </a:rPr>
              <a:t>relevance of work</a:t>
            </a:r>
          </a:p>
          <a:p>
            <a:pPr marL="342900" indent="-342900">
              <a:buFont typeface="Arial" panose="020B0604020202020204" pitchFamily="34" charset="0"/>
              <a:buChar char="•"/>
            </a:pPr>
            <a:r>
              <a:rPr lang="en-US" altLang="zh-CN" sz="2000" dirty="0">
                <a:solidFill>
                  <a:srgbClr val="092E53"/>
                </a:solidFill>
                <a:latin typeface="Arial" panose="020B0604020202020204" pitchFamily="34" charset="0"/>
                <a:cs typeface="Arial" panose="020B0604020202020204" pitchFamily="34" charset="0"/>
              </a:rPr>
              <a:t>novelty of content</a:t>
            </a:r>
            <a:endParaRPr lang="zh-CN" altLang="en-US" sz="2000" dirty="0">
              <a:solidFill>
                <a:srgbClr val="092E53"/>
              </a:solidFill>
              <a:latin typeface="Arial" panose="020B0604020202020204" pitchFamily="34" charset="0"/>
              <a:cs typeface="Arial" panose="020B0604020202020204" pitchFamily="34" charset="0"/>
            </a:endParaRPr>
          </a:p>
        </p:txBody>
      </p:sp>
      <p:cxnSp>
        <p:nvCxnSpPr>
          <p:cNvPr id="14" name="直接箭头连接符 13">
            <a:extLst>
              <a:ext uri="{FF2B5EF4-FFF2-40B4-BE49-F238E27FC236}">
                <a16:creationId xmlns:a16="http://schemas.microsoft.com/office/drawing/2014/main" id="{968E301A-1BC7-41B0-9378-83E2B1CFBCE0}"/>
              </a:ext>
            </a:extLst>
          </p:cNvPr>
          <p:cNvCxnSpPr>
            <a:cxnSpLocks/>
          </p:cNvCxnSpPr>
          <p:nvPr/>
        </p:nvCxnSpPr>
        <p:spPr>
          <a:xfrm flipH="1">
            <a:off x="3666654" y="4001294"/>
            <a:ext cx="389298" cy="577093"/>
          </a:xfrm>
          <a:prstGeom prst="straightConnector1">
            <a:avLst/>
          </a:prstGeom>
          <a:ln>
            <a:solidFill>
              <a:srgbClr val="092E5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4D2E0C8-BBFC-463D-B8AB-2A42A83B0F30}"/>
              </a:ext>
            </a:extLst>
          </p:cNvPr>
          <p:cNvCxnSpPr>
            <a:endCxn id="12" idx="0"/>
          </p:cNvCxnSpPr>
          <p:nvPr/>
        </p:nvCxnSpPr>
        <p:spPr>
          <a:xfrm flipH="1">
            <a:off x="6708846" y="4001294"/>
            <a:ext cx="217056" cy="582953"/>
          </a:xfrm>
          <a:prstGeom prst="straightConnector1">
            <a:avLst/>
          </a:prstGeom>
          <a:ln>
            <a:solidFill>
              <a:srgbClr val="092E5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58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7012314" cy="4351338"/>
          </a:xfrm>
        </p:spPr>
        <p:txBody>
          <a:bodyPr>
            <a:normAutofit/>
          </a:bodyPr>
          <a:lstStyle/>
          <a:p>
            <a:r>
              <a:rPr lang="en-US" altLang="zh-CN" dirty="0"/>
              <a:t>Conference Abstract</a:t>
            </a:r>
          </a:p>
          <a:p>
            <a:r>
              <a:rPr lang="en-US" altLang="zh-CN" sz="2000" dirty="0"/>
              <a:t>Emphasize key words that are relevant to the topic of the conference</a:t>
            </a:r>
          </a:p>
          <a:p>
            <a:r>
              <a:rPr lang="en-US" altLang="zh-CN" sz="2000" dirty="0"/>
              <a:t>Make sure that you have followed the requirements of the </a:t>
            </a:r>
            <a:r>
              <a:rPr lang="en-US" altLang="zh-CN" sz="2000" dirty="0">
                <a:solidFill>
                  <a:srgbClr val="FF0000"/>
                </a:solidFill>
              </a:rPr>
              <a:t>call for paper </a:t>
            </a:r>
            <a:r>
              <a:rPr lang="en-US" altLang="zh-CN" sz="2000" dirty="0"/>
              <a:t>(Template</a:t>
            </a:r>
            <a:r>
              <a:rPr lang="zh-CN" altLang="en-US" sz="2000" dirty="0"/>
              <a:t>，</a:t>
            </a:r>
            <a:r>
              <a:rPr lang="en-US" altLang="zh-CN" sz="2000" dirty="0"/>
              <a:t>Words limit</a:t>
            </a:r>
            <a:r>
              <a:rPr lang="zh-CN" altLang="en-US" sz="2000" dirty="0"/>
              <a:t>，</a:t>
            </a:r>
            <a:r>
              <a:rPr lang="en-US" altLang="zh-CN" sz="2000" dirty="0">
                <a:solidFill>
                  <a:srgbClr val="FF0000"/>
                </a:solidFill>
              </a:rPr>
              <a:t>Diagrams</a:t>
            </a:r>
            <a:r>
              <a:rPr lang="zh-CN" altLang="en-US" sz="2000" dirty="0"/>
              <a:t>，</a:t>
            </a:r>
            <a:r>
              <a:rPr lang="en-US" altLang="zh-CN" sz="2000" dirty="0"/>
              <a:t>…)</a:t>
            </a:r>
          </a:p>
          <a:p>
            <a:r>
              <a:rPr lang="en-US" altLang="zh-CN" sz="2000" dirty="0"/>
              <a:t>If your research has not been completed</a:t>
            </a:r>
            <a:r>
              <a:rPr lang="zh-CN" altLang="en-US" sz="2000" dirty="0"/>
              <a:t>：</a:t>
            </a:r>
            <a:endParaRPr lang="en-US" altLang="zh-CN" sz="2000" dirty="0"/>
          </a:p>
          <a:p>
            <a:pPr marL="0" indent="0">
              <a:buNone/>
            </a:pPr>
            <a:r>
              <a:rPr lang="en-US" altLang="zh-CN" sz="2000" dirty="0"/>
              <a:t>Focus on describing background and methods</a:t>
            </a:r>
            <a:r>
              <a:rPr lang="zh-CN" altLang="en-US" sz="2000" dirty="0"/>
              <a:t>；</a:t>
            </a:r>
            <a:endParaRPr lang="en-US" altLang="zh-CN" sz="2000" dirty="0"/>
          </a:p>
          <a:p>
            <a:pPr marL="0" indent="0">
              <a:buNone/>
            </a:pPr>
            <a:r>
              <a:rPr lang="en-US" altLang="zh-CN" sz="2000" dirty="0"/>
              <a:t>Give your expected progress and result</a:t>
            </a:r>
            <a:r>
              <a:rPr lang="zh-CN" altLang="en-US" sz="2000" dirty="0"/>
              <a:t>；</a:t>
            </a:r>
            <a:endParaRPr lang="en-US" altLang="zh-CN" sz="2000" dirty="0"/>
          </a:p>
          <a:p>
            <a:pPr marL="0" indent="0">
              <a:buNone/>
            </a:pPr>
            <a:r>
              <a:rPr lang="en-US" altLang="zh-CN" sz="2000" dirty="0"/>
              <a:t>Make sure that the author(s) will have a strong likelihood of completing the final manuscript by the final manuscript submission deadline.</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31</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normAutofit fontScale="90000"/>
          </a:bodyPr>
          <a:lstStyle/>
          <a:p>
            <a:r>
              <a:rPr lang="en-US" altLang="zh-CN" dirty="0"/>
              <a:t>When You Write Other Types of Abstracts </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t>Template</a:t>
            </a:r>
          </a:p>
          <a:p>
            <a:r>
              <a:rPr lang="en-US" altLang="zh-CN" dirty="0"/>
              <a:t>Translation</a:t>
            </a:r>
          </a:p>
          <a:p>
            <a:r>
              <a:rPr lang="en-US" altLang="zh-CN" dirty="0">
                <a:solidFill>
                  <a:srgbClr val="FF0000"/>
                </a:solidFill>
              </a:rPr>
              <a:t>Other Types</a:t>
            </a:r>
          </a:p>
        </p:txBody>
      </p:sp>
    </p:spTree>
    <p:extLst>
      <p:ext uri="{BB962C8B-B14F-4D97-AF65-F5344CB8AC3E}">
        <p14:creationId xmlns:p14="http://schemas.microsoft.com/office/powerpoint/2010/main" val="2318304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DE05B-4154-42DC-AA44-2DA5724440EF}"/>
              </a:ext>
            </a:extLst>
          </p:cNvPr>
          <p:cNvSpPr>
            <a:spLocks noGrp="1"/>
          </p:cNvSpPr>
          <p:nvPr>
            <p:ph idx="1"/>
          </p:nvPr>
        </p:nvSpPr>
        <p:spPr>
          <a:xfrm>
            <a:off x="1624692" y="1825625"/>
            <a:ext cx="6470796" cy="4351338"/>
          </a:xfrm>
        </p:spPr>
        <p:txBody>
          <a:bodyPr>
            <a:normAutofit/>
          </a:bodyPr>
          <a:lstStyle/>
          <a:p>
            <a:r>
              <a:rPr lang="en-US" altLang="zh-CN" sz="2000" dirty="0"/>
              <a:t>Purpose</a:t>
            </a:r>
          </a:p>
          <a:p>
            <a:pPr marL="0" indent="0">
              <a:buNone/>
            </a:pPr>
            <a:r>
              <a:rPr lang="en-US" altLang="zh-CN" sz="2000" dirty="0"/>
              <a:t>Summarize the article + attract your counterparts</a:t>
            </a:r>
          </a:p>
          <a:p>
            <a:endParaRPr lang="en-US" altLang="zh-CN" sz="2000" dirty="0"/>
          </a:p>
          <a:p>
            <a:r>
              <a:rPr lang="en-US" altLang="zh-CN" sz="2000" dirty="0"/>
              <a:t>Template </a:t>
            </a:r>
          </a:p>
          <a:p>
            <a:pPr marL="0" indent="0">
              <a:buNone/>
            </a:pPr>
            <a:r>
              <a:rPr lang="en-US" altLang="zh-CN" sz="2000" dirty="0"/>
              <a:t>1</a:t>
            </a:r>
            <a:r>
              <a:rPr lang="zh-CN" altLang="en-US" sz="2000" dirty="0"/>
              <a:t>：</a:t>
            </a:r>
            <a:r>
              <a:rPr lang="en-US" altLang="zh-CN" sz="2000" dirty="0"/>
              <a:t>IMRD moves: </a:t>
            </a:r>
            <a:r>
              <a:rPr lang="en-US" altLang="zh-CN" sz="2000" dirty="0">
                <a:solidFill>
                  <a:srgbClr val="FF0000"/>
                </a:solidFill>
              </a:rPr>
              <a:t>Introduction(</a:t>
            </a:r>
            <a:r>
              <a:rPr lang="en-US" altLang="zh-CN" sz="2000" dirty="0" err="1">
                <a:solidFill>
                  <a:srgbClr val="FF0000"/>
                </a:solidFill>
              </a:rPr>
              <a:t>Background+Problem</a:t>
            </a:r>
            <a:r>
              <a:rPr lang="en-US" altLang="zh-CN" sz="2000" dirty="0">
                <a:solidFill>
                  <a:srgbClr val="FF0000"/>
                </a:solidFill>
              </a:rPr>
              <a:t>)</a:t>
            </a:r>
            <a:r>
              <a:rPr lang="zh-CN" altLang="en-US" sz="2000" dirty="0"/>
              <a:t>→</a:t>
            </a:r>
            <a:r>
              <a:rPr lang="en-US" altLang="zh-CN" sz="2000" dirty="0"/>
              <a:t>Method</a:t>
            </a:r>
            <a:r>
              <a:rPr lang="zh-CN" altLang="en-US" sz="2000" dirty="0"/>
              <a:t>→</a:t>
            </a:r>
            <a:r>
              <a:rPr lang="en-US" altLang="zh-CN" sz="2000" dirty="0">
                <a:solidFill>
                  <a:srgbClr val="00B050"/>
                </a:solidFill>
              </a:rPr>
              <a:t>Results</a:t>
            </a:r>
            <a:r>
              <a:rPr lang="zh-CN" altLang="en-US" sz="2000" dirty="0"/>
              <a:t>→</a:t>
            </a:r>
            <a:r>
              <a:rPr lang="en-US" altLang="zh-CN" sz="2000" dirty="0">
                <a:solidFill>
                  <a:schemeClr val="accent4">
                    <a:lumMod val="75000"/>
                  </a:schemeClr>
                </a:solidFill>
              </a:rPr>
              <a:t>Discussion</a:t>
            </a:r>
          </a:p>
          <a:p>
            <a:pPr marL="0" indent="0">
              <a:buNone/>
            </a:pPr>
            <a:r>
              <a:rPr lang="en-US" altLang="zh-CN" sz="2000" dirty="0"/>
              <a:t>2</a:t>
            </a:r>
            <a:r>
              <a:rPr lang="zh-CN" altLang="en-US" sz="2000" dirty="0"/>
              <a:t>：</a:t>
            </a:r>
            <a:r>
              <a:rPr lang="en-US" altLang="zh-CN" sz="2000" dirty="0"/>
              <a:t>text length analysis</a:t>
            </a:r>
          </a:p>
          <a:p>
            <a:pPr marL="0" indent="0">
              <a:buNone/>
            </a:pPr>
            <a:r>
              <a:rPr lang="en-US" altLang="zh-CN" sz="2000" dirty="0"/>
              <a:t>3</a:t>
            </a:r>
            <a:r>
              <a:rPr lang="zh-CN" altLang="en-US" sz="2000" dirty="0"/>
              <a:t>：</a:t>
            </a:r>
            <a:r>
              <a:rPr lang="en-US" altLang="zh-CN" sz="2000" dirty="0"/>
              <a:t>typical expression for each move</a:t>
            </a:r>
          </a:p>
          <a:p>
            <a:pPr marL="0" lvl="0" indent="0">
              <a:buNone/>
            </a:pPr>
            <a:r>
              <a:rPr lang="en-US" altLang="zh-CN" sz="2000" dirty="0"/>
              <a:t>4</a:t>
            </a:r>
            <a:r>
              <a:rPr lang="zh-CN" altLang="en-US" sz="2000" dirty="0"/>
              <a:t>：</a:t>
            </a:r>
            <a:r>
              <a:rPr lang="en-US" altLang="zh-CN" sz="2000" dirty="0"/>
              <a:t>template library: </a:t>
            </a:r>
            <a:r>
              <a:rPr lang="en-US" altLang="zh-CN" sz="2000" dirty="0">
                <a:hlinkClick r:id="rId2"/>
              </a:rPr>
              <a:t>Academic </a:t>
            </a:r>
            <a:r>
              <a:rPr lang="en-US" altLang="zh-CN" sz="2000" dirty="0" err="1">
                <a:hlinkClick r:id="rId2"/>
              </a:rPr>
              <a:t>Phrasebank</a:t>
            </a:r>
            <a:endParaRPr lang="en-US" altLang="zh-CN" sz="2000" dirty="0"/>
          </a:p>
          <a:p>
            <a:pPr marL="0" indent="0">
              <a:buNone/>
            </a:pPr>
            <a:r>
              <a:rPr lang="en-US" altLang="zh-CN" sz="2000" dirty="0"/>
              <a:t>5</a:t>
            </a:r>
            <a:r>
              <a:rPr lang="zh-CN" altLang="en-US" sz="2000" dirty="0"/>
              <a:t>：</a:t>
            </a:r>
            <a:r>
              <a:rPr lang="en-US" altLang="zh-CN" sz="2000" dirty="0"/>
              <a:t>collocation check: </a:t>
            </a:r>
            <a:r>
              <a:rPr lang="en-US" altLang="zh-CN" sz="2000" dirty="0" err="1">
                <a:hlinkClick r:id="rId3"/>
              </a:rPr>
              <a:t>Linggle</a:t>
            </a:r>
            <a:endParaRPr lang="en-US" altLang="zh-CN" sz="2000" dirty="0"/>
          </a:p>
          <a:p>
            <a:pPr lvl="0"/>
            <a:endParaRPr lang="en-US" altLang="zh-CN" sz="2000" dirty="0"/>
          </a:p>
          <a:p>
            <a:pPr marL="0" indent="0">
              <a:buNone/>
            </a:pPr>
            <a:endParaRPr lang="en-US" altLang="zh-CN" sz="2000" dirty="0">
              <a:solidFill>
                <a:schemeClr val="accent4">
                  <a:lumMod val="75000"/>
                </a:schemeClr>
              </a:solidFill>
            </a:endParaRPr>
          </a:p>
        </p:txBody>
      </p:sp>
      <p:sp>
        <p:nvSpPr>
          <p:cNvPr id="3" name="日期占位符 2">
            <a:extLst>
              <a:ext uri="{FF2B5EF4-FFF2-40B4-BE49-F238E27FC236}">
                <a16:creationId xmlns:a16="http://schemas.microsoft.com/office/drawing/2014/main" id="{0F6E4CE3-7A19-478C-AA2D-2952A0B294CD}"/>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0E53B928-0456-4FF9-8450-150312765479}"/>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89909E35-968A-4082-9581-2EF78DA1B5B9}"/>
              </a:ext>
            </a:extLst>
          </p:cNvPr>
          <p:cNvSpPr>
            <a:spLocks noGrp="1"/>
          </p:cNvSpPr>
          <p:nvPr>
            <p:ph type="sldNum" sz="quarter" idx="12"/>
          </p:nvPr>
        </p:nvSpPr>
        <p:spPr/>
        <p:txBody>
          <a:bodyPr/>
          <a:lstStyle/>
          <a:p>
            <a:fld id="{C973A10A-598A-4DFE-AF15-9CC7AAA1CF03}" type="slidenum">
              <a:rPr lang="zh-CN" altLang="en-US" smtClean="0"/>
              <a:pPr/>
              <a:t>32</a:t>
            </a:fld>
            <a:endParaRPr lang="zh-CN" altLang="en-US"/>
          </a:p>
        </p:txBody>
      </p:sp>
      <p:sp>
        <p:nvSpPr>
          <p:cNvPr id="6" name="标题 5">
            <a:extLst>
              <a:ext uri="{FF2B5EF4-FFF2-40B4-BE49-F238E27FC236}">
                <a16:creationId xmlns:a16="http://schemas.microsoft.com/office/drawing/2014/main" id="{D222DD6F-CCA4-482F-938A-7E49BE32857D}"/>
              </a:ext>
            </a:extLst>
          </p:cNvPr>
          <p:cNvSpPr>
            <a:spLocks noGrp="1"/>
          </p:cNvSpPr>
          <p:nvPr>
            <p:ph type="title"/>
          </p:nvPr>
        </p:nvSpPr>
        <p:spPr/>
        <p:txBody>
          <a:bodyPr>
            <a:normAutofit/>
          </a:bodyPr>
          <a:lstStyle/>
          <a:p>
            <a:r>
              <a:rPr lang="en-US" altLang="zh-CN" dirty="0"/>
              <a:t>Summary</a:t>
            </a:r>
            <a:endParaRPr lang="zh-CN" altLang="en-US" dirty="0"/>
          </a:p>
        </p:txBody>
      </p:sp>
      <p:sp>
        <p:nvSpPr>
          <p:cNvPr id="7" name="文本占位符 6">
            <a:extLst>
              <a:ext uri="{FF2B5EF4-FFF2-40B4-BE49-F238E27FC236}">
                <a16:creationId xmlns:a16="http://schemas.microsoft.com/office/drawing/2014/main" id="{D1CF6DD6-56A2-4110-93A1-FEEFAEA5FC35}"/>
              </a:ext>
            </a:extLst>
          </p:cNvPr>
          <p:cNvSpPr>
            <a:spLocks noGrp="1"/>
          </p:cNvSpPr>
          <p:nvPr>
            <p:ph type="body" sz="quarter" idx="13"/>
          </p:nvPr>
        </p:nvSpPr>
        <p:spPr/>
        <p:txBody>
          <a:bodyPr/>
          <a:lstStyle/>
          <a:p>
            <a:endParaRPr lang="zh-CN" altLang="en-US"/>
          </a:p>
        </p:txBody>
      </p:sp>
      <p:sp>
        <p:nvSpPr>
          <p:cNvPr id="8" name="文本占位符 7">
            <a:extLst>
              <a:ext uri="{FF2B5EF4-FFF2-40B4-BE49-F238E27FC236}">
                <a16:creationId xmlns:a16="http://schemas.microsoft.com/office/drawing/2014/main" id="{8CF0D4B5-DCAE-43D8-B9E0-DB06EF487996}"/>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315616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DE05B-4154-42DC-AA44-2DA5724440EF}"/>
              </a:ext>
            </a:extLst>
          </p:cNvPr>
          <p:cNvSpPr>
            <a:spLocks noGrp="1"/>
          </p:cNvSpPr>
          <p:nvPr>
            <p:ph idx="1"/>
          </p:nvPr>
        </p:nvSpPr>
        <p:spPr>
          <a:xfrm>
            <a:off x="1624692" y="1825624"/>
            <a:ext cx="6470796" cy="4569079"/>
          </a:xfrm>
        </p:spPr>
        <p:txBody>
          <a:bodyPr>
            <a:normAutofit/>
          </a:bodyPr>
          <a:lstStyle/>
          <a:p>
            <a:r>
              <a:rPr lang="en-US" altLang="zh-CN" sz="2000" dirty="0"/>
              <a:t>Translation</a:t>
            </a:r>
          </a:p>
          <a:p>
            <a:pPr marL="0" lvl="0" indent="0">
              <a:buNone/>
            </a:pPr>
            <a:r>
              <a:rPr lang="en-US" altLang="zh-CN" sz="2000" dirty="0"/>
              <a:t>1</a:t>
            </a:r>
            <a:r>
              <a:rPr lang="zh-CN" altLang="en-US" sz="2000" dirty="0"/>
              <a:t>：</a:t>
            </a:r>
            <a:r>
              <a:rPr lang="en-US" altLang="zh-CN" sz="2000" dirty="0"/>
              <a:t>transition words</a:t>
            </a:r>
          </a:p>
          <a:p>
            <a:pPr marL="0" lvl="0" indent="0">
              <a:buNone/>
            </a:pPr>
            <a:r>
              <a:rPr lang="en-US" altLang="zh-CN" sz="2000" dirty="0"/>
              <a:t>2</a:t>
            </a:r>
            <a:r>
              <a:rPr lang="zh-CN" altLang="en-US" sz="2000" dirty="0"/>
              <a:t>：</a:t>
            </a:r>
            <a:r>
              <a:rPr lang="en-US" altLang="zh-CN" sz="2000" dirty="0"/>
              <a:t>redundant expressions</a:t>
            </a:r>
          </a:p>
          <a:p>
            <a:pPr marL="0" lvl="0" indent="0">
              <a:buNone/>
            </a:pPr>
            <a:r>
              <a:rPr lang="en-US" altLang="zh-CN" sz="2000" dirty="0"/>
              <a:t>3</a:t>
            </a:r>
            <a:r>
              <a:rPr lang="zh-CN" altLang="en-US" sz="2000" dirty="0"/>
              <a:t>：</a:t>
            </a:r>
            <a:r>
              <a:rPr lang="en-US" altLang="zh-CN" sz="2000" dirty="0"/>
              <a:t>tense and voice</a:t>
            </a:r>
          </a:p>
          <a:p>
            <a:pPr marL="0" lvl="0" indent="0">
              <a:buNone/>
            </a:pPr>
            <a:r>
              <a:rPr lang="en-US" altLang="zh-CN" sz="2000" dirty="0"/>
              <a:t>4</a:t>
            </a:r>
            <a:r>
              <a:rPr lang="zh-CN" altLang="en-US" sz="2000" dirty="0"/>
              <a:t>：</a:t>
            </a:r>
            <a:r>
              <a:rPr lang="en-US" altLang="zh-CN" sz="2000" dirty="0"/>
              <a:t>written words and repetition</a:t>
            </a:r>
          </a:p>
          <a:p>
            <a:pPr marL="0" lvl="0" indent="0">
              <a:buNone/>
            </a:pPr>
            <a:endParaRPr lang="en-US" altLang="zh-CN" sz="2000" dirty="0"/>
          </a:p>
          <a:p>
            <a:r>
              <a:rPr lang="en-US" altLang="zh-CN" sz="2000" dirty="0"/>
              <a:t>Types of Abstracts</a:t>
            </a:r>
          </a:p>
          <a:p>
            <a:pPr marL="0" lvl="0" indent="0">
              <a:buNone/>
            </a:pPr>
            <a:r>
              <a:rPr lang="en-US" altLang="zh-CN" sz="2000" dirty="0"/>
              <a:t>1</a:t>
            </a:r>
            <a:r>
              <a:rPr lang="zh-CN" altLang="en-US" sz="2000" dirty="0"/>
              <a:t>：</a:t>
            </a:r>
            <a:r>
              <a:rPr lang="en-US" altLang="zh-CN" sz="2000" dirty="0"/>
              <a:t>informative abstracts (most</a:t>
            </a:r>
            <a:r>
              <a:rPr lang="zh-CN" altLang="en-US" sz="2000" dirty="0"/>
              <a:t> </a:t>
            </a:r>
            <a:r>
              <a:rPr lang="en-US" altLang="zh-CN" sz="2000" dirty="0"/>
              <a:t>common)</a:t>
            </a:r>
          </a:p>
          <a:p>
            <a:pPr marL="0" indent="0">
              <a:buNone/>
            </a:pPr>
            <a:r>
              <a:rPr lang="en-US" altLang="zh-CN" sz="2000" dirty="0"/>
              <a:t>2</a:t>
            </a:r>
            <a:r>
              <a:rPr lang="zh-CN" altLang="en-US" sz="2000" dirty="0"/>
              <a:t>：</a:t>
            </a:r>
            <a:r>
              <a:rPr lang="en-US" altLang="zh-CN" sz="2000" dirty="0"/>
              <a:t>descriptive abstracts (short version)</a:t>
            </a:r>
          </a:p>
          <a:p>
            <a:pPr marL="0" indent="0">
              <a:buNone/>
            </a:pPr>
            <a:r>
              <a:rPr lang="en-US" altLang="zh-CN" sz="2000" dirty="0"/>
              <a:t>3</a:t>
            </a:r>
            <a:r>
              <a:rPr lang="zh-CN" altLang="en-US" sz="2000" dirty="0"/>
              <a:t>：</a:t>
            </a:r>
            <a:r>
              <a:rPr lang="en-US" altLang="zh-CN" sz="2000" dirty="0"/>
              <a:t>structured abstracts (subtitle)</a:t>
            </a:r>
          </a:p>
          <a:p>
            <a:pPr marL="0" indent="0">
              <a:buNone/>
            </a:pPr>
            <a:r>
              <a:rPr lang="en-US" altLang="zh-CN" sz="2000" dirty="0"/>
              <a:t>4</a:t>
            </a:r>
            <a:r>
              <a:rPr lang="zh-CN" altLang="en-US" sz="2000" dirty="0"/>
              <a:t>：</a:t>
            </a:r>
            <a:r>
              <a:rPr lang="en-US" altLang="zh-CN" sz="2000" dirty="0"/>
              <a:t>graphical, video and animated abstracts (trend) </a:t>
            </a:r>
          </a:p>
          <a:p>
            <a:pPr marL="0" indent="0">
              <a:buNone/>
            </a:pPr>
            <a:endParaRPr lang="en-US" altLang="zh-CN" sz="2000" dirty="0">
              <a:solidFill>
                <a:schemeClr val="accent4">
                  <a:lumMod val="75000"/>
                </a:schemeClr>
              </a:solidFill>
            </a:endParaRPr>
          </a:p>
        </p:txBody>
      </p:sp>
      <p:sp>
        <p:nvSpPr>
          <p:cNvPr id="3" name="日期占位符 2">
            <a:extLst>
              <a:ext uri="{FF2B5EF4-FFF2-40B4-BE49-F238E27FC236}">
                <a16:creationId xmlns:a16="http://schemas.microsoft.com/office/drawing/2014/main" id="{0F6E4CE3-7A19-478C-AA2D-2952A0B294CD}"/>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0E53B928-0456-4FF9-8450-150312765479}"/>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89909E35-968A-4082-9581-2EF78DA1B5B9}"/>
              </a:ext>
            </a:extLst>
          </p:cNvPr>
          <p:cNvSpPr>
            <a:spLocks noGrp="1"/>
          </p:cNvSpPr>
          <p:nvPr>
            <p:ph type="sldNum" sz="quarter" idx="12"/>
          </p:nvPr>
        </p:nvSpPr>
        <p:spPr/>
        <p:txBody>
          <a:bodyPr/>
          <a:lstStyle/>
          <a:p>
            <a:fld id="{C973A10A-598A-4DFE-AF15-9CC7AAA1CF03}" type="slidenum">
              <a:rPr lang="zh-CN" altLang="en-US" smtClean="0"/>
              <a:pPr/>
              <a:t>33</a:t>
            </a:fld>
            <a:endParaRPr lang="zh-CN" altLang="en-US"/>
          </a:p>
        </p:txBody>
      </p:sp>
      <p:sp>
        <p:nvSpPr>
          <p:cNvPr id="6" name="标题 5">
            <a:extLst>
              <a:ext uri="{FF2B5EF4-FFF2-40B4-BE49-F238E27FC236}">
                <a16:creationId xmlns:a16="http://schemas.microsoft.com/office/drawing/2014/main" id="{D222DD6F-CCA4-482F-938A-7E49BE32857D}"/>
              </a:ext>
            </a:extLst>
          </p:cNvPr>
          <p:cNvSpPr>
            <a:spLocks noGrp="1"/>
          </p:cNvSpPr>
          <p:nvPr>
            <p:ph type="title"/>
          </p:nvPr>
        </p:nvSpPr>
        <p:spPr/>
        <p:txBody>
          <a:bodyPr>
            <a:normAutofit/>
          </a:bodyPr>
          <a:lstStyle/>
          <a:p>
            <a:r>
              <a:rPr lang="en-US" altLang="zh-CN" dirty="0"/>
              <a:t>Summary</a:t>
            </a:r>
            <a:endParaRPr lang="zh-CN" altLang="en-US" dirty="0"/>
          </a:p>
        </p:txBody>
      </p:sp>
      <p:sp>
        <p:nvSpPr>
          <p:cNvPr id="7" name="文本占位符 6">
            <a:extLst>
              <a:ext uri="{FF2B5EF4-FFF2-40B4-BE49-F238E27FC236}">
                <a16:creationId xmlns:a16="http://schemas.microsoft.com/office/drawing/2014/main" id="{D1CF6DD6-56A2-4110-93A1-FEEFAEA5FC35}"/>
              </a:ext>
            </a:extLst>
          </p:cNvPr>
          <p:cNvSpPr>
            <a:spLocks noGrp="1"/>
          </p:cNvSpPr>
          <p:nvPr>
            <p:ph type="body" sz="quarter" idx="13"/>
          </p:nvPr>
        </p:nvSpPr>
        <p:spPr/>
        <p:txBody>
          <a:bodyPr/>
          <a:lstStyle/>
          <a:p>
            <a:endParaRPr lang="zh-CN" altLang="en-US"/>
          </a:p>
        </p:txBody>
      </p:sp>
      <p:sp>
        <p:nvSpPr>
          <p:cNvPr id="8" name="文本占位符 7">
            <a:extLst>
              <a:ext uri="{FF2B5EF4-FFF2-40B4-BE49-F238E27FC236}">
                <a16:creationId xmlns:a16="http://schemas.microsoft.com/office/drawing/2014/main" id="{8CF0D4B5-DCAE-43D8-B9E0-DB06EF487996}"/>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1964337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DE05B-4154-42DC-AA44-2DA5724440EF}"/>
              </a:ext>
            </a:extLst>
          </p:cNvPr>
          <p:cNvSpPr>
            <a:spLocks noGrp="1"/>
          </p:cNvSpPr>
          <p:nvPr>
            <p:ph idx="1"/>
          </p:nvPr>
        </p:nvSpPr>
        <p:spPr>
          <a:xfrm>
            <a:off x="1624692" y="1825624"/>
            <a:ext cx="6470796" cy="4569079"/>
          </a:xfrm>
        </p:spPr>
        <p:txBody>
          <a:bodyPr>
            <a:normAutofit/>
          </a:bodyPr>
          <a:lstStyle/>
          <a:p>
            <a:r>
              <a:rPr lang="en-US" altLang="zh-CN" sz="2000" dirty="0"/>
              <a:t>Conference Abstract</a:t>
            </a:r>
          </a:p>
          <a:p>
            <a:pPr marL="0" lvl="0" indent="0">
              <a:buNone/>
            </a:pPr>
            <a:r>
              <a:rPr lang="en-US" altLang="zh-CN" sz="2000" dirty="0"/>
              <a:t>1</a:t>
            </a:r>
            <a:r>
              <a:rPr lang="zh-CN" altLang="en-US" sz="2000" dirty="0"/>
              <a:t>：</a:t>
            </a:r>
            <a:r>
              <a:rPr lang="en-US" altLang="zh-CN" sz="2000" dirty="0"/>
              <a:t>emphasize key words about topic</a:t>
            </a:r>
          </a:p>
          <a:p>
            <a:pPr marL="0" lvl="0" indent="0">
              <a:buNone/>
            </a:pPr>
            <a:r>
              <a:rPr lang="en-US" altLang="zh-CN" sz="2000" dirty="0"/>
              <a:t>2</a:t>
            </a:r>
            <a:r>
              <a:rPr lang="zh-CN" altLang="en-US" sz="2000" dirty="0"/>
              <a:t>：</a:t>
            </a:r>
            <a:r>
              <a:rPr lang="en-US" altLang="zh-CN" sz="2000" dirty="0"/>
              <a:t>follow the requirements of the call for paper</a:t>
            </a:r>
          </a:p>
          <a:p>
            <a:pPr marL="0" lvl="0" indent="0">
              <a:buNone/>
            </a:pPr>
            <a:r>
              <a:rPr lang="en-US" altLang="zh-CN" sz="2000" dirty="0"/>
              <a:t>3</a:t>
            </a:r>
            <a:r>
              <a:rPr lang="zh-CN" altLang="en-US" sz="2000" dirty="0"/>
              <a:t>：</a:t>
            </a:r>
            <a:r>
              <a:rPr lang="en-US" altLang="zh-CN" sz="2000" dirty="0"/>
              <a:t>ensure that all work could be completed before the deadline </a:t>
            </a:r>
          </a:p>
          <a:p>
            <a:pPr marL="0" lvl="0" indent="0">
              <a:buNone/>
            </a:pPr>
            <a:endParaRPr lang="en-US" altLang="zh-CN" sz="2000" dirty="0"/>
          </a:p>
          <a:p>
            <a:pPr marL="0" lvl="0" indent="0">
              <a:buNone/>
            </a:pPr>
            <a:endParaRPr lang="en-US" altLang="zh-CN" sz="2000" dirty="0"/>
          </a:p>
        </p:txBody>
      </p:sp>
      <p:sp>
        <p:nvSpPr>
          <p:cNvPr id="3" name="日期占位符 2">
            <a:extLst>
              <a:ext uri="{FF2B5EF4-FFF2-40B4-BE49-F238E27FC236}">
                <a16:creationId xmlns:a16="http://schemas.microsoft.com/office/drawing/2014/main" id="{0F6E4CE3-7A19-478C-AA2D-2952A0B294CD}"/>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0E53B928-0456-4FF9-8450-150312765479}"/>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89909E35-968A-4082-9581-2EF78DA1B5B9}"/>
              </a:ext>
            </a:extLst>
          </p:cNvPr>
          <p:cNvSpPr>
            <a:spLocks noGrp="1"/>
          </p:cNvSpPr>
          <p:nvPr>
            <p:ph type="sldNum" sz="quarter" idx="12"/>
          </p:nvPr>
        </p:nvSpPr>
        <p:spPr/>
        <p:txBody>
          <a:bodyPr/>
          <a:lstStyle/>
          <a:p>
            <a:fld id="{C973A10A-598A-4DFE-AF15-9CC7AAA1CF03}" type="slidenum">
              <a:rPr lang="zh-CN" altLang="en-US" smtClean="0"/>
              <a:pPr/>
              <a:t>34</a:t>
            </a:fld>
            <a:endParaRPr lang="zh-CN" altLang="en-US"/>
          </a:p>
        </p:txBody>
      </p:sp>
      <p:sp>
        <p:nvSpPr>
          <p:cNvPr id="6" name="标题 5">
            <a:extLst>
              <a:ext uri="{FF2B5EF4-FFF2-40B4-BE49-F238E27FC236}">
                <a16:creationId xmlns:a16="http://schemas.microsoft.com/office/drawing/2014/main" id="{D222DD6F-CCA4-482F-938A-7E49BE32857D}"/>
              </a:ext>
            </a:extLst>
          </p:cNvPr>
          <p:cNvSpPr>
            <a:spLocks noGrp="1"/>
          </p:cNvSpPr>
          <p:nvPr>
            <p:ph type="title"/>
          </p:nvPr>
        </p:nvSpPr>
        <p:spPr/>
        <p:txBody>
          <a:bodyPr>
            <a:normAutofit/>
          </a:bodyPr>
          <a:lstStyle/>
          <a:p>
            <a:r>
              <a:rPr lang="en-US" altLang="zh-CN" dirty="0"/>
              <a:t>Summary</a:t>
            </a:r>
            <a:endParaRPr lang="zh-CN" altLang="en-US" dirty="0"/>
          </a:p>
        </p:txBody>
      </p:sp>
      <p:sp>
        <p:nvSpPr>
          <p:cNvPr id="7" name="文本占位符 6">
            <a:extLst>
              <a:ext uri="{FF2B5EF4-FFF2-40B4-BE49-F238E27FC236}">
                <a16:creationId xmlns:a16="http://schemas.microsoft.com/office/drawing/2014/main" id="{D1CF6DD6-56A2-4110-93A1-FEEFAEA5FC35}"/>
              </a:ext>
            </a:extLst>
          </p:cNvPr>
          <p:cNvSpPr>
            <a:spLocks noGrp="1"/>
          </p:cNvSpPr>
          <p:nvPr>
            <p:ph type="body" sz="quarter" idx="13"/>
          </p:nvPr>
        </p:nvSpPr>
        <p:spPr/>
        <p:txBody>
          <a:bodyPr/>
          <a:lstStyle/>
          <a:p>
            <a:endParaRPr lang="zh-CN" altLang="en-US"/>
          </a:p>
        </p:txBody>
      </p:sp>
      <p:sp>
        <p:nvSpPr>
          <p:cNvPr id="8" name="文本占位符 7">
            <a:extLst>
              <a:ext uri="{FF2B5EF4-FFF2-40B4-BE49-F238E27FC236}">
                <a16:creationId xmlns:a16="http://schemas.microsoft.com/office/drawing/2014/main" id="{8CF0D4B5-DCAE-43D8-B9E0-DB06EF487996}"/>
              </a:ext>
            </a:extLst>
          </p:cNvPr>
          <p:cNvSpPr>
            <a:spLocks noGrp="1"/>
          </p:cNvSpPr>
          <p:nvPr>
            <p:ph type="body" sz="quarter" idx="14"/>
          </p:nvPr>
        </p:nvSpPr>
        <p:spPr/>
        <p:txBody>
          <a:bodyPr/>
          <a:lstStyle/>
          <a:p>
            <a:endParaRPr lang="zh-CN" altLang="en-US"/>
          </a:p>
        </p:txBody>
      </p:sp>
      <p:grpSp>
        <p:nvGrpSpPr>
          <p:cNvPr id="10" name="组合 9">
            <a:extLst>
              <a:ext uri="{FF2B5EF4-FFF2-40B4-BE49-F238E27FC236}">
                <a16:creationId xmlns:a16="http://schemas.microsoft.com/office/drawing/2014/main" id="{3FABEB3E-07E9-4D8F-85B4-354C390C3C00}"/>
              </a:ext>
            </a:extLst>
          </p:cNvPr>
          <p:cNvGrpSpPr/>
          <p:nvPr/>
        </p:nvGrpSpPr>
        <p:grpSpPr>
          <a:xfrm>
            <a:off x="1624692" y="4298947"/>
            <a:ext cx="5699791" cy="2095756"/>
            <a:chOff x="1624692" y="4298947"/>
            <a:chExt cx="5699791" cy="2095756"/>
          </a:xfrm>
        </p:grpSpPr>
        <p:pic>
          <p:nvPicPr>
            <p:cNvPr id="1026" name="Picture 2" descr="我压力也没有很大">
              <a:extLst>
                <a:ext uri="{FF2B5EF4-FFF2-40B4-BE49-F238E27FC236}">
                  <a16:creationId xmlns:a16="http://schemas.microsoft.com/office/drawing/2014/main" id="{2BF67313-625A-4FDF-94EC-A26E4203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3910" y="4298947"/>
              <a:ext cx="2160573" cy="209575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B5F4ACBB-9B9E-43D1-92EC-2782B74F7965}"/>
                </a:ext>
              </a:extLst>
            </p:cNvPr>
            <p:cNvSpPr/>
            <p:nvPr/>
          </p:nvSpPr>
          <p:spPr>
            <a:xfrm>
              <a:off x="1624692" y="4564560"/>
              <a:ext cx="4572000" cy="782265"/>
            </a:xfrm>
            <a:prstGeom prst="rect">
              <a:avLst/>
            </a:prstGeom>
          </p:spPr>
          <p:txBody>
            <a:bodyPr>
              <a:spAutoFit/>
            </a:bodyPr>
            <a:lstStyle/>
            <a:p>
              <a:pPr lvl="0" fontAlgn="ctr">
                <a:lnSpc>
                  <a:spcPct val="90000"/>
                </a:lnSpc>
                <a:spcBef>
                  <a:spcPts val="1000"/>
                </a:spcBef>
                <a:buSzPct val="70000"/>
              </a:pPr>
              <a:r>
                <a:rPr lang="zh-CN" altLang="en-US" sz="2000" dirty="0">
                  <a:solidFill>
                    <a:srgbClr val="092E53"/>
                  </a:solidFill>
                  <a:latin typeface="Arial" panose="020B0604020202020204" pitchFamily="34" charset="0"/>
                  <a:ea typeface="黑体" panose="02010609060101010101" pitchFamily="49" charset="-122"/>
                  <a:cs typeface="Arial" panose="020B0604020202020204" pitchFamily="34" charset="0"/>
                </a:rPr>
                <a:t>祝愿各位博士同学：</a:t>
              </a:r>
              <a:endParaRPr lang="en-US" altLang="zh-CN" sz="2000" dirty="0">
                <a:solidFill>
                  <a:srgbClr val="092E53"/>
                </a:solidFill>
                <a:latin typeface="Arial" panose="020B0604020202020204" pitchFamily="34" charset="0"/>
                <a:ea typeface="黑体" panose="02010609060101010101" pitchFamily="49" charset="-122"/>
                <a:cs typeface="Arial" panose="020B0604020202020204" pitchFamily="34" charset="0"/>
              </a:endParaRPr>
            </a:p>
            <a:p>
              <a:pPr lvl="0" fontAlgn="ctr">
                <a:lnSpc>
                  <a:spcPct val="90000"/>
                </a:lnSpc>
                <a:spcBef>
                  <a:spcPts val="1000"/>
                </a:spcBef>
                <a:buSzPct val="70000"/>
              </a:pPr>
              <a:r>
                <a:rPr lang="zh-CN" altLang="en-US" sz="2000" dirty="0">
                  <a:solidFill>
                    <a:srgbClr val="092E53"/>
                  </a:solidFill>
                  <a:latin typeface="Arial" panose="020B0604020202020204" pitchFamily="34" charset="0"/>
                  <a:ea typeface="黑体" panose="02010609060101010101" pitchFamily="49" charset="-122"/>
                  <a:cs typeface="Arial" panose="020B0604020202020204" pitchFamily="34" charset="0"/>
                </a:rPr>
                <a:t>头发少掉，</a:t>
              </a:r>
              <a:r>
                <a:rPr lang="en-US" altLang="zh-CN" sz="2000" dirty="0">
                  <a:solidFill>
                    <a:srgbClr val="092E53"/>
                  </a:solidFill>
                  <a:latin typeface="Arial" panose="020B0604020202020204" pitchFamily="34" charset="0"/>
                  <a:ea typeface="黑体" panose="02010609060101010101" pitchFamily="49" charset="-122"/>
                  <a:cs typeface="Arial" panose="020B0604020202020204" pitchFamily="34" charset="0"/>
                </a:rPr>
                <a:t>PAPER</a:t>
              </a:r>
              <a:r>
                <a:rPr lang="zh-CN" altLang="en-US" sz="2000" dirty="0">
                  <a:solidFill>
                    <a:srgbClr val="092E53"/>
                  </a:solidFill>
                  <a:latin typeface="Arial" panose="020B0604020202020204" pitchFamily="34" charset="0"/>
                  <a:ea typeface="黑体" panose="02010609060101010101" pitchFamily="49" charset="-122"/>
                  <a:cs typeface="Arial" panose="020B0604020202020204" pitchFamily="34" charset="0"/>
                </a:rPr>
                <a:t>多发</a:t>
              </a:r>
              <a:r>
                <a:rPr lang="en-US" altLang="zh-CN" sz="2000" dirty="0">
                  <a:solidFill>
                    <a:srgbClr val="092E53"/>
                  </a:solidFill>
                  <a:latin typeface="Arial" panose="020B0604020202020204" pitchFamily="34" charset="0"/>
                  <a:ea typeface="黑体" panose="02010609060101010101" pitchFamily="49" charset="-122"/>
                  <a:cs typeface="Arial" panose="020B0604020202020204" pitchFamily="34" charset="0"/>
                </a:rPr>
                <a:t>~</a:t>
              </a:r>
            </a:p>
          </p:txBody>
        </p:sp>
      </p:grpSp>
    </p:spTree>
    <p:extLst>
      <p:ext uri="{BB962C8B-B14F-4D97-AF65-F5344CB8AC3E}">
        <p14:creationId xmlns:p14="http://schemas.microsoft.com/office/powerpoint/2010/main" val="66433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DE05B-4154-42DC-AA44-2DA5724440EF}"/>
              </a:ext>
            </a:extLst>
          </p:cNvPr>
          <p:cNvSpPr>
            <a:spLocks noGrp="1"/>
          </p:cNvSpPr>
          <p:nvPr>
            <p:ph idx="1"/>
          </p:nvPr>
        </p:nvSpPr>
        <p:spPr>
          <a:xfrm>
            <a:off x="1624692" y="1278000"/>
            <a:ext cx="6470796" cy="5476368"/>
          </a:xfrm>
        </p:spPr>
        <p:txBody>
          <a:bodyPr>
            <a:normAutofit/>
          </a:bodyPr>
          <a:lstStyle/>
          <a:p>
            <a:pPr marL="269875" indent="-223200">
              <a:buNone/>
            </a:pPr>
            <a:r>
              <a:rPr lang="en-US" altLang="zh-CN" sz="1200" dirty="0"/>
              <a:t>[1] </a:t>
            </a:r>
            <a:r>
              <a:rPr lang="en-US" altLang="zh-CN" sz="1200" dirty="0" err="1"/>
              <a:t>Glasman</a:t>
            </a:r>
            <a:r>
              <a:rPr lang="en-US" altLang="zh-CN" sz="1200" dirty="0"/>
              <a:t>-Deal H . Science research writing for non-native speakers of English[M]. Imperial College Press, 2009.</a:t>
            </a:r>
          </a:p>
          <a:p>
            <a:pPr marL="269875" indent="-223200">
              <a:buNone/>
            </a:pPr>
            <a:r>
              <a:rPr lang="en-US" altLang="zh-CN" sz="1200" dirty="0"/>
              <a:t>[2] </a:t>
            </a:r>
            <a:r>
              <a:rPr lang="zh-CN" altLang="en-US" sz="1200" dirty="0"/>
              <a:t>余莉</a:t>
            </a:r>
            <a:r>
              <a:rPr lang="en-US" altLang="zh-CN" sz="1200" dirty="0"/>
              <a:t>, </a:t>
            </a:r>
            <a:r>
              <a:rPr lang="zh-CN" altLang="en-US" sz="1200" dirty="0"/>
              <a:t>陈洁</a:t>
            </a:r>
            <a:r>
              <a:rPr lang="en-US" altLang="zh-CN" sz="1200" dirty="0"/>
              <a:t>, </a:t>
            </a:r>
            <a:r>
              <a:rPr lang="zh-CN" altLang="en-US" sz="1200" dirty="0"/>
              <a:t>梁永刚</a:t>
            </a:r>
            <a:r>
              <a:rPr lang="en-US" altLang="zh-CN" sz="1200" dirty="0"/>
              <a:t>. </a:t>
            </a:r>
            <a:r>
              <a:rPr lang="zh-CN" altLang="en-US" sz="1200" dirty="0"/>
              <a:t>学术英语写作</a:t>
            </a:r>
            <a:r>
              <a:rPr lang="en-US" altLang="zh-CN" sz="1200" dirty="0"/>
              <a:t>[M]. </a:t>
            </a:r>
            <a:r>
              <a:rPr lang="zh-CN" altLang="en-US" sz="1200" dirty="0"/>
              <a:t>北京：清华大学出版社</a:t>
            </a:r>
            <a:r>
              <a:rPr lang="en-US" altLang="zh-CN" sz="1200" dirty="0"/>
              <a:t>, 2015.</a:t>
            </a:r>
          </a:p>
          <a:p>
            <a:pPr marL="269875" indent="-223200">
              <a:buNone/>
            </a:pPr>
            <a:r>
              <a:rPr lang="en-US" altLang="zh-CN" sz="1200" dirty="0"/>
              <a:t>[3] Jacinto T, van </a:t>
            </a:r>
            <a:r>
              <a:rPr lang="en-US" altLang="zh-CN" sz="1200" dirty="0" err="1"/>
              <a:t>Helvoort</a:t>
            </a:r>
            <a:r>
              <a:rPr lang="en-US" altLang="zh-CN" sz="1200" dirty="0"/>
              <a:t> H, Boots A, et al. Doing science: writing conference abstracts[J]. Breathe, 2014, 10(3): 265-269.</a:t>
            </a:r>
          </a:p>
          <a:p>
            <a:pPr marL="269875" indent="-223200">
              <a:buNone/>
            </a:pPr>
            <a:r>
              <a:rPr lang="en-US" altLang="zh-CN" sz="1200" dirty="0"/>
              <a:t>[4] </a:t>
            </a:r>
            <a:r>
              <a:rPr lang="en-US" altLang="zh-CN" sz="1200" dirty="0" err="1"/>
              <a:t>Simkhada</a:t>
            </a:r>
            <a:r>
              <a:rPr lang="en-US" altLang="zh-CN" sz="1200" dirty="0"/>
              <a:t> P, Van </a:t>
            </a:r>
            <a:r>
              <a:rPr lang="en-US" altLang="zh-CN" sz="1200" dirty="0" err="1"/>
              <a:t>Teijlingen</a:t>
            </a:r>
            <a:r>
              <a:rPr lang="en-US" altLang="zh-CN" sz="1200" dirty="0"/>
              <a:t> E, Hundley V, et al. Writing an abstract for a scientific conference[J]. Kathmandu University Medical Journal, 2013, 11(3): 262-265.</a:t>
            </a:r>
          </a:p>
          <a:p>
            <a:pPr marL="269875" indent="-223200">
              <a:buNone/>
            </a:pPr>
            <a:r>
              <a:rPr lang="en-US" altLang="zh-CN" sz="1200" dirty="0"/>
              <a:t>[5] </a:t>
            </a:r>
            <a:r>
              <a:rPr lang="zh-CN" altLang="en-US" sz="1200" dirty="0"/>
              <a:t>钱多秀</a:t>
            </a:r>
            <a:r>
              <a:rPr lang="en-US" altLang="zh-CN" sz="1200" dirty="0"/>
              <a:t>, </a:t>
            </a:r>
            <a:r>
              <a:rPr lang="zh-CN" altLang="en-US" sz="1200" dirty="0"/>
              <a:t>罗媛</a:t>
            </a:r>
            <a:r>
              <a:rPr lang="en-US" altLang="zh-CN" sz="1200" dirty="0"/>
              <a:t>. </a:t>
            </a:r>
            <a:r>
              <a:rPr lang="zh-CN" altLang="en-US" sz="1200" dirty="0"/>
              <a:t>基于语料库的论文摘要语步的对比研究</a:t>
            </a:r>
            <a:r>
              <a:rPr lang="en-US" altLang="zh-CN" sz="1200" dirty="0"/>
              <a:t>[J]. </a:t>
            </a:r>
            <a:r>
              <a:rPr lang="zh-CN" altLang="en-US" sz="1200" dirty="0"/>
              <a:t>北京科技大学学报</a:t>
            </a:r>
            <a:r>
              <a:rPr lang="en-US" altLang="zh-CN" sz="1200" dirty="0"/>
              <a:t>(</a:t>
            </a:r>
            <a:r>
              <a:rPr lang="zh-CN" altLang="en-US" sz="1200" dirty="0"/>
              <a:t>社会科学版</a:t>
            </a:r>
            <a:r>
              <a:rPr lang="en-US" altLang="zh-CN" sz="1200" dirty="0"/>
              <a:t>), 2014, 30(02): 12–17.</a:t>
            </a:r>
          </a:p>
          <a:p>
            <a:pPr marL="269875" indent="-223200">
              <a:buNone/>
            </a:pPr>
            <a:r>
              <a:rPr lang="en-US" altLang="zh-CN" sz="1200" dirty="0"/>
              <a:t>[6] </a:t>
            </a:r>
            <a:r>
              <a:rPr lang="zh-CN" altLang="en-US" sz="1200" dirty="0"/>
              <a:t>徐婉洁</a:t>
            </a:r>
            <a:r>
              <a:rPr lang="en-US" altLang="zh-CN" sz="1200" dirty="0"/>
              <a:t>, </a:t>
            </a:r>
            <a:r>
              <a:rPr lang="zh-CN" altLang="en-US" sz="1200" dirty="0"/>
              <a:t>陈舟</a:t>
            </a:r>
            <a:r>
              <a:rPr lang="en-US" altLang="zh-CN" sz="1200" dirty="0"/>
              <a:t>. </a:t>
            </a:r>
            <a:r>
              <a:rPr lang="zh-CN" altLang="en-US" sz="1200" dirty="0"/>
              <a:t>基于</a:t>
            </a:r>
            <a:r>
              <a:rPr lang="en-US" altLang="zh-CN" sz="1200" dirty="0"/>
              <a:t>IMRD</a:t>
            </a:r>
            <a:r>
              <a:rPr lang="zh-CN" altLang="en-US" sz="1200" dirty="0"/>
              <a:t>语步分析的土木工程论文英文摘要研究</a:t>
            </a:r>
            <a:r>
              <a:rPr lang="en-US" altLang="zh-CN" sz="1200" dirty="0"/>
              <a:t>[J]. </a:t>
            </a:r>
            <a:r>
              <a:rPr lang="zh-CN" altLang="en-US" sz="1200" dirty="0"/>
              <a:t>黑龙江工业学院学报</a:t>
            </a:r>
            <a:r>
              <a:rPr lang="en-US" altLang="zh-CN" sz="1200" dirty="0"/>
              <a:t>(</a:t>
            </a:r>
            <a:r>
              <a:rPr lang="zh-CN" altLang="en-US" sz="1200" dirty="0"/>
              <a:t>综合版</a:t>
            </a:r>
            <a:r>
              <a:rPr lang="en-US" altLang="zh-CN" sz="1200" dirty="0"/>
              <a:t>), 2019, 19(01): 100–105.</a:t>
            </a:r>
          </a:p>
          <a:p>
            <a:pPr marL="269875" indent="-223200">
              <a:buNone/>
            </a:pPr>
            <a:r>
              <a:rPr lang="en-US" altLang="zh-CN" sz="1200" dirty="0"/>
              <a:t>[7] BUAA</a:t>
            </a:r>
            <a:r>
              <a:rPr lang="zh-CN" altLang="en-US" sz="1200" dirty="0"/>
              <a:t>学术论文写作</a:t>
            </a:r>
            <a:r>
              <a:rPr lang="en-US" altLang="zh-CN" sz="1200" dirty="0"/>
              <a:t>.</a:t>
            </a:r>
            <a:r>
              <a:rPr lang="zh-CN" altLang="en-US" sz="1200" dirty="0"/>
              <a:t>英语学术论文摘要写作</a:t>
            </a:r>
            <a:r>
              <a:rPr lang="en-US" altLang="zh-CN" sz="1200" dirty="0"/>
              <a:t>(I)</a:t>
            </a:r>
            <a:r>
              <a:rPr lang="zh-CN" altLang="en-US" sz="1200" dirty="0"/>
              <a:t>：确定结构内容：</a:t>
            </a:r>
            <a:r>
              <a:rPr lang="en-US" altLang="zh-CN" sz="1200" dirty="0">
                <a:hlinkClick r:id="rId2"/>
              </a:rPr>
              <a:t>https://mp.weixin.qq.com/s/MW9JCNmSf_65xwuNUM-6dQ</a:t>
            </a:r>
            <a:endParaRPr lang="en-US" altLang="zh-CN" sz="1200" dirty="0"/>
          </a:p>
          <a:p>
            <a:pPr marL="269875" indent="-223200">
              <a:buNone/>
            </a:pPr>
            <a:r>
              <a:rPr lang="en-US" altLang="zh-CN" sz="1200" dirty="0"/>
              <a:t>[8] BUAA</a:t>
            </a:r>
            <a:r>
              <a:rPr lang="zh-CN" altLang="en-US" sz="1200" dirty="0"/>
              <a:t>学术论文写作</a:t>
            </a:r>
            <a:r>
              <a:rPr lang="en-US" altLang="zh-CN" sz="1200" dirty="0"/>
              <a:t>.</a:t>
            </a:r>
            <a:r>
              <a:rPr lang="zh-CN" altLang="en-US" sz="1200" dirty="0"/>
              <a:t>英语学术论文摘要写作</a:t>
            </a:r>
            <a:r>
              <a:rPr lang="en-US" altLang="zh-CN" sz="1200" dirty="0"/>
              <a:t>(II)</a:t>
            </a:r>
            <a:r>
              <a:rPr lang="zh-CN" altLang="en-US" sz="1200" dirty="0"/>
              <a:t>：学会运用预制语块：</a:t>
            </a:r>
            <a:r>
              <a:rPr lang="en-US" altLang="zh-CN" sz="1200" dirty="0">
                <a:hlinkClick r:id="rId3"/>
              </a:rPr>
              <a:t>https://mp.weixin.qq.com/s/F3XCSNJbR8-HZLn_A0Kigw</a:t>
            </a:r>
            <a:endParaRPr lang="en-US" altLang="zh-CN" sz="1200" dirty="0"/>
          </a:p>
          <a:p>
            <a:pPr marL="269875" indent="-223200">
              <a:buNone/>
            </a:pPr>
            <a:r>
              <a:rPr lang="en-US" altLang="zh-CN" sz="1200" dirty="0"/>
              <a:t>[9] BUAA</a:t>
            </a:r>
            <a:r>
              <a:rPr lang="zh-CN" altLang="en-US" sz="1200" dirty="0"/>
              <a:t>学术论文写作</a:t>
            </a:r>
            <a:r>
              <a:rPr lang="en-US" altLang="zh-CN" sz="1200" dirty="0"/>
              <a:t>.</a:t>
            </a:r>
            <a:r>
              <a:rPr lang="zh-CN" altLang="en-US" sz="1200" dirty="0"/>
              <a:t>英语学术论文摘要写作</a:t>
            </a:r>
            <a:r>
              <a:rPr lang="en-US" altLang="zh-CN" sz="1200" dirty="0"/>
              <a:t>(III)</a:t>
            </a:r>
            <a:r>
              <a:rPr lang="zh-CN" altLang="en-US" sz="1200" dirty="0"/>
              <a:t>：几个英汉对比凸显的问题：</a:t>
            </a:r>
            <a:r>
              <a:rPr lang="en-US" altLang="zh-CN" sz="1200" dirty="0">
                <a:hlinkClick r:id="rId4"/>
              </a:rPr>
              <a:t>https://mp.weixin.qq.com/s/fT5ZT7nYjqPZwCEpZtkRMA</a:t>
            </a:r>
            <a:endParaRPr lang="en-US" altLang="zh-CN" sz="1200" dirty="0"/>
          </a:p>
          <a:p>
            <a:pPr marL="269875" indent="-269875">
              <a:buNone/>
            </a:pPr>
            <a:r>
              <a:rPr lang="en-US" altLang="zh-CN" sz="1200" dirty="0"/>
              <a:t>[10] </a:t>
            </a:r>
            <a:r>
              <a:rPr lang="zh-CN" altLang="en-US" sz="1200" dirty="0"/>
              <a:t>夏历</a:t>
            </a:r>
            <a:r>
              <a:rPr lang="en-US" altLang="zh-CN" sz="1200" dirty="0"/>
              <a:t>, </a:t>
            </a:r>
            <a:r>
              <a:rPr lang="zh-CN" altLang="en-US" sz="1200" dirty="0"/>
              <a:t>郭巍</a:t>
            </a:r>
            <a:r>
              <a:rPr lang="en-US" altLang="zh-CN" sz="1200" dirty="0"/>
              <a:t>.</a:t>
            </a:r>
            <a:r>
              <a:rPr lang="zh-CN" altLang="en-US" sz="1200" dirty="0"/>
              <a:t>英文学术论文写作改评析</a:t>
            </a:r>
            <a:r>
              <a:rPr lang="en-US" altLang="zh-CN" sz="1200" dirty="0"/>
              <a:t>[M]. </a:t>
            </a:r>
            <a:r>
              <a:rPr lang="zh-CN" altLang="en-US" sz="1200" dirty="0"/>
              <a:t>北京：北京航空航天大学出版社，</a:t>
            </a:r>
            <a:r>
              <a:rPr lang="en-US" altLang="zh-CN" sz="1200" dirty="0"/>
              <a:t>2020.</a:t>
            </a:r>
          </a:p>
          <a:p>
            <a:pPr marL="269875" indent="-269875">
              <a:buNone/>
            </a:pPr>
            <a:r>
              <a:rPr lang="en-US" altLang="zh-CN" sz="1200" dirty="0"/>
              <a:t>[11] CSU</a:t>
            </a:r>
            <a:r>
              <a:rPr lang="zh-CN" altLang="en-US" sz="1200" dirty="0"/>
              <a:t>写作指导网站：</a:t>
            </a:r>
            <a:r>
              <a:rPr lang="en-US" altLang="zh-CN" sz="1200" dirty="0">
                <a:hlinkClick r:id="rId5"/>
              </a:rPr>
              <a:t>https://writing.colostate.edu/guides/page.cfm?pageid=1252&amp;guideid=59</a:t>
            </a:r>
            <a:endParaRPr lang="en-US" altLang="zh-CN" sz="1200" dirty="0"/>
          </a:p>
          <a:p>
            <a:pPr marL="269875" indent="-269875">
              <a:buNone/>
            </a:pPr>
            <a:r>
              <a:rPr lang="en-US" altLang="zh-CN" sz="1200" dirty="0"/>
              <a:t>[12] UCS</a:t>
            </a:r>
            <a:r>
              <a:rPr lang="zh-CN" altLang="en-US" sz="1200" dirty="0"/>
              <a:t>写作指南：</a:t>
            </a:r>
            <a:r>
              <a:rPr lang="en-US" altLang="zh-CN" sz="1200" dirty="0">
                <a:hlinkClick r:id="rId6"/>
              </a:rPr>
              <a:t>https://libguides.usc.edu/writingguide/abstract</a:t>
            </a:r>
            <a:endParaRPr lang="en-US" altLang="zh-CN" sz="1200" dirty="0"/>
          </a:p>
          <a:p>
            <a:pPr marL="269875" indent="-269875">
              <a:buNone/>
            </a:pPr>
            <a:r>
              <a:rPr lang="en-US" altLang="zh-CN" sz="1200" dirty="0"/>
              <a:t>[13] </a:t>
            </a:r>
            <a:r>
              <a:rPr lang="zh-CN" altLang="en-US" sz="1200" dirty="0"/>
              <a:t>维基百科：</a:t>
            </a:r>
            <a:r>
              <a:rPr lang="en-US" altLang="zh-CN" sz="1200" dirty="0"/>
              <a:t>Abstract</a:t>
            </a:r>
            <a:r>
              <a:rPr lang="zh-CN" altLang="en-US" sz="1200" dirty="0"/>
              <a:t>：</a:t>
            </a:r>
            <a:r>
              <a:rPr lang="en-US" altLang="zh-CN" sz="1200" dirty="0">
                <a:hlinkClick r:id="rId7"/>
              </a:rPr>
              <a:t>https://en.wikipedia.org/wiki/Abstract_(summary)</a:t>
            </a:r>
            <a:endParaRPr lang="en-US" altLang="zh-CN" sz="1200" dirty="0"/>
          </a:p>
        </p:txBody>
      </p:sp>
      <p:sp>
        <p:nvSpPr>
          <p:cNvPr id="3" name="日期占位符 2">
            <a:extLst>
              <a:ext uri="{FF2B5EF4-FFF2-40B4-BE49-F238E27FC236}">
                <a16:creationId xmlns:a16="http://schemas.microsoft.com/office/drawing/2014/main" id="{0F6E4CE3-7A19-478C-AA2D-2952A0B294CD}"/>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0E53B928-0456-4FF9-8450-150312765479}"/>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89909E35-968A-4082-9581-2EF78DA1B5B9}"/>
              </a:ext>
            </a:extLst>
          </p:cNvPr>
          <p:cNvSpPr>
            <a:spLocks noGrp="1"/>
          </p:cNvSpPr>
          <p:nvPr>
            <p:ph type="sldNum" sz="quarter" idx="12"/>
          </p:nvPr>
        </p:nvSpPr>
        <p:spPr/>
        <p:txBody>
          <a:bodyPr/>
          <a:lstStyle/>
          <a:p>
            <a:fld id="{C973A10A-598A-4DFE-AF15-9CC7AAA1CF03}" type="slidenum">
              <a:rPr lang="zh-CN" altLang="en-US" smtClean="0"/>
              <a:pPr/>
              <a:t>35</a:t>
            </a:fld>
            <a:endParaRPr lang="zh-CN" altLang="en-US"/>
          </a:p>
        </p:txBody>
      </p:sp>
      <p:sp>
        <p:nvSpPr>
          <p:cNvPr id="6" name="标题 5">
            <a:extLst>
              <a:ext uri="{FF2B5EF4-FFF2-40B4-BE49-F238E27FC236}">
                <a16:creationId xmlns:a16="http://schemas.microsoft.com/office/drawing/2014/main" id="{D222DD6F-CCA4-482F-938A-7E49BE32857D}"/>
              </a:ext>
            </a:extLst>
          </p:cNvPr>
          <p:cNvSpPr>
            <a:spLocks noGrp="1"/>
          </p:cNvSpPr>
          <p:nvPr>
            <p:ph type="title"/>
          </p:nvPr>
        </p:nvSpPr>
        <p:spPr/>
        <p:txBody>
          <a:bodyPr>
            <a:normAutofit/>
          </a:bodyPr>
          <a:lstStyle/>
          <a:p>
            <a:r>
              <a:rPr lang="en-US" altLang="zh-CN" dirty="0"/>
              <a:t>Reference</a:t>
            </a:r>
            <a:endParaRPr lang="zh-CN" altLang="en-US" dirty="0"/>
          </a:p>
        </p:txBody>
      </p:sp>
      <p:sp>
        <p:nvSpPr>
          <p:cNvPr id="7" name="文本占位符 6">
            <a:extLst>
              <a:ext uri="{FF2B5EF4-FFF2-40B4-BE49-F238E27FC236}">
                <a16:creationId xmlns:a16="http://schemas.microsoft.com/office/drawing/2014/main" id="{D1CF6DD6-56A2-4110-93A1-FEEFAEA5FC35}"/>
              </a:ext>
            </a:extLst>
          </p:cNvPr>
          <p:cNvSpPr>
            <a:spLocks noGrp="1"/>
          </p:cNvSpPr>
          <p:nvPr>
            <p:ph type="body" sz="quarter" idx="13"/>
          </p:nvPr>
        </p:nvSpPr>
        <p:spPr/>
        <p:txBody>
          <a:bodyPr/>
          <a:lstStyle/>
          <a:p>
            <a:endParaRPr lang="zh-CN" altLang="en-US"/>
          </a:p>
        </p:txBody>
      </p:sp>
      <p:sp>
        <p:nvSpPr>
          <p:cNvPr id="8" name="文本占位符 7">
            <a:extLst>
              <a:ext uri="{FF2B5EF4-FFF2-40B4-BE49-F238E27FC236}">
                <a16:creationId xmlns:a16="http://schemas.microsoft.com/office/drawing/2014/main" id="{8CF0D4B5-DCAE-43D8-B9E0-DB06EF487996}"/>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358734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DE05B-4154-42DC-AA44-2DA5724440EF}"/>
              </a:ext>
            </a:extLst>
          </p:cNvPr>
          <p:cNvSpPr>
            <a:spLocks noGrp="1"/>
          </p:cNvSpPr>
          <p:nvPr>
            <p:ph idx="1"/>
          </p:nvPr>
        </p:nvSpPr>
        <p:spPr>
          <a:xfrm>
            <a:off x="1624692" y="1278000"/>
            <a:ext cx="6470796" cy="5476368"/>
          </a:xfrm>
        </p:spPr>
        <p:txBody>
          <a:bodyPr>
            <a:normAutofit/>
          </a:bodyPr>
          <a:lstStyle/>
          <a:p>
            <a:pPr marL="269875" indent="-269875">
              <a:buNone/>
            </a:pPr>
            <a:r>
              <a:rPr lang="en-US" altLang="zh-CN" sz="1200" dirty="0"/>
              <a:t>[14] Kaplan R B, Cantor S, </a:t>
            </a:r>
            <a:r>
              <a:rPr lang="en-US" altLang="zh-CN" sz="1200" dirty="0" err="1"/>
              <a:t>Hagstrom</a:t>
            </a:r>
            <a:r>
              <a:rPr lang="en-US" altLang="zh-CN" sz="1200" dirty="0"/>
              <a:t> C, et al. On abstract writing[J]. Text-interdisciplinary Journal for the Study of Discourse, 1994, 14(3): 401-426.</a:t>
            </a:r>
          </a:p>
          <a:p>
            <a:pPr marL="269875" indent="-269875">
              <a:buNone/>
            </a:pPr>
            <a:r>
              <a:rPr lang="en-US" altLang="zh-CN" sz="1200" dirty="0"/>
              <a:t>[15] </a:t>
            </a:r>
            <a:r>
              <a:rPr lang="zh-CN" altLang="en-US" sz="1200" dirty="0"/>
              <a:t>威斯康辛大学写作中心：</a:t>
            </a:r>
            <a:r>
              <a:rPr lang="en-US" altLang="zh-CN" sz="1200" dirty="0"/>
              <a:t>https://writing.wisc.edu/handbook/assignments/writing-an-abstract-for-your-research-paper/[6] https://wordvice.com/how-to-write-a-research-paper-abstract/</a:t>
            </a:r>
          </a:p>
          <a:p>
            <a:pPr marL="269875" indent="-269875">
              <a:buNone/>
            </a:pPr>
            <a:r>
              <a:rPr lang="en-US" altLang="zh-CN" sz="1200" dirty="0"/>
              <a:t>[16] </a:t>
            </a:r>
            <a:r>
              <a:rPr lang="zh-CN" altLang="en-US" sz="1200" dirty="0"/>
              <a:t>阮淑俊</a:t>
            </a:r>
            <a:r>
              <a:rPr lang="en-US" altLang="zh-CN" sz="1200" dirty="0"/>
              <a:t>.</a:t>
            </a:r>
            <a:r>
              <a:rPr lang="zh-CN" altLang="en-US" sz="1200" dirty="0"/>
              <a:t>科技期刊论文摘要汉译英中的主要问题及对策</a:t>
            </a:r>
            <a:r>
              <a:rPr lang="en-US" altLang="zh-CN" sz="1200" dirty="0"/>
              <a:t>[J].</a:t>
            </a:r>
            <a:r>
              <a:rPr lang="zh-CN" altLang="en-US" sz="1200" dirty="0"/>
              <a:t>今传媒</a:t>
            </a:r>
            <a:r>
              <a:rPr lang="en-US" altLang="zh-CN" sz="1200" dirty="0"/>
              <a:t>,2021,29(2):79-81.</a:t>
            </a:r>
          </a:p>
          <a:p>
            <a:pPr marL="269875" indent="-269875">
              <a:buNone/>
            </a:pPr>
            <a:r>
              <a:rPr lang="en-US" altLang="zh-CN" sz="1200" dirty="0"/>
              <a:t>[17] </a:t>
            </a:r>
            <a:r>
              <a:rPr lang="zh-CN" altLang="en-US" sz="1200" dirty="0"/>
              <a:t>夏历</a:t>
            </a:r>
            <a:r>
              <a:rPr lang="en-US" altLang="zh-CN" sz="1200" dirty="0"/>
              <a:t>. </a:t>
            </a:r>
            <a:r>
              <a:rPr lang="zh-CN" altLang="en-US" sz="1200" dirty="0"/>
              <a:t>中、英文科技论文摘要的研究综述</a:t>
            </a:r>
            <a:r>
              <a:rPr lang="en-US" altLang="zh-CN" sz="1200" dirty="0"/>
              <a:t>[J]. </a:t>
            </a:r>
            <a:r>
              <a:rPr lang="zh-CN" altLang="en-US" sz="1200" dirty="0"/>
              <a:t>东莞理工学院学报</a:t>
            </a:r>
            <a:r>
              <a:rPr lang="en-US" altLang="zh-CN" sz="1200" dirty="0"/>
              <a:t>, 2015, 22(6):57-63.</a:t>
            </a:r>
          </a:p>
          <a:p>
            <a:pPr marL="269875" indent="-269875">
              <a:buNone/>
            </a:pPr>
            <a:r>
              <a:rPr lang="en-US" altLang="zh-CN" sz="1200" dirty="0"/>
              <a:t>[18] Academic </a:t>
            </a:r>
            <a:r>
              <a:rPr lang="en-US" altLang="zh-CN" sz="1200" dirty="0" err="1"/>
              <a:t>Phrasebank</a:t>
            </a:r>
            <a:r>
              <a:rPr lang="zh-CN" altLang="en-US" sz="1200" dirty="0"/>
              <a:t>：</a:t>
            </a:r>
            <a:r>
              <a:rPr lang="en-US" altLang="zh-CN" sz="1200" dirty="0"/>
              <a:t>https://www.phrasebank.manchester.ac.uk/</a:t>
            </a:r>
          </a:p>
          <a:p>
            <a:pPr marL="269875" indent="-269875">
              <a:buNone/>
            </a:pPr>
            <a:r>
              <a:rPr lang="en-US" altLang="zh-CN" sz="1200" dirty="0"/>
              <a:t>[19] </a:t>
            </a:r>
            <a:r>
              <a:rPr lang="en-US" altLang="zh-CN" sz="1200" dirty="0" err="1"/>
              <a:t>Linggle</a:t>
            </a:r>
            <a:r>
              <a:rPr lang="zh-CN" altLang="en-US" sz="1200" dirty="0"/>
              <a:t>：</a:t>
            </a:r>
            <a:r>
              <a:rPr lang="en-US" altLang="zh-CN" sz="1200" dirty="0"/>
              <a:t>https://www.linggle.com/</a:t>
            </a:r>
          </a:p>
          <a:p>
            <a:pPr marL="269875" indent="-269875">
              <a:buNone/>
            </a:pPr>
            <a:r>
              <a:rPr lang="en-US" altLang="zh-CN" sz="1200" dirty="0"/>
              <a:t>[20] </a:t>
            </a:r>
            <a:r>
              <a:rPr lang="zh-CN" altLang="en-US" sz="1200" dirty="0"/>
              <a:t>易搜搭</a:t>
            </a:r>
            <a:r>
              <a:rPr lang="en-US" altLang="zh-CN" sz="1200" dirty="0"/>
              <a:t>ESODA</a:t>
            </a:r>
            <a:r>
              <a:rPr lang="zh-CN" altLang="en-US" sz="1200" dirty="0"/>
              <a:t>：</a:t>
            </a:r>
            <a:r>
              <a:rPr lang="en-US" altLang="zh-CN" sz="1200" dirty="0"/>
              <a:t>http://www.esoda.org/</a:t>
            </a:r>
          </a:p>
        </p:txBody>
      </p:sp>
      <p:sp>
        <p:nvSpPr>
          <p:cNvPr id="3" name="日期占位符 2">
            <a:extLst>
              <a:ext uri="{FF2B5EF4-FFF2-40B4-BE49-F238E27FC236}">
                <a16:creationId xmlns:a16="http://schemas.microsoft.com/office/drawing/2014/main" id="{0F6E4CE3-7A19-478C-AA2D-2952A0B294CD}"/>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0E53B928-0456-4FF9-8450-150312765479}"/>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89909E35-968A-4082-9581-2EF78DA1B5B9}"/>
              </a:ext>
            </a:extLst>
          </p:cNvPr>
          <p:cNvSpPr>
            <a:spLocks noGrp="1"/>
          </p:cNvSpPr>
          <p:nvPr>
            <p:ph type="sldNum" sz="quarter" idx="12"/>
          </p:nvPr>
        </p:nvSpPr>
        <p:spPr/>
        <p:txBody>
          <a:bodyPr/>
          <a:lstStyle/>
          <a:p>
            <a:fld id="{C973A10A-598A-4DFE-AF15-9CC7AAA1CF03}" type="slidenum">
              <a:rPr lang="zh-CN" altLang="en-US" smtClean="0"/>
              <a:pPr/>
              <a:t>36</a:t>
            </a:fld>
            <a:endParaRPr lang="zh-CN" altLang="en-US"/>
          </a:p>
        </p:txBody>
      </p:sp>
      <p:sp>
        <p:nvSpPr>
          <p:cNvPr id="6" name="标题 5">
            <a:extLst>
              <a:ext uri="{FF2B5EF4-FFF2-40B4-BE49-F238E27FC236}">
                <a16:creationId xmlns:a16="http://schemas.microsoft.com/office/drawing/2014/main" id="{D222DD6F-CCA4-482F-938A-7E49BE32857D}"/>
              </a:ext>
            </a:extLst>
          </p:cNvPr>
          <p:cNvSpPr>
            <a:spLocks noGrp="1"/>
          </p:cNvSpPr>
          <p:nvPr>
            <p:ph type="title"/>
          </p:nvPr>
        </p:nvSpPr>
        <p:spPr/>
        <p:txBody>
          <a:bodyPr>
            <a:normAutofit/>
          </a:bodyPr>
          <a:lstStyle/>
          <a:p>
            <a:r>
              <a:rPr lang="en-US" altLang="zh-CN" dirty="0"/>
              <a:t>Reference</a:t>
            </a:r>
            <a:endParaRPr lang="zh-CN" altLang="en-US" dirty="0"/>
          </a:p>
        </p:txBody>
      </p:sp>
      <p:sp>
        <p:nvSpPr>
          <p:cNvPr id="7" name="文本占位符 6">
            <a:extLst>
              <a:ext uri="{FF2B5EF4-FFF2-40B4-BE49-F238E27FC236}">
                <a16:creationId xmlns:a16="http://schemas.microsoft.com/office/drawing/2014/main" id="{D1CF6DD6-56A2-4110-93A1-FEEFAEA5FC35}"/>
              </a:ext>
            </a:extLst>
          </p:cNvPr>
          <p:cNvSpPr>
            <a:spLocks noGrp="1"/>
          </p:cNvSpPr>
          <p:nvPr>
            <p:ph type="body" sz="quarter" idx="13"/>
          </p:nvPr>
        </p:nvSpPr>
        <p:spPr/>
        <p:txBody>
          <a:bodyPr/>
          <a:lstStyle/>
          <a:p>
            <a:endParaRPr lang="zh-CN" altLang="en-US"/>
          </a:p>
        </p:txBody>
      </p:sp>
      <p:sp>
        <p:nvSpPr>
          <p:cNvPr id="8" name="文本占位符 7">
            <a:extLst>
              <a:ext uri="{FF2B5EF4-FFF2-40B4-BE49-F238E27FC236}">
                <a16:creationId xmlns:a16="http://schemas.microsoft.com/office/drawing/2014/main" id="{8CF0D4B5-DCAE-43D8-B9E0-DB06EF487996}"/>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4255844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3934520-4DE7-4129-B303-3503CE9E8B13}" type="datetime1">
              <a:rPr lang="zh-CN" altLang="en-US" smtClean="0"/>
              <a:t>2021/4/20</a:t>
            </a:fld>
            <a:endParaRPr lang="zh-CN" altLang="en-US" dirty="0"/>
          </a:p>
        </p:txBody>
      </p:sp>
      <p:sp>
        <p:nvSpPr>
          <p:cNvPr id="4" name="页脚占位符 3"/>
          <p:cNvSpPr>
            <a:spLocks noGrp="1"/>
          </p:cNvSpPr>
          <p:nvPr>
            <p:ph type="ftr" sz="quarter" idx="11"/>
          </p:nvPr>
        </p:nvSpPr>
        <p:spPr/>
        <p:txBody>
          <a:bodyPr/>
          <a:lstStyle/>
          <a:p>
            <a:r>
              <a:rPr lang="zh-CN" altLang="en-US"/>
              <a:t>北京航空航天大学，航空科学与工程学院 气动弹性研究室</a:t>
            </a:r>
            <a:endParaRPr lang="zh-CN" altLang="en-US" dirty="0"/>
          </a:p>
        </p:txBody>
      </p:sp>
      <p:sp>
        <p:nvSpPr>
          <p:cNvPr id="11" name="标题 1"/>
          <p:cNvSpPr txBox="1">
            <a:spLocks/>
          </p:cNvSpPr>
          <p:nvPr/>
        </p:nvSpPr>
        <p:spPr>
          <a:xfrm>
            <a:off x="1517431" y="2235200"/>
            <a:ext cx="6109138" cy="2387600"/>
          </a:xfrm>
          <a:prstGeom prst="rect">
            <a:avLst/>
          </a:prstGeom>
        </p:spPr>
        <p:txBody>
          <a:bodyPr anchor="ctr" anchorCtr="0"/>
          <a:lstStyle>
            <a:lvl1pPr algn="l" defTabSz="914400" rtl="0" eaLnBrk="1" latinLnBrk="0" hangingPunct="1">
              <a:lnSpc>
                <a:spcPct val="90000"/>
              </a:lnSpc>
              <a:spcBef>
                <a:spcPct val="0"/>
              </a:spcBef>
              <a:buNone/>
              <a:defRPr sz="4400" kern="1200" baseline="0">
                <a:solidFill>
                  <a:srgbClr val="092E53"/>
                </a:solidFill>
                <a:latin typeface="Times New Roman" panose="02020603050405020304" pitchFamily="18" charset="0"/>
                <a:ea typeface="黑体" panose="02010609060101010101" pitchFamily="49" charset="-122"/>
                <a:cs typeface="+mj-cs"/>
              </a:defRPr>
            </a:lvl1pPr>
          </a:lstStyle>
          <a:p>
            <a:pPr algn="ctr" fontAlgn="ctr"/>
            <a:r>
              <a:rPr lang="en-US" altLang="zh-CN" sz="6000" dirty="0">
                <a:solidFill>
                  <a:schemeClr val="bg1"/>
                </a:solidFill>
                <a:latin typeface="Bookman Old Style" panose="02050604050505020204" pitchFamily="18" charset="0"/>
              </a:rPr>
              <a:t>THANKS</a:t>
            </a:r>
            <a:endParaRPr lang="zh-CN" altLang="en-US" sz="6000" dirty="0">
              <a:solidFill>
                <a:schemeClr val="bg1"/>
              </a:solidFill>
              <a:latin typeface="Bookman Old Style" panose="02050604050505020204" pitchFamily="18" charset="0"/>
            </a:endParaRPr>
          </a:p>
        </p:txBody>
      </p:sp>
      <p:sp>
        <p:nvSpPr>
          <p:cNvPr id="2" name="灯片编号占位符 1"/>
          <p:cNvSpPr>
            <a:spLocks noGrp="1"/>
          </p:cNvSpPr>
          <p:nvPr>
            <p:ph type="sldNum" sz="quarter" idx="12"/>
          </p:nvPr>
        </p:nvSpPr>
        <p:spPr/>
        <p:txBody>
          <a:bodyPr/>
          <a:lstStyle/>
          <a:p>
            <a:fld id="{C973A10A-598A-4DFE-AF15-9CC7AAA1CF03}" type="slidenum">
              <a:rPr lang="zh-CN" altLang="en-US" smtClean="0"/>
              <a:t>37</a:t>
            </a:fld>
            <a:endParaRPr lang="zh-CN" altLang="en-US"/>
          </a:p>
        </p:txBody>
      </p:sp>
      <p:sp>
        <p:nvSpPr>
          <p:cNvPr id="7" name="内容占位符 1"/>
          <p:cNvSpPr txBox="1">
            <a:spLocks/>
          </p:cNvSpPr>
          <p:nvPr/>
        </p:nvSpPr>
        <p:spPr>
          <a:xfrm>
            <a:off x="2736829" y="5216231"/>
            <a:ext cx="3670342" cy="845364"/>
          </a:xfrm>
          <a:prstGeom prst="rect">
            <a:avLst/>
          </a:prstGeom>
        </p:spPr>
        <p:txBody>
          <a:bodyPr>
            <a:noAutofit/>
          </a:bodyPr>
          <a:lstStyle>
            <a:lvl1pPr marL="228600" indent="-228600" algn="l" defTabSz="914400" rtl="0" eaLnBrk="1" fontAlgn="ctr" latinLnBrk="0" hangingPunct="1">
              <a:lnSpc>
                <a:spcPct val="90000"/>
              </a:lnSpc>
              <a:spcBef>
                <a:spcPts val="1000"/>
              </a:spcBef>
              <a:buSzPct val="70000"/>
              <a:buFont typeface="Wingdings" panose="05000000000000000000" pitchFamily="2" charset="2"/>
              <a:buChar char="n"/>
              <a:defRPr sz="2800" kern="1200" baseline="0">
                <a:solidFill>
                  <a:srgbClr val="092E53"/>
                </a:solidFill>
                <a:latin typeface="Times New Roman" panose="02020603050405020304" pitchFamily="18" charset="0"/>
                <a:ea typeface="黑体" panose="02010609060101010101" pitchFamily="49" charset="-122"/>
                <a:cs typeface="+mn-cs"/>
              </a:defRPr>
            </a:lvl1pPr>
            <a:lvl2pPr marL="685800" indent="-228600" algn="l" defTabSz="914400" rtl="0" eaLnBrk="1" fontAlgn="ctr" latinLnBrk="0" hangingPunct="1">
              <a:lnSpc>
                <a:spcPct val="90000"/>
              </a:lnSpc>
              <a:spcBef>
                <a:spcPts val="500"/>
              </a:spcBef>
              <a:buSzPct val="70000"/>
              <a:buFont typeface="Wingdings" panose="05000000000000000000" pitchFamily="2" charset="2"/>
              <a:buChar char="n"/>
              <a:defRPr sz="2400" kern="1200" baseline="0">
                <a:solidFill>
                  <a:srgbClr val="092E53"/>
                </a:solidFill>
                <a:latin typeface="Times New Roman" panose="02020603050405020304" pitchFamily="18" charset="0"/>
                <a:ea typeface="黑体" panose="02010609060101010101" pitchFamily="49" charset="-122"/>
                <a:cs typeface="+mn-cs"/>
              </a:defRPr>
            </a:lvl2pPr>
            <a:lvl3pPr marL="1143000" indent="-228600" algn="l" defTabSz="914400" rtl="0" eaLnBrk="1" fontAlgn="ctr" latinLnBrk="0" hangingPunct="1">
              <a:lnSpc>
                <a:spcPct val="90000"/>
              </a:lnSpc>
              <a:spcBef>
                <a:spcPts val="500"/>
              </a:spcBef>
              <a:buSzPct val="70000"/>
              <a:buFont typeface="Wingdings" panose="05000000000000000000" pitchFamily="2" charset="2"/>
              <a:buChar char="n"/>
              <a:defRPr sz="2000" kern="1200" baseline="0">
                <a:solidFill>
                  <a:srgbClr val="092E53"/>
                </a:solidFill>
                <a:latin typeface="Times New Roman" panose="02020603050405020304" pitchFamily="18" charset="0"/>
                <a:ea typeface="黑体" panose="02010609060101010101" pitchFamily="49" charset="-122"/>
                <a:cs typeface="+mn-cs"/>
              </a:defRPr>
            </a:lvl3pPr>
            <a:lvl4pPr marL="1600200" indent="-228600" algn="l" defTabSz="914400" rtl="0" eaLnBrk="1" fontAlgn="ctr" latinLnBrk="0" hangingPunct="1">
              <a:lnSpc>
                <a:spcPct val="90000"/>
              </a:lnSpc>
              <a:spcBef>
                <a:spcPts val="500"/>
              </a:spcBef>
              <a:buSzPct val="70000"/>
              <a:buFont typeface="Wingdings" panose="05000000000000000000" pitchFamily="2" charset="2"/>
              <a:buChar char="n"/>
              <a:defRPr sz="1800" kern="1200" baseline="0">
                <a:solidFill>
                  <a:srgbClr val="092E53"/>
                </a:solidFill>
                <a:latin typeface="Times New Roman" panose="02020603050405020304" pitchFamily="18" charset="0"/>
                <a:ea typeface="黑体" panose="02010609060101010101" pitchFamily="49" charset="-122"/>
                <a:cs typeface="+mn-cs"/>
              </a:defRPr>
            </a:lvl4pPr>
            <a:lvl5pPr marL="2057400" indent="-228600" algn="l" defTabSz="914400" rtl="0" eaLnBrk="1" fontAlgn="ctr" latinLnBrk="0" hangingPunct="1">
              <a:lnSpc>
                <a:spcPct val="90000"/>
              </a:lnSpc>
              <a:spcBef>
                <a:spcPts val="500"/>
              </a:spcBef>
              <a:buSzPct val="70000"/>
              <a:buFont typeface="Wingdings" panose="05000000000000000000" pitchFamily="2" charset="2"/>
              <a:buChar char="n"/>
              <a:defRPr sz="1800" kern="1200" baseline="0">
                <a:solidFill>
                  <a:srgbClr val="092E53"/>
                </a:solidFill>
                <a:latin typeface="Times New Roman" panose="02020603050405020304" pitchFamily="18"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altLang="zh-CN" sz="2400" dirty="0">
                <a:solidFill>
                  <a:schemeClr val="bg1"/>
                </a:solidFill>
                <a:latin typeface="Bookman Old Style" panose="02050604050505020204" pitchFamily="18" charset="0"/>
              </a:rPr>
              <a:t>BEIHANG UNIVERSITY</a:t>
            </a:r>
          </a:p>
          <a:p>
            <a:pPr marL="0" indent="0" algn="ctr">
              <a:lnSpc>
                <a:spcPct val="100000"/>
              </a:lnSpc>
              <a:buNone/>
            </a:pPr>
            <a:r>
              <a:rPr lang="en-US" altLang="zh-CN" sz="2400" dirty="0">
                <a:solidFill>
                  <a:schemeClr val="bg1"/>
                </a:solidFill>
                <a:latin typeface="Bookman Old Style" panose="02050604050505020204" pitchFamily="18" charset="0"/>
              </a:rPr>
              <a:t>2021.4.20</a:t>
            </a:r>
            <a:endParaRPr lang="zh-CN" altLang="en-US" sz="2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94488245"/>
      </p:ext>
    </p:extLst>
  </p:cSld>
  <p:clrMapOvr>
    <a:masterClrMapping/>
  </p:clrMapOvr>
  <mc:AlternateContent xmlns:mc="http://schemas.openxmlformats.org/markup-compatibility/2006" xmlns:p14="http://schemas.microsoft.com/office/powerpoint/2010/main">
    <mc:Choice Requires="p14">
      <p:transition spd="slow" p14:dur="2000" advTm="4030"/>
    </mc:Choice>
    <mc:Fallback xmlns="">
      <p:transition spd="slow" advTm="403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38</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endParaRPr lang="zh-CN" altLang="en-US" dirty="0"/>
          </a:p>
        </p:txBody>
      </p:sp>
      <p:sp>
        <p:nvSpPr>
          <p:cNvPr id="11" name="内容占位符 10">
            <a:extLst>
              <a:ext uri="{FF2B5EF4-FFF2-40B4-BE49-F238E27FC236}">
                <a16:creationId xmlns:a16="http://schemas.microsoft.com/office/drawing/2014/main" id="{8A875A04-D8F0-464E-8E80-EE8C7F8CF1B6}"/>
              </a:ext>
            </a:extLst>
          </p:cNvPr>
          <p:cNvSpPr>
            <a:spLocks noGrp="1"/>
          </p:cNvSpPr>
          <p:nvPr>
            <p:ph idx="1"/>
          </p:nvPr>
        </p:nvSpPr>
        <p:spPr/>
        <p:txBody>
          <a:bodyPr/>
          <a:lstStyle/>
          <a:p>
            <a:endParaRPr lang="zh-CN" altLang="en-US" dirty="0"/>
          </a:p>
        </p:txBody>
      </p:sp>
      <p:pic>
        <p:nvPicPr>
          <p:cNvPr id="10" name="图片 9">
            <a:hlinkClick r:id="rId2" action="ppaction://hlinksldjump"/>
            <a:extLst>
              <a:ext uri="{FF2B5EF4-FFF2-40B4-BE49-F238E27FC236}">
                <a16:creationId xmlns:a16="http://schemas.microsoft.com/office/drawing/2014/main" id="{704CCC80-1F39-42AA-AF5F-E6E29BAF7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28" y="1510844"/>
            <a:ext cx="7554629" cy="4898963"/>
          </a:xfrm>
          <a:prstGeom prst="rect">
            <a:avLst/>
          </a:prstGeom>
        </p:spPr>
      </p:pic>
    </p:spTree>
    <p:extLst>
      <p:ext uri="{BB962C8B-B14F-4D97-AF65-F5344CB8AC3E}">
        <p14:creationId xmlns:p14="http://schemas.microsoft.com/office/powerpoint/2010/main" val="12927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74E616-8EF7-43CC-8EC6-47304E1712CD}"/>
              </a:ext>
            </a:extLst>
          </p:cNvPr>
          <p:cNvSpPr>
            <a:spLocks noGrp="1"/>
          </p:cNvSpPr>
          <p:nvPr>
            <p:ph idx="1"/>
          </p:nvPr>
        </p:nvSpPr>
        <p:spPr>
          <a:xfrm>
            <a:off x="1624692" y="1278000"/>
            <a:ext cx="5653932" cy="5323968"/>
          </a:xfrm>
        </p:spPr>
        <p:txBody>
          <a:bodyPr>
            <a:normAutofit fontScale="47500" lnSpcReduction="20000"/>
          </a:bodyPr>
          <a:lstStyle/>
          <a:p>
            <a:pPr algn="just">
              <a:lnSpc>
                <a:spcPct val="130000"/>
              </a:lnSpc>
            </a:pPr>
            <a:r>
              <a:rPr lang="en-US" altLang="zh-CN" sz="2900" dirty="0">
                <a:solidFill>
                  <a:srgbClr val="FF0000"/>
                </a:solidFill>
              </a:rPr>
              <a:t>In forward flight, slowing down a rotor alleviates compressibility effects on the advancing side blade tip, extending the cruise speed limit, and inducing high-advance-ratio flight regime. </a:t>
            </a:r>
            <a:r>
              <a:rPr lang="en-US" altLang="zh-CN" sz="2900" b="1" u="sng" dirty="0">
                <a:solidFill>
                  <a:srgbClr val="FF0000"/>
                </a:solidFill>
              </a:rPr>
              <a:t>Previous</a:t>
            </a:r>
            <a:r>
              <a:rPr lang="en-US" altLang="zh-CN" sz="2900" dirty="0">
                <a:solidFill>
                  <a:srgbClr val="FF0000"/>
                </a:solidFill>
              </a:rPr>
              <a:t> wind tunnel </a:t>
            </a:r>
            <a:r>
              <a:rPr lang="en-US" altLang="zh-CN" sz="2900" b="1" u="sng" dirty="0">
                <a:solidFill>
                  <a:srgbClr val="FF0000"/>
                </a:solidFill>
              </a:rPr>
              <a:t>tests have shown</a:t>
            </a:r>
            <a:r>
              <a:rPr lang="en-US" altLang="zh-CN" sz="2900" dirty="0">
                <a:solidFill>
                  <a:srgbClr val="FF0000"/>
                </a:solidFill>
              </a:rPr>
              <a:t> that an articulated rotor trimmed to zero hub moment generates limited thrust at high advance ratios, because the advancing side needs to be trimmed against the retreating side with significant reverse flow, where the rotor is ineffective in generating thrust. A rigid </a:t>
            </a:r>
            <a:r>
              <a:rPr lang="en-US" altLang="zh-CN" sz="2900" dirty="0" err="1">
                <a:solidFill>
                  <a:srgbClr val="FF0000"/>
                </a:solidFill>
              </a:rPr>
              <a:t>hingeless</a:t>
            </a:r>
            <a:r>
              <a:rPr lang="en-US" altLang="zh-CN" sz="2900" dirty="0">
                <a:solidFill>
                  <a:srgbClr val="FF0000"/>
                </a:solidFill>
              </a:rPr>
              <a:t> rotor with lift offset may help overcoming this problem. </a:t>
            </a:r>
            <a:r>
              <a:rPr lang="en-US" altLang="zh-CN" sz="2900" dirty="0"/>
              <a:t>A series of wind </a:t>
            </a:r>
            <a:r>
              <a:rPr lang="en-US" altLang="zh-CN" sz="2900" b="1" u="sng" dirty="0"/>
              <a:t>tunnel tests were conducted</a:t>
            </a:r>
            <a:r>
              <a:rPr lang="en-US" altLang="zh-CN" sz="2900" dirty="0"/>
              <a:t> to investigate the behavior of slowed </a:t>
            </a:r>
            <a:r>
              <a:rPr lang="en-US" altLang="zh-CN" sz="2900" dirty="0" err="1"/>
              <a:t>hingeless</a:t>
            </a:r>
            <a:r>
              <a:rPr lang="en-US" altLang="zh-CN" sz="2900" dirty="0"/>
              <a:t> rotors at high advance ratios. Performance, control angles, hub vibratory loads, and blade structural loads </a:t>
            </a:r>
            <a:r>
              <a:rPr lang="en-US" altLang="zh-CN" sz="2900" b="1" u="sng" dirty="0"/>
              <a:t>were measured and compared</a:t>
            </a:r>
            <a:r>
              <a:rPr lang="en-US" altLang="zh-CN" sz="2900" dirty="0"/>
              <a:t> with comprehensive analysis predictions. </a:t>
            </a:r>
            <a:r>
              <a:rPr lang="en-US" altLang="zh-CN" sz="2900" b="1" u="sng" dirty="0">
                <a:solidFill>
                  <a:srgbClr val="00B050"/>
                </a:solidFill>
              </a:rPr>
              <a:t>The results demonstrate</a:t>
            </a:r>
            <a:r>
              <a:rPr lang="en-US" altLang="zh-CN" sz="2900" dirty="0">
                <a:solidFill>
                  <a:srgbClr val="00B050"/>
                </a:solidFill>
              </a:rPr>
              <a:t> that a </a:t>
            </a:r>
            <a:r>
              <a:rPr lang="en-US" altLang="zh-CN" sz="2900" dirty="0" err="1">
                <a:solidFill>
                  <a:srgbClr val="00B050"/>
                </a:solidFill>
              </a:rPr>
              <a:t>hingeless</a:t>
            </a:r>
            <a:r>
              <a:rPr lang="en-US" altLang="zh-CN" sz="2900" dirty="0">
                <a:solidFill>
                  <a:srgbClr val="00B050"/>
                </a:solidFill>
              </a:rPr>
              <a:t> rotor with lift offset is more efficient in generating thrust and exhibits higher lift-to-drag ratio at high advance ratios. </a:t>
            </a:r>
            <a:r>
              <a:rPr lang="en-US" altLang="zh-CN" sz="2900" dirty="0">
                <a:solidFill>
                  <a:schemeClr val="accent4">
                    <a:lumMod val="75000"/>
                  </a:schemeClr>
                </a:solidFill>
              </a:rPr>
              <a:t>The blade structural load level is </a:t>
            </a:r>
            <a:r>
              <a:rPr lang="en-US" altLang="zh-CN" sz="2900" b="1" u="sng" dirty="0">
                <a:solidFill>
                  <a:schemeClr val="accent4">
                    <a:lumMod val="75000"/>
                  </a:schemeClr>
                </a:solidFill>
              </a:rPr>
              <a:t>significantly higher compared with</a:t>
            </a:r>
            <a:r>
              <a:rPr lang="en-US" altLang="zh-CN" sz="2900" dirty="0">
                <a:solidFill>
                  <a:schemeClr val="accent4">
                    <a:lumMod val="75000"/>
                  </a:schemeClr>
                </a:solidFill>
              </a:rPr>
              <a:t> an articulated rotor, especially its 2/rev flap bending moment, which can </a:t>
            </a:r>
            <a:r>
              <a:rPr lang="en-US" altLang="zh-CN" sz="2900" b="1" u="sng" dirty="0">
                <a:solidFill>
                  <a:schemeClr val="accent4">
                    <a:lumMod val="75000"/>
                  </a:schemeClr>
                </a:solidFill>
              </a:rPr>
              <a:t>pose a critical</a:t>
            </a:r>
            <a:r>
              <a:rPr lang="en-US" altLang="zh-CN" sz="2900" dirty="0">
                <a:solidFill>
                  <a:schemeClr val="accent4">
                    <a:lumMod val="75000"/>
                  </a:schemeClr>
                </a:solidFill>
              </a:rPr>
              <a:t> structural </a:t>
            </a:r>
            <a:r>
              <a:rPr lang="en-US" altLang="zh-CN" sz="2900" b="1" u="sng" dirty="0">
                <a:solidFill>
                  <a:schemeClr val="accent4">
                    <a:lumMod val="75000"/>
                  </a:schemeClr>
                </a:solidFill>
              </a:rPr>
              <a:t>constraint</a:t>
            </a:r>
            <a:r>
              <a:rPr lang="en-US" altLang="zh-CN" sz="2900" dirty="0">
                <a:solidFill>
                  <a:schemeClr val="accent4">
                    <a:lumMod val="75000"/>
                  </a:schemeClr>
                </a:solidFill>
              </a:rPr>
              <a:t> on the rotor.</a:t>
            </a:r>
          </a:p>
          <a:p>
            <a:pPr algn="just">
              <a:lnSpc>
                <a:spcPct val="130000"/>
              </a:lnSpc>
            </a:pPr>
            <a:r>
              <a:rPr lang="en-US" altLang="zh-CN" sz="2500" dirty="0"/>
              <a:t>Source</a:t>
            </a:r>
            <a:r>
              <a:rPr lang="zh-CN" altLang="en-US" sz="2500" dirty="0"/>
              <a:t>：</a:t>
            </a:r>
            <a:r>
              <a:rPr lang="en-US" altLang="zh-CN" sz="2500" dirty="0"/>
              <a:t>Wang X ,  Bauknecht A ,  Maurya S , et al. Slowed </a:t>
            </a:r>
            <a:r>
              <a:rPr lang="en-US" altLang="zh-CN" sz="2500" dirty="0" err="1"/>
              <a:t>Hingeless</a:t>
            </a:r>
            <a:r>
              <a:rPr lang="en-US" altLang="zh-CN" sz="2500" dirty="0"/>
              <a:t> Rotor Wind Tunnel Tests and Validation at High Advance Ratios[J]. Journal of Aircraft, 2020, 58(24):1-14.</a:t>
            </a:r>
          </a:p>
        </p:txBody>
      </p:sp>
      <p:sp>
        <p:nvSpPr>
          <p:cNvPr id="3" name="日期占位符 2">
            <a:extLst>
              <a:ext uri="{FF2B5EF4-FFF2-40B4-BE49-F238E27FC236}">
                <a16:creationId xmlns:a16="http://schemas.microsoft.com/office/drawing/2014/main" id="{E5C07D66-252C-46DD-9CB9-004A4A9CC1E7}"/>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47E5A75A-4F7A-4518-9505-A0B7D3827689}"/>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4FE43474-9A80-4732-86FE-7B138D120BA1}"/>
              </a:ext>
            </a:extLst>
          </p:cNvPr>
          <p:cNvSpPr>
            <a:spLocks noGrp="1"/>
          </p:cNvSpPr>
          <p:nvPr>
            <p:ph type="sldNum" sz="quarter" idx="12"/>
          </p:nvPr>
        </p:nvSpPr>
        <p:spPr/>
        <p:txBody>
          <a:bodyPr/>
          <a:lstStyle/>
          <a:p>
            <a:fld id="{C973A10A-598A-4DFE-AF15-9CC7AAA1CF03}" type="slidenum">
              <a:rPr lang="zh-CN" altLang="en-US" smtClean="0"/>
              <a:pPr/>
              <a:t>4</a:t>
            </a:fld>
            <a:endParaRPr lang="zh-CN" altLang="en-US"/>
          </a:p>
        </p:txBody>
      </p:sp>
      <p:sp>
        <p:nvSpPr>
          <p:cNvPr id="6" name="标题 5">
            <a:extLst>
              <a:ext uri="{FF2B5EF4-FFF2-40B4-BE49-F238E27FC236}">
                <a16:creationId xmlns:a16="http://schemas.microsoft.com/office/drawing/2014/main" id="{F9D7687F-CBAB-4A0C-B673-A1A0D756E2DA}"/>
              </a:ext>
            </a:extLst>
          </p:cNvPr>
          <p:cNvSpPr>
            <a:spLocks noGrp="1"/>
          </p:cNvSpPr>
          <p:nvPr>
            <p:ph type="title"/>
          </p:nvPr>
        </p:nvSpPr>
        <p:spPr/>
        <p:txBody>
          <a:bodyPr/>
          <a:lstStyle/>
          <a:p>
            <a:r>
              <a:rPr lang="en-US" altLang="zh-CN" dirty="0"/>
              <a:t>How to Write an Abstract</a:t>
            </a:r>
            <a:endParaRPr lang="zh-CN" altLang="en-US" dirty="0"/>
          </a:p>
        </p:txBody>
      </p:sp>
      <p:sp>
        <p:nvSpPr>
          <p:cNvPr id="7" name="文本占位符 6">
            <a:extLst>
              <a:ext uri="{FF2B5EF4-FFF2-40B4-BE49-F238E27FC236}">
                <a16:creationId xmlns:a16="http://schemas.microsoft.com/office/drawing/2014/main" id="{243C4CE1-4EE4-44DB-A2C4-C1B4A1C659AF}"/>
              </a:ext>
            </a:extLst>
          </p:cNvPr>
          <p:cNvSpPr>
            <a:spLocks noGrp="1"/>
          </p:cNvSpPr>
          <p:nvPr>
            <p:ph type="body" sz="quarter" idx="13"/>
          </p:nvPr>
        </p:nvSpPr>
        <p:spPr/>
        <p:txBody>
          <a:bodyPr/>
          <a:lstStyle/>
          <a:p>
            <a:r>
              <a:rPr lang="en-US" altLang="zh-CN" dirty="0"/>
              <a:t>Start with a simple case </a:t>
            </a:r>
            <a:endParaRPr lang="zh-CN" altLang="en-US" dirty="0"/>
          </a:p>
        </p:txBody>
      </p:sp>
      <p:sp>
        <p:nvSpPr>
          <p:cNvPr id="8" name="文本占位符 7">
            <a:extLst>
              <a:ext uri="{FF2B5EF4-FFF2-40B4-BE49-F238E27FC236}">
                <a16:creationId xmlns:a16="http://schemas.microsoft.com/office/drawing/2014/main" id="{6ECFEBEB-9D03-4C7A-AEE5-B5E3569EA015}"/>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
        <p:nvSpPr>
          <p:cNvPr id="9" name="文本占位符 7">
            <a:extLst>
              <a:ext uri="{FF2B5EF4-FFF2-40B4-BE49-F238E27FC236}">
                <a16:creationId xmlns:a16="http://schemas.microsoft.com/office/drawing/2014/main" id="{4CA965AD-88E1-4888-830C-72ADCB38482F}"/>
              </a:ext>
            </a:extLst>
          </p:cNvPr>
          <p:cNvSpPr txBox="1">
            <a:spLocks/>
          </p:cNvSpPr>
          <p:nvPr/>
        </p:nvSpPr>
        <p:spPr>
          <a:xfrm>
            <a:off x="7357872" y="1278000"/>
            <a:ext cx="1440000" cy="3979417"/>
          </a:xfrm>
          <a:prstGeom prst="rect">
            <a:avLst/>
          </a:prstGeom>
        </p:spPr>
        <p:txBody>
          <a:bodyPr vert="horz" lIns="91440" tIns="45720" rIns="91440" bIns="45720" rtlCol="0">
            <a:noAutofit/>
          </a:bodyPr>
          <a:lstStyle>
            <a:lvl1pPr marL="0" indent="0" algn="l" defTabSz="914400" rtl="0" eaLnBrk="1" fontAlgn="ctr" latinLnBrk="0" hangingPunct="1">
              <a:lnSpc>
                <a:spcPct val="90000"/>
              </a:lnSpc>
              <a:spcBef>
                <a:spcPts val="1000"/>
              </a:spcBef>
              <a:buSzPct val="70000"/>
              <a:buFont typeface="Wingdings" panose="05000000000000000000" pitchFamily="2" charset="2"/>
              <a:buNone/>
              <a:defRPr sz="1400" kern="1200" baseline="0">
                <a:solidFill>
                  <a:srgbClr val="092E53"/>
                </a:solidFill>
                <a:latin typeface="Arial" panose="020B0604020202020204" pitchFamily="34" charset="0"/>
                <a:ea typeface="黑体" panose="02010609060101010101" pitchFamily="49" charset="-122"/>
                <a:cs typeface="Arial" panose="020B0604020202020204" pitchFamily="34" charset="0"/>
              </a:defRPr>
            </a:lvl1pPr>
            <a:lvl2pPr marL="457200" indent="0" algn="l" defTabSz="914400" rtl="0" eaLnBrk="1" fontAlgn="ctr" latinLnBrk="0" hangingPunct="1">
              <a:lnSpc>
                <a:spcPct val="90000"/>
              </a:lnSpc>
              <a:spcBef>
                <a:spcPts val="500"/>
              </a:spcBef>
              <a:buSzPct val="70000"/>
              <a:buFont typeface="Wingdings" panose="05000000000000000000" pitchFamily="2" charset="2"/>
              <a:buNone/>
              <a:defRPr sz="1200" kern="1200" baseline="0">
                <a:solidFill>
                  <a:srgbClr val="092E53"/>
                </a:solidFill>
                <a:latin typeface="Arial" panose="020B0604020202020204" pitchFamily="34" charset="0"/>
                <a:ea typeface="黑体" panose="02010609060101010101" pitchFamily="49" charset="-122"/>
                <a:cs typeface="Arial" panose="020B0604020202020204" pitchFamily="34" charset="0"/>
              </a:defRPr>
            </a:lvl2pPr>
            <a:lvl3pPr marL="914400" indent="0" algn="l" defTabSz="914400" rtl="0" eaLnBrk="1" fontAlgn="ctr" latinLnBrk="0" hangingPunct="1">
              <a:lnSpc>
                <a:spcPct val="90000"/>
              </a:lnSpc>
              <a:spcBef>
                <a:spcPts val="500"/>
              </a:spcBef>
              <a:buSzPct val="70000"/>
              <a:buFont typeface="Wingdings" panose="05000000000000000000" pitchFamily="2" charset="2"/>
              <a:buNone/>
              <a:defRPr sz="1100" kern="1200" baseline="0">
                <a:solidFill>
                  <a:srgbClr val="092E53"/>
                </a:solidFill>
                <a:latin typeface="Times New Roman" panose="02020603050405020304" pitchFamily="18" charset="0"/>
                <a:ea typeface="黑体" panose="02010609060101010101" pitchFamily="49" charset="-122"/>
                <a:cs typeface="+mn-cs"/>
              </a:defRPr>
            </a:lvl3pPr>
            <a:lvl4pPr marL="1371600" indent="0" algn="l" defTabSz="914400" rtl="0" eaLnBrk="1" fontAlgn="ctr" latinLnBrk="0" hangingPunct="1">
              <a:lnSpc>
                <a:spcPct val="90000"/>
              </a:lnSpc>
              <a:spcBef>
                <a:spcPts val="500"/>
              </a:spcBef>
              <a:buSzPct val="70000"/>
              <a:buFont typeface="Wingdings" panose="05000000000000000000" pitchFamily="2" charset="2"/>
              <a:buNone/>
              <a:defRPr sz="1050" kern="1200" baseline="0">
                <a:solidFill>
                  <a:srgbClr val="092E53"/>
                </a:solidFill>
                <a:latin typeface="Times New Roman" panose="02020603050405020304" pitchFamily="18" charset="0"/>
                <a:ea typeface="黑体" panose="02010609060101010101" pitchFamily="49" charset="-122"/>
                <a:cs typeface="+mn-cs"/>
              </a:defRPr>
            </a:lvl4pPr>
            <a:lvl5pPr marL="1828800" indent="0" algn="l" defTabSz="914400" rtl="0" eaLnBrk="1" fontAlgn="ctr" latinLnBrk="0" hangingPunct="1">
              <a:lnSpc>
                <a:spcPct val="90000"/>
              </a:lnSpc>
              <a:spcBef>
                <a:spcPts val="500"/>
              </a:spcBef>
              <a:buSzPct val="70000"/>
              <a:buFont typeface="Wingdings" panose="05000000000000000000" pitchFamily="2" charset="2"/>
              <a:buNone/>
              <a:defRPr sz="1050" kern="1200" baseline="0">
                <a:solidFill>
                  <a:srgbClr val="092E53"/>
                </a:solidFill>
                <a:latin typeface="Times New Roman" panose="02020603050405020304" pitchFamily="18"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rPr>
              <a:t>Introduction</a:t>
            </a:r>
          </a:p>
          <a:p>
            <a:r>
              <a:rPr lang="en-US" altLang="zh-CN" dirty="0">
                <a:solidFill>
                  <a:srgbClr val="FF0000"/>
                </a:solidFill>
              </a:rPr>
              <a:t>(Background</a:t>
            </a:r>
          </a:p>
          <a:p>
            <a:r>
              <a:rPr lang="en-US" altLang="zh-CN" dirty="0">
                <a:solidFill>
                  <a:srgbClr val="FF0000"/>
                </a:solidFill>
              </a:rPr>
              <a:t>+Problem)</a:t>
            </a: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en-US" altLang="zh-CN" dirty="0"/>
              <a:t>Method</a:t>
            </a:r>
          </a:p>
          <a:p>
            <a:endParaRPr lang="en-US" altLang="zh-CN" dirty="0">
              <a:solidFill>
                <a:srgbClr val="FF0000"/>
              </a:solidFill>
            </a:endParaRPr>
          </a:p>
          <a:p>
            <a:endParaRPr lang="en-US" altLang="zh-CN" dirty="0">
              <a:solidFill>
                <a:srgbClr val="FF0000"/>
              </a:solidFill>
            </a:endParaRPr>
          </a:p>
          <a:p>
            <a:r>
              <a:rPr lang="en-US" altLang="zh-CN" dirty="0">
                <a:solidFill>
                  <a:srgbClr val="00B050"/>
                </a:solidFill>
              </a:rPr>
              <a:t>Result</a:t>
            </a:r>
          </a:p>
          <a:p>
            <a:endParaRPr lang="en-US" altLang="zh-CN" dirty="0">
              <a:solidFill>
                <a:srgbClr val="FF0000"/>
              </a:solidFill>
            </a:endParaRPr>
          </a:p>
          <a:p>
            <a:r>
              <a:rPr lang="en-US" altLang="zh-CN" dirty="0">
                <a:solidFill>
                  <a:schemeClr val="accent4">
                    <a:lumMod val="75000"/>
                  </a:schemeClr>
                </a:solidFill>
              </a:rPr>
              <a:t>Discussion</a:t>
            </a:r>
          </a:p>
        </p:txBody>
      </p:sp>
    </p:spTree>
    <p:extLst>
      <p:ext uri="{BB962C8B-B14F-4D97-AF65-F5344CB8AC3E}">
        <p14:creationId xmlns:p14="http://schemas.microsoft.com/office/powerpoint/2010/main" val="402649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566122"/>
          </a:xfrm>
        </p:spPr>
        <p:txBody>
          <a:bodyPr>
            <a:normAutofit/>
          </a:bodyPr>
          <a:lstStyle/>
          <a:p>
            <a:r>
              <a:rPr lang="en-US" altLang="zh-CN" dirty="0"/>
              <a:t>for a Research Article</a:t>
            </a:r>
            <a:r>
              <a:rPr lang="zh-CN" altLang="en-US" dirty="0"/>
              <a:t>：</a:t>
            </a:r>
            <a:endParaRPr lang="en-US" altLang="zh-CN" dirty="0"/>
          </a:p>
          <a:p>
            <a:pPr marL="0" indent="0">
              <a:buNone/>
            </a:pPr>
            <a:r>
              <a:rPr lang="en-US" altLang="zh-CN" sz="2000" dirty="0"/>
              <a:t>Give the </a:t>
            </a:r>
            <a:r>
              <a:rPr lang="en-US" altLang="zh-CN" sz="2000" dirty="0">
                <a:solidFill>
                  <a:srgbClr val="FF0000"/>
                </a:solidFill>
              </a:rPr>
              <a:t>Introduction</a:t>
            </a:r>
            <a:r>
              <a:rPr lang="en-US" altLang="zh-CN" sz="2000" dirty="0"/>
              <a:t>,</a:t>
            </a:r>
            <a:r>
              <a:rPr lang="zh-CN" altLang="en-US" sz="2000" dirty="0"/>
              <a:t> </a:t>
            </a:r>
            <a:r>
              <a:rPr lang="en-US" altLang="zh-CN" sz="2000" dirty="0"/>
              <a:t>Method, </a:t>
            </a:r>
            <a:r>
              <a:rPr lang="en-US" altLang="zh-CN" sz="2000" dirty="0">
                <a:solidFill>
                  <a:srgbClr val="00B050"/>
                </a:solidFill>
              </a:rPr>
              <a:t>Results</a:t>
            </a:r>
            <a:r>
              <a:rPr lang="en-US" altLang="zh-CN" sz="2000" dirty="0"/>
              <a:t> and </a:t>
            </a:r>
            <a:r>
              <a:rPr lang="en-US" altLang="zh-CN" sz="2000" dirty="0">
                <a:solidFill>
                  <a:schemeClr val="accent4">
                    <a:lumMod val="75000"/>
                  </a:schemeClr>
                </a:solidFill>
              </a:rPr>
              <a:t>Discussion</a:t>
            </a:r>
            <a:r>
              <a:rPr lang="en-US" altLang="zh-CN" sz="2000" dirty="0"/>
              <a:t>.</a:t>
            </a:r>
          </a:p>
          <a:p>
            <a:pPr marL="0" indent="0">
              <a:buNone/>
            </a:pPr>
            <a:r>
              <a:rPr lang="en-US" altLang="zh-CN" sz="2000" dirty="0"/>
              <a:t>A </a:t>
            </a:r>
            <a:r>
              <a:rPr lang="en-US" altLang="zh-CN" sz="2000" u="sng" dirty="0">
                <a:hlinkClick r:id="rId2" action="ppaction://hlinksldjump"/>
              </a:rPr>
              <a:t>sampling survey</a:t>
            </a:r>
            <a:r>
              <a:rPr lang="en-US" altLang="zh-CN" sz="2000" dirty="0"/>
              <a:t> consisting of 10 abstracts was conducted to show the typic structure* of research article abstracts.</a:t>
            </a:r>
          </a:p>
          <a:p>
            <a:pPr marL="0" indent="0">
              <a:buNone/>
            </a:pPr>
            <a:endParaRPr lang="en-US" altLang="zh-CN" sz="2000" dirty="0"/>
          </a:p>
          <a:p>
            <a:pPr marL="0" indent="0">
              <a:buNone/>
            </a:pPr>
            <a:endParaRPr lang="en-US" altLang="zh-CN" sz="2000" dirty="0"/>
          </a:p>
          <a:p>
            <a:r>
              <a:rPr lang="en-US" altLang="zh-CN" sz="2000" dirty="0"/>
              <a:t>1</a:t>
            </a:r>
            <a:r>
              <a:rPr lang="zh-CN" altLang="en-US" sz="2000" dirty="0"/>
              <a:t>：</a:t>
            </a:r>
            <a:r>
              <a:rPr lang="en-US" altLang="zh-CN" sz="2000" dirty="0"/>
              <a:t>Find a suitable framework</a:t>
            </a:r>
          </a:p>
          <a:p>
            <a:r>
              <a:rPr lang="en-US" altLang="zh-CN" sz="2000" dirty="0"/>
              <a:t>2</a:t>
            </a:r>
            <a:r>
              <a:rPr lang="zh-CN" altLang="en-US" sz="2000" dirty="0"/>
              <a:t>：</a:t>
            </a:r>
            <a:r>
              <a:rPr lang="en-US" altLang="zh-CN" sz="2000" dirty="0"/>
              <a:t>Fill in the content</a:t>
            </a:r>
          </a:p>
          <a:p>
            <a:endParaRPr lang="en-US" altLang="zh-CN" sz="2000" dirty="0"/>
          </a:p>
          <a:p>
            <a:pPr marL="0" indent="0">
              <a:buNone/>
            </a:pPr>
            <a:r>
              <a:rPr lang="en-US" altLang="zh-CN" sz="2000" dirty="0"/>
              <a:t>*It could be atypical in Humanities and Social Science, where a separate analysis section is usually separated out.</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5</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Tree>
    <p:extLst>
      <p:ext uri="{BB962C8B-B14F-4D97-AF65-F5344CB8AC3E}">
        <p14:creationId xmlns:p14="http://schemas.microsoft.com/office/powerpoint/2010/main" val="262687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p:txBody>
          <a:bodyPr>
            <a:normAutofit lnSpcReduction="10000"/>
          </a:bodyPr>
          <a:lstStyle/>
          <a:p>
            <a:r>
              <a:rPr lang="en-US" altLang="zh-CN" dirty="0"/>
              <a:t>A General Framework</a:t>
            </a:r>
            <a:r>
              <a:rPr lang="zh-CN" altLang="en-US" dirty="0"/>
              <a:t>：</a:t>
            </a:r>
            <a:endParaRPr lang="en-US" altLang="zh-CN" dirty="0"/>
          </a:p>
          <a:p>
            <a:r>
              <a:rPr lang="en-US" altLang="zh-CN" sz="2000" dirty="0"/>
              <a:t>established with </a:t>
            </a:r>
            <a:r>
              <a:rPr lang="en-US" altLang="zh-CN" sz="2000" dirty="0">
                <a:solidFill>
                  <a:srgbClr val="FF0000"/>
                </a:solidFill>
              </a:rPr>
              <a:t>I</a:t>
            </a:r>
            <a:r>
              <a:rPr lang="en-US" altLang="zh-CN" sz="2000" dirty="0"/>
              <a:t>M</a:t>
            </a:r>
            <a:r>
              <a:rPr lang="en-US" altLang="zh-CN" sz="2000" dirty="0">
                <a:solidFill>
                  <a:srgbClr val="00B050"/>
                </a:solidFill>
              </a:rPr>
              <a:t>R</a:t>
            </a:r>
            <a:r>
              <a:rPr lang="en-US" altLang="zh-CN" sz="2000" dirty="0">
                <a:solidFill>
                  <a:schemeClr val="accent4">
                    <a:lumMod val="75000"/>
                  </a:schemeClr>
                </a:solidFill>
              </a:rPr>
              <a:t>D</a:t>
            </a:r>
            <a:r>
              <a:rPr lang="en-US" altLang="zh-CN" sz="2000" dirty="0"/>
              <a:t> move</a:t>
            </a:r>
          </a:p>
          <a:p>
            <a:r>
              <a:rPr lang="en-US" altLang="zh-CN" sz="2000" dirty="0"/>
              <a:t>classified as 5 parts: </a:t>
            </a:r>
            <a:r>
              <a:rPr lang="en-US" altLang="zh-CN" sz="2000" dirty="0">
                <a:solidFill>
                  <a:srgbClr val="FF0000"/>
                </a:solidFill>
              </a:rPr>
              <a:t>background</a:t>
            </a:r>
            <a:r>
              <a:rPr lang="en-US" altLang="zh-CN" sz="2000" dirty="0"/>
              <a:t>, </a:t>
            </a:r>
            <a:r>
              <a:rPr lang="en-US" altLang="zh-CN" sz="2000" dirty="0">
                <a:solidFill>
                  <a:srgbClr val="FF0000"/>
                </a:solidFill>
              </a:rPr>
              <a:t>problem</a:t>
            </a:r>
            <a:r>
              <a:rPr lang="en-US" altLang="zh-CN" sz="2000" dirty="0"/>
              <a:t>, </a:t>
            </a:r>
            <a:r>
              <a:rPr lang="en-US" altLang="zh-CN" sz="2000" dirty="0">
                <a:solidFill>
                  <a:srgbClr val="FF0000"/>
                </a:solidFill>
              </a:rPr>
              <a:t>method</a:t>
            </a:r>
            <a:r>
              <a:rPr lang="en-US" altLang="zh-CN" sz="2000" dirty="0"/>
              <a:t>, </a:t>
            </a:r>
            <a:r>
              <a:rPr lang="en-US" altLang="zh-CN" sz="2000" dirty="0">
                <a:solidFill>
                  <a:srgbClr val="FF0000"/>
                </a:solidFill>
              </a:rPr>
              <a:t>result</a:t>
            </a:r>
            <a:r>
              <a:rPr lang="en-US" altLang="zh-CN" sz="2000" dirty="0"/>
              <a:t>, and </a:t>
            </a:r>
            <a:r>
              <a:rPr lang="en-US" altLang="zh-CN" sz="2000" dirty="0">
                <a:solidFill>
                  <a:srgbClr val="FF0000"/>
                </a:solidFill>
              </a:rPr>
              <a:t>discussion</a:t>
            </a:r>
            <a:r>
              <a:rPr lang="en-US" altLang="zh-CN" sz="2000" dirty="0"/>
              <a:t>.</a:t>
            </a:r>
          </a:p>
          <a:p>
            <a:endParaRPr lang="en-US" altLang="zh-CN" sz="2000" dirty="0"/>
          </a:p>
          <a:p>
            <a:r>
              <a:rPr lang="en-US" altLang="zh-CN" sz="2000" dirty="0"/>
              <a:t>Based on the survey results and some linguistic research results, some templates are given to help you write these moves. </a:t>
            </a:r>
          </a:p>
          <a:p>
            <a:endParaRPr lang="en-US" altLang="zh-CN" sz="2000" dirty="0"/>
          </a:p>
          <a:p>
            <a:r>
              <a:rPr lang="en-US" altLang="zh-CN" sz="2000" dirty="0"/>
              <a:t>Typical Length of an Abstract</a:t>
            </a:r>
            <a:r>
              <a:rPr lang="zh-CN" altLang="en-US" sz="2000" dirty="0"/>
              <a:t>：</a:t>
            </a:r>
            <a:r>
              <a:rPr lang="en-US" altLang="zh-CN" sz="2000" dirty="0">
                <a:solidFill>
                  <a:srgbClr val="FF0000"/>
                </a:solidFill>
              </a:rPr>
              <a:t>150</a:t>
            </a:r>
            <a:r>
              <a:rPr lang="en-US" altLang="zh-CN" sz="2000" dirty="0"/>
              <a:t>-</a:t>
            </a:r>
            <a:r>
              <a:rPr lang="en-US" altLang="zh-CN" sz="2000" dirty="0">
                <a:solidFill>
                  <a:srgbClr val="FF0000"/>
                </a:solidFill>
              </a:rPr>
              <a:t>250</a:t>
            </a:r>
            <a:r>
              <a:rPr lang="en-US" altLang="zh-CN" sz="2000" dirty="0"/>
              <a:t> words. </a:t>
            </a:r>
          </a:p>
          <a:p>
            <a:pPr marL="0" indent="0">
              <a:buNone/>
            </a:pPr>
            <a:r>
              <a:rPr lang="en-US" altLang="zh-CN" sz="2000" dirty="0"/>
              <a:t>(for research articles in engineering/natural science journals)</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6</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graphicFrame>
        <p:nvGraphicFramePr>
          <p:cNvPr id="11" name="图表 10">
            <a:extLst>
              <a:ext uri="{FF2B5EF4-FFF2-40B4-BE49-F238E27FC236}">
                <a16:creationId xmlns:a16="http://schemas.microsoft.com/office/drawing/2014/main" id="{1E8C2AF2-AD07-4CCE-AA6A-78CE94F52787}"/>
              </a:ext>
            </a:extLst>
          </p:cNvPr>
          <p:cNvGraphicFramePr/>
          <p:nvPr>
            <p:extLst>
              <p:ext uri="{D42A27DB-BD31-4B8C-83A1-F6EECF244321}">
                <p14:modId xmlns:p14="http://schemas.microsoft.com/office/powerpoint/2010/main" val="76541401"/>
              </p:ext>
            </p:extLst>
          </p:nvPr>
        </p:nvGraphicFramePr>
        <p:xfrm>
          <a:off x="5682455" y="1094289"/>
          <a:ext cx="2338915" cy="16182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784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p:txBody>
          <a:bodyPr/>
          <a:lstStyle/>
          <a:p>
            <a:r>
              <a:rPr lang="en-US" altLang="zh-CN" dirty="0"/>
              <a:t>Background</a:t>
            </a:r>
            <a:r>
              <a:rPr lang="zh-CN" altLang="en-US" dirty="0"/>
              <a:t>：</a:t>
            </a:r>
            <a:endParaRPr lang="en-US" altLang="zh-CN" dirty="0"/>
          </a:p>
          <a:p>
            <a:endParaRPr lang="en-US" altLang="zh-CN" sz="2000" dirty="0"/>
          </a:p>
          <a:p>
            <a:r>
              <a:rPr lang="en-US" altLang="zh-CN" sz="2000" dirty="0"/>
              <a:t>Recently, there has been a </a:t>
            </a:r>
            <a:r>
              <a:rPr lang="en-US" altLang="zh-CN" sz="2000" dirty="0">
                <a:solidFill>
                  <a:srgbClr val="FF0000"/>
                </a:solidFill>
              </a:rPr>
              <a:t>growing interest </a:t>
            </a:r>
            <a:r>
              <a:rPr lang="en-US" altLang="zh-CN" sz="2000" dirty="0"/>
              <a:t>in …</a:t>
            </a:r>
          </a:p>
          <a:p>
            <a:pPr marL="0" indent="0">
              <a:buNone/>
            </a:pPr>
            <a:r>
              <a:rPr lang="en-US" altLang="zh-CN" sz="2000" i="1" dirty="0"/>
              <a:t>Pay attention to adding a subject if you don’t use the “there be” statement.</a:t>
            </a:r>
          </a:p>
          <a:p>
            <a:r>
              <a:rPr lang="en-US" altLang="zh-CN" sz="2000" dirty="0"/>
              <a:t>… plays a </a:t>
            </a:r>
            <a:r>
              <a:rPr lang="en-US" altLang="zh-CN" sz="2000" dirty="0">
                <a:solidFill>
                  <a:srgbClr val="FF0000"/>
                </a:solidFill>
              </a:rPr>
              <a:t>critical role </a:t>
            </a:r>
            <a:r>
              <a:rPr lang="en-US" altLang="zh-CN" sz="2000" dirty="0"/>
              <a:t>in the maintenance of …</a:t>
            </a:r>
          </a:p>
          <a:p>
            <a:r>
              <a:rPr lang="en-US" altLang="zh-CN" sz="2000" dirty="0"/>
              <a:t>It has </a:t>
            </a:r>
            <a:r>
              <a:rPr lang="en-US" altLang="zh-CN" sz="2000" dirty="0">
                <a:solidFill>
                  <a:srgbClr val="FF0000"/>
                </a:solidFill>
              </a:rPr>
              <a:t>previously</a:t>
            </a:r>
            <a:r>
              <a:rPr lang="en-US" altLang="zh-CN" sz="2000" dirty="0"/>
              <a:t> been </a:t>
            </a:r>
            <a:r>
              <a:rPr lang="en-US" altLang="zh-CN" sz="2000" dirty="0">
                <a:solidFill>
                  <a:srgbClr val="FF0000"/>
                </a:solidFill>
              </a:rPr>
              <a:t>observed</a:t>
            </a:r>
            <a:r>
              <a:rPr lang="en-US" altLang="zh-CN" sz="2000" dirty="0"/>
              <a:t> that …</a:t>
            </a:r>
          </a:p>
          <a:p>
            <a:r>
              <a:rPr lang="en-US" altLang="zh-CN" sz="2000" dirty="0"/>
              <a:t> </a:t>
            </a:r>
            <a:r>
              <a:rPr lang="en-US" altLang="zh-CN" sz="2000" dirty="0">
                <a:solidFill>
                  <a:srgbClr val="FF0000"/>
                </a:solidFill>
              </a:rPr>
              <a:t>Previous research </a:t>
            </a:r>
            <a:r>
              <a:rPr lang="en-US" altLang="zh-CN" sz="2000" dirty="0"/>
              <a:t>has established that …</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7</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Tree>
    <p:extLst>
      <p:ext uri="{BB962C8B-B14F-4D97-AF65-F5344CB8AC3E}">
        <p14:creationId xmlns:p14="http://schemas.microsoft.com/office/powerpoint/2010/main" val="136597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493694"/>
          </a:xfrm>
        </p:spPr>
        <p:txBody>
          <a:bodyPr>
            <a:normAutofit/>
          </a:bodyPr>
          <a:lstStyle/>
          <a:p>
            <a:r>
              <a:rPr lang="en-US" altLang="zh-CN" dirty="0"/>
              <a:t>Problem</a:t>
            </a:r>
            <a:r>
              <a:rPr lang="zh-CN" altLang="en-US" dirty="0"/>
              <a:t>：</a:t>
            </a:r>
            <a:endParaRPr lang="en-US" altLang="zh-CN" dirty="0"/>
          </a:p>
          <a:p>
            <a:endParaRPr lang="en-US" altLang="zh-CN" sz="2000" dirty="0"/>
          </a:p>
          <a:p>
            <a:r>
              <a:rPr lang="en-US" altLang="zh-CN" sz="2000" dirty="0"/>
              <a:t>However, </a:t>
            </a:r>
            <a:r>
              <a:rPr lang="en-US" altLang="zh-CN" sz="2000" dirty="0">
                <a:solidFill>
                  <a:srgbClr val="FF0000"/>
                </a:solidFill>
              </a:rPr>
              <a:t>little</a:t>
            </a:r>
            <a:r>
              <a:rPr lang="en-US" altLang="zh-CN" sz="2000" dirty="0"/>
              <a:t> has been done on ...</a:t>
            </a:r>
          </a:p>
          <a:p>
            <a:r>
              <a:rPr lang="en-US" altLang="zh-CN" sz="2000" dirty="0"/>
              <a:t> </a:t>
            </a:r>
            <a:r>
              <a:rPr lang="en-US" altLang="zh-CN" sz="2000" dirty="0">
                <a:solidFill>
                  <a:srgbClr val="FF0000"/>
                </a:solidFill>
              </a:rPr>
              <a:t>Little</a:t>
            </a:r>
            <a:r>
              <a:rPr lang="en-US" altLang="zh-CN" sz="2000" dirty="0"/>
              <a:t> previous study has investigated ...</a:t>
            </a:r>
          </a:p>
          <a:p>
            <a:r>
              <a:rPr lang="en-US" altLang="zh-CN" sz="2000" dirty="0"/>
              <a:t>The use of … has </a:t>
            </a:r>
            <a:r>
              <a:rPr lang="en-US" altLang="zh-CN" sz="2000" dirty="0">
                <a:solidFill>
                  <a:srgbClr val="FF0000"/>
                </a:solidFill>
              </a:rPr>
              <a:t>not</a:t>
            </a:r>
            <a:r>
              <a:rPr lang="en-US" altLang="zh-CN" sz="2000" dirty="0"/>
              <a:t> been investigated </a:t>
            </a:r>
            <a:r>
              <a:rPr lang="en-US" altLang="zh-CN" sz="2000" dirty="0">
                <a:solidFill>
                  <a:srgbClr val="FF0000"/>
                </a:solidFill>
              </a:rPr>
              <a:t>systematically</a:t>
            </a:r>
            <a:r>
              <a:rPr lang="en-US" altLang="zh-CN" sz="2000" dirty="0"/>
              <a:t>.</a:t>
            </a:r>
          </a:p>
          <a:p>
            <a:r>
              <a:rPr lang="en-US" altLang="zh-CN" sz="2000" dirty="0"/>
              <a:t>There has been </a:t>
            </a:r>
            <a:r>
              <a:rPr lang="en-US" altLang="zh-CN" sz="2000" dirty="0">
                <a:solidFill>
                  <a:srgbClr val="FF0000"/>
                </a:solidFill>
              </a:rPr>
              <a:t>no</a:t>
            </a:r>
            <a:r>
              <a:rPr lang="en-US" altLang="zh-CN" sz="2000" dirty="0"/>
              <a:t> </a:t>
            </a:r>
            <a:r>
              <a:rPr lang="en-US" altLang="zh-CN" sz="2000" dirty="0">
                <a:solidFill>
                  <a:srgbClr val="FF0000"/>
                </a:solidFill>
              </a:rPr>
              <a:t>detailed</a:t>
            </a:r>
            <a:r>
              <a:rPr lang="en-US" altLang="zh-CN" sz="2000" dirty="0"/>
              <a:t> investigation of …</a:t>
            </a:r>
          </a:p>
          <a:p>
            <a:endParaRPr lang="en-US" altLang="zh-CN" sz="2000" dirty="0"/>
          </a:p>
          <a:p>
            <a:r>
              <a:rPr lang="en-US" altLang="zh-CN" sz="2000" dirty="0"/>
              <a:t>expression of limitations</a:t>
            </a:r>
            <a:r>
              <a:rPr lang="zh-CN" altLang="en-US" sz="2000" dirty="0"/>
              <a:t>：</a:t>
            </a:r>
            <a:endParaRPr lang="en-US" altLang="zh-CN" sz="2000" dirty="0"/>
          </a:p>
          <a:p>
            <a:r>
              <a:rPr lang="en-US" altLang="zh-CN" sz="2000" dirty="0"/>
              <a:t>little \ scant \ limited \ few \ …</a:t>
            </a:r>
          </a:p>
          <a:p>
            <a:r>
              <a:rPr lang="en-US" altLang="zh-CN" sz="2000" dirty="0"/>
              <a:t>When you use “no”, pls check whether your tone is too strong. Other limited descriptions are usually suggested. </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8</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Tree>
    <p:extLst>
      <p:ext uri="{BB962C8B-B14F-4D97-AF65-F5344CB8AC3E}">
        <p14:creationId xmlns:p14="http://schemas.microsoft.com/office/powerpoint/2010/main" val="202573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BEF15-E245-442F-ABFB-4EF935429EF7}"/>
              </a:ext>
            </a:extLst>
          </p:cNvPr>
          <p:cNvSpPr>
            <a:spLocks noGrp="1"/>
          </p:cNvSpPr>
          <p:nvPr>
            <p:ph idx="1"/>
          </p:nvPr>
        </p:nvSpPr>
        <p:spPr>
          <a:xfrm>
            <a:off x="1624692" y="1825625"/>
            <a:ext cx="6890658" cy="4493694"/>
          </a:xfrm>
        </p:spPr>
        <p:txBody>
          <a:bodyPr>
            <a:normAutofit/>
          </a:bodyPr>
          <a:lstStyle/>
          <a:p>
            <a:r>
              <a:rPr lang="en-US" altLang="zh-CN" dirty="0"/>
              <a:t>Method</a:t>
            </a:r>
            <a:r>
              <a:rPr lang="zh-CN" altLang="en-US" dirty="0"/>
              <a:t>：</a:t>
            </a:r>
            <a:endParaRPr lang="en-US" altLang="zh-CN" dirty="0"/>
          </a:p>
          <a:p>
            <a:r>
              <a:rPr lang="en-US" altLang="zh-CN" sz="2000" dirty="0"/>
              <a:t>In this paper, we use … method for the problem.</a:t>
            </a:r>
          </a:p>
          <a:p>
            <a:r>
              <a:rPr lang="en-US" altLang="zh-CN" sz="2000" dirty="0"/>
              <a:t>A … model/method/algorithm is </a:t>
            </a:r>
            <a:r>
              <a:rPr lang="en-US" altLang="zh-CN" sz="2000" dirty="0">
                <a:solidFill>
                  <a:srgbClr val="FF0000"/>
                </a:solidFill>
              </a:rPr>
              <a:t>developed</a:t>
            </a:r>
            <a:r>
              <a:rPr lang="en-US" altLang="zh-CN" sz="2000" dirty="0"/>
              <a:t>/used/</a:t>
            </a:r>
            <a:r>
              <a:rPr lang="en-US" altLang="zh-CN" sz="2000" dirty="0">
                <a:solidFill>
                  <a:srgbClr val="FF0000"/>
                </a:solidFill>
              </a:rPr>
              <a:t>proposed</a:t>
            </a:r>
            <a:r>
              <a:rPr lang="en-US" altLang="zh-CN" sz="2000" dirty="0"/>
              <a:t> to represent …</a:t>
            </a:r>
          </a:p>
          <a:p>
            <a:endParaRPr lang="en-US" altLang="zh-CN" sz="2000" dirty="0"/>
          </a:p>
          <a:p>
            <a:r>
              <a:rPr lang="en-US" altLang="zh-CN" dirty="0"/>
              <a:t>Result</a:t>
            </a:r>
            <a:r>
              <a:rPr lang="zh-CN" altLang="en-US" dirty="0"/>
              <a:t>：</a:t>
            </a:r>
            <a:endParaRPr lang="en-US" altLang="zh-CN" dirty="0"/>
          </a:p>
          <a:p>
            <a:r>
              <a:rPr lang="en-US" altLang="zh-CN" sz="2000" dirty="0"/>
              <a:t>It is </a:t>
            </a:r>
            <a:r>
              <a:rPr lang="en-US" altLang="zh-CN" sz="2000" dirty="0">
                <a:solidFill>
                  <a:srgbClr val="FF0000"/>
                </a:solidFill>
              </a:rPr>
              <a:t>found</a:t>
            </a:r>
            <a:r>
              <a:rPr lang="en-US" altLang="zh-CN" sz="2000" dirty="0"/>
              <a:t> that …</a:t>
            </a:r>
          </a:p>
          <a:p>
            <a:r>
              <a:rPr lang="en-US" altLang="zh-CN" sz="2000" dirty="0"/>
              <a:t>… </a:t>
            </a:r>
            <a:r>
              <a:rPr lang="en-US" altLang="zh-CN" sz="2000" dirty="0">
                <a:solidFill>
                  <a:srgbClr val="FF0000"/>
                </a:solidFill>
              </a:rPr>
              <a:t>shows</a:t>
            </a:r>
            <a:r>
              <a:rPr lang="en-US" altLang="zh-CN" sz="2000" dirty="0"/>
              <a:t>/</a:t>
            </a:r>
            <a:r>
              <a:rPr lang="en-US" altLang="zh-CN" sz="2000" dirty="0">
                <a:solidFill>
                  <a:srgbClr val="FF0000"/>
                </a:solidFill>
              </a:rPr>
              <a:t>demonstrates</a:t>
            </a:r>
            <a:r>
              <a:rPr lang="en-US" altLang="zh-CN" sz="2000" dirty="0"/>
              <a:t>/illustrates/</a:t>
            </a:r>
            <a:r>
              <a:rPr lang="en-US" altLang="zh-CN" sz="2000" dirty="0">
                <a:solidFill>
                  <a:srgbClr val="FF0000"/>
                </a:solidFill>
              </a:rPr>
              <a:t>indicates</a:t>
            </a:r>
            <a:r>
              <a:rPr lang="en-US" altLang="zh-CN" sz="2000" dirty="0"/>
              <a:t>/</a:t>
            </a:r>
            <a:r>
              <a:rPr lang="en-US" altLang="zh-CN" sz="2000" dirty="0">
                <a:solidFill>
                  <a:srgbClr val="FF0000"/>
                </a:solidFill>
              </a:rPr>
              <a:t>suggests</a:t>
            </a:r>
            <a:r>
              <a:rPr lang="en-US" altLang="zh-CN" sz="2000" dirty="0"/>
              <a:t> that …</a:t>
            </a:r>
          </a:p>
        </p:txBody>
      </p:sp>
      <p:sp>
        <p:nvSpPr>
          <p:cNvPr id="3" name="日期占位符 2">
            <a:extLst>
              <a:ext uri="{FF2B5EF4-FFF2-40B4-BE49-F238E27FC236}">
                <a16:creationId xmlns:a16="http://schemas.microsoft.com/office/drawing/2014/main" id="{19524715-5E89-44F3-96E4-F93A4BFCA3C2}"/>
              </a:ext>
            </a:extLst>
          </p:cNvPr>
          <p:cNvSpPr>
            <a:spLocks noGrp="1"/>
          </p:cNvSpPr>
          <p:nvPr>
            <p:ph type="dt" sz="half" idx="10"/>
          </p:nvPr>
        </p:nvSpPr>
        <p:spPr/>
        <p:txBody>
          <a:bodyPr/>
          <a:lstStyle/>
          <a:p>
            <a:fld id="{D82BBBB4-AD87-4B5C-B7B4-76F77EB0DBE7}" type="datetime1">
              <a:rPr lang="zh-CN" altLang="en-US" smtClean="0"/>
              <a:pPr/>
              <a:t>2021/4/20</a:t>
            </a:fld>
            <a:endParaRPr lang="zh-CN" altLang="en-US" dirty="0"/>
          </a:p>
        </p:txBody>
      </p:sp>
      <p:sp>
        <p:nvSpPr>
          <p:cNvPr id="4" name="页脚占位符 3">
            <a:extLst>
              <a:ext uri="{FF2B5EF4-FFF2-40B4-BE49-F238E27FC236}">
                <a16:creationId xmlns:a16="http://schemas.microsoft.com/office/drawing/2014/main" id="{53CA6015-0C68-48E1-A38D-678E192286DE}"/>
              </a:ext>
            </a:extLst>
          </p:cNvPr>
          <p:cNvSpPr>
            <a:spLocks noGrp="1"/>
          </p:cNvSpPr>
          <p:nvPr>
            <p:ph type="ftr" sz="quarter" idx="11"/>
          </p:nvPr>
        </p:nvSpPr>
        <p:spPr/>
        <p:txBody>
          <a:bodyPr/>
          <a:lstStyle/>
          <a:p>
            <a:r>
              <a:rPr lang="en-US" altLang="zh-CN"/>
              <a:t>BEIHANG UNIVERSITY</a:t>
            </a:r>
            <a:endParaRPr lang="zh-CN" altLang="en-US" dirty="0"/>
          </a:p>
        </p:txBody>
      </p:sp>
      <p:sp>
        <p:nvSpPr>
          <p:cNvPr id="5" name="灯片编号占位符 4">
            <a:extLst>
              <a:ext uri="{FF2B5EF4-FFF2-40B4-BE49-F238E27FC236}">
                <a16:creationId xmlns:a16="http://schemas.microsoft.com/office/drawing/2014/main" id="{96AC0601-5B2A-4F7A-920E-BB4F750C4C2E}"/>
              </a:ext>
            </a:extLst>
          </p:cNvPr>
          <p:cNvSpPr>
            <a:spLocks noGrp="1"/>
          </p:cNvSpPr>
          <p:nvPr>
            <p:ph type="sldNum" sz="quarter" idx="12"/>
          </p:nvPr>
        </p:nvSpPr>
        <p:spPr/>
        <p:txBody>
          <a:bodyPr/>
          <a:lstStyle/>
          <a:p>
            <a:fld id="{C973A10A-598A-4DFE-AF15-9CC7AAA1CF03}" type="slidenum">
              <a:rPr lang="zh-CN" altLang="en-US" smtClean="0"/>
              <a:pPr/>
              <a:t>9</a:t>
            </a:fld>
            <a:endParaRPr lang="zh-CN" altLang="en-US" dirty="0"/>
          </a:p>
        </p:txBody>
      </p:sp>
      <p:sp>
        <p:nvSpPr>
          <p:cNvPr id="6" name="标题 5">
            <a:extLst>
              <a:ext uri="{FF2B5EF4-FFF2-40B4-BE49-F238E27FC236}">
                <a16:creationId xmlns:a16="http://schemas.microsoft.com/office/drawing/2014/main" id="{706D7897-697F-4208-8A60-6B131CFC647B}"/>
              </a:ext>
            </a:extLst>
          </p:cNvPr>
          <p:cNvSpPr>
            <a:spLocks noGrp="1"/>
          </p:cNvSpPr>
          <p:nvPr>
            <p:ph type="title"/>
          </p:nvPr>
        </p:nvSpPr>
        <p:spPr/>
        <p:txBody>
          <a:bodyPr/>
          <a:lstStyle/>
          <a:p>
            <a:r>
              <a:rPr lang="en-US" altLang="zh-CN" dirty="0"/>
              <a:t>How to Write an Abstract</a:t>
            </a:r>
          </a:p>
        </p:txBody>
      </p:sp>
      <p:sp>
        <p:nvSpPr>
          <p:cNvPr id="7" name="文本占位符 6">
            <a:extLst>
              <a:ext uri="{FF2B5EF4-FFF2-40B4-BE49-F238E27FC236}">
                <a16:creationId xmlns:a16="http://schemas.microsoft.com/office/drawing/2014/main" id="{C711849B-DF28-4DEF-B60E-78477697DEB8}"/>
              </a:ext>
            </a:extLst>
          </p:cNvPr>
          <p:cNvSpPr>
            <a:spLocks noGrp="1"/>
          </p:cNvSpPr>
          <p:nvPr>
            <p:ph type="body" sz="quarter" idx="13"/>
          </p:nvPr>
        </p:nvSpPr>
        <p:spPr/>
        <p:txBody>
          <a:bodyPr/>
          <a:lstStyle/>
          <a:p>
            <a:endParaRPr lang="zh-CN" altLang="en-US" dirty="0"/>
          </a:p>
        </p:txBody>
      </p:sp>
      <p:sp>
        <p:nvSpPr>
          <p:cNvPr id="8" name="文本占位符 7">
            <a:extLst>
              <a:ext uri="{FF2B5EF4-FFF2-40B4-BE49-F238E27FC236}">
                <a16:creationId xmlns:a16="http://schemas.microsoft.com/office/drawing/2014/main" id="{A7396878-E3DB-4C97-8FE5-18F64378A19B}"/>
              </a:ext>
            </a:extLst>
          </p:cNvPr>
          <p:cNvSpPr>
            <a:spLocks noGrp="1"/>
          </p:cNvSpPr>
          <p:nvPr>
            <p:ph type="body" sz="quarter" idx="14"/>
          </p:nvPr>
        </p:nvSpPr>
        <p:spPr/>
        <p:txBody>
          <a:bodyPr/>
          <a:lstStyle/>
          <a:p>
            <a:r>
              <a:rPr lang="en-US" altLang="zh-CN" dirty="0"/>
              <a:t>Purpose</a:t>
            </a:r>
          </a:p>
          <a:p>
            <a:r>
              <a:rPr lang="en-US" altLang="zh-CN" dirty="0">
                <a:solidFill>
                  <a:srgbClr val="FF0000"/>
                </a:solidFill>
              </a:rPr>
              <a:t>Template</a:t>
            </a:r>
          </a:p>
          <a:p>
            <a:r>
              <a:rPr lang="en-US" altLang="zh-CN" dirty="0"/>
              <a:t>Translation</a:t>
            </a:r>
          </a:p>
          <a:p>
            <a:r>
              <a:rPr lang="en-US" altLang="zh-CN" dirty="0"/>
              <a:t>Other Types</a:t>
            </a:r>
          </a:p>
          <a:p>
            <a:endParaRPr lang="zh-CN" altLang="en-US" dirty="0"/>
          </a:p>
        </p:txBody>
      </p:sp>
    </p:spTree>
    <p:extLst>
      <p:ext uri="{BB962C8B-B14F-4D97-AF65-F5344CB8AC3E}">
        <p14:creationId xmlns:p14="http://schemas.microsoft.com/office/powerpoint/2010/main" val="407641943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3208</TotalTime>
  <Words>3376</Words>
  <Application>Microsoft Office PowerPoint</Application>
  <PresentationFormat>全屏显示(4:3)</PresentationFormat>
  <Paragraphs>555</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黑体</vt:lpstr>
      <vt:lpstr>Arial</vt:lpstr>
      <vt:lpstr>Bookman Old Style</vt:lpstr>
      <vt:lpstr>Calibri</vt:lpstr>
      <vt:lpstr>Times New Roman</vt:lpstr>
      <vt:lpstr>Wingdings</vt:lpstr>
      <vt:lpstr>Office 主题​​</vt:lpstr>
      <vt:lpstr>Abstract Writing</vt:lpstr>
      <vt:lpstr>Abstract Writing</vt:lpstr>
      <vt:lpstr>The Purpose of an Abstract</vt:lpstr>
      <vt:lpstr>How to Write an Abstract</vt:lpstr>
      <vt:lpstr>How to Write an Abstract</vt:lpstr>
      <vt:lpstr>How to Write an Abstract</vt:lpstr>
      <vt:lpstr>How to Write an Abstract</vt:lpstr>
      <vt:lpstr>How to Write an Abstract</vt:lpstr>
      <vt:lpstr>How to Write an Abstract</vt:lpstr>
      <vt:lpstr>How to Write an Abstract</vt:lpstr>
      <vt:lpstr>How to Write an Abstract</vt:lpstr>
      <vt:lpstr>How to Write an Abstract</vt:lpstr>
      <vt:lpstr>Tips* for Translation</vt:lpstr>
      <vt:lpstr>Tips for Translation</vt:lpstr>
      <vt:lpstr>Tips for Translation</vt:lpstr>
      <vt:lpstr>Tips for Translation</vt:lpstr>
      <vt:lpstr>Tips for Translation</vt:lpstr>
      <vt:lpstr>Tips for Translation</vt:lpstr>
      <vt:lpstr>Tips for Translation</vt:lpstr>
      <vt:lpstr>Tips for Translation</vt:lpstr>
      <vt:lpstr>Tips for Translation</vt:lpstr>
      <vt:lpstr>Tips for Translation</vt:lpstr>
      <vt:lpstr>Tips for Translation</vt:lpstr>
      <vt:lpstr>When You Write Other Types of Abstracts </vt:lpstr>
      <vt:lpstr>When You Write Other Types of Abstracts </vt:lpstr>
      <vt:lpstr>When You Write Other Types of Abstracts </vt:lpstr>
      <vt:lpstr>When You Write Other Types of Abstracts </vt:lpstr>
      <vt:lpstr>When You Write Other Types of Abstracts </vt:lpstr>
      <vt:lpstr>When You Write Other Types of Abstracts </vt:lpstr>
      <vt:lpstr>When You Write Other Types of Abstracts </vt:lpstr>
      <vt:lpstr>When You Write Other Types of Abstracts </vt:lpstr>
      <vt:lpstr>Summary</vt:lpstr>
      <vt:lpstr>Summary</vt:lpstr>
      <vt:lpstr>Summary</vt:lpstr>
      <vt:lpstr>Reference</vt:lpstr>
      <vt:lpstr>Reference</vt:lpstr>
      <vt:lpstr>PowerPoint 演示文稿</vt:lpstr>
      <vt:lpstr>How to Write an 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 Yukai</dc:creator>
  <cp:lastModifiedBy>Haibo ZHANG</cp:lastModifiedBy>
  <cp:revision>259</cp:revision>
  <dcterms:created xsi:type="dcterms:W3CDTF">2019-07-22T00:56:34Z</dcterms:created>
  <dcterms:modified xsi:type="dcterms:W3CDTF">2021-04-20T01:58:05Z</dcterms:modified>
</cp:coreProperties>
</file>