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122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532" y="2130429"/>
            <a:ext cx="7772936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068" y="3886200"/>
            <a:ext cx="640187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809" indent="0" algn="ctr">
              <a:buNone/>
              <a:defRPr/>
            </a:lvl2pPr>
            <a:lvl3pPr marL="685617" indent="0" algn="ctr">
              <a:buNone/>
              <a:defRPr/>
            </a:lvl3pPr>
            <a:lvl4pPr marL="1028426" indent="0" algn="ctr">
              <a:buNone/>
              <a:defRPr/>
            </a:lvl4pPr>
            <a:lvl5pPr marL="1371234" indent="0" algn="ctr">
              <a:buNone/>
              <a:defRPr/>
            </a:lvl5pPr>
            <a:lvl6pPr marL="1714043" indent="0" algn="ctr">
              <a:buNone/>
              <a:defRPr/>
            </a:lvl6pPr>
            <a:lvl7pPr marL="2056851" indent="0" algn="ctr">
              <a:buNone/>
              <a:defRPr/>
            </a:lvl7pPr>
            <a:lvl8pPr marL="2399660" indent="0" algn="ctr">
              <a:buNone/>
              <a:defRPr/>
            </a:lvl8pPr>
            <a:lvl9pPr marL="274246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014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9879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385" y="908051"/>
            <a:ext cx="2056597" cy="521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24" y="908051"/>
            <a:ext cx="6059105" cy="521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4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25" y="908052"/>
            <a:ext cx="8229957" cy="63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71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023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1" y="4406903"/>
            <a:ext cx="7771745" cy="1362074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1" y="2906713"/>
            <a:ext cx="7771745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09" indent="0">
              <a:buNone/>
              <a:defRPr sz="1300"/>
            </a:lvl2pPr>
            <a:lvl3pPr marL="685617" indent="0">
              <a:buNone/>
              <a:defRPr sz="1200"/>
            </a:lvl3pPr>
            <a:lvl4pPr marL="1028426" indent="0">
              <a:buNone/>
              <a:defRPr sz="1000"/>
            </a:lvl4pPr>
            <a:lvl5pPr marL="1371234" indent="0">
              <a:buNone/>
              <a:defRPr sz="1000"/>
            </a:lvl5pPr>
            <a:lvl6pPr marL="1714043" indent="0">
              <a:buNone/>
              <a:defRPr sz="1000"/>
            </a:lvl6pPr>
            <a:lvl7pPr marL="2056851" indent="0">
              <a:buNone/>
              <a:defRPr sz="1000"/>
            </a:lvl7pPr>
            <a:lvl8pPr marL="2399660" indent="0">
              <a:buNone/>
              <a:defRPr sz="1000"/>
            </a:lvl8pPr>
            <a:lvl9pPr marL="274246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93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021" y="1600203"/>
            <a:ext cx="4057256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533" y="1600203"/>
            <a:ext cx="4058446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275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25" y="274639"/>
            <a:ext cx="822995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022" y="1535113"/>
            <a:ext cx="4040594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0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022" y="2174875"/>
            <a:ext cx="4040594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196" y="1535113"/>
            <a:ext cx="4041784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0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196" y="2174875"/>
            <a:ext cx="4041784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800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047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6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24" y="273049"/>
            <a:ext cx="3008725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241" y="273053"/>
            <a:ext cx="5111738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024" y="1435103"/>
            <a:ext cx="3008725" cy="4691063"/>
          </a:xfrm>
        </p:spPr>
        <p:txBody>
          <a:bodyPr/>
          <a:lstStyle>
            <a:lvl1pPr marL="0" indent="0">
              <a:buNone/>
              <a:defRPr sz="1000"/>
            </a:lvl1pPr>
            <a:lvl2pPr marL="342809" indent="0">
              <a:buNone/>
              <a:defRPr sz="900"/>
            </a:lvl2pPr>
            <a:lvl3pPr marL="685617" indent="0">
              <a:buNone/>
              <a:defRPr sz="700"/>
            </a:lvl3pPr>
            <a:lvl4pPr marL="1028426" indent="0">
              <a:buNone/>
              <a:defRPr sz="700"/>
            </a:lvl4pPr>
            <a:lvl5pPr marL="1371234" indent="0">
              <a:buNone/>
              <a:defRPr sz="700"/>
            </a:lvl5pPr>
            <a:lvl6pPr marL="1714043" indent="0">
              <a:buNone/>
              <a:defRPr sz="700"/>
            </a:lvl6pPr>
            <a:lvl7pPr marL="2056851" indent="0">
              <a:buNone/>
              <a:defRPr sz="700"/>
            </a:lvl7pPr>
            <a:lvl8pPr marL="2399660" indent="0">
              <a:buNone/>
              <a:defRPr sz="700"/>
            </a:lvl8pPr>
            <a:lvl9pPr marL="274246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940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381" y="4800600"/>
            <a:ext cx="5486638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381" y="612775"/>
            <a:ext cx="5486638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09" indent="0">
              <a:buNone/>
              <a:defRPr sz="2100"/>
            </a:lvl2pPr>
            <a:lvl3pPr marL="685617" indent="0">
              <a:buNone/>
              <a:defRPr sz="1800"/>
            </a:lvl3pPr>
            <a:lvl4pPr marL="1028426" indent="0">
              <a:buNone/>
              <a:defRPr sz="1500"/>
            </a:lvl4pPr>
            <a:lvl5pPr marL="1371234" indent="0">
              <a:buNone/>
              <a:defRPr sz="1500"/>
            </a:lvl5pPr>
            <a:lvl6pPr marL="1714043" indent="0">
              <a:buNone/>
              <a:defRPr sz="1500"/>
            </a:lvl6pPr>
            <a:lvl7pPr marL="2056851" indent="0">
              <a:buNone/>
              <a:defRPr sz="1500"/>
            </a:lvl7pPr>
            <a:lvl8pPr marL="2399660" indent="0">
              <a:buNone/>
              <a:defRPr sz="1500"/>
            </a:lvl8pPr>
            <a:lvl9pPr marL="2742468" indent="0">
              <a:buNone/>
              <a:defRPr sz="1500"/>
            </a:lvl9pPr>
          </a:lstStyle>
          <a:p>
            <a:pPr lvl="0"/>
            <a:endParaRPr lang="zh-CN" altLang="en-US" noProof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381" y="5367339"/>
            <a:ext cx="5486638" cy="804863"/>
          </a:xfrm>
        </p:spPr>
        <p:txBody>
          <a:bodyPr/>
          <a:lstStyle>
            <a:lvl1pPr marL="0" indent="0">
              <a:buNone/>
              <a:defRPr sz="1000"/>
            </a:lvl1pPr>
            <a:lvl2pPr marL="342809" indent="0">
              <a:buNone/>
              <a:defRPr sz="900"/>
            </a:lvl2pPr>
            <a:lvl3pPr marL="685617" indent="0">
              <a:buNone/>
              <a:defRPr sz="700"/>
            </a:lvl3pPr>
            <a:lvl4pPr marL="1028426" indent="0">
              <a:buNone/>
              <a:defRPr sz="700"/>
            </a:lvl4pPr>
            <a:lvl5pPr marL="1371234" indent="0">
              <a:buNone/>
              <a:defRPr sz="700"/>
            </a:lvl5pPr>
            <a:lvl6pPr marL="1714043" indent="0">
              <a:buNone/>
              <a:defRPr sz="700"/>
            </a:lvl6pPr>
            <a:lvl7pPr marL="2056851" indent="0">
              <a:buNone/>
              <a:defRPr sz="700"/>
            </a:lvl7pPr>
            <a:lvl8pPr marL="2399660" indent="0">
              <a:buNone/>
              <a:defRPr sz="700"/>
            </a:lvl8pPr>
            <a:lvl9pPr marL="2742468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723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025" y="908052"/>
            <a:ext cx="822995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25" y="1600203"/>
            <a:ext cx="822995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itchFamily="34" charset="0"/>
              </a:rPr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08165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ea typeface="微软雅黑" pitchFamily="34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ea typeface="微软雅黑" pitchFamily="34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ea typeface="微软雅黑" pitchFamily="34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ea typeface="微软雅黑" pitchFamily="34" charset="-122"/>
          <a:sym typeface="Arial" pitchFamily="34" charset="0"/>
        </a:defRPr>
      </a:lvl5pPr>
      <a:lvl6pPr marL="342809" algn="l" rtl="0" fontAlgn="base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ea typeface="微软雅黑" pitchFamily="34" charset="-122"/>
          <a:sym typeface="Arial" pitchFamily="34" charset="0"/>
        </a:defRPr>
      </a:lvl6pPr>
      <a:lvl7pPr marL="685617" algn="l" rtl="0" fontAlgn="base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ea typeface="微软雅黑" pitchFamily="34" charset="-122"/>
          <a:sym typeface="Arial" pitchFamily="34" charset="0"/>
        </a:defRPr>
      </a:lvl7pPr>
      <a:lvl8pPr marL="1028426" algn="l" rtl="0" fontAlgn="base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ea typeface="微软雅黑" pitchFamily="34" charset="-122"/>
          <a:sym typeface="Arial" pitchFamily="34" charset="0"/>
        </a:defRPr>
      </a:lvl8pPr>
      <a:lvl9pPr marL="1371234" algn="l" rtl="0" fontAlgn="base">
        <a:spcBef>
          <a:spcPct val="0"/>
        </a:spcBef>
        <a:spcAft>
          <a:spcPct val="0"/>
        </a:spcAft>
        <a:defRPr sz="1800">
          <a:solidFill>
            <a:schemeClr val="accent1"/>
          </a:solidFill>
          <a:latin typeface="Arial" pitchFamily="34" charset="0"/>
          <a:ea typeface="微软雅黑" pitchFamily="34" charset="-122"/>
          <a:sym typeface="Arial" pitchFamily="34" charset="0"/>
        </a:defRPr>
      </a:lvl9pPr>
    </p:titleStyle>
    <p:bodyStyle>
      <a:lvl1pPr marL="257106" indent="-257106" algn="l" defTabSz="0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accent1"/>
          </a:solidFill>
          <a:latin typeface="+mn-lt"/>
          <a:ea typeface="+mn-ea"/>
          <a:cs typeface="+mn-cs"/>
          <a:sym typeface="Arial" pitchFamily="34" charset="0"/>
        </a:defRPr>
      </a:lvl1pPr>
      <a:lvl2pPr marL="557064" indent="-214255" algn="l" defTabSz="0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accent1"/>
          </a:solidFill>
          <a:latin typeface="+mn-lt"/>
          <a:ea typeface="仿宋_GB2312" pitchFamily="1" charset="-122"/>
          <a:sym typeface="Arial" pitchFamily="34" charset="0"/>
        </a:defRPr>
      </a:lvl2pPr>
      <a:lvl3pPr marL="857021" indent="-171404" algn="l" defTabSz="0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  <a:sym typeface="Arial" pitchFamily="34" charset="0"/>
        </a:defRPr>
      </a:lvl3pPr>
      <a:lvl4pPr marL="1199830" indent="-171404" algn="l" defTabSz="0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  <a:sym typeface="Arial" pitchFamily="34" charset="0"/>
        </a:defRPr>
      </a:lvl4pPr>
      <a:lvl5pPr marL="1542639" indent="-171404" algn="l" defTabSz="0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  <a:sym typeface="Arial" pitchFamily="34" charset="0"/>
        </a:defRPr>
      </a:lvl5pPr>
      <a:lvl6pPr marL="1885447" indent="-171404" algn="l" defTabSz="0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  <a:sym typeface="Arial" pitchFamily="34" charset="0"/>
        </a:defRPr>
      </a:lvl6pPr>
      <a:lvl7pPr marL="2228256" indent="-171404" algn="l" defTabSz="0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  <a:sym typeface="Arial" pitchFamily="34" charset="0"/>
        </a:defRPr>
      </a:lvl7pPr>
      <a:lvl8pPr marL="2571064" indent="-171404" algn="l" defTabSz="0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  <a:sym typeface="Arial" pitchFamily="34" charset="0"/>
        </a:defRPr>
      </a:lvl8pPr>
      <a:lvl9pPr marL="2913873" indent="-171404" algn="l" defTabSz="0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  <a:sym typeface="Arial" pitchFamily="34" charset="0"/>
        </a:defRPr>
      </a:lvl9pPr>
    </p:bodyStyle>
    <p:otherStyle>
      <a:defPPr>
        <a:defRPr lang="zh-CN"/>
      </a:defPPr>
      <a:lvl1pPr marL="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5"/>
          <p:cNvSpPr>
            <a:spLocks noChangeArrowheads="1"/>
          </p:cNvSpPr>
          <p:nvPr/>
        </p:nvSpPr>
        <p:spPr bwMode="auto">
          <a:xfrm>
            <a:off x="47607" y="73029"/>
            <a:ext cx="921184" cy="485774"/>
          </a:xfrm>
          <a:custGeom>
            <a:avLst/>
            <a:gdLst>
              <a:gd name="T0" fmla="*/ 0 w 1600"/>
              <a:gd name="T1" fmla="*/ 0 h 617"/>
              <a:gd name="T2" fmla="*/ 2147483647 w 1600"/>
              <a:gd name="T3" fmla="*/ 0 h 617"/>
              <a:gd name="T4" fmla="*/ 2147483647 w 1600"/>
              <a:gd name="T5" fmla="*/ 2147483647 h 617"/>
              <a:gd name="T6" fmla="*/ 2147483647 w 1600"/>
              <a:gd name="T7" fmla="*/ 2147483647 h 617"/>
              <a:gd name="T8" fmla="*/ 0 w 1600"/>
              <a:gd name="T9" fmla="*/ 2147483647 h 617"/>
              <a:gd name="T10" fmla="*/ 0 w 160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0"/>
              <a:gd name="T19" fmla="*/ 0 h 617"/>
              <a:gd name="T20" fmla="*/ 1600 w 160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0" h="617">
                <a:moveTo>
                  <a:pt x="0" y="0"/>
                </a:moveTo>
                <a:lnTo>
                  <a:pt x="1429" y="0"/>
                </a:lnTo>
                <a:lnTo>
                  <a:pt x="1600" y="308"/>
                </a:lnTo>
                <a:lnTo>
                  <a:pt x="1429" y="617"/>
                </a:lnTo>
                <a:lnTo>
                  <a:pt x="0" y="61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62" tIns="34281" rIns="68562" bIns="3428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71" name="Freeform 6"/>
          <p:cNvSpPr>
            <a:spLocks noChangeArrowheads="1"/>
          </p:cNvSpPr>
          <p:nvPr/>
        </p:nvSpPr>
        <p:spPr bwMode="auto">
          <a:xfrm>
            <a:off x="897381" y="73029"/>
            <a:ext cx="7658680" cy="485774"/>
          </a:xfrm>
          <a:custGeom>
            <a:avLst/>
            <a:gdLst>
              <a:gd name="T0" fmla="*/ 0 w 13327"/>
              <a:gd name="T1" fmla="*/ 0 h 617"/>
              <a:gd name="T2" fmla="*/ 2147483647 w 13327"/>
              <a:gd name="T3" fmla="*/ 0 h 617"/>
              <a:gd name="T4" fmla="*/ 2147483647 w 13327"/>
              <a:gd name="T5" fmla="*/ 2147483647 h 617"/>
              <a:gd name="T6" fmla="*/ 2147483647 w 13327"/>
              <a:gd name="T7" fmla="*/ 2147483647 h 617"/>
              <a:gd name="T8" fmla="*/ 0 w 13327"/>
              <a:gd name="T9" fmla="*/ 2147483647 h 617"/>
              <a:gd name="T10" fmla="*/ 2147483647 w 13327"/>
              <a:gd name="T11" fmla="*/ 2147483647 h 617"/>
              <a:gd name="T12" fmla="*/ 0 w 13327"/>
              <a:gd name="T13" fmla="*/ 0 h 6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27"/>
              <a:gd name="T22" fmla="*/ 0 h 617"/>
              <a:gd name="T23" fmla="*/ 13327 w 13327"/>
              <a:gd name="T24" fmla="*/ 617 h 6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27" h="617">
                <a:moveTo>
                  <a:pt x="0" y="0"/>
                </a:moveTo>
                <a:lnTo>
                  <a:pt x="13155" y="0"/>
                </a:lnTo>
                <a:lnTo>
                  <a:pt x="13327" y="308"/>
                </a:lnTo>
                <a:lnTo>
                  <a:pt x="13155" y="617"/>
                </a:lnTo>
                <a:lnTo>
                  <a:pt x="0" y="617"/>
                </a:lnTo>
                <a:lnTo>
                  <a:pt x="171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62" tIns="34281" rIns="68562" bIns="3428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72" name="Freeform 7"/>
          <p:cNvSpPr>
            <a:spLocks noChangeArrowheads="1"/>
          </p:cNvSpPr>
          <p:nvPr/>
        </p:nvSpPr>
        <p:spPr bwMode="auto">
          <a:xfrm>
            <a:off x="8487032" y="73029"/>
            <a:ext cx="609362" cy="485774"/>
          </a:xfrm>
          <a:custGeom>
            <a:avLst/>
            <a:gdLst>
              <a:gd name="T0" fmla="*/ 0 w 1060"/>
              <a:gd name="T1" fmla="*/ 0 h 617"/>
              <a:gd name="T2" fmla="*/ 2147483647 w 1060"/>
              <a:gd name="T3" fmla="*/ 0 h 617"/>
              <a:gd name="T4" fmla="*/ 2147483647 w 1060"/>
              <a:gd name="T5" fmla="*/ 2147483647 h 617"/>
              <a:gd name="T6" fmla="*/ 0 w 1060"/>
              <a:gd name="T7" fmla="*/ 2147483647 h 617"/>
              <a:gd name="T8" fmla="*/ 2147483647 w 1060"/>
              <a:gd name="T9" fmla="*/ 2147483647 h 617"/>
              <a:gd name="T10" fmla="*/ 0 w 1060"/>
              <a:gd name="T11" fmla="*/ 0 h 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60"/>
              <a:gd name="T19" fmla="*/ 0 h 617"/>
              <a:gd name="T20" fmla="*/ 1060 w 1060"/>
              <a:gd name="T21" fmla="*/ 617 h 6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60" h="617">
                <a:moveTo>
                  <a:pt x="0" y="0"/>
                </a:moveTo>
                <a:lnTo>
                  <a:pt x="1060" y="0"/>
                </a:lnTo>
                <a:lnTo>
                  <a:pt x="1060" y="617"/>
                </a:lnTo>
                <a:lnTo>
                  <a:pt x="0" y="617"/>
                </a:lnTo>
                <a:lnTo>
                  <a:pt x="172" y="3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62" tIns="34281" rIns="68562" bIns="3428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73" name="TextBox 14"/>
          <p:cNvSpPr>
            <a:spLocks noChangeArrowheads="1"/>
          </p:cNvSpPr>
          <p:nvPr/>
        </p:nvSpPr>
        <p:spPr bwMode="auto">
          <a:xfrm>
            <a:off x="8642770" y="142801"/>
            <a:ext cx="369297" cy="3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54C4B6DB-2184-429C-A17C-1BE7372E8AF1}" type="slidenum"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itchFamily="34" charset="-122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</a:t>
            </a:fld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itchFamily="34" charset="-122"/>
            </a:endParaRPr>
          </a:p>
        </p:txBody>
      </p:sp>
      <p:sp>
        <p:nvSpPr>
          <p:cNvPr id="7174" name="TextBox 54"/>
          <p:cNvSpPr>
            <a:spLocks noChangeArrowheads="1"/>
          </p:cNvSpPr>
          <p:nvPr/>
        </p:nvSpPr>
        <p:spPr bwMode="auto">
          <a:xfrm>
            <a:off x="903332" y="119718"/>
            <a:ext cx="7652729" cy="392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2" tIns="34281" rIns="68562" bIns="3428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itchFamily="34" charset="-122"/>
              </a:rPr>
              <a:t>专题三：直升机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itchFamily="34" charset="-122"/>
              </a:rPr>
              <a:t>/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itchFamily="34" charset="-122"/>
              </a:rPr>
              <a:t>通用飞机海上应急处置方案制定与评价研究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571745-1413-2D46-B93E-9AAC13896A0F}"/>
              </a:ext>
            </a:extLst>
          </p:cNvPr>
          <p:cNvSpPr txBox="1"/>
          <p:nvPr/>
        </p:nvSpPr>
        <p:spPr>
          <a:xfrm>
            <a:off x="47607" y="620766"/>
            <a:ext cx="9048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基于仿真推演的处置方案制定技术研究</a:t>
            </a:r>
          </a:p>
        </p:txBody>
      </p:sp>
      <p:sp>
        <p:nvSpPr>
          <p:cNvPr id="55" name="TextBox 55"/>
          <p:cNvSpPr>
            <a:spLocks noChangeArrowheads="1"/>
          </p:cNvSpPr>
          <p:nvPr/>
        </p:nvSpPr>
        <p:spPr bwMode="auto">
          <a:xfrm>
            <a:off x="47607" y="142801"/>
            <a:ext cx="798598" cy="3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2" tIns="34281" rIns="68562" bIns="34281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itchFamily="34" charset="0"/>
              </a:rPr>
              <a:t>Part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Arial" pitchFamily="34" charset="0"/>
              </a:rPr>
              <a:t>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Arial" pitchFamily="34" charset="0"/>
            </a:endParaRPr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 bwMode="auto">
          <a:xfrm>
            <a:off x="2172238" y="2465545"/>
            <a:ext cx="7288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cxnSpLocks/>
          </p:cNvCxnSpPr>
          <p:nvPr/>
        </p:nvCxnSpPr>
        <p:spPr bwMode="auto">
          <a:xfrm flipH="1">
            <a:off x="2147071" y="4051451"/>
            <a:ext cx="7735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2606F32-6303-4DDE-BD05-29E042272F0A}"/>
              </a:ext>
            </a:extLst>
          </p:cNvPr>
          <p:cNvSpPr txBox="1"/>
          <p:nvPr/>
        </p:nvSpPr>
        <p:spPr>
          <a:xfrm>
            <a:off x="2321334" y="2093078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E2606F32-6303-4DDE-BD05-29E042272F0A}"/>
              </a:ext>
            </a:extLst>
          </p:cNvPr>
          <p:cNvSpPr txBox="1"/>
          <p:nvPr/>
        </p:nvSpPr>
        <p:spPr>
          <a:xfrm>
            <a:off x="2321334" y="3676854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输出</a:t>
            </a: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734E4CC1-362F-473C-8C7C-7A2B8D2E9FE3}"/>
              </a:ext>
            </a:extLst>
          </p:cNvPr>
          <p:cNvSpPr/>
          <p:nvPr/>
        </p:nvSpPr>
        <p:spPr bwMode="auto">
          <a:xfrm>
            <a:off x="4160475" y="5277569"/>
            <a:ext cx="2547044" cy="741714"/>
          </a:xfrm>
          <a:prstGeom prst="diamond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8484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1328F97-3066-4E0A-A1C2-66E040BA2CB5}"/>
              </a:ext>
            </a:extLst>
          </p:cNvPr>
          <p:cNvGrpSpPr/>
          <p:nvPr/>
        </p:nvGrpSpPr>
        <p:grpSpPr>
          <a:xfrm>
            <a:off x="2915862" y="1777462"/>
            <a:ext cx="5036271" cy="3288606"/>
            <a:chOff x="2915862" y="1777462"/>
            <a:chExt cx="5036271" cy="3288606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DA979D-2EAC-4B8A-9B9B-FB82D50E017C}"/>
                </a:ext>
              </a:extLst>
            </p:cNvPr>
            <p:cNvSpPr/>
            <p:nvPr/>
          </p:nvSpPr>
          <p:spPr bwMode="auto">
            <a:xfrm>
              <a:off x="3218548" y="2240369"/>
              <a:ext cx="1260000" cy="1188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突发事件编辑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4964F8B-E309-4679-BC4F-18629566321D}"/>
                </a:ext>
              </a:extLst>
            </p:cNvPr>
            <p:cNvSpPr/>
            <p:nvPr/>
          </p:nvSpPr>
          <p:spPr bwMode="auto">
            <a:xfrm>
              <a:off x="4861822" y="3738892"/>
              <a:ext cx="1260000" cy="1188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任务分配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2D8EF19-3318-443F-95CC-56CF77EC36F6}"/>
                </a:ext>
              </a:extLst>
            </p:cNvPr>
            <p:cNvSpPr/>
            <p:nvPr/>
          </p:nvSpPr>
          <p:spPr bwMode="auto">
            <a:xfrm>
              <a:off x="6509660" y="3738361"/>
              <a:ext cx="1260000" cy="1188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处置流程确定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114D742-B978-422F-803C-26A92FFA3F7A}"/>
                </a:ext>
              </a:extLst>
            </p:cNvPr>
            <p:cNvSpPr/>
            <p:nvPr/>
          </p:nvSpPr>
          <p:spPr bwMode="auto">
            <a:xfrm>
              <a:off x="4866386" y="2235032"/>
              <a:ext cx="1260000" cy="1188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任务分析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1F250E7B-E5D2-4EAD-A0C7-1066B7A18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770" y="2619955"/>
              <a:ext cx="1109027" cy="675772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91EF236A-EEDC-431D-BE58-D103DD6EF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2483" y="2591661"/>
              <a:ext cx="1141379" cy="704066"/>
            </a:xfrm>
            <a:prstGeom prst="rect">
              <a:avLst/>
            </a:prstGeom>
          </p:spPr>
        </p:pic>
        <p:sp>
          <p:nvSpPr>
            <p:cNvPr id="63" name="圆角矩形 61">
              <a:extLst>
                <a:ext uri="{FF2B5EF4-FFF2-40B4-BE49-F238E27FC236}">
                  <a16:creationId xmlns:a16="http://schemas.microsoft.com/office/drawing/2014/main" id="{341473A8-3B3A-4872-B91A-6BC9887E607C}"/>
                </a:ext>
              </a:extLst>
            </p:cNvPr>
            <p:cNvSpPr/>
            <p:nvPr/>
          </p:nvSpPr>
          <p:spPr bwMode="auto">
            <a:xfrm>
              <a:off x="2915862" y="1777462"/>
              <a:ext cx="5036271" cy="3288606"/>
            </a:xfrm>
            <a:prstGeom prst="roundRect">
              <a:avLst>
                <a:gd name="adj" fmla="val 221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7E7E7">
                      <a:lumMod val="10000"/>
                    </a:srgb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仿真推演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83F21B5-DB56-47B6-9098-8D6A4B01CE2B}"/>
                </a:ext>
              </a:extLst>
            </p:cNvPr>
            <p:cNvSpPr/>
            <p:nvPr/>
          </p:nvSpPr>
          <p:spPr bwMode="auto">
            <a:xfrm>
              <a:off x="3211883" y="3727275"/>
              <a:ext cx="1260000" cy="1188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航路规划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46B3E20-45D4-4973-AF0C-62B70349B2E1}"/>
                </a:ext>
              </a:extLst>
            </p:cNvPr>
            <p:cNvSpPr/>
            <p:nvPr/>
          </p:nvSpPr>
          <p:spPr bwMode="auto">
            <a:xfrm>
              <a:off x="6514224" y="2240369"/>
              <a:ext cx="1260000" cy="1188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救援力量选择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0050EA65-DF6C-421D-B9AD-8D5696C3CD5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4224" y="2622024"/>
              <a:ext cx="1080000" cy="7200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EF922C16-EEE2-4935-B7CC-13F3A6D123B5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/>
            <a:srcRect l="6941" r="18678"/>
            <a:stretch/>
          </p:blipFill>
          <p:spPr>
            <a:xfrm>
              <a:off x="4962472" y="4126094"/>
              <a:ext cx="1080000" cy="720000"/>
            </a:xfrm>
            <a:prstGeom prst="rect">
              <a:avLst/>
            </a:prstGeom>
            <a:ln>
              <a:solidFill>
                <a:schemeClr val="accent6">
                  <a:lumMod val="10000"/>
                </a:schemeClr>
              </a:solidFill>
            </a:ln>
          </p:spPr>
        </p:pic>
        <p:sp>
          <p:nvSpPr>
            <p:cNvPr id="73" name="右箭头 91">
              <a:extLst>
                <a:ext uri="{FF2B5EF4-FFF2-40B4-BE49-F238E27FC236}">
                  <a16:creationId xmlns:a16="http://schemas.microsoft.com/office/drawing/2014/main" id="{B69523C4-0290-4A58-83BB-38BEF499A187}"/>
                </a:ext>
              </a:extLst>
            </p:cNvPr>
            <p:cNvSpPr/>
            <p:nvPr/>
          </p:nvSpPr>
          <p:spPr bwMode="auto">
            <a:xfrm>
              <a:off x="4539168" y="2749972"/>
              <a:ext cx="284550" cy="20785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4" name="右箭头 91">
              <a:extLst>
                <a:ext uri="{FF2B5EF4-FFF2-40B4-BE49-F238E27FC236}">
                  <a16:creationId xmlns:a16="http://schemas.microsoft.com/office/drawing/2014/main" id="{CCE0CBF1-A368-45BE-9872-0D0C99449970}"/>
                </a:ext>
              </a:extLst>
            </p:cNvPr>
            <p:cNvSpPr/>
            <p:nvPr/>
          </p:nvSpPr>
          <p:spPr bwMode="auto">
            <a:xfrm>
              <a:off x="6157855" y="2749972"/>
              <a:ext cx="284550" cy="20785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5" name="右箭头 91">
              <a:extLst>
                <a:ext uri="{FF2B5EF4-FFF2-40B4-BE49-F238E27FC236}">
                  <a16:creationId xmlns:a16="http://schemas.microsoft.com/office/drawing/2014/main" id="{C1A6A497-D3F7-4FCD-8C84-7ED77D24ACF4}"/>
                </a:ext>
              </a:extLst>
            </p:cNvPr>
            <p:cNvSpPr/>
            <p:nvPr/>
          </p:nvSpPr>
          <p:spPr bwMode="auto">
            <a:xfrm rot="5400000">
              <a:off x="6997385" y="3486232"/>
              <a:ext cx="284550" cy="20785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6" name="右箭头 91">
              <a:extLst>
                <a:ext uri="{FF2B5EF4-FFF2-40B4-BE49-F238E27FC236}">
                  <a16:creationId xmlns:a16="http://schemas.microsoft.com/office/drawing/2014/main" id="{68B20FED-4E3B-4B9E-9FE7-83AB73E17E23}"/>
                </a:ext>
              </a:extLst>
            </p:cNvPr>
            <p:cNvSpPr/>
            <p:nvPr/>
          </p:nvSpPr>
          <p:spPr bwMode="auto">
            <a:xfrm rot="10800000">
              <a:off x="6186299" y="4217348"/>
              <a:ext cx="284550" cy="20785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7" name="右箭头 91">
              <a:extLst>
                <a:ext uri="{FF2B5EF4-FFF2-40B4-BE49-F238E27FC236}">
                  <a16:creationId xmlns:a16="http://schemas.microsoft.com/office/drawing/2014/main" id="{32566EEB-91CD-406D-8C21-EE671A51EABA}"/>
                </a:ext>
              </a:extLst>
            </p:cNvPr>
            <p:cNvSpPr/>
            <p:nvPr/>
          </p:nvSpPr>
          <p:spPr bwMode="auto">
            <a:xfrm rot="10800000">
              <a:off x="4516242" y="4238386"/>
              <a:ext cx="284550" cy="20785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B9C55702-09AD-42F9-B301-61D87F225864}"/>
              </a:ext>
            </a:extLst>
          </p:cNvPr>
          <p:cNvCxnSpPr>
            <a:stCxn id="14" idx="3"/>
            <a:endCxn id="63" idx="3"/>
          </p:cNvCxnSpPr>
          <p:nvPr/>
        </p:nvCxnSpPr>
        <p:spPr bwMode="auto">
          <a:xfrm flipV="1">
            <a:off x="6707519" y="3421765"/>
            <a:ext cx="1244614" cy="2226661"/>
          </a:xfrm>
          <a:prstGeom prst="bentConnector3">
            <a:avLst>
              <a:gd name="adj1" fmla="val 1183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BDCF182-0FAF-48D5-932A-163A46CF188D}"/>
              </a:ext>
            </a:extLst>
          </p:cNvPr>
          <p:cNvSpPr/>
          <p:nvPr/>
        </p:nvSpPr>
        <p:spPr>
          <a:xfrm>
            <a:off x="4650561" y="5386816"/>
            <a:ext cx="1615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8484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仿真推演结果是否满足要求？</a:t>
            </a:r>
          </a:p>
        </p:txBody>
      </p:sp>
      <p:sp>
        <p:nvSpPr>
          <p:cNvPr id="83" name="圆角矩形 61">
            <a:extLst>
              <a:ext uri="{FF2B5EF4-FFF2-40B4-BE49-F238E27FC236}">
                <a16:creationId xmlns:a16="http://schemas.microsoft.com/office/drawing/2014/main" id="{7DBA3EA1-4FA0-4A48-BF4F-FC9DDAF0DC6A}"/>
              </a:ext>
            </a:extLst>
          </p:cNvPr>
          <p:cNvSpPr/>
          <p:nvPr/>
        </p:nvSpPr>
        <p:spPr bwMode="auto">
          <a:xfrm>
            <a:off x="2915862" y="6218164"/>
            <a:ext cx="5036271" cy="451106"/>
          </a:xfrm>
          <a:prstGeom prst="roundRect">
            <a:avLst>
              <a:gd name="adj" fmla="val 2215"/>
            </a:avLst>
          </a:prstGeom>
          <a:ln>
            <a:solidFill>
              <a:schemeClr val="accent1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7E7">
                    <a:lumMod val="10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战法方案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E09BED8-104C-4D4D-A684-4F5060A50DA9}"/>
              </a:ext>
            </a:extLst>
          </p:cNvPr>
          <p:cNvCxnSpPr>
            <a:cxnSpLocks/>
            <a:stCxn id="14" idx="2"/>
            <a:endCxn id="83" idx="0"/>
          </p:cNvCxnSpPr>
          <p:nvPr/>
        </p:nvCxnSpPr>
        <p:spPr bwMode="auto">
          <a:xfrm>
            <a:off x="5433997" y="6019283"/>
            <a:ext cx="1" cy="1988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CA7BBB2-7D58-42C6-9ECD-CA997C2F1018}"/>
              </a:ext>
            </a:extLst>
          </p:cNvPr>
          <p:cNvSpPr txBox="1"/>
          <p:nvPr/>
        </p:nvSpPr>
        <p:spPr>
          <a:xfrm>
            <a:off x="5491822" y="59301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8484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F74A99-2A84-472E-8436-63DCC843FD66}"/>
              </a:ext>
            </a:extLst>
          </p:cNvPr>
          <p:cNvSpPr txBox="1"/>
          <p:nvPr/>
        </p:nvSpPr>
        <p:spPr>
          <a:xfrm>
            <a:off x="7243587" y="537808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8484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否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3742C71-50AF-4D68-9DBC-2C79E920802F}"/>
              </a:ext>
            </a:extLst>
          </p:cNvPr>
          <p:cNvSpPr txBox="1"/>
          <p:nvPr/>
        </p:nvSpPr>
        <p:spPr>
          <a:xfrm>
            <a:off x="559141" y="1033638"/>
            <a:ext cx="850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在仿真环境中编辑突发事件，通过任务分析、力量匹配、任务分配、航线规划制定处置计划，并通过智能推演评估计划安全性与任务效能，形成处置方案。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24F34A-03A8-463A-9276-44CC71E9BAC0}"/>
              </a:ext>
            </a:extLst>
          </p:cNvPr>
          <p:cNvGrpSpPr/>
          <p:nvPr/>
        </p:nvGrpSpPr>
        <p:grpSpPr>
          <a:xfrm>
            <a:off x="616469" y="1997626"/>
            <a:ext cx="1676949" cy="1450257"/>
            <a:chOff x="-1976709" y="1239042"/>
            <a:chExt cx="1834318" cy="1689766"/>
          </a:xfrm>
        </p:grpSpPr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3FBB5EA3-6255-4641-8680-500C61B53136}"/>
                </a:ext>
              </a:extLst>
            </p:cNvPr>
            <p:cNvSpPr txBox="1"/>
            <p:nvPr/>
          </p:nvSpPr>
          <p:spPr>
            <a:xfrm>
              <a:off x="-1976709" y="2498481"/>
              <a:ext cx="1834318" cy="430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真实突发事件</a:t>
              </a:r>
            </a:p>
          </p:txBody>
        </p:sp>
        <p:pic>
          <p:nvPicPr>
            <p:cNvPr id="1026" name="Picture 2" descr="https://img1.baidu.com/it/u=25927895,3988840478&amp;fm=26&amp;fmt=auto&amp;gp=0.jpg">
              <a:extLst>
                <a:ext uri="{FF2B5EF4-FFF2-40B4-BE49-F238E27FC236}">
                  <a16:creationId xmlns:a16="http://schemas.microsoft.com/office/drawing/2014/main" id="{4CFB3C60-E1D5-4207-93CA-2D7090E68F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98165" y="1239042"/>
              <a:ext cx="1635337" cy="1226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B29B7B0-F99E-4471-8965-E32C3A31C10C}"/>
              </a:ext>
            </a:extLst>
          </p:cNvPr>
          <p:cNvGrpSpPr/>
          <p:nvPr/>
        </p:nvGrpSpPr>
        <p:grpSpPr>
          <a:xfrm>
            <a:off x="600733" y="3738323"/>
            <a:ext cx="1676949" cy="1361618"/>
            <a:chOff x="534213" y="3770153"/>
            <a:chExt cx="1676949" cy="1361618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CADFE51-907A-4FF9-AC5B-826D379C2EF6}"/>
                </a:ext>
              </a:extLst>
            </p:cNvPr>
            <p:cNvSpPr txBox="1"/>
            <p:nvPr/>
          </p:nvSpPr>
          <p:spPr>
            <a:xfrm>
              <a:off x="534213" y="4762439"/>
              <a:ext cx="1676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战法仿真推演</a:t>
              </a:r>
            </a:p>
          </p:txBody>
        </p:sp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C634C7AE-C188-4D76-8196-A420BD058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755" y="3770153"/>
              <a:ext cx="1461123" cy="959511"/>
            </a:xfrm>
            <a:prstGeom prst="rect">
              <a:avLst/>
            </a:prstGeom>
          </p:spPr>
        </p:pic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EE037BCD-2115-4F49-BECD-82C7C9CCE6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4201" y="4081538"/>
            <a:ext cx="1090559" cy="687327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84CF25A0-7F68-49BC-A9BE-0454802F0622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396" y="4088728"/>
            <a:ext cx="1076279" cy="826857"/>
          </a:xfrm>
          <a:prstGeom prst="rect">
            <a:avLst/>
          </a:prstGeom>
          <a:noFill/>
        </p:spPr>
      </p:pic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9889BEDB-F30F-4901-B99F-7C3FBBA6CC09}"/>
              </a:ext>
            </a:extLst>
          </p:cNvPr>
          <p:cNvCxnSpPr>
            <a:cxnSpLocks/>
            <a:stCxn id="61" idx="2"/>
            <a:endCxn id="14" idx="1"/>
          </p:cNvCxnSpPr>
          <p:nvPr/>
        </p:nvCxnSpPr>
        <p:spPr bwMode="auto">
          <a:xfrm rot="16200000" flipH="1">
            <a:off x="2525599" y="4013549"/>
            <a:ext cx="548485" cy="272126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7658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默认设计模板">
  <a:themeElements>
    <a:clrScheme name="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CAE2AE"/>
      </a:accent3>
      <a:accent4>
        <a:srgbClr val="213E4C"/>
      </a:accent4>
      <a:accent5>
        <a:srgbClr val="B1B1B1"/>
      </a:accent5>
      <a:accent6>
        <a:srgbClr val="E7E7E7"/>
      </a:accent6>
      <a:hlink>
        <a:srgbClr val="ED5A00"/>
      </a:hlink>
      <a:folHlink>
        <a:srgbClr val="484849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98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仿宋_GB2312</vt:lpstr>
      <vt:lpstr>宋体</vt:lpstr>
      <vt:lpstr>微软雅黑</vt:lpstr>
      <vt:lpstr>黑体</vt:lpstr>
      <vt:lpstr>Arial</vt:lpstr>
      <vt:lpstr>1_默认设计模板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YUYixiong</dc:creator>
  <cp:lastModifiedBy>YUYixiong</cp:lastModifiedBy>
  <cp:revision>5</cp:revision>
  <dcterms:created xsi:type="dcterms:W3CDTF">2021-06-30T10:19:28Z</dcterms:created>
  <dcterms:modified xsi:type="dcterms:W3CDTF">2021-06-30T12:30:34Z</dcterms:modified>
</cp:coreProperties>
</file>