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62"/>
  </p:notesMasterIdLst>
  <p:sldIdLst>
    <p:sldId id="264" r:id="rId2"/>
    <p:sldId id="304" r:id="rId3"/>
    <p:sldId id="261" r:id="rId4"/>
    <p:sldId id="307" r:id="rId5"/>
    <p:sldId id="308" r:id="rId6"/>
    <p:sldId id="309" r:id="rId7"/>
    <p:sldId id="310" r:id="rId8"/>
    <p:sldId id="311" r:id="rId9"/>
    <p:sldId id="312" r:id="rId10"/>
    <p:sldId id="313" r:id="rId11"/>
    <p:sldId id="314" r:id="rId12"/>
    <p:sldId id="315" r:id="rId13"/>
    <p:sldId id="316" r:id="rId14"/>
    <p:sldId id="305" r:id="rId15"/>
    <p:sldId id="317" r:id="rId16"/>
    <p:sldId id="318" r:id="rId17"/>
    <p:sldId id="319" r:id="rId18"/>
    <p:sldId id="320" r:id="rId19"/>
    <p:sldId id="322" r:id="rId20"/>
    <p:sldId id="321" r:id="rId21"/>
    <p:sldId id="323" r:id="rId22"/>
    <p:sldId id="324" r:id="rId23"/>
    <p:sldId id="325" r:id="rId24"/>
    <p:sldId id="362" r:id="rId25"/>
    <p:sldId id="328" r:id="rId26"/>
    <p:sldId id="363" r:id="rId27"/>
    <p:sldId id="360" r:id="rId28"/>
    <p:sldId id="361" r:id="rId29"/>
    <p:sldId id="329" r:id="rId30"/>
    <p:sldId id="330" r:id="rId31"/>
    <p:sldId id="331" r:id="rId32"/>
    <p:sldId id="332" r:id="rId33"/>
    <p:sldId id="333" r:id="rId34"/>
    <p:sldId id="334" r:id="rId35"/>
    <p:sldId id="335" r:id="rId36"/>
    <p:sldId id="336" r:id="rId37"/>
    <p:sldId id="337" r:id="rId38"/>
    <p:sldId id="338" r:id="rId39"/>
    <p:sldId id="306"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39" r:id="rId58"/>
    <p:sldId id="340" r:id="rId59"/>
    <p:sldId id="341" r:id="rId60"/>
    <p:sldId id="301"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52" autoAdjust="0"/>
  </p:normalViewPr>
  <p:slideViewPr>
    <p:cSldViewPr showGuides="1">
      <p:cViewPr varScale="1">
        <p:scale>
          <a:sx n="56" d="100"/>
          <a:sy n="56" d="100"/>
        </p:scale>
        <p:origin x="1578"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55CE2C-82A8-432F-9C15-B2153828C181}" type="datetimeFigureOut">
              <a:rPr lang="zh-CN" altLang="en-US" smtClean="0"/>
              <a:t>2020/4/13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C868C-ABF9-490B-9297-2DB7E65B72F0}" type="slidenum">
              <a:rPr lang="zh-CN" altLang="en-US" smtClean="0"/>
              <a:t>‹#›</a:t>
            </a:fld>
            <a:endParaRPr lang="zh-CN" altLang="en-US"/>
          </a:p>
        </p:txBody>
      </p:sp>
    </p:spTree>
    <p:extLst>
      <p:ext uri="{BB962C8B-B14F-4D97-AF65-F5344CB8AC3E}">
        <p14:creationId xmlns:p14="http://schemas.microsoft.com/office/powerpoint/2010/main" val="210166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维数灾难：当维数增加时</a:t>
            </a:r>
            <a:r>
              <a:rPr lang="en-US" altLang="zh-CN" dirty="0"/>
              <a:t>, </a:t>
            </a:r>
            <a:r>
              <a:rPr lang="zh-CN" altLang="en-US" dirty="0"/>
              <a:t>输入空间</a:t>
            </a:r>
            <a:r>
              <a:rPr lang="en-US" altLang="zh-CN" dirty="0"/>
              <a:t>(input space)</a:t>
            </a:r>
            <a:r>
              <a:rPr lang="zh-CN" altLang="en-US" dirty="0"/>
              <a:t>的大小随维数指数级增加</a:t>
            </a:r>
            <a:r>
              <a:rPr lang="en-US" altLang="zh-CN" dirty="0"/>
              <a:t>, </a:t>
            </a:r>
            <a:r>
              <a:rPr lang="zh-CN" altLang="en-US" dirty="0"/>
              <a:t>训练数据占整个数据空间的比例将急剧下降</a:t>
            </a:r>
            <a:r>
              <a:rPr lang="en-US" altLang="zh-CN" dirty="0"/>
              <a:t>, </a:t>
            </a:r>
            <a:r>
              <a:rPr lang="zh-CN" altLang="en-US" dirty="0"/>
              <a:t>这将导致模型的泛化变得更困难</a:t>
            </a:r>
            <a:r>
              <a:rPr lang="en-US" altLang="zh-CN" dirty="0"/>
              <a:t>. </a:t>
            </a:r>
            <a:r>
              <a:rPr lang="zh-CN" altLang="en-US" dirty="0"/>
              <a:t>在高维空间中</a:t>
            </a:r>
            <a:r>
              <a:rPr lang="en-US" altLang="zh-CN" dirty="0"/>
              <a:t>, </a:t>
            </a:r>
            <a:r>
              <a:rPr lang="zh-CN" altLang="en-US" dirty="0"/>
              <a:t>样本数据将变得十分稀疏</a:t>
            </a:r>
            <a:r>
              <a:rPr lang="en-US" altLang="zh-CN" dirty="0"/>
              <a:t>, </a:t>
            </a:r>
            <a:r>
              <a:rPr lang="zh-CN" altLang="en-US" dirty="0"/>
              <a:t>许多的相似性度量在高维都会失效</a:t>
            </a:r>
          </a:p>
        </p:txBody>
      </p:sp>
      <p:sp>
        <p:nvSpPr>
          <p:cNvPr id="4" name="灯片编号占位符 3"/>
          <p:cNvSpPr>
            <a:spLocks noGrp="1"/>
          </p:cNvSpPr>
          <p:nvPr>
            <p:ph type="sldNum" sz="quarter" idx="5"/>
          </p:nvPr>
        </p:nvSpPr>
        <p:spPr/>
        <p:txBody>
          <a:bodyPr/>
          <a:lstStyle/>
          <a:p>
            <a:fld id="{65EC868C-ABF9-490B-9297-2DB7E65B72F0}" type="slidenum">
              <a:rPr lang="zh-CN" altLang="en-US" smtClean="0"/>
              <a:t>5</a:t>
            </a:fld>
            <a:endParaRPr lang="zh-CN" altLang="en-US"/>
          </a:p>
        </p:txBody>
      </p:sp>
    </p:spTree>
    <p:extLst>
      <p:ext uri="{BB962C8B-B14F-4D97-AF65-F5344CB8AC3E}">
        <p14:creationId xmlns:p14="http://schemas.microsoft.com/office/powerpoint/2010/main" val="74302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EC868C-ABF9-490B-9297-2DB7E65B72F0}" type="slidenum">
              <a:rPr lang="zh-CN" altLang="en-US" smtClean="0"/>
              <a:t>46</a:t>
            </a:fld>
            <a:endParaRPr lang="zh-CN" altLang="en-US"/>
          </a:p>
        </p:txBody>
      </p:sp>
    </p:spTree>
    <p:extLst>
      <p:ext uri="{BB962C8B-B14F-4D97-AF65-F5344CB8AC3E}">
        <p14:creationId xmlns:p14="http://schemas.microsoft.com/office/powerpoint/2010/main" val="368632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4C6E59-94FE-4A39-9340-02C36EDE2FCC}"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4C6E59-94FE-4A39-9340-02C36EDE2FCC}"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419451B-2227-481E-8FC6-A3EFF9D21D71}" type="datetimeFigureOut">
              <a:rPr lang="zh-CN" altLang="en-US" smtClean="0"/>
              <a:t>2020/4/13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4C6E59-94FE-4A39-9340-02C36EDE2FCC}"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419451B-2227-481E-8FC6-A3EFF9D21D71}" type="datetimeFigureOut">
              <a:rPr lang="zh-CN" altLang="en-US" smtClean="0"/>
              <a:t>2020/4/13</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54C6E59-94FE-4A39-9340-02C36EDE2FCC}"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7.bin"/><Relationship Id="rId18" Type="http://schemas.openxmlformats.org/officeDocument/2006/relationships/image" Target="../media/image22.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9.wmf"/><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5.bin"/><Relationship Id="rId14" Type="http://schemas.openxmlformats.org/officeDocument/2006/relationships/image" Target="../media/image20.wmf"/></Relationships>
</file>

<file path=ppt/slides/_rels/slide4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1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4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2.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15.bin"/><Relationship Id="rId10" Type="http://schemas.openxmlformats.org/officeDocument/2006/relationships/image" Target="../media/image30.wmf"/><Relationship Id="rId4" Type="http://schemas.openxmlformats.org/officeDocument/2006/relationships/image" Target="../media/image31.png"/><Relationship Id="rId9"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24.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6.bin"/></Relationships>
</file>

<file path=ppt/slides/_rels/slide4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2.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0.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32.bin"/><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6.wmf"/><Relationship Id="rId5" Type="http://schemas.openxmlformats.org/officeDocument/2006/relationships/oleObject" Target="../embeddings/oleObject33.bin"/><Relationship Id="rId4" Type="http://schemas.openxmlformats.org/officeDocument/2006/relationships/image" Target="../media/image14.wmf"/></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image" Target="../media/image60.emf"/><Relationship Id="rId10" Type="http://schemas.openxmlformats.org/officeDocument/2006/relationships/image" Target="../media/image54.png"/><Relationship Id="rId4" Type="http://schemas.openxmlformats.org/officeDocument/2006/relationships/image" Target="../media/image59.emf"/><Relationship Id="rId9" Type="http://schemas.openxmlformats.org/officeDocument/2006/relationships/image" Target="../media/image64.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a:t>模式识别</a:t>
            </a:r>
            <a:r>
              <a:rPr lang="en-US" altLang="zh-CN" sz="5400" dirty="0"/>
              <a:t/>
            </a:r>
            <a:br>
              <a:rPr lang="en-US" altLang="zh-CN" sz="5400" dirty="0"/>
            </a:br>
            <a:r>
              <a:rPr lang="zh-CN" altLang="en-US" sz="5400" dirty="0"/>
              <a:t>第七章 特征选择与提取</a:t>
            </a:r>
          </a:p>
        </p:txBody>
      </p:sp>
      <p:sp>
        <p:nvSpPr>
          <p:cNvPr id="3" name="副标题 2"/>
          <p:cNvSpPr>
            <a:spLocks noGrp="1"/>
          </p:cNvSpPr>
          <p:nvPr>
            <p:ph type="subTitle" idx="1"/>
          </p:nvPr>
        </p:nvSpPr>
        <p:spPr/>
        <p:txBody>
          <a:bodyPr>
            <a:normAutofit/>
          </a:bodyPr>
          <a:lstStyle/>
          <a:p>
            <a:endParaRPr lang="zh-CN" altLang="en-US" sz="3200" dirty="0"/>
          </a:p>
        </p:txBody>
      </p:sp>
    </p:spTree>
    <p:extLst>
      <p:ext uri="{BB962C8B-B14F-4D97-AF65-F5344CB8AC3E}">
        <p14:creationId xmlns:p14="http://schemas.microsoft.com/office/powerpoint/2010/main" val="285919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a:bodyPr>
          <a:lstStyle/>
          <a:p>
            <a:r>
              <a:rPr lang="zh-CN" altLang="en-US" sz="2800" b="1" dirty="0"/>
              <a:t>以细胞自动识别为例：</a:t>
            </a:r>
          </a:p>
          <a:p>
            <a:r>
              <a:rPr lang="zh-CN" altLang="en-US" sz="2800" b="1" dirty="0"/>
              <a:t>通过图像输入得到一批包括正常细胞和异常细胞的图像，我们的任务是根据这些图像区分哪些细胞是正常的，哪些细胞是异常的</a:t>
            </a:r>
          </a:p>
          <a:p>
            <a:endParaRPr lang="zh-CN" altLang="en-US" sz="2800" b="1" dirty="0"/>
          </a:p>
        </p:txBody>
      </p:sp>
      <p:sp>
        <p:nvSpPr>
          <p:cNvPr id="3" name="标题 2"/>
          <p:cNvSpPr>
            <a:spLocks noGrp="1"/>
          </p:cNvSpPr>
          <p:nvPr>
            <p:ph type="title"/>
          </p:nvPr>
        </p:nvSpPr>
        <p:spPr/>
        <p:txBody>
          <a:bodyPr>
            <a:normAutofit/>
          </a:bodyPr>
          <a:lstStyle/>
          <a:p>
            <a:r>
              <a:rPr lang="zh-CN" altLang="en-US" dirty="0"/>
              <a:t>基本概念 </a:t>
            </a:r>
            <a:r>
              <a:rPr lang="en-US" altLang="zh-CN" dirty="0"/>
              <a:t>–</a:t>
            </a:r>
            <a:r>
              <a:rPr lang="zh-CN" altLang="en-US" dirty="0"/>
              <a:t>示例</a:t>
            </a:r>
          </a:p>
        </p:txBody>
      </p:sp>
      <p:pic>
        <p:nvPicPr>
          <p:cNvPr id="5" name="图片 4">
            <a:extLst>
              <a:ext uri="{FF2B5EF4-FFF2-40B4-BE49-F238E27FC236}">
                <a16:creationId xmlns:a16="http://schemas.microsoft.com/office/drawing/2014/main" id="{CD03C297-E6AF-45A6-B024-139A0DED3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4543689"/>
            <a:ext cx="3312368" cy="2206037"/>
          </a:xfrm>
          <a:prstGeom prst="rect">
            <a:avLst/>
          </a:prstGeom>
        </p:spPr>
      </p:pic>
    </p:spTree>
    <p:extLst>
      <p:ext uri="{BB962C8B-B14F-4D97-AF65-F5344CB8AC3E}">
        <p14:creationId xmlns:p14="http://schemas.microsoft.com/office/powerpoint/2010/main" val="198020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lnSpcReduction="10000"/>
          </a:bodyPr>
          <a:lstStyle/>
          <a:p>
            <a:r>
              <a:rPr lang="zh-CN" altLang="en-US" sz="2800" b="1" dirty="0"/>
              <a:t>首先找出一组能代表细胞性质的特征，为此可计算</a:t>
            </a:r>
          </a:p>
          <a:p>
            <a:pPr lvl="1"/>
            <a:r>
              <a:rPr lang="zh-CN" altLang="en-US" sz="2600" b="1" dirty="0"/>
              <a:t>细胞总面积</a:t>
            </a:r>
          </a:p>
          <a:p>
            <a:pPr lvl="1"/>
            <a:r>
              <a:rPr lang="zh-CN" altLang="en-US" sz="2600" b="1" dirty="0"/>
              <a:t>总光密度</a:t>
            </a:r>
          </a:p>
          <a:p>
            <a:pPr lvl="1"/>
            <a:r>
              <a:rPr lang="zh-CN" altLang="en-US" sz="2600" b="1" dirty="0"/>
              <a:t>胞核面积</a:t>
            </a:r>
          </a:p>
          <a:p>
            <a:pPr lvl="1"/>
            <a:r>
              <a:rPr lang="zh-CN" altLang="en-US" sz="2600" b="1" dirty="0"/>
              <a:t>核浆比</a:t>
            </a:r>
          </a:p>
          <a:p>
            <a:pPr lvl="1"/>
            <a:r>
              <a:rPr lang="zh-CN" altLang="en-US" sz="2600" b="1" dirty="0"/>
              <a:t>细胞形状</a:t>
            </a:r>
          </a:p>
          <a:p>
            <a:pPr lvl="1"/>
            <a:r>
              <a:rPr lang="zh-CN" altLang="en-US" sz="2600" b="1" dirty="0"/>
              <a:t>核内纹理</a:t>
            </a:r>
          </a:p>
          <a:p>
            <a:pPr lvl="1"/>
            <a:r>
              <a:rPr lang="en-US" altLang="zh-CN" sz="2600" b="1" dirty="0"/>
              <a:t>……</a:t>
            </a:r>
            <a:endParaRPr lang="zh-CN" altLang="en-US" sz="2600" b="1" dirty="0"/>
          </a:p>
        </p:txBody>
      </p:sp>
      <p:sp>
        <p:nvSpPr>
          <p:cNvPr id="3" name="标题 2"/>
          <p:cNvSpPr>
            <a:spLocks noGrp="1"/>
          </p:cNvSpPr>
          <p:nvPr>
            <p:ph type="title"/>
          </p:nvPr>
        </p:nvSpPr>
        <p:spPr/>
        <p:txBody>
          <a:bodyPr>
            <a:normAutofit/>
          </a:bodyPr>
          <a:lstStyle/>
          <a:p>
            <a:r>
              <a:rPr lang="zh-CN" altLang="en-US" dirty="0"/>
              <a:t>基本概念 </a:t>
            </a:r>
            <a:r>
              <a:rPr lang="en-US" altLang="zh-CN" dirty="0"/>
              <a:t>–</a:t>
            </a:r>
            <a:r>
              <a:rPr lang="zh-CN" altLang="en-US" dirty="0"/>
              <a:t>示例</a:t>
            </a:r>
          </a:p>
        </p:txBody>
      </p:sp>
    </p:spTree>
    <p:extLst>
      <p:ext uri="{BB962C8B-B14F-4D97-AF65-F5344CB8AC3E}">
        <p14:creationId xmlns:p14="http://schemas.microsoft.com/office/powerpoint/2010/main" val="111057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a:bodyPr>
          <a:lstStyle/>
          <a:p>
            <a:r>
              <a:rPr lang="zh-CN" altLang="en-US" sz="2600" b="1" dirty="0"/>
              <a:t>这样产生出来的原始特征可能很多（几十甚至几百个），或者说原始特征空间维数很高，需要降低（或称压缩）维数以便分类</a:t>
            </a:r>
          </a:p>
          <a:p>
            <a:r>
              <a:rPr lang="zh-CN" altLang="en-US" sz="2600" b="1" dirty="0"/>
              <a:t>一种方式是</a:t>
            </a:r>
            <a:r>
              <a:rPr lang="zh-CN" altLang="en-US" sz="2600" b="1" dirty="0">
                <a:solidFill>
                  <a:srgbClr val="FF0000"/>
                </a:solidFill>
              </a:rPr>
              <a:t>从原始特征中挑选出一些最有代表性的特征，称之为特征选择</a:t>
            </a:r>
          </a:p>
          <a:p>
            <a:r>
              <a:rPr lang="zh-CN" altLang="en-US" sz="2600" b="1" dirty="0"/>
              <a:t>另一种方式是</a:t>
            </a:r>
            <a:r>
              <a:rPr lang="zh-CN" altLang="en-US" sz="2600" b="1" dirty="0">
                <a:solidFill>
                  <a:srgbClr val="FF0000"/>
                </a:solidFill>
              </a:rPr>
              <a:t>用映射（或称变换）的方法把原始特征变换为较少的特征，称之为特征提取</a:t>
            </a:r>
          </a:p>
          <a:p>
            <a:endParaRPr lang="zh-CN" altLang="en-US" sz="2600" b="1" dirty="0"/>
          </a:p>
        </p:txBody>
      </p:sp>
      <p:sp>
        <p:nvSpPr>
          <p:cNvPr id="3" name="标题 2"/>
          <p:cNvSpPr>
            <a:spLocks noGrp="1"/>
          </p:cNvSpPr>
          <p:nvPr>
            <p:ph type="title"/>
          </p:nvPr>
        </p:nvSpPr>
        <p:spPr/>
        <p:txBody>
          <a:bodyPr>
            <a:normAutofit/>
          </a:bodyPr>
          <a:lstStyle/>
          <a:p>
            <a:r>
              <a:rPr lang="zh-CN" altLang="en-US" dirty="0"/>
              <a:t>基本概念 </a:t>
            </a:r>
            <a:r>
              <a:rPr lang="en-US" altLang="zh-CN" dirty="0"/>
              <a:t>–</a:t>
            </a:r>
            <a:r>
              <a:rPr lang="zh-CN" altLang="en-US" dirty="0"/>
              <a:t>示例</a:t>
            </a:r>
          </a:p>
        </p:txBody>
      </p:sp>
    </p:spTree>
    <p:extLst>
      <p:ext uri="{BB962C8B-B14F-4D97-AF65-F5344CB8AC3E}">
        <p14:creationId xmlns:p14="http://schemas.microsoft.com/office/powerpoint/2010/main" val="205550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a:bodyPr>
          <a:lstStyle/>
          <a:p>
            <a:r>
              <a:rPr lang="zh-CN" altLang="en-US" sz="3200" b="1" dirty="0"/>
              <a:t>特征是否越多越好？</a:t>
            </a:r>
            <a:endParaRPr lang="en-US" altLang="zh-CN" sz="3200" b="1" dirty="0"/>
          </a:p>
          <a:p>
            <a:endParaRPr lang="en-US" altLang="zh-CN" sz="3200" b="1" dirty="0"/>
          </a:p>
          <a:p>
            <a:r>
              <a:rPr lang="zh-CN" altLang="en-US" sz="3200" b="1" dirty="0"/>
              <a:t>样本的精确表示是否是适合于分类的特征</a:t>
            </a:r>
            <a:r>
              <a:rPr lang="en-US" altLang="zh-CN" sz="3200" b="1" dirty="0"/>
              <a:t>?</a:t>
            </a:r>
          </a:p>
          <a:p>
            <a:endParaRPr lang="zh-CN" altLang="en-US" sz="3200" b="1" dirty="0"/>
          </a:p>
        </p:txBody>
      </p:sp>
      <p:sp>
        <p:nvSpPr>
          <p:cNvPr id="3" name="标题 2"/>
          <p:cNvSpPr>
            <a:spLocks noGrp="1"/>
          </p:cNvSpPr>
          <p:nvPr>
            <p:ph type="title"/>
          </p:nvPr>
        </p:nvSpPr>
        <p:spPr/>
        <p:txBody>
          <a:bodyPr>
            <a:normAutofit/>
          </a:bodyPr>
          <a:lstStyle/>
          <a:p>
            <a:r>
              <a:rPr lang="zh-CN" altLang="en-US" dirty="0"/>
              <a:t>基本概念 </a:t>
            </a:r>
            <a:r>
              <a:rPr lang="en-US" altLang="zh-CN" dirty="0"/>
              <a:t>– </a:t>
            </a:r>
            <a:r>
              <a:rPr lang="zh-CN" altLang="en-US" dirty="0"/>
              <a:t>问题</a:t>
            </a:r>
          </a:p>
        </p:txBody>
      </p:sp>
    </p:spTree>
    <p:extLst>
      <p:ext uri="{BB962C8B-B14F-4D97-AF65-F5344CB8AC3E}">
        <p14:creationId xmlns:p14="http://schemas.microsoft.com/office/powerpoint/2010/main" val="8606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sz="2800" b="1" dirty="0"/>
                  <a:t>严格定义：</a:t>
                </a:r>
                <a:endParaRPr lang="en-US" altLang="zh-CN" sz="2800" b="1" dirty="0"/>
              </a:p>
              <a:p>
                <a:pPr lvl="1"/>
                <a:r>
                  <a:rPr lang="zh-CN" altLang="en-US" sz="2600" b="1" dirty="0"/>
                  <a:t>给定一个特征集</a:t>
                </a:r>
                <a14:m>
                  <m:oMath xmlns:m="http://schemas.openxmlformats.org/officeDocument/2006/math">
                    <m:r>
                      <a:rPr lang="en-US" altLang="zh-CN" sz="2600" b="1" i="1" smtClean="0">
                        <a:latin typeface="Cambria Math" panose="02040503050406030204" pitchFamily="18" charset="0"/>
                      </a:rPr>
                      <m:t>𝑿</m:t>
                    </m:r>
                    <m:r>
                      <a:rPr lang="en-US" altLang="zh-CN" sz="2600" b="1" i="1"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𝒙</m:t>
                        </m:r>
                      </m:e>
                      <m:sub>
                        <m:r>
                          <a:rPr lang="en-US" altLang="zh-CN" sz="2600" b="1" i="1" smtClean="0">
                            <a:latin typeface="Cambria Math" panose="02040503050406030204" pitchFamily="18" charset="0"/>
                          </a:rPr>
                          <m:t>𝒊</m:t>
                        </m:r>
                      </m:sub>
                    </m:sSub>
                    <m:r>
                      <a:rPr lang="en-US" altLang="zh-CN" sz="2600" b="1" i="1" smtClean="0">
                        <a:latin typeface="Cambria Math" panose="02040503050406030204" pitchFamily="18" charset="0"/>
                      </a:rPr>
                      <m:t>|</m:t>
                    </m:r>
                    <m:r>
                      <a:rPr lang="en-US" altLang="zh-CN" sz="2600" b="1" i="1" smtClean="0">
                        <a:latin typeface="Cambria Math" panose="02040503050406030204" pitchFamily="18" charset="0"/>
                      </a:rPr>
                      <m:t>𝒊</m:t>
                    </m:r>
                    <m:r>
                      <a:rPr lang="en-US" altLang="zh-CN" sz="2600" b="1" i="1" smtClean="0">
                        <a:latin typeface="Cambria Math" panose="02040503050406030204" pitchFamily="18" charset="0"/>
                      </a:rPr>
                      <m:t>=</m:t>
                    </m:r>
                    <m:r>
                      <a:rPr lang="en-US" altLang="zh-CN" sz="2600" b="1" i="1" smtClean="0">
                        <a:latin typeface="Cambria Math" panose="02040503050406030204" pitchFamily="18" charset="0"/>
                      </a:rPr>
                      <m:t>𝟏</m:t>
                    </m:r>
                    <m:r>
                      <a:rPr lang="en-US" altLang="zh-CN" sz="2600" b="1" i="1" smtClean="0">
                        <a:latin typeface="Cambria Math" panose="02040503050406030204" pitchFamily="18" charset="0"/>
                      </a:rPr>
                      <m:t>,</m:t>
                    </m:r>
                    <m:r>
                      <a:rPr lang="en-US" altLang="zh-CN" sz="2600" b="1" i="1" smtClean="0">
                        <a:latin typeface="Cambria Math" panose="02040503050406030204" pitchFamily="18" charset="0"/>
                      </a:rPr>
                      <m:t>𝟐</m:t>
                    </m:r>
                    <m:r>
                      <a:rPr lang="en-US" altLang="zh-CN" sz="2600" b="1" i="1" smtClean="0">
                        <a:latin typeface="Cambria Math" panose="02040503050406030204" pitchFamily="18" charset="0"/>
                      </a:rPr>
                      <m:t>,…,</m:t>
                    </m:r>
                    <m:r>
                      <a:rPr lang="en-US" altLang="zh-CN" sz="2600" b="1" i="1" smtClean="0">
                        <a:latin typeface="Cambria Math" panose="02040503050406030204" pitchFamily="18" charset="0"/>
                      </a:rPr>
                      <m:t>𝑵</m:t>
                    </m:r>
                    <m:r>
                      <a:rPr lang="en-US" altLang="zh-CN" sz="2600" b="1" i="1" smtClean="0">
                        <a:latin typeface="Cambria Math" panose="02040503050406030204" pitchFamily="18" charset="0"/>
                      </a:rPr>
                      <m:t>}</m:t>
                    </m:r>
                  </m:oMath>
                </a14:m>
                <a:endParaRPr lang="en-US" altLang="zh-CN" sz="2600" b="1" dirty="0"/>
              </a:p>
              <a:p>
                <a:pPr lvl="1"/>
                <a:r>
                  <a:rPr lang="zh-CN" altLang="en-US" sz="2600" b="1" dirty="0"/>
                  <a:t>找到该特征集的子集</a:t>
                </a:r>
                <a:endParaRPr lang="en-US" altLang="zh-CN" sz="2600" b="1" dirty="0"/>
              </a:p>
              <a:p>
                <a:pPr marL="301943" lvl="1" indent="0">
                  <a:buNone/>
                </a:pPr>
                <a14:m>
                  <m:oMathPara xmlns:m="http://schemas.openxmlformats.org/officeDocument/2006/math">
                    <m:oMathParaPr>
                      <m:jc m:val="centerGroup"/>
                    </m:oMathParaPr>
                    <m:oMath xmlns:m="http://schemas.openxmlformats.org/officeDocument/2006/math">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𝒀</m:t>
                          </m:r>
                        </m:e>
                        <m:sub>
                          <m:r>
                            <a:rPr lang="en-US" altLang="zh-CN" sz="2600" b="1" i="1" smtClean="0">
                              <a:latin typeface="Cambria Math" panose="02040503050406030204" pitchFamily="18" charset="0"/>
                            </a:rPr>
                            <m:t>𝑴</m:t>
                          </m:r>
                        </m:sub>
                      </m:sSub>
                      <m:r>
                        <a:rPr lang="en-US" altLang="zh-CN" sz="2600" b="1" i="1">
                          <a:latin typeface="Cambria Math" panose="02040503050406030204" pitchFamily="18" charset="0"/>
                        </a:rPr>
                        <m:t>=</m:t>
                      </m:r>
                      <m:d>
                        <m:dPr>
                          <m:begChr m:val="{"/>
                          <m:endChr m:val="}"/>
                          <m:ctrlPr>
                            <a:rPr lang="en-US" altLang="zh-CN" sz="2600" b="1" i="1">
                              <a:latin typeface="Cambria Math" panose="02040503050406030204" pitchFamily="18" charset="0"/>
                            </a:rPr>
                          </m:ctrlPr>
                        </m:dPr>
                        <m:e>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𝒙</m:t>
                              </m:r>
                            </m:e>
                            <m:sub>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𝒊</m:t>
                                  </m:r>
                                </m:e>
                                <m:sub>
                                  <m:r>
                                    <a:rPr lang="en-US" altLang="zh-CN" sz="2600" b="1" i="1" smtClean="0">
                                      <a:latin typeface="Cambria Math" panose="02040503050406030204" pitchFamily="18" charset="0"/>
                                    </a:rPr>
                                    <m:t>𝟏</m:t>
                                  </m:r>
                                </m:sub>
                              </m:sSub>
                            </m:sub>
                          </m:sSub>
                          <m:r>
                            <a:rPr lang="en-US" altLang="zh-CN" sz="2600" b="1" i="1" smtClean="0">
                              <a:latin typeface="Cambria Math" panose="02040503050406030204" pitchFamily="18" charset="0"/>
                            </a:rPr>
                            <m:t>,</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𝒙</m:t>
                              </m:r>
                            </m:e>
                            <m:sub>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𝒊</m:t>
                                  </m:r>
                                </m:e>
                                <m:sub>
                                  <m:r>
                                    <a:rPr lang="en-US" altLang="zh-CN" sz="2600" b="1" i="1" smtClean="0">
                                      <a:latin typeface="Cambria Math" panose="02040503050406030204" pitchFamily="18" charset="0"/>
                                    </a:rPr>
                                    <m:t>𝟐</m:t>
                                  </m:r>
                                </m:sub>
                              </m:sSub>
                            </m:sub>
                          </m:sSub>
                          <m:r>
                            <a:rPr lang="en-US" altLang="zh-CN" sz="2600" b="1" i="1" smtClean="0">
                              <a:latin typeface="Cambria Math" panose="02040503050406030204" pitchFamily="18" charset="0"/>
                            </a:rPr>
                            <m:t>,…,</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𝒙</m:t>
                              </m:r>
                            </m:e>
                            <m:sub>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𝒊</m:t>
                                  </m:r>
                                </m:e>
                                <m:sub>
                                  <m:r>
                                    <a:rPr lang="en-US" altLang="zh-CN" sz="2600" b="1" i="1" smtClean="0">
                                      <a:latin typeface="Cambria Math" panose="02040503050406030204" pitchFamily="18" charset="0"/>
                                    </a:rPr>
                                    <m:t>𝑴</m:t>
                                  </m:r>
                                </m:sub>
                              </m:sSub>
                            </m:sub>
                          </m:sSub>
                        </m:e>
                      </m:d>
                      <m:r>
                        <a:rPr lang="en-US" altLang="zh-CN" sz="2600" b="1" i="1" smtClean="0">
                          <a:latin typeface="Cambria Math" panose="02040503050406030204" pitchFamily="18" charset="0"/>
                        </a:rPr>
                        <m:t>, </m:t>
                      </m:r>
                      <m:r>
                        <a:rPr lang="en-US" altLang="zh-CN" sz="2600" b="1" i="1" smtClean="0">
                          <a:latin typeface="Cambria Math" panose="02040503050406030204" pitchFamily="18" charset="0"/>
                        </a:rPr>
                        <m:t>𝑴</m:t>
                      </m:r>
                      <m:r>
                        <a:rPr lang="en-US" altLang="zh-CN" sz="2600" b="1" i="1" smtClean="0">
                          <a:latin typeface="Cambria Math" panose="02040503050406030204" pitchFamily="18" charset="0"/>
                        </a:rPr>
                        <m:t>&lt;</m:t>
                      </m:r>
                      <m:r>
                        <a:rPr lang="en-US" altLang="zh-CN" sz="2600" b="1" i="1" smtClean="0">
                          <a:latin typeface="Cambria Math" panose="02040503050406030204" pitchFamily="18" charset="0"/>
                        </a:rPr>
                        <m:t>𝑵</m:t>
                      </m:r>
                    </m:oMath>
                  </m:oMathPara>
                </a14:m>
                <a:endParaRPr lang="en-US" altLang="zh-CN" sz="2600" b="1" dirty="0"/>
              </a:p>
              <a:p>
                <a:pPr lvl="1"/>
                <a:r>
                  <a:rPr lang="zh-CN" altLang="en-US" sz="2600" b="1" dirty="0"/>
                  <a:t>使得所定义的目标函数</a:t>
                </a:r>
                <a14:m>
                  <m:oMath xmlns:m="http://schemas.openxmlformats.org/officeDocument/2006/math">
                    <m:r>
                      <a:rPr lang="en-US" altLang="zh-CN" sz="2600" b="1" i="0" smtClean="0">
                        <a:latin typeface="Cambria Math" panose="02040503050406030204" pitchFamily="18" charset="0"/>
                      </a:rPr>
                      <m:t>𝐉</m:t>
                    </m:r>
                    <m:r>
                      <a:rPr lang="en-US" altLang="zh-CN" sz="2600" b="1" i="1" smtClean="0">
                        <a:latin typeface="Cambria Math" panose="02040503050406030204" pitchFamily="18" charset="0"/>
                      </a:rPr>
                      <m:t>(</m:t>
                    </m:r>
                    <m:r>
                      <a:rPr lang="en-US" altLang="zh-CN" sz="2600" b="1" i="1" smtClean="0">
                        <a:latin typeface="Cambria Math" panose="02040503050406030204" pitchFamily="18" charset="0"/>
                      </a:rPr>
                      <m:t>𝒀</m:t>
                    </m:r>
                    <m:r>
                      <a:rPr lang="en-US" altLang="zh-CN" sz="2600" b="1" i="1" smtClean="0">
                        <a:latin typeface="Cambria Math" panose="02040503050406030204" pitchFamily="18" charset="0"/>
                      </a:rPr>
                      <m:t>)</m:t>
                    </m:r>
                  </m:oMath>
                </a14:m>
                <a:r>
                  <a:rPr lang="zh-CN" altLang="en-US" sz="2600" b="1" dirty="0"/>
                  <a:t>最优</a:t>
                </a:r>
                <a:endParaRPr lang="en-US" altLang="zh-CN" sz="2600" b="1" dirty="0"/>
              </a:p>
              <a:p>
                <a:pPr lvl="1"/>
                <a:r>
                  <a:rPr lang="zh-CN" altLang="en-US" sz="2600" b="1" dirty="0"/>
                  <a:t>注：该目标函数在理想状态下，是正确分类的概率</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1728" t="-2650" r="-115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特征选择</a:t>
            </a:r>
          </a:p>
        </p:txBody>
      </p:sp>
    </p:spTree>
    <p:extLst>
      <p:ext uri="{BB962C8B-B14F-4D97-AF65-F5344CB8AC3E}">
        <p14:creationId xmlns:p14="http://schemas.microsoft.com/office/powerpoint/2010/main" val="174878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严格定义的数学表达：</a:t>
            </a:r>
          </a:p>
        </p:txBody>
      </p:sp>
      <p:sp>
        <p:nvSpPr>
          <p:cNvPr id="3" name="标题 2"/>
          <p:cNvSpPr>
            <a:spLocks noGrp="1"/>
          </p:cNvSpPr>
          <p:nvPr>
            <p:ph type="title"/>
          </p:nvPr>
        </p:nvSpPr>
        <p:spPr/>
        <p:txBody>
          <a:bodyPr/>
          <a:lstStyle/>
          <a:p>
            <a:r>
              <a:rPr lang="zh-CN" altLang="en-US" dirty="0"/>
              <a:t>特征选择</a:t>
            </a:r>
          </a:p>
        </p:txBody>
      </p:sp>
      <p:pic>
        <p:nvPicPr>
          <p:cNvPr id="4" name="Picture 3">
            <a:extLst>
              <a:ext uri="{FF2B5EF4-FFF2-40B4-BE49-F238E27FC236}">
                <a16:creationId xmlns:a16="http://schemas.microsoft.com/office/drawing/2014/main" id="{25726820-4627-4BA1-95B7-4634AD2CA8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96" t="13435" r="13832" b="61697"/>
          <a:stretch/>
        </p:blipFill>
        <p:spPr bwMode="auto">
          <a:xfrm>
            <a:off x="98503" y="3573016"/>
            <a:ext cx="8946994"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062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一个问题：</a:t>
            </a:r>
            <a:endParaRPr lang="en-US" altLang="zh-CN" sz="2800" b="1" dirty="0"/>
          </a:p>
          <a:p>
            <a:r>
              <a:rPr lang="zh-CN" altLang="en-US" sz="2800" b="1" dirty="0"/>
              <a:t>为什么我们在有通用特征提取方法的情况下需要特征选择？</a:t>
            </a:r>
          </a:p>
        </p:txBody>
      </p:sp>
      <p:sp>
        <p:nvSpPr>
          <p:cNvPr id="3" name="标题 2"/>
          <p:cNvSpPr>
            <a:spLocks noGrp="1"/>
          </p:cNvSpPr>
          <p:nvPr>
            <p:ph type="title"/>
          </p:nvPr>
        </p:nvSpPr>
        <p:spPr/>
        <p:txBody>
          <a:bodyPr/>
          <a:lstStyle/>
          <a:p>
            <a:r>
              <a:rPr lang="zh-CN" altLang="en-US" dirty="0"/>
              <a:t>特征选择</a:t>
            </a:r>
          </a:p>
        </p:txBody>
      </p:sp>
    </p:spTree>
    <p:extLst>
      <p:ext uri="{BB962C8B-B14F-4D97-AF65-F5344CB8AC3E}">
        <p14:creationId xmlns:p14="http://schemas.microsoft.com/office/powerpoint/2010/main" val="408603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r>
              <a:rPr lang="zh-CN" altLang="en-US" sz="2800" b="1" dirty="0"/>
              <a:t>特征选择在部分情况下是必须的</a:t>
            </a:r>
            <a:endParaRPr lang="en-US" altLang="zh-CN" sz="2800" b="1" dirty="0"/>
          </a:p>
          <a:p>
            <a:pPr lvl="1"/>
            <a:r>
              <a:rPr lang="zh-CN" altLang="en-US" sz="2600" b="1" dirty="0"/>
              <a:t>特征获取代价昂贵</a:t>
            </a:r>
            <a:endParaRPr lang="en-US" altLang="zh-CN" sz="2600" b="1" dirty="0"/>
          </a:p>
          <a:p>
            <a:pPr lvl="2"/>
            <a:r>
              <a:rPr lang="zh-CN" altLang="en-US" sz="2400" b="1" dirty="0"/>
              <a:t>传感器使用中需要对传感器进行挑选</a:t>
            </a:r>
            <a:endParaRPr lang="en-US" altLang="zh-CN" sz="2400" b="1" dirty="0"/>
          </a:p>
          <a:p>
            <a:pPr lvl="1"/>
            <a:r>
              <a:rPr lang="zh-CN" altLang="en-US" sz="2600" b="1" dirty="0"/>
              <a:t>保持特征的物理特性</a:t>
            </a:r>
            <a:endParaRPr lang="en-US" altLang="zh-CN" sz="2600" b="1" dirty="0"/>
          </a:p>
          <a:p>
            <a:pPr lvl="2"/>
            <a:r>
              <a:rPr lang="zh-CN" altLang="en-US" sz="2400" b="1" dirty="0"/>
              <a:t>特征变换时原特征的物理意义（单位长度、重量等）通常会消失</a:t>
            </a:r>
            <a:endParaRPr lang="en-US" altLang="zh-CN" sz="2400" b="1" dirty="0"/>
          </a:p>
          <a:p>
            <a:pPr lvl="1"/>
            <a:r>
              <a:rPr lang="zh-CN" altLang="en-US" sz="2600" b="1" dirty="0"/>
              <a:t>特征可能不是量化的</a:t>
            </a:r>
            <a:endParaRPr lang="en-US" altLang="zh-CN" sz="2600" b="1" dirty="0"/>
          </a:p>
          <a:p>
            <a:pPr lvl="2"/>
            <a:r>
              <a:rPr lang="zh-CN" altLang="en-US" sz="2400" b="1" dirty="0"/>
              <a:t>在机器学习问题中时有发生</a:t>
            </a:r>
            <a:endParaRPr lang="en-US" altLang="zh-CN" sz="2400" b="1" dirty="0"/>
          </a:p>
          <a:p>
            <a:pPr lvl="1"/>
            <a:endParaRPr lang="en-US" altLang="zh-CN" sz="2600" b="1" dirty="0"/>
          </a:p>
          <a:p>
            <a:endParaRPr lang="zh-CN" altLang="en-US" sz="2800" b="1" dirty="0"/>
          </a:p>
        </p:txBody>
      </p:sp>
      <p:sp>
        <p:nvSpPr>
          <p:cNvPr id="3" name="标题 2"/>
          <p:cNvSpPr>
            <a:spLocks noGrp="1"/>
          </p:cNvSpPr>
          <p:nvPr>
            <p:ph type="title"/>
          </p:nvPr>
        </p:nvSpPr>
        <p:spPr/>
        <p:txBody>
          <a:bodyPr/>
          <a:lstStyle/>
          <a:p>
            <a:r>
              <a:rPr lang="zh-CN" altLang="en-US" dirty="0"/>
              <a:t>特征选择</a:t>
            </a:r>
          </a:p>
        </p:txBody>
      </p:sp>
    </p:spTree>
    <p:extLst>
      <p:ext uri="{BB962C8B-B14F-4D97-AF65-F5344CB8AC3E}">
        <p14:creationId xmlns:p14="http://schemas.microsoft.com/office/powerpoint/2010/main" val="4191884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另外，更少的特征意味着模式识别系统的参数量更少</a:t>
            </a:r>
            <a:endParaRPr lang="en-US" altLang="zh-CN" sz="2800" b="1" dirty="0"/>
          </a:p>
          <a:p>
            <a:pPr lvl="1"/>
            <a:r>
              <a:rPr lang="zh-CN" altLang="en-US" sz="2600" b="1" dirty="0"/>
              <a:t>增强通用性</a:t>
            </a:r>
            <a:endParaRPr lang="en-US" altLang="zh-CN" sz="2600" b="1" dirty="0"/>
          </a:p>
          <a:p>
            <a:pPr lvl="1"/>
            <a:r>
              <a:rPr lang="zh-CN" altLang="en-US" sz="2600" b="1" dirty="0"/>
              <a:t>降低计算复杂度和时间</a:t>
            </a:r>
            <a:endParaRPr lang="en-US" altLang="zh-CN" sz="2600" b="1" dirty="0"/>
          </a:p>
          <a:p>
            <a:endParaRPr lang="en-US" altLang="zh-CN" sz="2800" b="1" dirty="0"/>
          </a:p>
          <a:p>
            <a:r>
              <a:rPr lang="zh-CN" altLang="en-US" sz="2800" b="1" dirty="0"/>
              <a:t>特征选择可以降低特征维数！</a:t>
            </a:r>
            <a:endParaRPr lang="en-US" altLang="zh-CN" sz="2800" b="1" dirty="0"/>
          </a:p>
          <a:p>
            <a:endParaRPr lang="zh-CN" altLang="en-US" sz="2800" b="1" dirty="0"/>
          </a:p>
        </p:txBody>
      </p:sp>
      <p:sp>
        <p:nvSpPr>
          <p:cNvPr id="3" name="标题 2"/>
          <p:cNvSpPr>
            <a:spLocks noGrp="1"/>
          </p:cNvSpPr>
          <p:nvPr>
            <p:ph type="title"/>
          </p:nvPr>
        </p:nvSpPr>
        <p:spPr/>
        <p:txBody>
          <a:bodyPr/>
          <a:lstStyle/>
          <a:p>
            <a:r>
              <a:rPr lang="zh-CN" altLang="en-US" dirty="0"/>
              <a:t>特征选择</a:t>
            </a:r>
          </a:p>
        </p:txBody>
      </p:sp>
    </p:spTree>
    <p:extLst>
      <p:ext uri="{BB962C8B-B14F-4D97-AF65-F5344CB8AC3E}">
        <p14:creationId xmlns:p14="http://schemas.microsoft.com/office/powerpoint/2010/main" val="2092700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a:t>
            </a:r>
            <a:r>
              <a:rPr lang="zh-CN" altLang="en-US" dirty="0"/>
              <a:t>常见方法</a:t>
            </a:r>
          </a:p>
        </p:txBody>
      </p:sp>
      <p:pic>
        <p:nvPicPr>
          <p:cNvPr id="4" name="Picture 3">
            <a:extLst>
              <a:ext uri="{FF2B5EF4-FFF2-40B4-BE49-F238E27FC236}">
                <a16:creationId xmlns:a16="http://schemas.microsoft.com/office/drawing/2014/main" id="{788F88A1-9B9B-43FA-9C73-5778141ED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69"/>
          <a:stretch/>
        </p:blipFill>
        <p:spPr bwMode="auto">
          <a:xfrm>
            <a:off x="723900" y="2093218"/>
            <a:ext cx="7696200" cy="4780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5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基本概念</a:t>
            </a:r>
            <a:endParaRPr lang="en-US" altLang="zh-CN" sz="2800" b="1" dirty="0"/>
          </a:p>
          <a:p>
            <a:r>
              <a:rPr lang="zh-CN" altLang="en-US" sz="2800" b="1" dirty="0"/>
              <a:t>特征选择</a:t>
            </a:r>
            <a:endParaRPr lang="en-US" altLang="zh-CN" sz="2800" b="1" dirty="0"/>
          </a:p>
          <a:p>
            <a:r>
              <a:rPr lang="zh-CN" altLang="en-US" sz="2800" b="1" dirty="0"/>
              <a:t>特征提取</a:t>
            </a:r>
          </a:p>
        </p:txBody>
      </p:sp>
      <p:sp>
        <p:nvSpPr>
          <p:cNvPr id="3" name="标题 2"/>
          <p:cNvSpPr>
            <a:spLocks noGrp="1"/>
          </p:cNvSpPr>
          <p:nvPr>
            <p:ph type="title"/>
          </p:nvPr>
        </p:nvSpPr>
        <p:spPr/>
        <p:txBody>
          <a:bodyPr/>
          <a:lstStyle/>
          <a:p>
            <a:r>
              <a:rPr lang="zh-CN" altLang="en-US" dirty="0"/>
              <a:t>内容</a:t>
            </a:r>
          </a:p>
        </p:txBody>
      </p:sp>
    </p:spTree>
    <p:extLst>
      <p:ext uri="{BB962C8B-B14F-4D97-AF65-F5344CB8AC3E}">
        <p14:creationId xmlns:p14="http://schemas.microsoft.com/office/powerpoint/2010/main" val="16588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为什么要降维？</a:t>
            </a:r>
            <a:endParaRPr lang="en-US" altLang="zh-CN" sz="2800" b="1" dirty="0"/>
          </a:p>
          <a:p>
            <a:r>
              <a:rPr lang="zh-CN" altLang="en-US" sz="2800" b="1" dirty="0"/>
              <a:t>理论上来说没用</a:t>
            </a:r>
            <a:endParaRPr lang="en-US" altLang="zh-CN" sz="2800" b="1" dirty="0"/>
          </a:p>
          <a:p>
            <a:pPr lvl="1"/>
            <a:r>
              <a:rPr lang="zh-CN" altLang="en-US" sz="2600" b="1" dirty="0"/>
              <a:t>更多的信息意味着分类任务更容易完成</a:t>
            </a:r>
            <a:endParaRPr lang="en-US" altLang="zh-CN" sz="2600" b="1" dirty="0"/>
          </a:p>
          <a:p>
            <a:pPr lvl="1"/>
            <a:r>
              <a:rPr lang="zh-CN" altLang="en-US" sz="2600" b="1" dirty="0"/>
              <a:t>模型可以忽略无关特征</a:t>
            </a:r>
            <a:endParaRPr lang="en-US" altLang="zh-CN" sz="2600" b="1" dirty="0"/>
          </a:p>
          <a:p>
            <a:r>
              <a:rPr lang="zh-CN" altLang="en-US" sz="2800" b="1" dirty="0"/>
              <a:t>理论上来说，理论和实际相同，但是实际中不是！</a:t>
            </a:r>
          </a:p>
        </p:txBody>
      </p:sp>
      <p:sp>
        <p:nvSpPr>
          <p:cNvPr id="3" name="标题 2"/>
          <p:cNvSpPr>
            <a:spLocks noGrp="1"/>
          </p:cNvSpPr>
          <p:nvPr>
            <p:ph type="title"/>
          </p:nvPr>
        </p:nvSpPr>
        <p:spPr/>
        <p:txBody>
          <a:bodyPr/>
          <a:lstStyle/>
          <a:p>
            <a:r>
              <a:rPr lang="zh-CN" altLang="en-US" dirty="0"/>
              <a:t>特征选择</a:t>
            </a:r>
          </a:p>
        </p:txBody>
      </p:sp>
    </p:spTree>
    <p:extLst>
      <p:ext uri="{BB962C8B-B14F-4D97-AF65-F5344CB8AC3E}">
        <p14:creationId xmlns:p14="http://schemas.microsoft.com/office/powerpoint/2010/main" val="259309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实际中，更多的特征输入意味着：</a:t>
            </a:r>
            <a:endParaRPr lang="en-US" altLang="zh-CN" sz="2800" b="1" dirty="0"/>
          </a:p>
          <a:p>
            <a:pPr lvl="1"/>
            <a:r>
              <a:rPr lang="zh-CN" altLang="en-US" sz="2600" b="1" dirty="0"/>
              <a:t>更多的参数</a:t>
            </a:r>
            <a:endParaRPr lang="en-US" altLang="zh-CN" sz="2600" b="1" dirty="0"/>
          </a:p>
          <a:p>
            <a:pPr lvl="1"/>
            <a:r>
              <a:rPr lang="zh-CN" altLang="en-US" sz="2600" b="1" dirty="0"/>
              <a:t>更大的输入空间</a:t>
            </a:r>
            <a:endParaRPr lang="en-US" altLang="zh-CN" sz="2600" b="1" dirty="0"/>
          </a:p>
          <a:p>
            <a:r>
              <a:rPr lang="zh-CN" altLang="en-US" sz="2800" b="1" dirty="0"/>
              <a:t>特征维度灾难和过拟合的风险增加！</a:t>
            </a:r>
          </a:p>
        </p:txBody>
      </p:sp>
      <p:sp>
        <p:nvSpPr>
          <p:cNvPr id="3" name="标题 2"/>
          <p:cNvSpPr>
            <a:spLocks noGrp="1"/>
          </p:cNvSpPr>
          <p:nvPr>
            <p:ph type="title"/>
          </p:nvPr>
        </p:nvSpPr>
        <p:spPr/>
        <p:txBody>
          <a:bodyPr/>
          <a:lstStyle/>
          <a:p>
            <a:r>
              <a:rPr lang="zh-CN" altLang="en-US" dirty="0"/>
              <a:t>特征选择</a:t>
            </a:r>
          </a:p>
        </p:txBody>
      </p:sp>
    </p:spTree>
    <p:extLst>
      <p:ext uri="{BB962C8B-B14F-4D97-AF65-F5344CB8AC3E}">
        <p14:creationId xmlns:p14="http://schemas.microsoft.com/office/powerpoint/2010/main" val="157350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a:t>
            </a:r>
            <a:r>
              <a:rPr lang="zh-CN" altLang="en-US" dirty="0"/>
              <a:t>示例</a:t>
            </a:r>
          </a:p>
        </p:txBody>
      </p:sp>
      <p:pic>
        <p:nvPicPr>
          <p:cNvPr id="5" name="Picture 2">
            <a:extLst>
              <a:ext uri="{FF2B5EF4-FFF2-40B4-BE49-F238E27FC236}">
                <a16:creationId xmlns:a16="http://schemas.microsoft.com/office/drawing/2014/main" id="{CBB4F1CC-703D-4D59-B309-759977FA2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757" y="1530394"/>
            <a:ext cx="7472486" cy="532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02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4564029" cy="4137909"/>
          </a:xfrm>
        </p:spPr>
        <p:txBody>
          <a:bodyPr>
            <a:normAutofit/>
          </a:bodyPr>
          <a:lstStyle/>
          <a:p>
            <a:r>
              <a:rPr lang="zh-CN" altLang="en-US" sz="2800" b="1" dirty="0"/>
              <a:t>特征选择方法的关键</a:t>
            </a:r>
            <a:endParaRPr lang="en-US" altLang="zh-CN" sz="2800" b="1" dirty="0"/>
          </a:p>
          <a:p>
            <a:pPr lvl="1"/>
            <a:r>
              <a:rPr lang="zh-CN" altLang="en-US" sz="2600" b="1" dirty="0"/>
              <a:t>关键</a:t>
            </a:r>
            <a:r>
              <a:rPr lang="en-US" altLang="zh-CN" sz="2600" b="1" dirty="0"/>
              <a:t>1 – </a:t>
            </a:r>
            <a:r>
              <a:rPr lang="zh-CN" altLang="en-US" sz="2600" b="1" dirty="0"/>
              <a:t>子集相关性衡量 </a:t>
            </a:r>
            <a:r>
              <a:rPr lang="en-US" altLang="zh-CN" sz="2600" b="1" dirty="0"/>
              <a:t>– </a:t>
            </a:r>
            <a:r>
              <a:rPr lang="zh-CN" altLang="en-US" sz="2600" b="1" dirty="0"/>
              <a:t>目标函数</a:t>
            </a:r>
            <a:endParaRPr lang="en-US" altLang="zh-CN" sz="2600" b="1" dirty="0"/>
          </a:p>
          <a:p>
            <a:pPr lvl="1"/>
            <a:r>
              <a:rPr lang="zh-CN" altLang="en-US" sz="2600" b="1" dirty="0"/>
              <a:t>关键</a:t>
            </a:r>
            <a:r>
              <a:rPr lang="en-US" altLang="zh-CN" sz="2600" b="1" dirty="0"/>
              <a:t>2 – </a:t>
            </a:r>
            <a:r>
              <a:rPr lang="zh-CN" altLang="en-US" sz="2600" b="1" dirty="0"/>
              <a:t>最优子集搜索</a:t>
            </a:r>
            <a:endParaRPr lang="en-US" altLang="zh-CN" sz="2600" b="1" dirty="0"/>
          </a:p>
          <a:p>
            <a:endParaRPr lang="en-US" altLang="zh-CN" sz="2800" b="1" dirty="0"/>
          </a:p>
        </p:txBody>
      </p:sp>
      <p:sp>
        <p:nvSpPr>
          <p:cNvPr id="3" name="标题 2"/>
          <p:cNvSpPr>
            <a:spLocks noGrp="1"/>
          </p:cNvSpPr>
          <p:nvPr>
            <p:ph type="title"/>
          </p:nvPr>
        </p:nvSpPr>
        <p:spPr/>
        <p:txBody>
          <a:bodyPr/>
          <a:lstStyle/>
          <a:p>
            <a:r>
              <a:rPr lang="zh-CN" altLang="en-US" dirty="0"/>
              <a:t>特征选择 </a:t>
            </a:r>
            <a:r>
              <a:rPr lang="en-US" altLang="zh-CN" dirty="0"/>
              <a:t>– </a:t>
            </a:r>
            <a:r>
              <a:rPr lang="zh-CN" altLang="en-US" dirty="0"/>
              <a:t>方法</a:t>
            </a:r>
          </a:p>
        </p:txBody>
      </p:sp>
      <p:pic>
        <p:nvPicPr>
          <p:cNvPr id="4" name="Picture 2">
            <a:extLst>
              <a:ext uri="{FF2B5EF4-FFF2-40B4-BE49-F238E27FC236}">
                <a16:creationId xmlns:a16="http://schemas.microsoft.com/office/drawing/2014/main" id="{D2CD073B-AC1A-4E17-B41B-51D31CA9FB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341" t="21551" b="3140"/>
          <a:stretch/>
        </p:blipFill>
        <p:spPr bwMode="auto">
          <a:xfrm>
            <a:off x="5508104" y="1425122"/>
            <a:ext cx="3506828" cy="538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790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37909"/>
          </a:xfrm>
        </p:spPr>
        <p:txBody>
          <a:bodyPr>
            <a:normAutofit/>
          </a:bodyPr>
          <a:lstStyle/>
          <a:p>
            <a:endParaRPr lang="en-US" altLang="zh-CN" sz="2800" b="1" dirty="0"/>
          </a:p>
        </p:txBody>
      </p:sp>
      <p:sp>
        <p:nvSpPr>
          <p:cNvPr id="3" name="标题 2"/>
          <p:cNvSpPr>
            <a:spLocks noGrp="1"/>
          </p:cNvSpPr>
          <p:nvPr>
            <p:ph type="title"/>
          </p:nvPr>
        </p:nvSpPr>
        <p:spPr/>
        <p:txBody>
          <a:bodyPr/>
          <a:lstStyle/>
          <a:p>
            <a:r>
              <a:rPr lang="zh-CN" altLang="en-US" dirty="0"/>
              <a:t>特征选择 </a:t>
            </a:r>
            <a:r>
              <a:rPr lang="en-US" altLang="zh-CN" dirty="0"/>
              <a:t>– </a:t>
            </a:r>
            <a:r>
              <a:rPr lang="zh-CN" altLang="en-US" dirty="0"/>
              <a:t>方法</a:t>
            </a:r>
          </a:p>
        </p:txBody>
      </p:sp>
      <p:pic>
        <p:nvPicPr>
          <p:cNvPr id="5" name="Picture 2">
            <a:extLst>
              <a:ext uri="{FF2B5EF4-FFF2-40B4-BE49-F238E27FC236}">
                <a16:creationId xmlns:a16="http://schemas.microsoft.com/office/drawing/2014/main" id="{8399DFED-1CCE-4DC6-B2ED-9A6FA8518E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2" t="26489" r="34051" b="19190"/>
          <a:stretch/>
        </p:blipFill>
        <p:spPr bwMode="auto">
          <a:xfrm>
            <a:off x="232172" y="1788311"/>
            <a:ext cx="8679656" cy="502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347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a:t>
            </a:r>
            <a:r>
              <a:rPr lang="zh-CN" altLang="en-US" dirty="0"/>
              <a:t>方法</a:t>
            </a:r>
          </a:p>
        </p:txBody>
      </p:sp>
      <p:pic>
        <p:nvPicPr>
          <p:cNvPr id="4" name="Picture 2">
            <a:extLst>
              <a:ext uri="{FF2B5EF4-FFF2-40B4-BE49-F238E27FC236}">
                <a16:creationId xmlns:a16="http://schemas.microsoft.com/office/drawing/2014/main" id="{EB1A3F61-FB6F-4ADF-91A2-25147D1203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3" t="80810" r="36443"/>
          <a:stretch/>
        </p:blipFill>
        <p:spPr bwMode="auto">
          <a:xfrm>
            <a:off x="593812" y="2670987"/>
            <a:ext cx="7956376" cy="169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948CB720-89C8-49F5-A8C3-FFF1F6865D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37" t="9816" r="1683" b="65020"/>
          <a:stretch/>
        </p:blipFill>
        <p:spPr bwMode="auto">
          <a:xfrm>
            <a:off x="1" y="4581128"/>
            <a:ext cx="9144000" cy="182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698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a:t>
            </a:r>
            <a:r>
              <a:rPr lang="zh-CN" altLang="en-US" dirty="0"/>
              <a:t>方法</a:t>
            </a:r>
          </a:p>
        </p:txBody>
      </p:sp>
      <p:pic>
        <p:nvPicPr>
          <p:cNvPr id="6" name="Picture 2">
            <a:extLst>
              <a:ext uri="{FF2B5EF4-FFF2-40B4-BE49-F238E27FC236}">
                <a16:creationId xmlns:a16="http://schemas.microsoft.com/office/drawing/2014/main" id="{18C55388-FB8D-48B5-8A68-07AE92CB51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56" t="37126" r="15941"/>
          <a:stretch/>
        </p:blipFill>
        <p:spPr bwMode="auto">
          <a:xfrm>
            <a:off x="287524" y="1591056"/>
            <a:ext cx="8568952" cy="520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878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a:t>
            </a:r>
            <a:r>
              <a:rPr lang="zh-CN" altLang="en-US" dirty="0"/>
              <a:t>方法</a:t>
            </a:r>
          </a:p>
        </p:txBody>
      </p:sp>
      <p:pic>
        <p:nvPicPr>
          <p:cNvPr id="4" name="Picture 3">
            <a:extLst>
              <a:ext uri="{FF2B5EF4-FFF2-40B4-BE49-F238E27FC236}">
                <a16:creationId xmlns:a16="http://schemas.microsoft.com/office/drawing/2014/main" id="{18604722-93A1-4633-8E73-4BCE979BD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7" y="0"/>
            <a:ext cx="881742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224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a:t>
            </a:r>
            <a:r>
              <a:rPr lang="zh-CN" altLang="en-US" dirty="0"/>
              <a:t>方法</a:t>
            </a:r>
          </a:p>
        </p:txBody>
      </p:sp>
      <p:pic>
        <p:nvPicPr>
          <p:cNvPr id="4" name="Picture 2">
            <a:extLst>
              <a:ext uri="{FF2B5EF4-FFF2-40B4-BE49-F238E27FC236}">
                <a16:creationId xmlns:a16="http://schemas.microsoft.com/office/drawing/2014/main" id="{1128E29C-8140-4730-A035-49C167B82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4" y="103909"/>
            <a:ext cx="9126506" cy="6637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0696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示例：</a:t>
            </a:r>
            <a:endParaRPr lang="en-US" altLang="zh-CN" sz="2800" b="1" dirty="0"/>
          </a:p>
          <a:p>
            <a:r>
              <a:rPr lang="zh-CN" altLang="en-US" sz="2800" b="1" dirty="0"/>
              <a:t>基于类别可分性判据的方法</a:t>
            </a:r>
          </a:p>
        </p:txBody>
      </p:sp>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spTree>
    <p:extLst>
      <p:ext uri="{BB962C8B-B14F-4D97-AF65-F5344CB8AC3E}">
        <p14:creationId xmlns:p14="http://schemas.microsoft.com/office/powerpoint/2010/main" val="335243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lnSpcReduction="10000"/>
          </a:bodyPr>
          <a:lstStyle/>
          <a:p>
            <a:r>
              <a:rPr lang="zh-CN" altLang="en-US" sz="2800" b="1" dirty="0"/>
              <a:t> 特征选择和提取是模式识别中的一个关键问题</a:t>
            </a:r>
          </a:p>
          <a:p>
            <a:pPr lvl="1"/>
            <a:r>
              <a:rPr lang="zh-CN" altLang="en-US" sz="2600" b="1" dirty="0"/>
              <a:t>前面讨论分类器设计的时候，一直假定已给出了特征向量维数确定的样本集，其中各样本的每一维都是该样本的一个特征；</a:t>
            </a:r>
          </a:p>
          <a:p>
            <a:pPr lvl="1"/>
            <a:r>
              <a:rPr lang="zh-CN" altLang="en-US" sz="2600" b="1" dirty="0"/>
              <a:t>这些特征的选择是很重要的，它强烈地影响到分类器的设计及其性能；</a:t>
            </a:r>
          </a:p>
          <a:p>
            <a:pPr lvl="1"/>
            <a:r>
              <a:rPr lang="zh-CN" altLang="en-US" sz="2600" b="1" dirty="0"/>
              <a:t>假若对不同的类别，这些特征的差别很大，具有良好区分能力的特征则比较容易设计出具有较好性能分类系统。</a:t>
            </a:r>
          </a:p>
        </p:txBody>
      </p:sp>
      <p:sp>
        <p:nvSpPr>
          <p:cNvPr id="3" name="标题 2"/>
          <p:cNvSpPr>
            <a:spLocks noGrp="1"/>
          </p:cNvSpPr>
          <p:nvPr>
            <p:ph type="title"/>
          </p:nvPr>
        </p:nvSpPr>
        <p:spPr/>
        <p:txBody>
          <a:bodyPr/>
          <a:lstStyle/>
          <a:p>
            <a:r>
              <a:rPr lang="zh-CN" altLang="en-US" dirty="0"/>
              <a:t>基本概念</a:t>
            </a:r>
          </a:p>
        </p:txBody>
      </p:sp>
    </p:spTree>
    <p:extLst>
      <p:ext uri="{BB962C8B-B14F-4D97-AF65-F5344CB8AC3E}">
        <p14:creationId xmlns:p14="http://schemas.microsoft.com/office/powerpoint/2010/main" val="1535580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fontScale="92500"/>
          </a:bodyPr>
          <a:lstStyle/>
          <a:p>
            <a:r>
              <a:rPr lang="zh-CN" altLang="en-US" sz="2800" b="1" dirty="0"/>
              <a:t>距离和散布矩阵</a:t>
            </a:r>
          </a:p>
          <a:p>
            <a:r>
              <a:rPr lang="en-US" altLang="zh-CN" sz="2800" b="1" dirty="0">
                <a:solidFill>
                  <a:srgbClr val="FF0000"/>
                </a:solidFill>
              </a:rPr>
              <a:t>[</a:t>
            </a:r>
            <a:r>
              <a:rPr lang="zh-CN" altLang="en-US" sz="2800" b="1" dirty="0">
                <a:solidFill>
                  <a:srgbClr val="FF0000"/>
                </a:solidFill>
              </a:rPr>
              <a:t>类内散布矩阵</a:t>
            </a:r>
            <a:r>
              <a:rPr lang="en-US" altLang="zh-CN" sz="2800" b="1" dirty="0">
                <a:solidFill>
                  <a:srgbClr val="FF0000"/>
                </a:solidFill>
              </a:rPr>
              <a:t>]</a:t>
            </a:r>
          </a:p>
          <a:p>
            <a:pPr lvl="1"/>
            <a:r>
              <a:rPr lang="zh-CN" altLang="en-US" sz="2600" b="1" dirty="0"/>
              <a:t>对属于同一类的模式样本，类内散布矩阵表示各样本点围绕其均值周围的散布情况，这里即为该分布的协方差矩阵。</a:t>
            </a:r>
          </a:p>
          <a:p>
            <a:r>
              <a:rPr lang="en-US" altLang="zh-CN" sz="2800" b="1" dirty="0">
                <a:solidFill>
                  <a:srgbClr val="FF0000"/>
                </a:solidFill>
              </a:rPr>
              <a:t>[</a:t>
            </a:r>
            <a:r>
              <a:rPr lang="zh-CN" altLang="en-US" sz="2800" b="1" dirty="0">
                <a:solidFill>
                  <a:srgbClr val="FF0000"/>
                </a:solidFill>
              </a:rPr>
              <a:t>类间距离和类间散布矩阵</a:t>
            </a:r>
            <a:r>
              <a:rPr lang="en-US" altLang="zh-CN" sz="2800" b="1" dirty="0">
                <a:solidFill>
                  <a:srgbClr val="FF0000"/>
                </a:solidFill>
              </a:rPr>
              <a:t>]</a:t>
            </a:r>
          </a:p>
          <a:p>
            <a:r>
              <a:rPr lang="en-US" altLang="zh-CN" sz="2800" b="1" dirty="0">
                <a:solidFill>
                  <a:srgbClr val="FF0000"/>
                </a:solidFill>
              </a:rPr>
              <a:t>[</a:t>
            </a:r>
            <a:r>
              <a:rPr lang="zh-CN" altLang="en-US" sz="2800" b="1" dirty="0">
                <a:solidFill>
                  <a:srgbClr val="FF0000"/>
                </a:solidFill>
              </a:rPr>
              <a:t>多类模式集散布矩阵</a:t>
            </a:r>
            <a:r>
              <a:rPr lang="en-US" altLang="zh-CN" sz="2800" b="1" dirty="0">
                <a:solidFill>
                  <a:srgbClr val="FF0000"/>
                </a:solidFill>
              </a:rPr>
              <a:t>]</a:t>
            </a:r>
          </a:p>
          <a:p>
            <a:r>
              <a:rPr lang="zh-CN" altLang="en-US" sz="2800" b="1" dirty="0"/>
              <a:t>以上各类散布矩阵反映了各类模式在模式空间的分布情况，但它们与分类的错误率没有直接联系。</a:t>
            </a:r>
          </a:p>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spTree>
    <p:extLst>
      <p:ext uri="{BB962C8B-B14F-4D97-AF65-F5344CB8AC3E}">
        <p14:creationId xmlns:p14="http://schemas.microsoft.com/office/powerpoint/2010/main" val="2150592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设有</a:t>
            </a:r>
            <a:r>
              <a:rPr lang="en-US" altLang="zh-CN" sz="2800" b="1" dirty="0"/>
              <a:t>n</a:t>
            </a:r>
            <a:r>
              <a:rPr lang="zh-CN" altLang="en-US" sz="2800" b="1" dirty="0"/>
              <a:t>个可用作分类的测量值，为了在不降低（或尽量不降低）分类精度的前提下，减小特征空间的维数以减少计算量，需从中直接选出</a:t>
            </a:r>
            <a:r>
              <a:rPr lang="en-US" altLang="zh-CN" sz="2800" b="1" dirty="0"/>
              <a:t>m</a:t>
            </a:r>
            <a:r>
              <a:rPr lang="zh-CN" altLang="en-US" sz="2800" b="1" dirty="0"/>
              <a:t>个作为分类的特征。</a:t>
            </a:r>
          </a:p>
          <a:p>
            <a:r>
              <a:rPr lang="zh-CN" altLang="en-US" sz="2800" b="1" dirty="0"/>
              <a:t>问题：在</a:t>
            </a:r>
            <a:r>
              <a:rPr lang="en-US" altLang="zh-CN" sz="2800" b="1" dirty="0"/>
              <a:t>n</a:t>
            </a:r>
            <a:r>
              <a:rPr lang="zh-CN" altLang="en-US" sz="2800" b="1" dirty="0"/>
              <a:t>个测量值中选出哪一些作为分类特征，使其具有最小的分类错误？</a:t>
            </a:r>
          </a:p>
          <a:p>
            <a:endParaRPr lang="zh-CN" altLang="en-US" sz="2800" b="1" dirty="0"/>
          </a:p>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spTree>
    <p:extLst>
      <p:ext uri="{BB962C8B-B14F-4D97-AF65-F5344CB8AC3E}">
        <p14:creationId xmlns:p14="http://schemas.microsoft.com/office/powerpoint/2010/main" val="581979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72067" y="2564904"/>
                <a:ext cx="7408333" cy="4293096"/>
              </a:xfrm>
            </p:spPr>
            <p:txBody>
              <a:bodyPr>
                <a:normAutofit lnSpcReduction="10000"/>
              </a:bodyPr>
              <a:lstStyle/>
              <a:p>
                <a:r>
                  <a:rPr lang="zh-CN" altLang="en-US" sz="2600" b="1" dirty="0"/>
                  <a:t>从</a:t>
                </a:r>
                <a:r>
                  <a:rPr lang="en-US" altLang="zh-CN" sz="2600" b="1" dirty="0"/>
                  <a:t>n</a:t>
                </a:r>
                <a:r>
                  <a:rPr lang="zh-CN" altLang="en-US" sz="2600" b="1" dirty="0"/>
                  <a:t>个测量值中选出</a:t>
                </a:r>
                <a:r>
                  <a:rPr lang="en-US" altLang="zh-CN" sz="2600" b="1" dirty="0"/>
                  <a:t>m</a:t>
                </a:r>
                <a:r>
                  <a:rPr lang="zh-CN" altLang="en-US" sz="2600" b="1" dirty="0"/>
                  <a:t>个特征，一共有</a:t>
                </a:r>
                <a14:m>
                  <m:oMath xmlns:m="http://schemas.openxmlformats.org/officeDocument/2006/math">
                    <m:sSubSup>
                      <m:sSubSupPr>
                        <m:ctrlPr>
                          <a:rPr lang="en-US" altLang="zh-CN" sz="2600" b="1" i="1" smtClean="0">
                            <a:latin typeface="Cambria Math" panose="02040503050406030204" pitchFamily="18" charset="0"/>
                          </a:rPr>
                        </m:ctrlPr>
                      </m:sSubSupPr>
                      <m:e>
                        <m:r>
                          <a:rPr lang="en-US" altLang="zh-CN" sz="2600" b="1" i="1" smtClean="0">
                            <a:latin typeface="Cambria Math" panose="02040503050406030204" pitchFamily="18" charset="0"/>
                          </a:rPr>
                          <m:t>𝑪</m:t>
                        </m:r>
                      </m:e>
                      <m:sub>
                        <m:r>
                          <a:rPr lang="en-US" altLang="zh-CN" sz="2600" b="1" i="1" smtClean="0">
                            <a:latin typeface="Cambria Math" panose="02040503050406030204" pitchFamily="18" charset="0"/>
                          </a:rPr>
                          <m:t>𝒏</m:t>
                        </m:r>
                      </m:sub>
                      <m:sup>
                        <m:r>
                          <a:rPr lang="en-US" altLang="zh-CN" sz="2600" b="1" i="1" smtClean="0">
                            <a:latin typeface="Cambria Math" panose="02040503050406030204" pitchFamily="18" charset="0"/>
                          </a:rPr>
                          <m:t>𝒎</m:t>
                        </m:r>
                      </m:sup>
                    </m:sSubSup>
                  </m:oMath>
                </a14:m>
                <a:r>
                  <a:rPr lang="zh-CN" altLang="en-US" sz="2600" b="1" dirty="0"/>
                  <a:t>种可能的选法。</a:t>
                </a:r>
              </a:p>
              <a:p>
                <a:r>
                  <a:rPr lang="zh-CN" altLang="en-US" sz="2600" b="1" dirty="0">
                    <a:solidFill>
                      <a:srgbClr val="FF0000"/>
                    </a:solidFill>
                  </a:rPr>
                  <a:t>一种“穷举”办法</a:t>
                </a:r>
                <a:r>
                  <a:rPr lang="zh-CN" altLang="en-US" sz="2600" b="1" dirty="0"/>
                  <a:t>：对每种选法都用训练样本试分类一下，测出其正确分类率，然后做出性能最好的选择，此时需要试探的特征子集的种类达到</a:t>
                </a:r>
                <a14:m>
                  <m:oMath xmlns:m="http://schemas.openxmlformats.org/officeDocument/2006/math">
                    <m:sSubSup>
                      <m:sSubSupPr>
                        <m:ctrlPr>
                          <a:rPr lang="en-US" altLang="zh-CN" sz="2600" b="1" i="1">
                            <a:latin typeface="Cambria Math" panose="02040503050406030204" pitchFamily="18" charset="0"/>
                          </a:rPr>
                        </m:ctrlPr>
                      </m:sSubSupPr>
                      <m:e>
                        <m:r>
                          <a:rPr lang="en-US" altLang="zh-CN" sz="2600" b="1" i="1">
                            <a:latin typeface="Cambria Math" panose="02040503050406030204" pitchFamily="18" charset="0"/>
                          </a:rPr>
                          <m:t>𝑪</m:t>
                        </m:r>
                      </m:e>
                      <m:sub>
                        <m:r>
                          <a:rPr lang="en-US" altLang="zh-CN" sz="2600" b="1" i="1">
                            <a:latin typeface="Cambria Math" panose="02040503050406030204" pitchFamily="18" charset="0"/>
                          </a:rPr>
                          <m:t>𝒏</m:t>
                        </m:r>
                      </m:sub>
                      <m:sup>
                        <m:r>
                          <a:rPr lang="en-US" altLang="zh-CN" sz="2600" b="1" i="1">
                            <a:latin typeface="Cambria Math" panose="02040503050406030204" pitchFamily="18" charset="0"/>
                          </a:rPr>
                          <m:t>𝒎</m:t>
                        </m:r>
                      </m:sup>
                    </m:sSubSup>
                    <m:r>
                      <a:rPr lang="en-US" altLang="zh-CN" sz="2600" b="1" i="1" smtClean="0">
                        <a:latin typeface="Cambria Math" panose="02040503050406030204" pitchFamily="18" charset="0"/>
                      </a:rPr>
                      <m:t>=</m:t>
                    </m:r>
                    <m:f>
                      <m:fPr>
                        <m:ctrlPr>
                          <a:rPr lang="en-US" altLang="zh-CN" sz="2600" b="1" i="1" smtClean="0">
                            <a:latin typeface="Cambria Math" panose="02040503050406030204" pitchFamily="18" charset="0"/>
                          </a:rPr>
                        </m:ctrlPr>
                      </m:fPr>
                      <m:num>
                        <m:r>
                          <a:rPr lang="en-US" altLang="zh-CN" sz="2600" b="1" i="1" smtClean="0">
                            <a:latin typeface="Cambria Math" panose="02040503050406030204" pitchFamily="18" charset="0"/>
                          </a:rPr>
                          <m:t>𝒏</m:t>
                        </m:r>
                        <m:r>
                          <a:rPr lang="en-US" altLang="zh-CN" sz="2600" b="1" i="1" smtClean="0">
                            <a:latin typeface="Cambria Math" panose="02040503050406030204" pitchFamily="18" charset="0"/>
                          </a:rPr>
                          <m:t>!</m:t>
                        </m:r>
                      </m:num>
                      <m:den>
                        <m:r>
                          <a:rPr lang="en-US" altLang="zh-CN" sz="2600" b="1" i="1" smtClean="0">
                            <a:latin typeface="Cambria Math" panose="02040503050406030204" pitchFamily="18" charset="0"/>
                          </a:rPr>
                          <m:t>𝒎</m:t>
                        </m:r>
                        <m:r>
                          <a:rPr lang="en-US" altLang="zh-CN" sz="2600" b="1" i="1" smtClean="0">
                            <a:latin typeface="Cambria Math" panose="02040503050406030204" pitchFamily="18" charset="0"/>
                          </a:rPr>
                          <m:t>!</m:t>
                        </m:r>
                        <m:d>
                          <m:dPr>
                            <m:ctrlPr>
                              <a:rPr lang="en-US" altLang="zh-CN" sz="2600" b="1" i="1" smtClean="0">
                                <a:latin typeface="Cambria Math" panose="02040503050406030204" pitchFamily="18" charset="0"/>
                              </a:rPr>
                            </m:ctrlPr>
                          </m:dPr>
                          <m:e>
                            <m:r>
                              <a:rPr lang="en-US" altLang="zh-CN" sz="2600" b="1" i="1" smtClean="0">
                                <a:latin typeface="Cambria Math" panose="02040503050406030204" pitchFamily="18" charset="0"/>
                              </a:rPr>
                              <m:t>𝒏</m:t>
                            </m:r>
                            <m:r>
                              <a:rPr lang="en-US" altLang="zh-CN" sz="2600" b="1" i="1" smtClean="0">
                                <a:latin typeface="Cambria Math" panose="02040503050406030204" pitchFamily="18" charset="0"/>
                              </a:rPr>
                              <m:t>−</m:t>
                            </m:r>
                            <m:r>
                              <a:rPr lang="en-US" altLang="zh-CN" sz="2600" b="1" i="1" smtClean="0">
                                <a:latin typeface="Cambria Math" panose="02040503050406030204" pitchFamily="18" charset="0"/>
                              </a:rPr>
                              <m:t>𝒎</m:t>
                            </m:r>
                          </m:e>
                        </m:d>
                        <m:r>
                          <a:rPr lang="en-US" altLang="zh-CN" sz="2600" b="1" i="1" smtClean="0">
                            <a:latin typeface="Cambria Math" panose="02040503050406030204" pitchFamily="18" charset="0"/>
                          </a:rPr>
                          <m:t>!</m:t>
                        </m:r>
                      </m:den>
                    </m:f>
                  </m:oMath>
                </a14:m>
                <a:r>
                  <a:rPr lang="zh-CN" altLang="en-US" sz="2600" b="1" dirty="0"/>
                  <a:t>种，非常耗时。</a:t>
                </a:r>
              </a:p>
              <a:p>
                <a:r>
                  <a:rPr lang="zh-CN" altLang="en-US" sz="2600" b="1" dirty="0">
                    <a:solidFill>
                      <a:srgbClr val="FF0000"/>
                    </a:solidFill>
                  </a:rPr>
                  <a:t>需寻找一种简便的可分性准则，间接判断每一种子集的优劣</a:t>
                </a:r>
                <a:r>
                  <a:rPr lang="zh-CN" altLang="en-US" sz="2600" b="1" dirty="0"/>
                  <a:t>。</a:t>
                </a:r>
              </a:p>
              <a:p>
                <a:pPr lvl="1"/>
                <a:r>
                  <a:rPr lang="zh-CN" altLang="en-US" sz="2400" b="1" dirty="0"/>
                  <a:t>对于独立特征的选择准则</a:t>
                </a:r>
              </a:p>
              <a:p>
                <a:pPr lvl="1"/>
                <a:r>
                  <a:rPr lang="zh-CN" altLang="en-US" sz="2400" b="1" dirty="0"/>
                  <a:t>一般特征的散布矩阵准则</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72067" y="2564904"/>
                <a:ext cx="7408333" cy="4293096"/>
              </a:xfrm>
              <a:blipFill>
                <a:blip r:embed="rId2"/>
                <a:stretch>
                  <a:fillRect l="-1481" t="-2841" r="-148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spTree>
    <p:extLst>
      <p:ext uri="{BB962C8B-B14F-4D97-AF65-F5344CB8AC3E}">
        <p14:creationId xmlns:p14="http://schemas.microsoft.com/office/powerpoint/2010/main" val="1527485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72067" y="2675466"/>
                <a:ext cx="7408333" cy="4182533"/>
              </a:xfrm>
            </p:spPr>
            <p:txBody>
              <a:bodyPr>
                <a:normAutofit/>
              </a:bodyPr>
              <a:lstStyle/>
              <a:p>
                <a:r>
                  <a:rPr lang="zh-CN" altLang="en-US" sz="2800" b="1" dirty="0"/>
                  <a:t>对于独立特征的选择准则</a:t>
                </a:r>
              </a:p>
              <a:p>
                <a:pPr lvl="1"/>
                <a:r>
                  <a:rPr lang="zh-CN" altLang="en-US" sz="2600" b="1" dirty="0"/>
                  <a:t>类别可分性准则应具有这样的特点，即不同类别模式特征的均值向量之间的距离应最大，而属于同一类的模式特征，其方差之和应最小。</a:t>
                </a:r>
              </a:p>
              <a:p>
                <a:pPr lvl="1"/>
                <a:r>
                  <a:rPr lang="zh-CN" altLang="en-US" sz="2600" b="1" dirty="0"/>
                  <a:t>假设各原始特征测量值是统计独立的，此时，只需对训练样本的</a:t>
                </a:r>
                <a:r>
                  <a:rPr lang="en-US" altLang="zh-CN" sz="2600" b="1" dirty="0"/>
                  <a:t>n</a:t>
                </a:r>
                <a:r>
                  <a:rPr lang="zh-CN" altLang="en-US" sz="2600" b="1" dirty="0"/>
                  <a:t>个测量值独立地进行分析，从中选出</a:t>
                </a:r>
                <a:r>
                  <a:rPr lang="en-US" altLang="zh-CN" sz="2600" b="1" dirty="0"/>
                  <a:t>m</a:t>
                </a:r>
                <a:r>
                  <a:rPr lang="zh-CN" altLang="en-US" sz="2600" b="1" dirty="0"/>
                  <a:t>个最好的作为分类特征即可</a:t>
                </a:r>
              </a:p>
              <a:p>
                <a:endParaRPr lang="zh-CN" altLang="en-US" sz="2800" b="1" dirty="0"/>
              </a:p>
              <a:p>
                <a:r>
                  <a:rPr lang="en-US" altLang="zh-CN" sz="2800" b="1" dirty="0"/>
                  <a:t>[</a:t>
                </a:r>
                <a:r>
                  <a:rPr lang="zh-CN" altLang="en-US" sz="2800" b="1" dirty="0"/>
                  <a:t>例：对于</a:t>
                </a:r>
                <a14:m>
                  <m:oMath xmlns:m="http://schemas.openxmlformats.org/officeDocument/2006/math">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𝝎</m:t>
                        </m:r>
                      </m:e>
                      <m:sub>
                        <m:r>
                          <a:rPr lang="en-US" altLang="zh-CN" sz="2800" b="1" i="1" smtClean="0">
                            <a:latin typeface="Cambria Math" panose="02040503050406030204" pitchFamily="18" charset="0"/>
                          </a:rPr>
                          <m:t>𝒊</m:t>
                        </m:r>
                      </m:sub>
                    </m:sSub>
                  </m:oMath>
                </a14:m>
                <a:r>
                  <a:rPr lang="zh-CN" altLang="en-US" sz="2800" b="1" dirty="0"/>
                  <a:t>和</a:t>
                </a:r>
                <a14:m>
                  <m:oMath xmlns:m="http://schemas.openxmlformats.org/officeDocument/2006/math">
                    <m:sSub>
                      <m:sSubPr>
                        <m:ctrlPr>
                          <a:rPr lang="en-US" altLang="zh-CN" sz="2800" b="1" i="1">
                            <a:latin typeface="Cambria Math" panose="02040503050406030204" pitchFamily="18" charset="0"/>
                          </a:rPr>
                        </m:ctrlPr>
                      </m:sSubPr>
                      <m:e>
                        <m:r>
                          <a:rPr lang="zh-CN" altLang="en-US" sz="2800" b="1" i="1">
                            <a:latin typeface="Cambria Math" panose="02040503050406030204" pitchFamily="18" charset="0"/>
                          </a:rPr>
                          <m:t>𝝎</m:t>
                        </m:r>
                      </m:e>
                      <m:sub>
                        <m:r>
                          <a:rPr lang="en-US" altLang="zh-CN" sz="2800" b="1" i="1" smtClean="0">
                            <a:latin typeface="Cambria Math" panose="02040503050406030204" pitchFamily="18" charset="0"/>
                          </a:rPr>
                          <m:t>𝒋</m:t>
                        </m:r>
                      </m:sub>
                    </m:sSub>
                  </m:oMath>
                </a14:m>
                <a:r>
                  <a:rPr lang="zh-CN" altLang="en-US" sz="2800" b="1" dirty="0"/>
                  <a:t>两类训练样本的特征选择</a:t>
                </a:r>
                <a:r>
                  <a:rPr lang="en-US" altLang="zh-CN" sz="2800" b="1" dirty="0"/>
                  <a:t>]</a:t>
                </a:r>
              </a:p>
              <a:p>
                <a:endParaRPr lang="zh-CN" altLang="en-US" sz="2800" b="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72067" y="2675466"/>
                <a:ext cx="7408333" cy="4182533"/>
              </a:xfrm>
              <a:blipFill>
                <a:blip r:embed="rId2"/>
                <a:stretch>
                  <a:fillRect l="-1728" t="-2187" r="-3374" b="-204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spTree>
    <p:extLst>
      <p:ext uri="{BB962C8B-B14F-4D97-AF65-F5344CB8AC3E}">
        <p14:creationId xmlns:p14="http://schemas.microsoft.com/office/powerpoint/2010/main" val="1901058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72067" y="2675466"/>
                <a:ext cx="7408333" cy="4182533"/>
              </a:xfrm>
            </p:spPr>
            <p:txBody>
              <a:bodyPr>
                <a:normAutofit lnSpcReduction="10000"/>
              </a:bodyPr>
              <a:lstStyle/>
              <a:p>
                <a:r>
                  <a:rPr lang="zh-CN" altLang="en-US" sz="2800" b="1" dirty="0"/>
                  <a:t>基于距离测度的可分性准则，其适用范围与模式特征的概率分布有关。</a:t>
                </a:r>
              </a:p>
              <a:p>
                <a:r>
                  <a:rPr lang="zh-CN" altLang="en-US" sz="2800" b="1" dirty="0"/>
                  <a:t>三种不同模式分布的情况</a:t>
                </a:r>
              </a:p>
              <a:p>
                <a:pPr lvl="1"/>
                <a:r>
                  <a:rPr lang="en-US" altLang="zh-CN" sz="2600" b="1" dirty="0"/>
                  <a:t>(a)</a:t>
                </a:r>
                <a:r>
                  <a:rPr lang="zh-CN" altLang="en-US" sz="2600" b="1" dirty="0"/>
                  <a:t>中特征</a:t>
                </a:r>
                <a:r>
                  <a:rPr lang="en-US" altLang="zh-CN" sz="2600" b="1" dirty="0"/>
                  <a:t>x</a:t>
                </a:r>
                <a:r>
                  <a:rPr lang="en-US" altLang="zh-CN" sz="2600" b="1" baseline="-25000" dirty="0"/>
                  <a:t>k</a:t>
                </a:r>
                <a:r>
                  <a:rPr lang="zh-CN" altLang="en-US" sz="2600" b="1" dirty="0"/>
                  <a:t>的分布有很好的可分性，通过它足以分离</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𝝎</m:t>
                        </m:r>
                      </m:e>
                      <m:sub>
                        <m:r>
                          <a:rPr lang="en-US" altLang="zh-CN" sz="2400" b="1" i="1">
                            <a:latin typeface="Cambria Math" panose="02040503050406030204" pitchFamily="18" charset="0"/>
                          </a:rPr>
                          <m:t>𝒊</m:t>
                        </m:r>
                      </m:sub>
                    </m:sSub>
                  </m:oMath>
                </a14:m>
                <a:r>
                  <a:rPr lang="zh-CN" altLang="en-US" sz="2400" b="1" dirty="0"/>
                  <a:t>和</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𝝎</m:t>
                        </m:r>
                      </m:e>
                      <m:sub>
                        <m:r>
                          <a:rPr lang="en-US" altLang="zh-CN" sz="2400" b="1" i="1">
                            <a:latin typeface="Cambria Math" panose="02040503050406030204" pitchFamily="18" charset="0"/>
                          </a:rPr>
                          <m:t>𝒋</m:t>
                        </m:r>
                      </m:sub>
                    </m:sSub>
                  </m:oMath>
                </a14:m>
                <a:r>
                  <a:rPr lang="zh-CN" altLang="en-US" sz="2600" b="1" dirty="0"/>
                  <a:t>两种类别；</a:t>
                </a:r>
              </a:p>
              <a:p>
                <a:pPr lvl="1"/>
                <a:r>
                  <a:rPr lang="en-US" altLang="zh-CN" sz="2600" b="1" dirty="0"/>
                  <a:t>(b)</a:t>
                </a:r>
                <a:r>
                  <a:rPr lang="zh-CN" altLang="en-US" sz="2600" b="1" dirty="0"/>
                  <a:t>中的特征分布有很大的重叠，单靠</a:t>
                </a:r>
                <a:r>
                  <a:rPr lang="en-US" altLang="zh-CN" sz="2600" b="1" dirty="0"/>
                  <a:t>x</a:t>
                </a:r>
                <a:r>
                  <a:rPr lang="en-US" altLang="zh-CN" sz="2600" b="1" baseline="-25000" dirty="0"/>
                  <a:t>k</a:t>
                </a:r>
                <a:r>
                  <a:rPr lang="zh-CN" altLang="en-US" sz="2600" b="1" dirty="0"/>
                  <a:t>达不到较好的分类，需要增加其它特征；</a:t>
                </a:r>
              </a:p>
              <a:p>
                <a:pPr lvl="1"/>
                <a:r>
                  <a:rPr lang="en-US" altLang="zh-CN" sz="2600" b="1" dirty="0"/>
                  <a:t>(c)</a:t>
                </a:r>
                <a:r>
                  <a:rPr lang="zh-CN" altLang="en-US" sz="2600" b="1" dirty="0"/>
                  <a:t>中的</a:t>
                </a:r>
                <a14:m>
                  <m:oMath xmlns:m="http://schemas.openxmlformats.org/officeDocument/2006/math">
                    <m:sSub>
                      <m:sSubPr>
                        <m:ctrlPr>
                          <a:rPr lang="en-US" altLang="zh-CN" sz="2800" b="1" i="1">
                            <a:latin typeface="Cambria Math" panose="02040503050406030204" pitchFamily="18" charset="0"/>
                          </a:rPr>
                        </m:ctrlPr>
                      </m:sSubPr>
                      <m:e>
                        <m:r>
                          <a:rPr lang="zh-CN" altLang="en-US" sz="2800" b="1" i="1">
                            <a:latin typeface="Cambria Math" panose="02040503050406030204" pitchFamily="18" charset="0"/>
                          </a:rPr>
                          <m:t>𝝎</m:t>
                        </m:r>
                      </m:e>
                      <m:sub>
                        <m:r>
                          <a:rPr lang="en-US" altLang="zh-CN" sz="2800" b="1" i="1">
                            <a:latin typeface="Cambria Math" panose="02040503050406030204" pitchFamily="18" charset="0"/>
                          </a:rPr>
                          <m:t>𝒊</m:t>
                        </m:r>
                      </m:sub>
                    </m:sSub>
                  </m:oMath>
                </a14:m>
                <a:r>
                  <a:rPr lang="zh-CN" altLang="en-US" sz="2600" b="1" dirty="0"/>
                  <a:t>类特征</a:t>
                </a:r>
                <a:r>
                  <a:rPr lang="en-US" altLang="zh-CN" sz="2600" b="1" dirty="0"/>
                  <a:t>x</a:t>
                </a:r>
                <a:r>
                  <a:rPr lang="en-US" altLang="zh-CN" sz="2600" b="1" baseline="-25000" dirty="0"/>
                  <a:t>k</a:t>
                </a:r>
                <a:r>
                  <a:rPr lang="zh-CN" altLang="en-US" sz="2600" b="1" dirty="0"/>
                  <a:t>的分布有两个最大值，虽然它与</a:t>
                </a:r>
                <a14:m>
                  <m:oMath xmlns:m="http://schemas.openxmlformats.org/officeDocument/2006/math">
                    <m:sSub>
                      <m:sSubPr>
                        <m:ctrlPr>
                          <a:rPr lang="en-US" altLang="zh-CN" sz="2800" b="1" i="1">
                            <a:latin typeface="Cambria Math" panose="02040503050406030204" pitchFamily="18" charset="0"/>
                          </a:rPr>
                        </m:ctrlPr>
                      </m:sSubPr>
                      <m:e>
                        <m:r>
                          <a:rPr lang="zh-CN" altLang="en-US" sz="2800" b="1" i="1">
                            <a:latin typeface="Cambria Math" panose="02040503050406030204" pitchFamily="18" charset="0"/>
                          </a:rPr>
                          <m:t>𝝎</m:t>
                        </m:r>
                      </m:e>
                      <m:sub>
                        <m:r>
                          <a:rPr lang="en-US" altLang="zh-CN" sz="2800" b="1" i="1">
                            <a:latin typeface="Cambria Math" panose="02040503050406030204" pitchFamily="18" charset="0"/>
                          </a:rPr>
                          <m:t>𝒋</m:t>
                        </m:r>
                      </m:sub>
                    </m:sSub>
                  </m:oMath>
                </a14:m>
                <a:r>
                  <a:rPr lang="zh-CN" altLang="en-US" sz="2600" b="1" dirty="0"/>
                  <a:t>的分布没有重叠，但计算</a:t>
                </a:r>
                <a:r>
                  <a:rPr lang="en-US" altLang="zh-CN" sz="2600" b="1" dirty="0" err="1"/>
                  <a:t>G</a:t>
                </a:r>
                <a:r>
                  <a:rPr lang="en-US" altLang="zh-CN" sz="2600" b="1" baseline="-25000" dirty="0" err="1"/>
                  <a:t>k</a:t>
                </a:r>
                <a:r>
                  <a:rPr lang="zh-CN" altLang="en-US" sz="2600" b="1" dirty="0"/>
                  <a:t>约等于</a:t>
                </a:r>
                <a:r>
                  <a:rPr lang="en-US" altLang="zh-CN" sz="2600" b="1" dirty="0"/>
                  <a:t>0</a:t>
                </a:r>
                <a:r>
                  <a:rPr lang="zh-CN" altLang="en-US" sz="2600" b="1" dirty="0"/>
                  <a:t>，此时再利用</a:t>
                </a:r>
                <a:r>
                  <a:rPr lang="en-US" altLang="zh-CN" sz="2600" b="1" dirty="0" err="1"/>
                  <a:t>G</a:t>
                </a:r>
                <a:r>
                  <a:rPr lang="en-US" altLang="zh-CN" sz="2600" b="1" baseline="-25000" dirty="0" err="1"/>
                  <a:t>k</a:t>
                </a:r>
                <a:r>
                  <a:rPr lang="zh-CN" altLang="en-US" sz="2600" b="1" dirty="0"/>
                  <a:t>作为可分性准则已不合适。</a:t>
                </a:r>
              </a:p>
              <a:p>
                <a:endParaRPr lang="zh-CN" altLang="en-US" sz="2800" b="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72067" y="2675466"/>
                <a:ext cx="7408333" cy="4182533"/>
              </a:xfrm>
              <a:blipFill>
                <a:blip r:embed="rId2"/>
                <a:stretch>
                  <a:fillRect l="-1728" t="-3207" r="-5926" b="-306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spTree>
    <p:extLst>
      <p:ext uri="{BB962C8B-B14F-4D97-AF65-F5344CB8AC3E}">
        <p14:creationId xmlns:p14="http://schemas.microsoft.com/office/powerpoint/2010/main" val="2002950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pic>
        <p:nvPicPr>
          <p:cNvPr id="4" name="Picture 4">
            <a:extLst>
              <a:ext uri="{FF2B5EF4-FFF2-40B4-BE49-F238E27FC236}">
                <a16:creationId xmlns:a16="http://schemas.microsoft.com/office/drawing/2014/main" id="{C9AE7E85-08CB-4878-98C9-1C09D0D5225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180049" y="2615919"/>
            <a:ext cx="6783902" cy="197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73A43A2-8E71-4B04-8D8A-6AE79F7DAB7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777054" y="4834855"/>
            <a:ext cx="3589892" cy="197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063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因此，假若类概率密度函数不是或不近似正态分布，均值和方差就不足以用来估计类别的可分性，此时该准则函数不完全适用。</a:t>
            </a:r>
          </a:p>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spTree>
    <p:extLst>
      <p:ext uri="{BB962C8B-B14F-4D97-AF65-F5344CB8AC3E}">
        <p14:creationId xmlns:p14="http://schemas.microsoft.com/office/powerpoint/2010/main" val="962874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r>
              <a:rPr lang="zh-CN" altLang="en-US" sz="2800" b="1" dirty="0"/>
              <a:t>一般特征的散布矩阵准则</a:t>
            </a:r>
          </a:p>
          <a:p>
            <a:pPr lvl="1"/>
            <a:r>
              <a:rPr lang="en-US" altLang="zh-CN" sz="2600" b="1" dirty="0"/>
              <a:t>[</a:t>
            </a:r>
            <a:r>
              <a:rPr lang="zh-CN" altLang="en-US" sz="2600" b="1" dirty="0"/>
              <a:t>类内、类间和总体的散布矩阵</a:t>
            </a:r>
            <a:r>
              <a:rPr lang="en-US" altLang="zh-CN" sz="2600" b="1" dirty="0"/>
              <a:t>S</a:t>
            </a:r>
            <a:r>
              <a:rPr lang="en-US" altLang="zh-CN" sz="2600" b="1" baseline="-25000" dirty="0"/>
              <a:t>w</a:t>
            </a:r>
            <a:r>
              <a:rPr lang="zh-CN" altLang="en-US" sz="2600" b="1" dirty="0"/>
              <a:t>、</a:t>
            </a:r>
            <a:r>
              <a:rPr lang="en-US" altLang="zh-CN" sz="2600" b="1" dirty="0"/>
              <a:t>S</a:t>
            </a:r>
            <a:r>
              <a:rPr lang="en-US" altLang="zh-CN" sz="2600" b="1" baseline="-25000" dirty="0"/>
              <a:t>b</a:t>
            </a:r>
            <a:r>
              <a:rPr lang="zh-CN" altLang="en-US" sz="2600" b="1" dirty="0"/>
              <a:t>和</a:t>
            </a:r>
            <a:r>
              <a:rPr lang="en-US" altLang="zh-CN" sz="2600" b="1" dirty="0"/>
              <a:t>S</a:t>
            </a:r>
            <a:r>
              <a:rPr lang="en-US" altLang="zh-CN" sz="2600" b="1" baseline="-25000" dirty="0"/>
              <a:t>t</a:t>
            </a:r>
            <a:r>
              <a:rPr lang="en-US" altLang="zh-CN" sz="2600" b="1" dirty="0"/>
              <a:t>]</a:t>
            </a:r>
          </a:p>
          <a:p>
            <a:pPr lvl="1"/>
            <a:r>
              <a:rPr lang="en-US" altLang="zh-CN" sz="2600" b="1" dirty="0"/>
              <a:t>S</a:t>
            </a:r>
            <a:r>
              <a:rPr lang="en-US" altLang="zh-CN" sz="2600" b="1" baseline="-25000" dirty="0"/>
              <a:t>w</a:t>
            </a:r>
            <a:r>
              <a:rPr lang="zh-CN" altLang="en-US" sz="2600" b="1" dirty="0"/>
              <a:t>的行列式值越小且</a:t>
            </a:r>
            <a:r>
              <a:rPr lang="en-US" altLang="zh-CN" sz="2600" b="1" dirty="0"/>
              <a:t>S</a:t>
            </a:r>
            <a:r>
              <a:rPr lang="en-US" altLang="zh-CN" sz="2600" b="1" baseline="-25000" dirty="0"/>
              <a:t>b</a:t>
            </a:r>
            <a:r>
              <a:rPr lang="zh-CN" altLang="en-US" sz="2600" b="1" dirty="0"/>
              <a:t>的行列式值越大，可分性越好。</a:t>
            </a:r>
          </a:p>
          <a:p>
            <a:pPr lvl="1"/>
            <a:r>
              <a:rPr lang="en-US" altLang="zh-CN" sz="2600" b="1" dirty="0"/>
              <a:t>[</a:t>
            </a:r>
            <a:r>
              <a:rPr lang="zh-CN" altLang="en-US" sz="2600" b="1" dirty="0"/>
              <a:t>散布矩阵准则</a:t>
            </a:r>
            <a:r>
              <a:rPr lang="en-US" altLang="zh-CN" sz="2600" b="1" dirty="0"/>
              <a:t>J</a:t>
            </a:r>
            <a:r>
              <a:rPr lang="en-US" altLang="zh-CN" sz="2600" b="1" baseline="-25000" dirty="0"/>
              <a:t>1</a:t>
            </a:r>
            <a:r>
              <a:rPr lang="zh-CN" altLang="en-US" sz="2600" b="1" dirty="0"/>
              <a:t>和</a:t>
            </a:r>
            <a:r>
              <a:rPr lang="en-US" altLang="zh-CN" sz="2600" b="1" dirty="0"/>
              <a:t>J</a:t>
            </a:r>
            <a:r>
              <a:rPr lang="en-US" altLang="zh-CN" sz="2600" b="1" baseline="-25000" dirty="0"/>
              <a:t>2</a:t>
            </a:r>
            <a:r>
              <a:rPr lang="zh-CN" altLang="en-US" sz="2600" b="1" dirty="0"/>
              <a:t>形式</a:t>
            </a:r>
            <a:r>
              <a:rPr lang="en-US" altLang="zh-CN" sz="2600" b="1" dirty="0"/>
              <a:t>]</a:t>
            </a:r>
          </a:p>
          <a:p>
            <a:pPr lvl="1"/>
            <a:r>
              <a:rPr lang="zh-CN" altLang="en-US" sz="2600" b="1" dirty="0"/>
              <a:t>使</a:t>
            </a:r>
            <a:r>
              <a:rPr lang="en-US" altLang="zh-CN" sz="2600" b="1" dirty="0"/>
              <a:t>J</a:t>
            </a:r>
            <a:r>
              <a:rPr lang="en-US" altLang="zh-CN" sz="2600" b="1" baseline="-25000" dirty="0"/>
              <a:t>1</a:t>
            </a:r>
            <a:r>
              <a:rPr lang="zh-CN" altLang="en-US" sz="2600" b="1" dirty="0"/>
              <a:t>或</a:t>
            </a:r>
            <a:r>
              <a:rPr lang="en-US" altLang="zh-CN" sz="2600" b="1" dirty="0"/>
              <a:t>J</a:t>
            </a:r>
            <a:r>
              <a:rPr lang="en-US" altLang="zh-CN" sz="2600" b="1" baseline="-25000" dirty="0"/>
              <a:t>2</a:t>
            </a:r>
            <a:r>
              <a:rPr lang="zh-CN" altLang="en-US" sz="2600" b="1" dirty="0"/>
              <a:t>最大的子集可作为所选择的分类特征</a:t>
            </a:r>
            <a:endParaRPr lang="zh-CN" altLang="en-US" sz="2800" b="1" dirty="0"/>
          </a:p>
          <a:p>
            <a:r>
              <a:rPr lang="zh-CN" altLang="en-US" sz="2800" b="1" dirty="0"/>
              <a:t>注：这里计算的散布矩阵不受模式分布形式的限制，但需要有足够数量的模式样本才能获得有效的结果。</a:t>
            </a:r>
          </a:p>
          <a:p>
            <a:endParaRPr lang="zh-CN" altLang="en-US" sz="2800" b="1" dirty="0"/>
          </a:p>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spTree>
    <p:extLst>
      <p:ext uri="{BB962C8B-B14F-4D97-AF65-F5344CB8AC3E}">
        <p14:creationId xmlns:p14="http://schemas.microsoft.com/office/powerpoint/2010/main" val="1005284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r>
              <a:rPr lang="zh-CN" altLang="en-US" sz="2800" b="1" dirty="0"/>
              <a:t>参考文献</a:t>
            </a:r>
            <a:endParaRPr lang="en-US" altLang="zh-CN" sz="2800" b="1" dirty="0"/>
          </a:p>
          <a:p>
            <a:pPr lvl="1"/>
            <a:r>
              <a:rPr lang="en-US" altLang="zh-CN" sz="2600" b="1" dirty="0"/>
              <a:t>Jain A.,</a:t>
            </a:r>
            <a:r>
              <a:rPr lang="en-US" altLang="zh-CN" sz="2600" b="1" dirty="0" err="1"/>
              <a:t>Zongker</a:t>
            </a:r>
            <a:r>
              <a:rPr lang="en-US" altLang="zh-CN" sz="2600" b="1" dirty="0"/>
              <a:t> D., “Feature selection: Evaluation, Application, and small sample performance”, IEEE Transactions on Pattern Analysis and Machine Intelligence, Vol.19(2),pp153-158, 1997</a:t>
            </a:r>
          </a:p>
          <a:p>
            <a:pPr lvl="1"/>
            <a:r>
              <a:rPr lang="en-US" altLang="zh-CN" sz="2600" b="1" dirty="0"/>
              <a:t>Zhang H., Sun </a:t>
            </a:r>
            <a:r>
              <a:rPr lang="en-US" altLang="zh-CN" sz="2600" b="1" dirty="0" err="1"/>
              <a:t>G,“Feature</a:t>
            </a:r>
            <a:r>
              <a:rPr lang="en-US" altLang="zh-CN" sz="2600" b="1" dirty="0"/>
              <a:t> Selection Using </a:t>
            </a:r>
            <a:r>
              <a:rPr lang="en-US" altLang="zh-CN" sz="2800" b="1" dirty="0" err="1"/>
              <a:t>Tabu</a:t>
            </a:r>
            <a:r>
              <a:rPr lang="en-US" altLang="zh-CN" sz="2800" b="1" dirty="0"/>
              <a:t> Search Method”, Pattern Recognition, Vol.35, pp701-711, 2002</a:t>
            </a:r>
          </a:p>
          <a:p>
            <a:endParaRPr lang="zh-CN" altLang="en-US" sz="2800" b="1" dirty="0"/>
          </a:p>
        </p:txBody>
      </p:sp>
      <p:sp>
        <p:nvSpPr>
          <p:cNvPr id="3" name="标题 2"/>
          <p:cNvSpPr>
            <a:spLocks noGrp="1"/>
          </p:cNvSpPr>
          <p:nvPr>
            <p:ph type="title"/>
          </p:nvPr>
        </p:nvSpPr>
        <p:spPr/>
        <p:txBody>
          <a:bodyPr/>
          <a:lstStyle/>
          <a:p>
            <a:r>
              <a:rPr lang="zh-CN" altLang="en-US" dirty="0"/>
              <a:t>特征选择 </a:t>
            </a:r>
            <a:r>
              <a:rPr lang="en-US" altLang="zh-CN" dirty="0"/>
              <a:t>– Filter</a:t>
            </a:r>
            <a:r>
              <a:rPr lang="zh-CN" altLang="en-US" dirty="0"/>
              <a:t>方法示例</a:t>
            </a:r>
          </a:p>
        </p:txBody>
      </p:sp>
    </p:spTree>
    <p:extLst>
      <p:ext uri="{BB962C8B-B14F-4D97-AF65-F5344CB8AC3E}">
        <p14:creationId xmlns:p14="http://schemas.microsoft.com/office/powerpoint/2010/main" val="806693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基于变换</a:t>
            </a:r>
            <a:r>
              <a:rPr lang="en-US" altLang="zh-CN" sz="2800" b="1" dirty="0"/>
              <a:t>/</a:t>
            </a:r>
            <a:r>
              <a:rPr lang="zh-CN" altLang="en-US" sz="2800" b="1" dirty="0"/>
              <a:t>映射的方法</a:t>
            </a:r>
          </a:p>
          <a:p>
            <a:endParaRPr lang="zh-CN" altLang="en-US" sz="2800" b="1" dirty="0"/>
          </a:p>
        </p:txBody>
      </p:sp>
      <p:sp>
        <p:nvSpPr>
          <p:cNvPr id="3" name="标题 2"/>
          <p:cNvSpPr>
            <a:spLocks noGrp="1"/>
          </p:cNvSpPr>
          <p:nvPr>
            <p:ph type="title"/>
          </p:nvPr>
        </p:nvSpPr>
        <p:spPr/>
        <p:txBody>
          <a:bodyPr/>
          <a:lstStyle/>
          <a:p>
            <a:r>
              <a:rPr lang="zh-CN" altLang="en-US" dirty="0"/>
              <a:t>特征提取</a:t>
            </a:r>
          </a:p>
        </p:txBody>
      </p:sp>
    </p:spTree>
    <p:extLst>
      <p:ext uri="{BB962C8B-B14F-4D97-AF65-F5344CB8AC3E}">
        <p14:creationId xmlns:p14="http://schemas.microsoft.com/office/powerpoint/2010/main" val="148248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lnSpcReduction="10000"/>
          </a:bodyPr>
          <a:lstStyle/>
          <a:p>
            <a:r>
              <a:rPr lang="zh-CN" altLang="en-US" sz="2600" b="1" dirty="0"/>
              <a:t>特征选择和提取是构造模式识别系统时的一个重要部分</a:t>
            </a:r>
          </a:p>
          <a:p>
            <a:pPr lvl="1"/>
            <a:r>
              <a:rPr lang="zh-CN" altLang="en-US" sz="2400" b="1" dirty="0">
                <a:solidFill>
                  <a:srgbClr val="FF0000"/>
                </a:solidFill>
              </a:rPr>
              <a:t>在很多实际问题中，往往不容易找到那些最重要的特征，或受客观条件的限制，不能对它们进行有效的测量；</a:t>
            </a:r>
          </a:p>
          <a:p>
            <a:pPr lvl="1"/>
            <a:r>
              <a:rPr lang="zh-CN" altLang="en-US" sz="2400" b="1" dirty="0"/>
              <a:t>因此</a:t>
            </a:r>
            <a:r>
              <a:rPr lang="zh-CN" altLang="en-US" sz="2400" b="1" dirty="0">
                <a:solidFill>
                  <a:srgbClr val="FF0000"/>
                </a:solidFill>
              </a:rPr>
              <a:t>在测量时，由于人们心理上的作用，只要条件许可总希望把特征取得多一些</a:t>
            </a:r>
            <a:r>
              <a:rPr lang="zh-CN" altLang="en-US" sz="2400" b="1" dirty="0"/>
              <a:t>；</a:t>
            </a:r>
          </a:p>
          <a:p>
            <a:pPr lvl="1"/>
            <a:r>
              <a:rPr lang="zh-CN" altLang="en-US" sz="2400" b="1" dirty="0"/>
              <a:t>另外，由于客观上的需要，为了突出某些有用信息，抑制无用信息，有意加上一些比值、指数或对数等组合计算特征；</a:t>
            </a:r>
            <a:endParaRPr lang="en-US" altLang="zh-CN" sz="2400" b="1" dirty="0"/>
          </a:p>
          <a:p>
            <a:pPr lvl="1"/>
            <a:r>
              <a:rPr lang="zh-CN" altLang="en-US" sz="2400" b="1" dirty="0">
                <a:solidFill>
                  <a:srgbClr val="FF0000"/>
                </a:solidFill>
              </a:rPr>
              <a:t>特征取多一些有没有问题？</a:t>
            </a:r>
          </a:p>
        </p:txBody>
      </p:sp>
      <p:sp>
        <p:nvSpPr>
          <p:cNvPr id="3" name="标题 2"/>
          <p:cNvSpPr>
            <a:spLocks noGrp="1"/>
          </p:cNvSpPr>
          <p:nvPr>
            <p:ph type="title"/>
          </p:nvPr>
        </p:nvSpPr>
        <p:spPr/>
        <p:txBody>
          <a:bodyPr/>
          <a:lstStyle/>
          <a:p>
            <a:r>
              <a:rPr lang="zh-CN" altLang="en-US" dirty="0"/>
              <a:t>基本概念</a:t>
            </a:r>
          </a:p>
        </p:txBody>
      </p:sp>
    </p:spTree>
    <p:extLst>
      <p:ext uri="{BB962C8B-B14F-4D97-AF65-F5344CB8AC3E}">
        <p14:creationId xmlns:p14="http://schemas.microsoft.com/office/powerpoint/2010/main" val="4166258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r>
              <a:rPr lang="en-US" altLang="zh-CN" sz="2800" b="1" dirty="0"/>
              <a:t>K. Pearson(1901</a:t>
            </a:r>
            <a:r>
              <a:rPr lang="zh-CN" altLang="en-US" sz="2800" b="1" dirty="0"/>
              <a:t>年论文</a:t>
            </a:r>
            <a:r>
              <a:rPr lang="en-US" altLang="zh-CN" sz="2800" b="1" dirty="0"/>
              <a:t>) </a:t>
            </a:r>
            <a:r>
              <a:rPr lang="zh-CN" altLang="en-US" sz="2800" b="1" dirty="0"/>
              <a:t>针对非随机变量</a:t>
            </a:r>
          </a:p>
          <a:p>
            <a:r>
              <a:rPr lang="en-US" altLang="zh-CN" sz="2800" b="1" dirty="0"/>
              <a:t>H. </a:t>
            </a:r>
            <a:r>
              <a:rPr lang="en-US" altLang="zh-CN" sz="2800" b="1" dirty="0" err="1"/>
              <a:t>Hotelling</a:t>
            </a:r>
            <a:r>
              <a:rPr lang="en-US" altLang="zh-CN" sz="2800" b="1" dirty="0"/>
              <a:t>(1933</a:t>
            </a:r>
            <a:r>
              <a:rPr lang="zh-CN" altLang="en-US" sz="2800" b="1" dirty="0"/>
              <a:t>年论文</a:t>
            </a:r>
            <a:r>
              <a:rPr lang="en-US" altLang="zh-CN" sz="2800" b="1" dirty="0"/>
              <a:t>) </a:t>
            </a:r>
            <a:r>
              <a:rPr lang="zh-CN" altLang="en-US" sz="2800" b="1" dirty="0"/>
              <a:t>推广到随机向量</a:t>
            </a:r>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主成分分析概述</a:t>
            </a:r>
          </a:p>
        </p:txBody>
      </p:sp>
    </p:spTree>
    <p:extLst>
      <p:ext uri="{BB962C8B-B14F-4D97-AF65-F5344CB8AC3E}">
        <p14:creationId xmlns:p14="http://schemas.microsoft.com/office/powerpoint/2010/main" val="2719051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solidFill>
                  <a:srgbClr val="FF0000"/>
                </a:solidFill>
              </a:rPr>
              <a:t>主成分分析</a:t>
            </a:r>
            <a:r>
              <a:rPr lang="en-US" altLang="zh-CN" sz="2800" b="1" dirty="0">
                <a:solidFill>
                  <a:srgbClr val="FF0000"/>
                </a:solidFill>
              </a:rPr>
              <a:t>(Principal Component Analysis, PCA)</a:t>
            </a:r>
            <a:r>
              <a:rPr lang="zh-CN" altLang="en-US" sz="2800" b="1" dirty="0"/>
              <a:t>，将原有众多具有一定相关性的指标重新组合成一组少量互相无关的综合指标。</a:t>
            </a:r>
          </a:p>
          <a:p>
            <a:endParaRPr lang="zh-CN" altLang="en-US" sz="2800" b="1" dirty="0"/>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主成分分析概述</a:t>
            </a:r>
          </a:p>
        </p:txBody>
      </p:sp>
      <p:pic>
        <p:nvPicPr>
          <p:cNvPr id="4" name="图片 3">
            <a:extLst>
              <a:ext uri="{FF2B5EF4-FFF2-40B4-BE49-F238E27FC236}">
                <a16:creationId xmlns:a16="http://schemas.microsoft.com/office/drawing/2014/main" id="{14079A50-32BA-4B93-AA1A-1C0A52596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066" y="4000856"/>
            <a:ext cx="2914121" cy="285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B5E1933E-ECD8-46D9-903B-9F2EB0526282}"/>
              </a:ext>
            </a:extLst>
          </p:cNvPr>
          <p:cNvSpPr txBox="1">
            <a:spLocks noChangeArrowheads="1"/>
          </p:cNvSpPr>
          <p:nvPr/>
        </p:nvSpPr>
        <p:spPr bwMode="auto">
          <a:xfrm>
            <a:off x="3851275" y="4362450"/>
            <a:ext cx="4787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使得降维后样本的</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方差尽可能大</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6E319EA0-9691-4695-8A9D-45708D0ADF13}"/>
              </a:ext>
            </a:extLst>
          </p:cNvPr>
          <p:cNvSpPr txBox="1">
            <a:spLocks noChangeArrowheads="1"/>
          </p:cNvSpPr>
          <p:nvPr/>
        </p:nvSpPr>
        <p:spPr bwMode="auto">
          <a:xfrm>
            <a:off x="3954463" y="5040313"/>
            <a:ext cx="514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使得降维后数据的</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均方误差尽可能小</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8758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r>
              <a:rPr lang="zh-CN" altLang="en-US" sz="2800" b="1" dirty="0">
                <a:solidFill>
                  <a:srgbClr val="FF0000"/>
                </a:solidFill>
              </a:rPr>
              <a:t>最大方差思想</a:t>
            </a:r>
          </a:p>
          <a:p>
            <a:r>
              <a:rPr lang="zh-CN" altLang="en-US" sz="2800" b="1" dirty="0">
                <a:solidFill>
                  <a:srgbClr val="FF0000"/>
                </a:solidFill>
              </a:rPr>
              <a:t>使用较少的数据维度保留住较多的原数据特性</a:t>
            </a:r>
          </a:p>
          <a:p>
            <a:r>
              <a:rPr lang="zh-CN" altLang="en-US" sz="2800" b="1" dirty="0"/>
              <a:t>将</a:t>
            </a:r>
            <a:r>
              <a:rPr lang="en-US" altLang="zh-CN" sz="2800" b="1" dirty="0"/>
              <a:t>D</a:t>
            </a:r>
            <a:r>
              <a:rPr lang="zh-CN" altLang="en-US" sz="2800" b="1" dirty="0"/>
              <a:t>维数据集                                   降为</a:t>
            </a:r>
            <a:r>
              <a:rPr lang="en-US" altLang="zh-CN" sz="2800" b="1" dirty="0"/>
              <a:t>M</a:t>
            </a:r>
            <a:r>
              <a:rPr lang="zh-CN" altLang="en-US" sz="2800" b="1" dirty="0"/>
              <a:t>维，</a:t>
            </a:r>
            <a:r>
              <a:rPr lang="en-US" altLang="zh-CN" sz="2800" b="1" dirty="0"/>
              <a:t>M&lt;D</a:t>
            </a:r>
            <a:endParaRPr lang="zh-CN" altLang="en-US" sz="2800" b="1" dirty="0"/>
          </a:p>
          <a:p>
            <a:endParaRPr lang="zh-CN" altLang="en-US" sz="2800" b="1" dirty="0"/>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graphicFrame>
        <p:nvGraphicFramePr>
          <p:cNvPr id="4" name="Object 2">
            <a:extLst>
              <a:ext uri="{FF2B5EF4-FFF2-40B4-BE49-F238E27FC236}">
                <a16:creationId xmlns:a16="http://schemas.microsoft.com/office/drawing/2014/main" id="{704DB909-ACFC-4EB0-B4CF-CA27E7F958F4}"/>
              </a:ext>
            </a:extLst>
          </p:cNvPr>
          <p:cNvGraphicFramePr>
            <a:graphicFrameLocks noChangeAspect="1"/>
          </p:cNvGraphicFramePr>
          <p:nvPr>
            <p:extLst>
              <p:ext uri="{D42A27DB-BD31-4B8C-83A1-F6EECF244321}">
                <p14:modId xmlns:p14="http://schemas.microsoft.com/office/powerpoint/2010/main" val="3660843395"/>
              </p:ext>
            </p:extLst>
          </p:nvPr>
        </p:nvGraphicFramePr>
        <p:xfrm>
          <a:off x="3347864" y="4221088"/>
          <a:ext cx="2557462" cy="358775"/>
        </p:xfrm>
        <a:graphic>
          <a:graphicData uri="http://schemas.openxmlformats.org/presentationml/2006/ole">
            <mc:AlternateContent xmlns:mc="http://schemas.openxmlformats.org/markup-compatibility/2006">
              <mc:Choice xmlns:v="urn:schemas-microsoft-com:vml" Requires="v">
                <p:oleObj spid="_x0000_s1064" name="Formula" r:id="rId3" imgW="1275080" imgH="177800" progId="">
                  <p:embed/>
                </p:oleObj>
              </mc:Choice>
              <mc:Fallback>
                <p:oleObj name="Formula" r:id="rId3" imgW="1275080" imgH="177800" progId="">
                  <p:embed/>
                  <p:pic>
                    <p:nvPicPr>
                      <p:cNvPr id="33796" name="Object 2">
                        <a:extLst>
                          <a:ext uri="{FF2B5EF4-FFF2-40B4-BE49-F238E27FC236}">
                            <a16:creationId xmlns:a16="http://schemas.microsoft.com/office/drawing/2014/main" id="{7ACC21C8-B759-4838-A529-A7B6980A2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221088"/>
                        <a:ext cx="25574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2161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11">
            <a:extLst>
              <a:ext uri="{FF2B5EF4-FFF2-40B4-BE49-F238E27FC236}">
                <a16:creationId xmlns:a16="http://schemas.microsoft.com/office/drawing/2014/main" id="{9B327696-B292-404D-A4DC-BB960306435F}"/>
              </a:ext>
            </a:extLst>
          </p:cNvPr>
          <p:cNvGraphicFramePr>
            <a:graphicFrameLocks noChangeAspect="1"/>
          </p:cNvGraphicFramePr>
          <p:nvPr>
            <p:extLst>
              <p:ext uri="{D42A27DB-BD31-4B8C-83A1-F6EECF244321}">
                <p14:modId xmlns:p14="http://schemas.microsoft.com/office/powerpoint/2010/main" val="3815767515"/>
              </p:ext>
            </p:extLst>
          </p:nvPr>
        </p:nvGraphicFramePr>
        <p:xfrm>
          <a:off x="4898852" y="5155429"/>
          <a:ext cx="3956050" cy="733425"/>
        </p:xfrm>
        <a:graphic>
          <a:graphicData uri="http://schemas.openxmlformats.org/presentationml/2006/ole">
            <mc:AlternateContent xmlns:mc="http://schemas.openxmlformats.org/markup-compatibility/2006">
              <mc:Choice xmlns:v="urn:schemas-microsoft-com:vml" Requires="v">
                <p:oleObj spid="_x0000_s2290" name="Formula" r:id="rId3" imgW="1973580" imgH="365760" progId="">
                  <p:embed/>
                </p:oleObj>
              </mc:Choice>
              <mc:Fallback>
                <p:oleObj name="Formula" r:id="rId3" imgW="1973580" imgH="365760" progId="">
                  <p:embed/>
                  <p:pic>
                    <p:nvPicPr>
                      <p:cNvPr id="13" name="Object 11">
                        <a:extLst>
                          <a:ext uri="{FF2B5EF4-FFF2-40B4-BE49-F238E27FC236}">
                            <a16:creationId xmlns:a16="http://schemas.microsoft.com/office/drawing/2014/main" id="{B12F89E4-5585-4F37-BE6F-C1F66C3A22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852" y="5155429"/>
                        <a:ext cx="39560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内容占位符 1"/>
          <p:cNvSpPr>
            <a:spLocks noGrp="1"/>
          </p:cNvSpPr>
          <p:nvPr>
            <p:ph idx="1"/>
          </p:nvPr>
        </p:nvSpPr>
        <p:spPr>
          <a:xfrm>
            <a:off x="872067" y="2675466"/>
            <a:ext cx="7408333" cy="4182533"/>
          </a:xfrm>
        </p:spPr>
        <p:txBody>
          <a:bodyPr>
            <a:normAutofit/>
          </a:bodyPr>
          <a:lstStyle/>
          <a:p>
            <a:r>
              <a:rPr lang="zh-CN" altLang="en-US" sz="2800" b="1" dirty="0"/>
              <a:t>首先考虑</a:t>
            </a:r>
            <a:r>
              <a:rPr lang="en-US" altLang="zh-CN" sz="2800" b="1" dirty="0"/>
              <a:t>M=1</a:t>
            </a:r>
            <a:r>
              <a:rPr lang="zh-CN" altLang="en-US" sz="2800" b="1" dirty="0"/>
              <a:t>，定义这个空间的投影方向为</a:t>
            </a:r>
            <a:r>
              <a:rPr lang="en-US" altLang="zh-CN" sz="2800" b="1" dirty="0"/>
              <a:t>D</a:t>
            </a:r>
            <a:r>
              <a:rPr lang="zh-CN" altLang="en-US" sz="2800" b="1" dirty="0"/>
              <a:t>维向量</a:t>
            </a:r>
          </a:p>
          <a:p>
            <a:r>
              <a:rPr lang="zh-CN" altLang="en-US" sz="2800" b="1" dirty="0"/>
              <a:t>出于方便且不失一般性，令</a:t>
            </a:r>
          </a:p>
          <a:p>
            <a:r>
              <a:rPr lang="zh-CN" altLang="en-US" sz="2800" b="1" dirty="0"/>
              <a:t>每个数据点      在新空间中表示为标量</a:t>
            </a:r>
          </a:p>
          <a:p>
            <a:r>
              <a:rPr lang="zh-CN" altLang="en-US" sz="2800" b="1" dirty="0"/>
              <a:t>样本均值在新空间中表示为        ，其中</a:t>
            </a:r>
          </a:p>
          <a:p>
            <a:r>
              <a:rPr lang="zh-CN" altLang="en-US" sz="2800" b="1" dirty="0"/>
              <a:t>投影后样本方差表示为</a:t>
            </a:r>
          </a:p>
          <a:p>
            <a:r>
              <a:rPr lang="zh-CN" altLang="en-US" sz="2800" b="1" dirty="0"/>
              <a:t>其中原样本方差</a:t>
            </a:r>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graphicFrame>
        <p:nvGraphicFramePr>
          <p:cNvPr id="5" name="Object 10">
            <a:extLst>
              <a:ext uri="{FF2B5EF4-FFF2-40B4-BE49-F238E27FC236}">
                <a16:creationId xmlns:a16="http://schemas.microsoft.com/office/drawing/2014/main" id="{9CE4084F-F2CB-4EDF-8611-A9E1A5D0B57A}"/>
              </a:ext>
            </a:extLst>
          </p:cNvPr>
          <p:cNvGraphicFramePr>
            <a:graphicFrameLocks noChangeAspect="1"/>
          </p:cNvGraphicFramePr>
          <p:nvPr>
            <p:extLst>
              <p:ext uri="{D42A27DB-BD31-4B8C-83A1-F6EECF244321}">
                <p14:modId xmlns:p14="http://schemas.microsoft.com/office/powerpoint/2010/main" val="1107943225"/>
              </p:ext>
            </p:extLst>
          </p:nvPr>
        </p:nvGraphicFramePr>
        <p:xfrm>
          <a:off x="6899188" y="4543128"/>
          <a:ext cx="1668463" cy="733425"/>
        </p:xfrm>
        <a:graphic>
          <a:graphicData uri="http://schemas.openxmlformats.org/presentationml/2006/ole">
            <mc:AlternateContent xmlns:mc="http://schemas.openxmlformats.org/markup-compatibility/2006">
              <mc:Choice xmlns:v="urn:schemas-microsoft-com:vml" Requires="v">
                <p:oleObj spid="_x0000_s2291" name="Formula" r:id="rId5" imgW="831850" imgH="365760" progId="">
                  <p:embed/>
                </p:oleObj>
              </mc:Choice>
              <mc:Fallback>
                <p:oleObj name="Formula" r:id="rId5" imgW="831850" imgH="365760" progId="">
                  <p:embed/>
                  <p:pic>
                    <p:nvPicPr>
                      <p:cNvPr id="12" name="Object 10">
                        <a:extLst>
                          <a:ext uri="{FF2B5EF4-FFF2-40B4-BE49-F238E27FC236}">
                            <a16:creationId xmlns:a16="http://schemas.microsoft.com/office/drawing/2014/main" id="{1B2C649C-018C-4CD3-B33C-1C026186D6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9188" y="4543128"/>
                        <a:ext cx="16684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6">
            <a:extLst>
              <a:ext uri="{FF2B5EF4-FFF2-40B4-BE49-F238E27FC236}">
                <a16:creationId xmlns:a16="http://schemas.microsoft.com/office/drawing/2014/main" id="{6995E7F8-7B66-4520-B31F-49EB103ACADB}"/>
              </a:ext>
            </a:extLst>
          </p:cNvPr>
          <p:cNvGraphicFramePr>
            <a:graphicFrameLocks noChangeAspect="1"/>
          </p:cNvGraphicFramePr>
          <p:nvPr>
            <p:extLst>
              <p:ext uri="{D42A27DB-BD31-4B8C-83A1-F6EECF244321}">
                <p14:modId xmlns:p14="http://schemas.microsoft.com/office/powerpoint/2010/main" val="612436988"/>
              </p:ext>
            </p:extLst>
          </p:nvPr>
        </p:nvGraphicFramePr>
        <p:xfrm>
          <a:off x="5550893" y="3720145"/>
          <a:ext cx="1209675" cy="379413"/>
        </p:xfrm>
        <a:graphic>
          <a:graphicData uri="http://schemas.openxmlformats.org/presentationml/2006/ole">
            <mc:AlternateContent xmlns:mc="http://schemas.openxmlformats.org/markup-compatibility/2006">
              <mc:Choice xmlns:v="urn:schemas-microsoft-com:vml" Requires="v">
                <p:oleObj spid="_x0000_s2292" name="Formula" r:id="rId7" imgW="602817" imgH="188221" progId="">
                  <p:embed/>
                </p:oleObj>
              </mc:Choice>
              <mc:Fallback>
                <p:oleObj name="Formula" r:id="rId7" imgW="602817" imgH="188221" progId="">
                  <p:embed/>
                  <p:pic>
                    <p:nvPicPr>
                      <p:cNvPr id="8" name="Object 6">
                        <a:extLst>
                          <a:ext uri="{FF2B5EF4-FFF2-40B4-BE49-F238E27FC236}">
                            <a16:creationId xmlns:a16="http://schemas.microsoft.com/office/drawing/2014/main" id="{FBB62F73-DE9E-4E15-984B-1C572FFF28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0893" y="3720145"/>
                        <a:ext cx="12096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a:extLst>
              <a:ext uri="{FF2B5EF4-FFF2-40B4-BE49-F238E27FC236}">
                <a16:creationId xmlns:a16="http://schemas.microsoft.com/office/drawing/2014/main" id="{A152ECA6-D382-494C-82E3-17C401916DD3}"/>
              </a:ext>
            </a:extLst>
          </p:cNvPr>
          <p:cNvGraphicFramePr>
            <a:graphicFrameLocks noChangeAspect="1"/>
          </p:cNvGraphicFramePr>
          <p:nvPr>
            <p:extLst>
              <p:ext uri="{D42A27DB-BD31-4B8C-83A1-F6EECF244321}">
                <p14:modId xmlns:p14="http://schemas.microsoft.com/office/powerpoint/2010/main" val="3867861101"/>
              </p:ext>
            </p:extLst>
          </p:nvPr>
        </p:nvGraphicFramePr>
        <p:xfrm>
          <a:off x="3059832" y="4298653"/>
          <a:ext cx="327025" cy="244475"/>
        </p:xfrm>
        <a:graphic>
          <a:graphicData uri="http://schemas.openxmlformats.org/presentationml/2006/ole">
            <mc:AlternateContent xmlns:mc="http://schemas.openxmlformats.org/markup-compatibility/2006">
              <mc:Choice xmlns:v="urn:schemas-microsoft-com:vml" Requires="v">
                <p:oleObj spid="_x0000_s2293" name="Formula" r:id="rId9" imgW="162786" imgH="120818" progId="">
                  <p:embed/>
                </p:oleObj>
              </mc:Choice>
              <mc:Fallback>
                <p:oleObj name="Formula" r:id="rId9" imgW="162786" imgH="120818" progId="">
                  <p:embed/>
                  <p:pic>
                    <p:nvPicPr>
                      <p:cNvPr id="9" name="Object 7">
                        <a:extLst>
                          <a:ext uri="{FF2B5EF4-FFF2-40B4-BE49-F238E27FC236}">
                            <a16:creationId xmlns:a16="http://schemas.microsoft.com/office/drawing/2014/main" id="{8516957E-454B-4A6F-AD05-95AC0212C7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832" y="4298653"/>
                        <a:ext cx="327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a:extLst>
              <a:ext uri="{FF2B5EF4-FFF2-40B4-BE49-F238E27FC236}">
                <a16:creationId xmlns:a16="http://schemas.microsoft.com/office/drawing/2014/main" id="{ACAF099B-DD5B-4393-B7F3-55D20B3FDA70}"/>
              </a:ext>
            </a:extLst>
          </p:cNvPr>
          <p:cNvGraphicFramePr>
            <a:graphicFrameLocks noChangeAspect="1"/>
          </p:cNvGraphicFramePr>
          <p:nvPr>
            <p:extLst>
              <p:ext uri="{D42A27DB-BD31-4B8C-83A1-F6EECF244321}">
                <p14:modId xmlns:p14="http://schemas.microsoft.com/office/powerpoint/2010/main" val="1817121460"/>
              </p:ext>
            </p:extLst>
          </p:nvPr>
        </p:nvGraphicFramePr>
        <p:xfrm>
          <a:off x="7164288" y="4231184"/>
          <a:ext cx="677862" cy="379412"/>
        </p:xfrm>
        <a:graphic>
          <a:graphicData uri="http://schemas.openxmlformats.org/presentationml/2006/ole">
            <mc:AlternateContent xmlns:mc="http://schemas.openxmlformats.org/markup-compatibility/2006">
              <mc:Choice xmlns:v="urn:schemas-microsoft-com:vml" Requires="v">
                <p:oleObj spid="_x0000_s2294" name="Formula" r:id="rId11" imgW="338290" imgH="188221" progId="">
                  <p:embed/>
                </p:oleObj>
              </mc:Choice>
              <mc:Fallback>
                <p:oleObj name="Formula" r:id="rId11" imgW="338290" imgH="188221" progId="">
                  <p:embed/>
                  <p:pic>
                    <p:nvPicPr>
                      <p:cNvPr id="10" name="Object 8">
                        <a:extLst>
                          <a:ext uri="{FF2B5EF4-FFF2-40B4-BE49-F238E27FC236}">
                            <a16:creationId xmlns:a16="http://schemas.microsoft.com/office/drawing/2014/main" id="{574CB8FA-E807-47D2-AA43-976B2D67736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4288" y="4231184"/>
                        <a:ext cx="677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a:extLst>
              <a:ext uri="{FF2B5EF4-FFF2-40B4-BE49-F238E27FC236}">
                <a16:creationId xmlns:a16="http://schemas.microsoft.com/office/drawing/2014/main" id="{49902173-E4A8-4041-BED7-9BB4AEEC0357}"/>
              </a:ext>
            </a:extLst>
          </p:cNvPr>
          <p:cNvGraphicFramePr>
            <a:graphicFrameLocks noChangeAspect="1"/>
          </p:cNvGraphicFramePr>
          <p:nvPr>
            <p:extLst>
              <p:ext uri="{D42A27DB-BD31-4B8C-83A1-F6EECF244321}">
                <p14:modId xmlns:p14="http://schemas.microsoft.com/office/powerpoint/2010/main" val="2774332617"/>
              </p:ext>
            </p:extLst>
          </p:nvPr>
        </p:nvGraphicFramePr>
        <p:xfrm>
          <a:off x="5550893" y="4720133"/>
          <a:ext cx="547688" cy="379413"/>
        </p:xfrm>
        <a:graphic>
          <a:graphicData uri="http://schemas.openxmlformats.org/presentationml/2006/ole">
            <mc:AlternateContent xmlns:mc="http://schemas.openxmlformats.org/markup-compatibility/2006">
              <mc:Choice xmlns:v="urn:schemas-microsoft-com:vml" Requires="v">
                <p:oleObj spid="_x0000_s2295" name="Formula" r:id="rId13" imgW="273430" imgH="188221" progId="">
                  <p:embed/>
                </p:oleObj>
              </mc:Choice>
              <mc:Fallback>
                <p:oleObj name="Formula" r:id="rId13" imgW="273430" imgH="188221" progId="">
                  <p:embed/>
                  <p:pic>
                    <p:nvPicPr>
                      <p:cNvPr id="11" name="Object 9">
                        <a:extLst>
                          <a:ext uri="{FF2B5EF4-FFF2-40B4-BE49-F238E27FC236}">
                            <a16:creationId xmlns:a16="http://schemas.microsoft.com/office/drawing/2014/main" id="{A78146C2-5A57-4307-8FEB-E215E43937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50893" y="4720133"/>
                        <a:ext cx="54768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2">
            <a:extLst>
              <a:ext uri="{FF2B5EF4-FFF2-40B4-BE49-F238E27FC236}">
                <a16:creationId xmlns:a16="http://schemas.microsoft.com/office/drawing/2014/main" id="{7AD3088E-52B7-4156-8CAB-C3B67A9D66CB}"/>
              </a:ext>
            </a:extLst>
          </p:cNvPr>
          <p:cNvGraphicFramePr>
            <a:graphicFrameLocks noChangeAspect="1"/>
          </p:cNvGraphicFramePr>
          <p:nvPr>
            <p:extLst>
              <p:ext uri="{D42A27DB-BD31-4B8C-83A1-F6EECF244321}">
                <p14:modId xmlns:p14="http://schemas.microsoft.com/office/powerpoint/2010/main" val="2090004253"/>
              </p:ext>
            </p:extLst>
          </p:nvPr>
        </p:nvGraphicFramePr>
        <p:xfrm>
          <a:off x="2726531" y="6084706"/>
          <a:ext cx="3690938" cy="733425"/>
        </p:xfrm>
        <a:graphic>
          <a:graphicData uri="http://schemas.openxmlformats.org/presentationml/2006/ole">
            <mc:AlternateContent xmlns:mc="http://schemas.openxmlformats.org/markup-compatibility/2006">
              <mc:Choice xmlns:v="urn:schemas-microsoft-com:vml" Requires="v">
                <p:oleObj spid="_x0000_s2296" name="Formula" r:id="rId15" imgW="1836420" imgH="365760" progId="">
                  <p:embed/>
                </p:oleObj>
              </mc:Choice>
              <mc:Fallback>
                <p:oleObj name="Formula" r:id="rId15" imgW="1836420" imgH="365760" progId="">
                  <p:embed/>
                  <p:pic>
                    <p:nvPicPr>
                      <p:cNvPr id="33806" name="Object 12">
                        <a:extLst>
                          <a:ext uri="{FF2B5EF4-FFF2-40B4-BE49-F238E27FC236}">
                            <a16:creationId xmlns:a16="http://schemas.microsoft.com/office/drawing/2014/main" id="{586F1E97-9AED-480B-964F-6A516EF06B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26531" y="6084706"/>
                        <a:ext cx="36909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5">
            <a:extLst>
              <a:ext uri="{FF2B5EF4-FFF2-40B4-BE49-F238E27FC236}">
                <a16:creationId xmlns:a16="http://schemas.microsoft.com/office/drawing/2014/main" id="{F87D513A-C846-4739-88A6-B62B8B8C4EDA}"/>
              </a:ext>
            </a:extLst>
          </p:cNvPr>
          <p:cNvGraphicFramePr>
            <a:graphicFrameLocks noChangeAspect="1"/>
          </p:cNvGraphicFramePr>
          <p:nvPr>
            <p:extLst>
              <p:ext uri="{D42A27DB-BD31-4B8C-83A1-F6EECF244321}">
                <p14:modId xmlns:p14="http://schemas.microsoft.com/office/powerpoint/2010/main" val="932862695"/>
              </p:ext>
            </p:extLst>
          </p:nvPr>
        </p:nvGraphicFramePr>
        <p:xfrm>
          <a:off x="2339752" y="3299127"/>
          <a:ext cx="296862" cy="242887"/>
        </p:xfrm>
        <a:graphic>
          <a:graphicData uri="http://schemas.openxmlformats.org/presentationml/2006/ole">
            <mc:AlternateContent xmlns:mc="http://schemas.openxmlformats.org/markup-compatibility/2006">
              <mc:Choice xmlns:v="urn:schemas-microsoft-com:vml" Requires="v">
                <p:oleObj spid="_x0000_s2297" name="Formula" r:id="rId17" imgW="147730" imgH="120986" progId="">
                  <p:embed/>
                </p:oleObj>
              </mc:Choice>
              <mc:Fallback>
                <p:oleObj name="Formula" r:id="rId17" imgW="147730" imgH="120986" progId="">
                  <p:embed/>
                  <p:pic>
                    <p:nvPicPr>
                      <p:cNvPr id="6" name="Object 5">
                        <a:extLst>
                          <a:ext uri="{FF2B5EF4-FFF2-40B4-BE49-F238E27FC236}">
                            <a16:creationId xmlns:a16="http://schemas.microsoft.com/office/drawing/2014/main" id="{4648FE68-C222-4E10-BB55-062B06644C7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9752" y="3299127"/>
                        <a:ext cx="296862" cy="2428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21668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732381" cy="4182533"/>
          </a:xfrm>
        </p:spPr>
        <p:txBody>
          <a:bodyPr>
            <a:normAutofit/>
          </a:bodyPr>
          <a:lstStyle/>
          <a:p>
            <a:r>
              <a:rPr lang="zh-CN" altLang="en-US" sz="2800" b="1" dirty="0"/>
              <a:t>目标是最大化</a:t>
            </a:r>
          </a:p>
          <a:p>
            <a:r>
              <a:rPr lang="zh-CN" altLang="en-US" sz="2800" b="1" dirty="0"/>
              <a:t>利用拉格朗日乘子法</a:t>
            </a:r>
          </a:p>
          <a:p>
            <a:r>
              <a:rPr lang="zh-CN" altLang="en-US" sz="2800" b="1" dirty="0"/>
              <a:t>对</a:t>
            </a:r>
            <a:r>
              <a:rPr lang="en-US" altLang="zh-CN" sz="2800" b="1" dirty="0"/>
              <a:t>u</a:t>
            </a:r>
            <a:r>
              <a:rPr lang="en-US" altLang="zh-CN" sz="2800" b="1" baseline="-25000" dirty="0"/>
              <a:t>1</a:t>
            </a:r>
            <a:r>
              <a:rPr lang="zh-CN" altLang="en-US" sz="2800" b="1" dirty="0"/>
              <a:t>求导置零得到</a:t>
            </a:r>
          </a:p>
          <a:p>
            <a:endParaRPr lang="zh-CN" altLang="en-US" sz="2800" b="1" dirty="0"/>
          </a:p>
          <a:p>
            <a:r>
              <a:rPr lang="zh-CN" altLang="en-US" sz="2800" b="1" dirty="0"/>
              <a:t>进一步得到</a:t>
            </a:r>
          </a:p>
          <a:p>
            <a:endParaRPr lang="zh-CN" altLang="en-US" sz="2800" b="1" dirty="0"/>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graphicFrame>
        <p:nvGraphicFramePr>
          <p:cNvPr id="4" name="Object 2">
            <a:extLst>
              <a:ext uri="{FF2B5EF4-FFF2-40B4-BE49-F238E27FC236}">
                <a16:creationId xmlns:a16="http://schemas.microsoft.com/office/drawing/2014/main" id="{E3C2F5D9-FCC4-46D0-892B-146CD8B7D90C}"/>
              </a:ext>
            </a:extLst>
          </p:cNvPr>
          <p:cNvGraphicFramePr>
            <a:graphicFrameLocks noChangeAspect="1"/>
          </p:cNvGraphicFramePr>
          <p:nvPr>
            <p:extLst>
              <p:ext uri="{D42A27DB-BD31-4B8C-83A1-F6EECF244321}">
                <p14:modId xmlns:p14="http://schemas.microsoft.com/office/powerpoint/2010/main" val="3156627846"/>
              </p:ext>
            </p:extLst>
          </p:nvPr>
        </p:nvGraphicFramePr>
        <p:xfrm>
          <a:off x="3419872" y="2780928"/>
          <a:ext cx="3013075" cy="379413"/>
        </p:xfrm>
        <a:graphic>
          <a:graphicData uri="http://schemas.openxmlformats.org/presentationml/2006/ole">
            <mc:AlternateContent xmlns:mc="http://schemas.openxmlformats.org/markup-compatibility/2006">
              <mc:Choice xmlns:v="urn:schemas-microsoft-com:vml" Requires="v">
                <p:oleObj spid="_x0000_s3186" name="Formula" r:id="rId3" imgW="1502410" imgH="187960" progId="">
                  <p:embed/>
                </p:oleObj>
              </mc:Choice>
              <mc:Fallback>
                <p:oleObj name="Formula" r:id="rId3" imgW="1502410" imgH="187960" progId="">
                  <p:embed/>
                  <p:pic>
                    <p:nvPicPr>
                      <p:cNvPr id="34820" name="Object 2">
                        <a:extLst>
                          <a:ext uri="{FF2B5EF4-FFF2-40B4-BE49-F238E27FC236}">
                            <a16:creationId xmlns:a16="http://schemas.microsoft.com/office/drawing/2014/main" id="{81E44DEC-D15E-4001-AEFD-9B7A631B2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780928"/>
                        <a:ext cx="30130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
            <a:extLst>
              <a:ext uri="{FF2B5EF4-FFF2-40B4-BE49-F238E27FC236}">
                <a16:creationId xmlns:a16="http://schemas.microsoft.com/office/drawing/2014/main" id="{D3C055ED-79B4-415D-A2E6-D0D3E7631D7A}"/>
              </a:ext>
            </a:extLst>
          </p:cNvPr>
          <p:cNvGraphicFramePr>
            <a:graphicFrameLocks noChangeAspect="1"/>
          </p:cNvGraphicFramePr>
          <p:nvPr>
            <p:extLst>
              <p:ext uri="{D42A27DB-BD31-4B8C-83A1-F6EECF244321}">
                <p14:modId xmlns:p14="http://schemas.microsoft.com/office/powerpoint/2010/main" val="2720556704"/>
              </p:ext>
            </p:extLst>
          </p:nvPr>
        </p:nvGraphicFramePr>
        <p:xfrm>
          <a:off x="4572000" y="3311625"/>
          <a:ext cx="2922588" cy="379412"/>
        </p:xfrm>
        <a:graphic>
          <a:graphicData uri="http://schemas.openxmlformats.org/presentationml/2006/ole">
            <mc:AlternateContent xmlns:mc="http://schemas.openxmlformats.org/markup-compatibility/2006">
              <mc:Choice xmlns:v="urn:schemas-microsoft-com:vml" Requires="v">
                <p:oleObj spid="_x0000_s3187" name="Formula" r:id="rId5" imgW="1459230" imgH="187960" progId="">
                  <p:embed/>
                </p:oleObj>
              </mc:Choice>
              <mc:Fallback>
                <p:oleObj name="Formula" r:id="rId5" imgW="1459230" imgH="187960" progId="">
                  <p:embed/>
                  <p:pic>
                    <p:nvPicPr>
                      <p:cNvPr id="34821" name="Object 3">
                        <a:extLst>
                          <a:ext uri="{FF2B5EF4-FFF2-40B4-BE49-F238E27FC236}">
                            <a16:creationId xmlns:a16="http://schemas.microsoft.com/office/drawing/2014/main" id="{B0D07672-4633-4174-91D1-4DFF728639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311625"/>
                        <a:ext cx="29225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a:extLst>
              <a:ext uri="{FF2B5EF4-FFF2-40B4-BE49-F238E27FC236}">
                <a16:creationId xmlns:a16="http://schemas.microsoft.com/office/drawing/2014/main" id="{3FE36711-B564-4AA6-B830-27A280E6CC15}"/>
              </a:ext>
            </a:extLst>
          </p:cNvPr>
          <p:cNvGraphicFramePr>
            <a:graphicFrameLocks noChangeAspect="1"/>
          </p:cNvGraphicFramePr>
          <p:nvPr>
            <p:extLst>
              <p:ext uri="{D42A27DB-BD31-4B8C-83A1-F6EECF244321}">
                <p14:modId xmlns:p14="http://schemas.microsoft.com/office/powerpoint/2010/main" val="4020370662"/>
              </p:ext>
            </p:extLst>
          </p:nvPr>
        </p:nvGraphicFramePr>
        <p:xfrm>
          <a:off x="4182665" y="3842321"/>
          <a:ext cx="1487487" cy="319087"/>
        </p:xfrm>
        <a:graphic>
          <a:graphicData uri="http://schemas.openxmlformats.org/presentationml/2006/ole">
            <mc:AlternateContent xmlns:mc="http://schemas.openxmlformats.org/markup-compatibility/2006">
              <mc:Choice xmlns:v="urn:schemas-microsoft-com:vml" Requires="v">
                <p:oleObj spid="_x0000_s3188" name="Formula" r:id="rId7" imgW="741680" imgH="158750" progId="">
                  <p:embed/>
                </p:oleObj>
              </mc:Choice>
              <mc:Fallback>
                <p:oleObj name="Formula" r:id="rId7" imgW="741680" imgH="158750" progId="">
                  <p:embed/>
                  <p:pic>
                    <p:nvPicPr>
                      <p:cNvPr id="34823" name="Object 5">
                        <a:extLst>
                          <a:ext uri="{FF2B5EF4-FFF2-40B4-BE49-F238E27FC236}">
                            <a16:creationId xmlns:a16="http://schemas.microsoft.com/office/drawing/2014/main" id="{0977CB11-5598-4237-ADF6-2BA08EA06C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2665" y="3842321"/>
                        <a:ext cx="148748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extLst>
              <a:ext uri="{FF2B5EF4-FFF2-40B4-BE49-F238E27FC236}">
                <a16:creationId xmlns:a16="http://schemas.microsoft.com/office/drawing/2014/main" id="{83E3B4A7-02C3-4EFA-8F27-3A624E1B30A1}"/>
              </a:ext>
            </a:extLst>
          </p:cNvPr>
          <p:cNvGraphicFramePr>
            <a:graphicFrameLocks noChangeAspect="1"/>
          </p:cNvGraphicFramePr>
          <p:nvPr>
            <p:extLst>
              <p:ext uri="{D42A27DB-BD31-4B8C-83A1-F6EECF244321}">
                <p14:modId xmlns:p14="http://schemas.microsoft.com/office/powerpoint/2010/main" val="4147573127"/>
              </p:ext>
            </p:extLst>
          </p:nvPr>
        </p:nvGraphicFramePr>
        <p:xfrm>
          <a:off x="3035300" y="4822031"/>
          <a:ext cx="1536700" cy="379412"/>
        </p:xfrm>
        <a:graphic>
          <a:graphicData uri="http://schemas.openxmlformats.org/presentationml/2006/ole">
            <mc:AlternateContent xmlns:mc="http://schemas.openxmlformats.org/markup-compatibility/2006">
              <mc:Choice xmlns:v="urn:schemas-microsoft-com:vml" Requires="v">
                <p:oleObj spid="_x0000_s3189" name="Formula" r:id="rId9" imgW="767080" imgH="187960" progId="">
                  <p:embed/>
                </p:oleObj>
              </mc:Choice>
              <mc:Fallback>
                <p:oleObj name="Formula" r:id="rId9" imgW="767080" imgH="187960" progId="">
                  <p:embed/>
                  <p:pic>
                    <p:nvPicPr>
                      <p:cNvPr id="26" name="Object 6">
                        <a:extLst>
                          <a:ext uri="{FF2B5EF4-FFF2-40B4-BE49-F238E27FC236}">
                            <a16:creationId xmlns:a16="http://schemas.microsoft.com/office/drawing/2014/main" id="{8DFAA5C8-4D50-439C-9666-0595181C26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5300" y="4822031"/>
                        <a:ext cx="15367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文本框 7">
            <a:extLst>
              <a:ext uri="{FF2B5EF4-FFF2-40B4-BE49-F238E27FC236}">
                <a16:creationId xmlns:a16="http://schemas.microsoft.com/office/drawing/2014/main" id="{4E2E8DF1-A95E-4699-9B11-2DE573449DB0}"/>
              </a:ext>
            </a:extLst>
          </p:cNvPr>
          <p:cNvSpPr txBox="1">
            <a:spLocks noChangeArrowheads="1"/>
          </p:cNvSpPr>
          <p:nvPr/>
        </p:nvSpPr>
        <p:spPr bwMode="auto">
          <a:xfrm>
            <a:off x="3322637" y="4260738"/>
            <a:ext cx="2498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dirty="0">
                <a:solidFill>
                  <a:srgbClr val="FF0000"/>
                </a:solidFill>
                <a:ea typeface="华文中宋" panose="02010600040101010101" pitchFamily="2" charset="-122"/>
                <a:cs typeface="Times New Roman" panose="02020603050405020304" pitchFamily="18" charset="0"/>
              </a:rPr>
              <a:t>u</a:t>
            </a:r>
            <a:r>
              <a:rPr lang="en-US" altLang="zh-CN" sz="2400" baseline="-25000" dirty="0">
                <a:solidFill>
                  <a:srgbClr val="FF0000"/>
                </a:solidFill>
                <a:ea typeface="华文中宋" panose="02010600040101010101" pitchFamily="2" charset="-122"/>
                <a:cs typeface="Times New Roman" panose="02020603050405020304" pitchFamily="18" charset="0"/>
              </a:rPr>
              <a:t>1</a:t>
            </a:r>
            <a:r>
              <a:rPr lang="zh-CN" altLang="en-US" sz="2400" dirty="0">
                <a:solidFill>
                  <a:srgbClr val="FF0000"/>
                </a:solidFill>
                <a:ea typeface="华文中宋" panose="02010600040101010101" pitchFamily="2" charset="-122"/>
                <a:cs typeface="Times New Roman" panose="02020603050405020304" pitchFamily="18" charset="0"/>
              </a:rPr>
              <a:t>是</a:t>
            </a:r>
            <a:r>
              <a:rPr lang="en-US" altLang="zh-CN" sz="2400" dirty="0">
                <a:solidFill>
                  <a:srgbClr val="FF0000"/>
                </a:solidFill>
                <a:ea typeface="华文中宋" panose="02010600040101010101" pitchFamily="2" charset="-122"/>
                <a:cs typeface="Times New Roman" panose="02020603050405020304" pitchFamily="18" charset="0"/>
              </a:rPr>
              <a:t>S</a:t>
            </a:r>
            <a:r>
              <a:rPr lang="zh-CN" altLang="en-US" sz="2400" dirty="0">
                <a:solidFill>
                  <a:srgbClr val="FF0000"/>
                </a:solidFill>
                <a:ea typeface="华文中宋" panose="02010600040101010101" pitchFamily="2" charset="-122"/>
                <a:cs typeface="Times New Roman" panose="02020603050405020304" pitchFamily="18" charset="0"/>
              </a:rPr>
              <a:t>的特征向量</a:t>
            </a:r>
            <a:endParaRPr lang="en-US" altLang="zh-CN" sz="2400" dirty="0">
              <a:solidFill>
                <a:srgbClr val="FF0000"/>
              </a:solidFill>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1A1824E-BFDB-488D-9281-6C1EC84AA702}"/>
              </a:ext>
            </a:extLst>
          </p:cNvPr>
          <p:cNvSpPr txBox="1">
            <a:spLocks noChangeArrowheads="1"/>
          </p:cNvSpPr>
          <p:nvPr/>
        </p:nvSpPr>
        <p:spPr bwMode="auto">
          <a:xfrm>
            <a:off x="1189830" y="5331766"/>
            <a:ext cx="67643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u</a:t>
            </a:r>
            <a:r>
              <a:rPr lang="en-US" altLang="zh-CN" sz="2800" baseline="-25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是</a:t>
            </a:r>
            <a:r>
              <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S</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最大特征值对应的特征向量时</a:t>
            </a:r>
            <a:endPar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ctr">
              <a:spcBef>
                <a:spcPct val="0"/>
              </a:spcBef>
              <a:buFontTx/>
              <a:buNone/>
            </a:pP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方差取到极大值，称</a:t>
            </a:r>
            <a:r>
              <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u</a:t>
            </a:r>
            <a:r>
              <a:rPr lang="en-US" altLang="zh-CN" sz="2800" baseline="-25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为第一主成分</a:t>
            </a:r>
            <a:endPar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7539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r>
              <a:rPr lang="zh-CN" altLang="en-US" sz="2800" b="1" dirty="0"/>
              <a:t>考虑更一般性的情况</a:t>
            </a:r>
            <a:r>
              <a:rPr lang="en-US" altLang="zh-CN" sz="2800" b="1" dirty="0"/>
              <a:t>(M&gt;1), </a:t>
            </a:r>
            <a:r>
              <a:rPr lang="zh-CN" altLang="en-US" sz="2800" b="1" dirty="0"/>
              <a:t>新空间中数据方差最大的最佳投影方向由协方差矩阵</a:t>
            </a:r>
            <a:r>
              <a:rPr lang="en-US" altLang="zh-CN" sz="2800" b="1" dirty="0"/>
              <a:t>S</a:t>
            </a:r>
            <a:r>
              <a:rPr lang="zh-CN" altLang="en-US" sz="2800" b="1" dirty="0"/>
              <a:t>的</a:t>
            </a:r>
            <a:r>
              <a:rPr lang="en-US" altLang="zh-CN" sz="2800" b="1" dirty="0"/>
              <a:t>M</a:t>
            </a:r>
            <a:r>
              <a:rPr lang="zh-CN" altLang="en-US" sz="2800" b="1" dirty="0"/>
              <a:t>个特征向量                 定义</a:t>
            </a:r>
            <a:r>
              <a:rPr lang="en-US" altLang="zh-CN" sz="2800" b="1" dirty="0"/>
              <a:t>, </a:t>
            </a:r>
            <a:r>
              <a:rPr lang="zh-CN" altLang="en-US" sz="2800" b="1" dirty="0"/>
              <a:t>其分别对应</a:t>
            </a:r>
            <a:r>
              <a:rPr lang="en-US" altLang="zh-CN" sz="2800" b="1" dirty="0"/>
              <a:t>M</a:t>
            </a:r>
            <a:r>
              <a:rPr lang="zh-CN" altLang="en-US" sz="2800" b="1" dirty="0"/>
              <a:t>个最大的特征值</a:t>
            </a:r>
          </a:p>
          <a:p>
            <a:r>
              <a:rPr lang="zh-CN" altLang="en-US" sz="2800" b="1" dirty="0"/>
              <a:t>首先获得方差最大的</a:t>
            </a:r>
            <a:r>
              <a:rPr lang="en-US" altLang="zh-CN" sz="2800" b="1" dirty="0"/>
              <a:t>1</a:t>
            </a:r>
            <a:r>
              <a:rPr lang="zh-CN" altLang="en-US" sz="2800" b="1" dirty="0"/>
              <a:t>维，生成该维的补空间；</a:t>
            </a:r>
          </a:p>
          <a:p>
            <a:r>
              <a:rPr lang="zh-CN" altLang="en-US" sz="2800" b="1" dirty="0"/>
              <a:t>继续在补空间中获得方差最大的</a:t>
            </a:r>
            <a:r>
              <a:rPr lang="en-US" altLang="zh-CN" sz="2800" b="1" dirty="0"/>
              <a:t>1</a:t>
            </a:r>
            <a:r>
              <a:rPr lang="zh-CN" altLang="en-US" sz="2800" b="1" dirty="0"/>
              <a:t>维，生成新的补空间；</a:t>
            </a:r>
          </a:p>
          <a:p>
            <a:r>
              <a:rPr lang="zh-CN" altLang="en-US" sz="2800" b="1" dirty="0"/>
              <a:t>依次循环下去得到</a:t>
            </a:r>
            <a:r>
              <a:rPr lang="en-US" altLang="zh-CN" sz="2800" b="1" dirty="0"/>
              <a:t>M</a:t>
            </a:r>
            <a:r>
              <a:rPr lang="zh-CN" altLang="en-US" sz="2800" b="1" dirty="0"/>
              <a:t>维的空间。</a:t>
            </a:r>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graphicFrame>
        <p:nvGraphicFramePr>
          <p:cNvPr id="4" name="Object 3">
            <a:extLst>
              <a:ext uri="{FF2B5EF4-FFF2-40B4-BE49-F238E27FC236}">
                <a16:creationId xmlns:a16="http://schemas.microsoft.com/office/drawing/2014/main" id="{4B7CD137-85BE-4D35-A685-A6DC4774939A}"/>
              </a:ext>
            </a:extLst>
          </p:cNvPr>
          <p:cNvGraphicFramePr>
            <a:graphicFrameLocks noChangeAspect="1"/>
          </p:cNvGraphicFramePr>
          <p:nvPr>
            <p:extLst>
              <p:ext uri="{D42A27DB-BD31-4B8C-83A1-F6EECF244321}">
                <p14:modId xmlns:p14="http://schemas.microsoft.com/office/powerpoint/2010/main" val="1457214174"/>
              </p:ext>
            </p:extLst>
          </p:nvPr>
        </p:nvGraphicFramePr>
        <p:xfrm>
          <a:off x="2680742" y="3717032"/>
          <a:ext cx="1330325" cy="254000"/>
        </p:xfrm>
        <a:graphic>
          <a:graphicData uri="http://schemas.openxmlformats.org/presentationml/2006/ole">
            <mc:AlternateContent xmlns:mc="http://schemas.openxmlformats.org/markup-compatibility/2006">
              <mc:Choice xmlns:v="urn:schemas-microsoft-com:vml" Requires="v">
                <p:oleObj spid="_x0000_s4123" name="Formula" r:id="rId3" imgW="623570" imgH="119380" progId="">
                  <p:embed/>
                </p:oleObj>
              </mc:Choice>
              <mc:Fallback>
                <p:oleObj name="Formula" r:id="rId3" imgW="623570" imgH="119380" progId="">
                  <p:embed/>
                  <p:pic>
                    <p:nvPicPr>
                      <p:cNvPr id="35845" name="Object 3">
                        <a:extLst>
                          <a:ext uri="{FF2B5EF4-FFF2-40B4-BE49-F238E27FC236}">
                            <a16:creationId xmlns:a16="http://schemas.microsoft.com/office/drawing/2014/main" id="{85BBB245-919F-4310-B0D1-6A865966E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742" y="3717032"/>
                        <a:ext cx="13303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9103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4">
            <a:extLst>
              <a:ext uri="{FF2B5EF4-FFF2-40B4-BE49-F238E27FC236}">
                <a16:creationId xmlns:a16="http://schemas.microsoft.com/office/drawing/2014/main" id="{F88CD3F6-2652-4C01-B6D2-274EBB389F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06679" y="4048388"/>
            <a:ext cx="1438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idx="1"/>
          </p:nvPr>
        </p:nvSpPr>
        <p:spPr>
          <a:xfrm>
            <a:off x="872067" y="2675466"/>
            <a:ext cx="7408333" cy="4182533"/>
          </a:xfrm>
        </p:spPr>
        <p:txBody>
          <a:bodyPr>
            <a:normAutofit/>
          </a:bodyPr>
          <a:lstStyle/>
          <a:p>
            <a:r>
              <a:rPr lang="zh-CN" altLang="en-US" sz="2800" b="1" dirty="0">
                <a:solidFill>
                  <a:srgbClr val="FF0000"/>
                </a:solidFill>
              </a:rPr>
              <a:t>最小均方误差思想</a:t>
            </a:r>
          </a:p>
          <a:p>
            <a:r>
              <a:rPr lang="zh-CN" altLang="en-US" sz="2800" b="1" dirty="0">
                <a:solidFill>
                  <a:srgbClr val="FF0000"/>
                </a:solidFill>
              </a:rPr>
              <a:t>使原数据与降维后的数据</a:t>
            </a:r>
            <a:r>
              <a:rPr lang="en-US" altLang="zh-CN" sz="2800" b="1" dirty="0">
                <a:solidFill>
                  <a:srgbClr val="FF0000"/>
                </a:solidFill>
              </a:rPr>
              <a:t>(</a:t>
            </a:r>
            <a:r>
              <a:rPr lang="zh-CN" altLang="en-US" sz="2800" b="1" dirty="0">
                <a:solidFill>
                  <a:srgbClr val="FF0000"/>
                </a:solidFill>
              </a:rPr>
              <a:t>在原空间中的重建</a:t>
            </a:r>
            <a:r>
              <a:rPr lang="en-US" altLang="zh-CN" sz="2800" b="1" dirty="0">
                <a:solidFill>
                  <a:srgbClr val="FF0000"/>
                </a:solidFill>
              </a:rPr>
              <a:t>)</a:t>
            </a:r>
            <a:r>
              <a:rPr lang="zh-CN" altLang="en-US" sz="2800" b="1" dirty="0">
                <a:solidFill>
                  <a:srgbClr val="FF0000"/>
                </a:solidFill>
              </a:rPr>
              <a:t>的误差最小</a:t>
            </a:r>
          </a:p>
          <a:p>
            <a:r>
              <a:rPr lang="zh-CN" altLang="en-US" sz="2800" b="1" dirty="0"/>
              <a:t>定义一组正交的</a:t>
            </a:r>
            <a:r>
              <a:rPr lang="en-US" altLang="zh-CN" sz="2800" b="1" dirty="0"/>
              <a:t>D</a:t>
            </a:r>
            <a:r>
              <a:rPr lang="zh-CN" altLang="en-US" sz="2800" b="1" dirty="0"/>
              <a:t>维基向量                             ，满足</a:t>
            </a:r>
          </a:p>
          <a:p>
            <a:r>
              <a:rPr lang="zh-CN" altLang="en-US" sz="2800" b="1" dirty="0"/>
              <a:t>由于基是完全的，每个数据点可以表示为基向量的线性组合</a:t>
            </a:r>
          </a:p>
          <a:p>
            <a:endParaRPr lang="zh-CN" altLang="en-US" sz="2800" b="1" dirty="0"/>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graphicFrame>
        <p:nvGraphicFramePr>
          <p:cNvPr id="4" name="Object 2">
            <a:extLst>
              <a:ext uri="{FF2B5EF4-FFF2-40B4-BE49-F238E27FC236}">
                <a16:creationId xmlns:a16="http://schemas.microsoft.com/office/drawing/2014/main" id="{880D78D2-B7C8-4E9D-89AD-B4A456663F2E}"/>
              </a:ext>
            </a:extLst>
          </p:cNvPr>
          <p:cNvGraphicFramePr>
            <a:graphicFrameLocks noChangeAspect="1"/>
          </p:cNvGraphicFramePr>
          <p:nvPr>
            <p:extLst>
              <p:ext uri="{D42A27DB-BD31-4B8C-83A1-F6EECF244321}">
                <p14:modId xmlns:p14="http://schemas.microsoft.com/office/powerpoint/2010/main" val="2721352528"/>
              </p:ext>
            </p:extLst>
          </p:nvPr>
        </p:nvGraphicFramePr>
        <p:xfrm>
          <a:off x="5471492" y="4219838"/>
          <a:ext cx="2135187" cy="357188"/>
        </p:xfrm>
        <a:graphic>
          <a:graphicData uri="http://schemas.openxmlformats.org/presentationml/2006/ole">
            <mc:AlternateContent xmlns:mc="http://schemas.openxmlformats.org/markup-compatibility/2006">
              <mc:Choice xmlns:v="urn:schemas-microsoft-com:vml" Requires="v">
                <p:oleObj spid="_x0000_s5191" name="Formula" r:id="rId5" imgW="1061720" imgH="177800" progId="">
                  <p:embed/>
                </p:oleObj>
              </mc:Choice>
              <mc:Fallback>
                <p:oleObj name="Formula" r:id="rId5" imgW="1061720" imgH="177800" progId="">
                  <p:embed/>
                  <p:pic>
                    <p:nvPicPr>
                      <p:cNvPr id="36868" name="Object 2">
                        <a:extLst>
                          <a:ext uri="{FF2B5EF4-FFF2-40B4-BE49-F238E27FC236}">
                            <a16:creationId xmlns:a16="http://schemas.microsoft.com/office/drawing/2014/main" id="{1EB148B2-638E-463D-8EBC-DB42F8587E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1492" y="4219838"/>
                        <a:ext cx="2135187"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
            <a:extLst>
              <a:ext uri="{FF2B5EF4-FFF2-40B4-BE49-F238E27FC236}">
                <a16:creationId xmlns:a16="http://schemas.microsoft.com/office/drawing/2014/main" id="{E8E0103A-CFCA-47C6-BD81-44403C81D25B}"/>
              </a:ext>
            </a:extLst>
          </p:cNvPr>
          <p:cNvGraphicFramePr>
            <a:graphicFrameLocks noChangeAspect="1"/>
          </p:cNvGraphicFramePr>
          <p:nvPr>
            <p:extLst>
              <p:ext uri="{D42A27DB-BD31-4B8C-83A1-F6EECF244321}">
                <p14:modId xmlns:p14="http://schemas.microsoft.com/office/powerpoint/2010/main" val="2143520254"/>
              </p:ext>
            </p:extLst>
          </p:nvPr>
        </p:nvGraphicFramePr>
        <p:xfrm>
          <a:off x="3889375" y="4701942"/>
          <a:ext cx="1365250" cy="379412"/>
        </p:xfrm>
        <a:graphic>
          <a:graphicData uri="http://schemas.openxmlformats.org/presentationml/2006/ole">
            <mc:AlternateContent xmlns:mc="http://schemas.openxmlformats.org/markup-compatibility/2006">
              <mc:Choice xmlns:v="urn:schemas-microsoft-com:vml" Requires="v">
                <p:oleObj spid="_x0000_s5192" name="Formula" r:id="rId7" imgW="680720" imgH="189230" progId="">
                  <p:embed/>
                </p:oleObj>
              </mc:Choice>
              <mc:Fallback>
                <p:oleObj name="Formula" r:id="rId7" imgW="680720" imgH="189230" progId="">
                  <p:embed/>
                  <p:pic>
                    <p:nvPicPr>
                      <p:cNvPr id="36869" name="Object 3">
                        <a:extLst>
                          <a:ext uri="{FF2B5EF4-FFF2-40B4-BE49-F238E27FC236}">
                            <a16:creationId xmlns:a16="http://schemas.microsoft.com/office/drawing/2014/main" id="{72A46332-3F56-4A9F-9227-1EFD19A796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9375" y="4701942"/>
                        <a:ext cx="136525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a:extLst>
              <a:ext uri="{FF2B5EF4-FFF2-40B4-BE49-F238E27FC236}">
                <a16:creationId xmlns:a16="http://schemas.microsoft.com/office/drawing/2014/main" id="{29C4733C-6787-43EA-A8D5-006E3558E72F}"/>
              </a:ext>
            </a:extLst>
          </p:cNvPr>
          <p:cNvGraphicFramePr>
            <a:graphicFrameLocks noChangeAspect="1"/>
          </p:cNvGraphicFramePr>
          <p:nvPr>
            <p:extLst>
              <p:ext uri="{D42A27DB-BD31-4B8C-83A1-F6EECF244321}">
                <p14:modId xmlns:p14="http://schemas.microsoft.com/office/powerpoint/2010/main" val="527128889"/>
              </p:ext>
            </p:extLst>
          </p:nvPr>
        </p:nvGraphicFramePr>
        <p:xfrm>
          <a:off x="3663329" y="5949280"/>
          <a:ext cx="1808163" cy="733425"/>
        </p:xfrm>
        <a:graphic>
          <a:graphicData uri="http://schemas.openxmlformats.org/presentationml/2006/ole">
            <mc:AlternateContent xmlns:mc="http://schemas.openxmlformats.org/markup-compatibility/2006">
              <mc:Choice xmlns:v="urn:schemas-microsoft-com:vml" Requires="v">
                <p:oleObj spid="_x0000_s5193" name="Formula" r:id="rId9" imgW="901700" imgH="365760" progId="">
                  <p:embed/>
                </p:oleObj>
              </mc:Choice>
              <mc:Fallback>
                <p:oleObj name="Formula" r:id="rId9" imgW="901700" imgH="365760" progId="">
                  <p:embed/>
                  <p:pic>
                    <p:nvPicPr>
                      <p:cNvPr id="36870" name="Object 4">
                        <a:extLst>
                          <a:ext uri="{FF2B5EF4-FFF2-40B4-BE49-F238E27FC236}">
                            <a16:creationId xmlns:a16="http://schemas.microsoft.com/office/drawing/2014/main" id="{12B6481B-9BE0-47B2-884A-2E06877EE9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3329" y="5949280"/>
                        <a:ext cx="18081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1755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相当于进行了坐标变换</a:t>
            </a:r>
            <a:endParaRPr lang="en-US" altLang="zh-CN" sz="2800" b="1" dirty="0"/>
          </a:p>
          <a:p>
            <a:endParaRPr lang="en-US" altLang="zh-CN" sz="2800" b="1" dirty="0"/>
          </a:p>
          <a:p>
            <a:endParaRPr lang="en-US" altLang="zh-CN" sz="2800" b="1" dirty="0"/>
          </a:p>
          <a:p>
            <a:endParaRPr lang="en-US" altLang="zh-CN" sz="2800" b="1" dirty="0"/>
          </a:p>
          <a:p>
            <a:endParaRPr lang="en-US" altLang="zh-CN" sz="2800" b="1" dirty="0"/>
          </a:p>
          <a:p>
            <a:r>
              <a:rPr lang="zh-CN" altLang="en-US" sz="2800" b="1" dirty="0"/>
              <a:t>那么</a:t>
            </a:r>
          </a:p>
          <a:p>
            <a:endParaRPr lang="zh-CN" altLang="en-US" sz="2800" b="1" dirty="0"/>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graphicFrame>
        <p:nvGraphicFramePr>
          <p:cNvPr id="4" name="Object 5">
            <a:extLst>
              <a:ext uri="{FF2B5EF4-FFF2-40B4-BE49-F238E27FC236}">
                <a16:creationId xmlns:a16="http://schemas.microsoft.com/office/drawing/2014/main" id="{1432B254-DA5C-488A-AC6B-3419ACF6D738}"/>
              </a:ext>
            </a:extLst>
          </p:cNvPr>
          <p:cNvGraphicFramePr>
            <a:graphicFrameLocks noChangeAspect="1"/>
          </p:cNvGraphicFramePr>
          <p:nvPr>
            <p:extLst>
              <p:ext uri="{D42A27DB-BD31-4B8C-83A1-F6EECF244321}">
                <p14:modId xmlns:p14="http://schemas.microsoft.com/office/powerpoint/2010/main" val="1177356259"/>
              </p:ext>
            </p:extLst>
          </p:nvPr>
        </p:nvGraphicFramePr>
        <p:xfrm>
          <a:off x="2199506" y="3647157"/>
          <a:ext cx="1743075" cy="358775"/>
        </p:xfrm>
        <a:graphic>
          <a:graphicData uri="http://schemas.openxmlformats.org/presentationml/2006/ole">
            <mc:AlternateContent xmlns:mc="http://schemas.openxmlformats.org/markup-compatibility/2006">
              <mc:Choice xmlns:v="urn:schemas-microsoft-com:vml" Requires="v">
                <p:oleObj spid="_x0000_s6261" name="Formula" r:id="rId3" imgW="868680" imgH="177800" progId="">
                  <p:embed/>
                </p:oleObj>
              </mc:Choice>
              <mc:Fallback>
                <p:oleObj name="Formula" r:id="rId3" imgW="868680" imgH="177800" progId="">
                  <p:embed/>
                  <p:pic>
                    <p:nvPicPr>
                      <p:cNvPr id="24" name="Object 5">
                        <a:extLst>
                          <a:ext uri="{FF2B5EF4-FFF2-40B4-BE49-F238E27FC236}">
                            <a16:creationId xmlns:a16="http://schemas.microsoft.com/office/drawing/2014/main" id="{10120FFB-A647-4F6A-B694-7E7CD1924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9506" y="3647157"/>
                        <a:ext cx="17430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a:extLst>
              <a:ext uri="{FF2B5EF4-FFF2-40B4-BE49-F238E27FC236}">
                <a16:creationId xmlns:a16="http://schemas.microsoft.com/office/drawing/2014/main" id="{FFFADEBD-DB3B-40D2-B9D5-6C55CCBE3A83}"/>
              </a:ext>
            </a:extLst>
          </p:cNvPr>
          <p:cNvGraphicFramePr>
            <a:graphicFrameLocks noChangeAspect="1"/>
          </p:cNvGraphicFramePr>
          <p:nvPr>
            <p:extLst>
              <p:ext uri="{D42A27DB-BD31-4B8C-83A1-F6EECF244321}">
                <p14:modId xmlns:p14="http://schemas.microsoft.com/office/powerpoint/2010/main" val="1282201579"/>
              </p:ext>
            </p:extLst>
          </p:nvPr>
        </p:nvGraphicFramePr>
        <p:xfrm>
          <a:off x="5076056" y="3647157"/>
          <a:ext cx="1762125" cy="358775"/>
        </p:xfrm>
        <a:graphic>
          <a:graphicData uri="http://schemas.openxmlformats.org/presentationml/2006/ole">
            <mc:AlternateContent xmlns:mc="http://schemas.openxmlformats.org/markup-compatibility/2006">
              <mc:Choice xmlns:v="urn:schemas-microsoft-com:vml" Requires="v">
                <p:oleObj spid="_x0000_s6262" name="Formula" r:id="rId5" imgW="877570" imgH="177800" progId="">
                  <p:embed/>
                </p:oleObj>
              </mc:Choice>
              <mc:Fallback>
                <p:oleObj name="Formula" r:id="rId5" imgW="877570" imgH="177800" progId="">
                  <p:embed/>
                  <p:pic>
                    <p:nvPicPr>
                      <p:cNvPr id="25" name="Object 6">
                        <a:extLst>
                          <a:ext uri="{FF2B5EF4-FFF2-40B4-BE49-F238E27FC236}">
                            <a16:creationId xmlns:a16="http://schemas.microsoft.com/office/drawing/2014/main" id="{8080C77F-92D3-4EEF-8E53-73B77061E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3647157"/>
                        <a:ext cx="17621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右箭头 25">
            <a:extLst>
              <a:ext uri="{FF2B5EF4-FFF2-40B4-BE49-F238E27FC236}">
                <a16:creationId xmlns:a16="http://schemas.microsoft.com/office/drawing/2014/main" id="{8A6D51CD-6542-4DB4-8EC4-E20CFD5A8855}"/>
              </a:ext>
            </a:extLst>
          </p:cNvPr>
          <p:cNvSpPr/>
          <p:nvPr/>
        </p:nvSpPr>
        <p:spPr>
          <a:xfrm>
            <a:off x="4282306" y="3799557"/>
            <a:ext cx="633412" cy="1397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7" name="Object 7">
            <a:extLst>
              <a:ext uri="{FF2B5EF4-FFF2-40B4-BE49-F238E27FC236}">
                <a16:creationId xmlns:a16="http://schemas.microsoft.com/office/drawing/2014/main" id="{8FBB1219-03B5-4584-BC4C-E77D8480B69B}"/>
              </a:ext>
            </a:extLst>
          </p:cNvPr>
          <p:cNvGraphicFramePr>
            <a:graphicFrameLocks noChangeAspect="1"/>
          </p:cNvGraphicFramePr>
          <p:nvPr>
            <p:extLst>
              <p:ext uri="{D42A27DB-BD31-4B8C-83A1-F6EECF244321}">
                <p14:modId xmlns:p14="http://schemas.microsoft.com/office/powerpoint/2010/main" val="4139809358"/>
              </p:ext>
            </p:extLst>
          </p:nvPr>
        </p:nvGraphicFramePr>
        <p:xfrm>
          <a:off x="4302943" y="3440782"/>
          <a:ext cx="565150" cy="357188"/>
        </p:xfrm>
        <a:graphic>
          <a:graphicData uri="http://schemas.openxmlformats.org/presentationml/2006/ole">
            <mc:AlternateContent xmlns:mc="http://schemas.openxmlformats.org/markup-compatibility/2006">
              <mc:Choice xmlns:v="urn:schemas-microsoft-com:vml" Requires="v">
                <p:oleObj spid="_x0000_s6263" name="Formula" r:id="rId7" imgW="280670" imgH="177800" progId="">
                  <p:embed/>
                </p:oleObj>
              </mc:Choice>
              <mc:Fallback>
                <p:oleObj name="Formula" r:id="rId7" imgW="280670" imgH="177800" progId="">
                  <p:embed/>
                  <p:pic>
                    <p:nvPicPr>
                      <p:cNvPr id="27" name="Object 7">
                        <a:extLst>
                          <a:ext uri="{FF2B5EF4-FFF2-40B4-BE49-F238E27FC236}">
                            <a16:creationId xmlns:a16="http://schemas.microsoft.com/office/drawing/2014/main" id="{1097A2A2-FD2E-478F-A6F2-D75A84BA53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2943" y="3440782"/>
                        <a:ext cx="5651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a:extLst>
              <a:ext uri="{FF2B5EF4-FFF2-40B4-BE49-F238E27FC236}">
                <a16:creationId xmlns:a16="http://schemas.microsoft.com/office/drawing/2014/main" id="{E3634DF1-76C8-4DB8-B13A-0E8B6EC710B5}"/>
              </a:ext>
            </a:extLst>
          </p:cNvPr>
          <p:cNvGraphicFramePr>
            <a:graphicFrameLocks noChangeAspect="1"/>
          </p:cNvGraphicFramePr>
          <p:nvPr>
            <p:extLst>
              <p:ext uri="{D42A27DB-BD31-4B8C-83A1-F6EECF244321}">
                <p14:modId xmlns:p14="http://schemas.microsoft.com/office/powerpoint/2010/main" val="2583519388"/>
              </p:ext>
            </p:extLst>
          </p:nvPr>
        </p:nvGraphicFramePr>
        <p:xfrm>
          <a:off x="3872731" y="4582195"/>
          <a:ext cx="1476375" cy="381000"/>
        </p:xfrm>
        <a:graphic>
          <a:graphicData uri="http://schemas.openxmlformats.org/presentationml/2006/ole">
            <mc:AlternateContent xmlns:mc="http://schemas.openxmlformats.org/markup-compatibility/2006">
              <mc:Choice xmlns:v="urn:schemas-microsoft-com:vml" Requires="v">
                <p:oleObj spid="_x0000_s6264" name="Formula" r:id="rId9" imgW="734060" imgH="189230" progId="">
                  <p:embed/>
                </p:oleObj>
              </mc:Choice>
              <mc:Fallback>
                <p:oleObj name="Formula" r:id="rId9" imgW="734060" imgH="189230" progId="">
                  <p:embed/>
                  <p:pic>
                    <p:nvPicPr>
                      <p:cNvPr id="28" name="Object 8">
                        <a:extLst>
                          <a:ext uri="{FF2B5EF4-FFF2-40B4-BE49-F238E27FC236}">
                            <a16:creationId xmlns:a16="http://schemas.microsoft.com/office/drawing/2014/main" id="{BE2F39DD-D0AE-4BFC-8D9A-DBB9B00788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2731" y="4582195"/>
                        <a:ext cx="1476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下箭头 28">
            <a:extLst>
              <a:ext uri="{FF2B5EF4-FFF2-40B4-BE49-F238E27FC236}">
                <a16:creationId xmlns:a16="http://schemas.microsoft.com/office/drawing/2014/main" id="{59471697-D62B-49D9-A180-016F92625EBD}"/>
              </a:ext>
            </a:extLst>
          </p:cNvPr>
          <p:cNvSpPr/>
          <p:nvPr/>
        </p:nvSpPr>
        <p:spPr>
          <a:xfrm>
            <a:off x="4306118" y="4136107"/>
            <a:ext cx="560388" cy="350838"/>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0" name="Object 2">
            <a:extLst>
              <a:ext uri="{FF2B5EF4-FFF2-40B4-BE49-F238E27FC236}">
                <a16:creationId xmlns:a16="http://schemas.microsoft.com/office/drawing/2014/main" id="{12F7913C-E9AB-4375-8D9F-96546B8ED789}"/>
              </a:ext>
            </a:extLst>
          </p:cNvPr>
          <p:cNvGraphicFramePr>
            <a:graphicFrameLocks noChangeAspect="1"/>
          </p:cNvGraphicFramePr>
          <p:nvPr>
            <p:extLst>
              <p:ext uri="{D42A27DB-BD31-4B8C-83A1-F6EECF244321}">
                <p14:modId xmlns:p14="http://schemas.microsoft.com/office/powerpoint/2010/main" val="3772439441"/>
              </p:ext>
            </p:extLst>
          </p:nvPr>
        </p:nvGraphicFramePr>
        <p:xfrm>
          <a:off x="3467100" y="5606133"/>
          <a:ext cx="2209800" cy="733425"/>
        </p:xfrm>
        <a:graphic>
          <a:graphicData uri="http://schemas.openxmlformats.org/presentationml/2006/ole">
            <mc:AlternateContent xmlns:mc="http://schemas.openxmlformats.org/markup-compatibility/2006">
              <mc:Choice xmlns:v="urn:schemas-microsoft-com:vml" Requires="v">
                <p:oleObj spid="_x0000_s6265" name="Formula" r:id="rId11" imgW="1101090" imgH="365760" progId="">
                  <p:embed/>
                </p:oleObj>
              </mc:Choice>
              <mc:Fallback>
                <p:oleObj name="Formula" r:id="rId11" imgW="1101090" imgH="365760" progId="">
                  <p:embed/>
                  <p:pic>
                    <p:nvPicPr>
                      <p:cNvPr id="4" name="Object 2">
                        <a:extLst>
                          <a:ext uri="{FF2B5EF4-FFF2-40B4-BE49-F238E27FC236}">
                            <a16:creationId xmlns:a16="http://schemas.microsoft.com/office/drawing/2014/main" id="{160CEF2F-B74E-42C7-BB3B-D6832DFF5B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7100" y="5606133"/>
                        <a:ext cx="22098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0282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37909"/>
          </a:xfrm>
        </p:spPr>
        <p:txBody>
          <a:bodyPr>
            <a:normAutofit/>
          </a:bodyPr>
          <a:lstStyle/>
          <a:p>
            <a:r>
              <a:rPr lang="zh-CN" altLang="en-US" sz="2800" b="1" dirty="0"/>
              <a:t>在</a:t>
            </a:r>
            <a:r>
              <a:rPr lang="en-US" altLang="zh-CN" sz="2800" b="1" dirty="0"/>
              <a:t>M</a:t>
            </a:r>
            <a:r>
              <a:rPr lang="zh-CN" altLang="en-US" sz="2800" b="1" dirty="0"/>
              <a:t>维变量</a:t>
            </a:r>
            <a:r>
              <a:rPr lang="en-US" altLang="zh-CN" sz="2800" b="1" dirty="0"/>
              <a:t>(M&lt;D)</a:t>
            </a:r>
            <a:r>
              <a:rPr lang="zh-CN" altLang="en-US" sz="2800" b="1" dirty="0"/>
              <a:t>生成的空间中对其进行表示</a:t>
            </a:r>
          </a:p>
          <a:p>
            <a:pPr marL="0" indent="0">
              <a:buNone/>
            </a:pPr>
            <a:endParaRPr lang="en-US" altLang="zh-CN" sz="2800" b="1" dirty="0"/>
          </a:p>
          <a:p>
            <a:pPr marL="0" indent="0">
              <a:buNone/>
            </a:pPr>
            <a:endParaRPr lang="zh-CN" altLang="en-US" sz="2800" b="1" dirty="0"/>
          </a:p>
          <a:p>
            <a:r>
              <a:rPr lang="zh-CN" altLang="en-US" sz="2800" b="1" dirty="0"/>
              <a:t>目标最小化失真度</a:t>
            </a:r>
          </a:p>
          <a:p>
            <a:endParaRPr lang="zh-CN" altLang="en-US" sz="2800" b="1" dirty="0"/>
          </a:p>
          <a:p>
            <a:r>
              <a:rPr lang="zh-CN" altLang="en-US" sz="2800" b="1" dirty="0"/>
              <a:t>导数置零得到</a:t>
            </a:r>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graphicFrame>
        <p:nvGraphicFramePr>
          <p:cNvPr id="5" name="Object 4">
            <a:extLst>
              <a:ext uri="{FF2B5EF4-FFF2-40B4-BE49-F238E27FC236}">
                <a16:creationId xmlns:a16="http://schemas.microsoft.com/office/drawing/2014/main" id="{ECD6E217-32BF-409C-8B9B-1AB8B3435CA2}"/>
              </a:ext>
            </a:extLst>
          </p:cNvPr>
          <p:cNvGraphicFramePr>
            <a:graphicFrameLocks noChangeAspect="1"/>
          </p:cNvGraphicFramePr>
          <p:nvPr>
            <p:extLst>
              <p:ext uri="{D42A27DB-BD31-4B8C-83A1-F6EECF244321}">
                <p14:modId xmlns:p14="http://schemas.microsoft.com/office/powerpoint/2010/main" val="3010441934"/>
              </p:ext>
            </p:extLst>
          </p:nvPr>
        </p:nvGraphicFramePr>
        <p:xfrm>
          <a:off x="2867025" y="3407023"/>
          <a:ext cx="3409950" cy="755650"/>
        </p:xfrm>
        <a:graphic>
          <a:graphicData uri="http://schemas.openxmlformats.org/presentationml/2006/ole">
            <mc:AlternateContent xmlns:mc="http://schemas.openxmlformats.org/markup-compatibility/2006">
              <mc:Choice xmlns:v="urn:schemas-microsoft-com:vml" Requires="v">
                <p:oleObj spid="_x0000_s7258" name="Formula" r:id="rId3" imgW="1700530" imgH="375920" progId="">
                  <p:embed/>
                </p:oleObj>
              </mc:Choice>
              <mc:Fallback>
                <p:oleObj name="Formula" r:id="rId3" imgW="1700530" imgH="375920" progId="">
                  <p:embed/>
                  <p:pic>
                    <p:nvPicPr>
                      <p:cNvPr id="37894" name="Object 4">
                        <a:extLst>
                          <a:ext uri="{FF2B5EF4-FFF2-40B4-BE49-F238E27FC236}">
                            <a16:creationId xmlns:a16="http://schemas.microsoft.com/office/drawing/2014/main" id="{567185E4-719D-4700-B56F-69B8CC9D0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5" y="3407023"/>
                        <a:ext cx="34099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椭圆 5">
            <a:extLst>
              <a:ext uri="{FF2B5EF4-FFF2-40B4-BE49-F238E27FC236}">
                <a16:creationId xmlns:a16="http://schemas.microsoft.com/office/drawing/2014/main" id="{0C361016-F17B-4E20-8693-723C1BC65D44}"/>
              </a:ext>
            </a:extLst>
          </p:cNvPr>
          <p:cNvSpPr/>
          <p:nvPr/>
        </p:nvSpPr>
        <p:spPr>
          <a:xfrm>
            <a:off x="3983038" y="3407023"/>
            <a:ext cx="382587" cy="7556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a:extLst>
              <a:ext uri="{FF2B5EF4-FFF2-40B4-BE49-F238E27FC236}">
                <a16:creationId xmlns:a16="http://schemas.microsoft.com/office/drawing/2014/main" id="{2FABD74C-7311-415A-A9ED-8F0C6AAAEDE1}"/>
              </a:ext>
            </a:extLst>
          </p:cNvPr>
          <p:cNvSpPr/>
          <p:nvPr/>
        </p:nvSpPr>
        <p:spPr>
          <a:xfrm>
            <a:off x="5676900" y="3394323"/>
            <a:ext cx="382588" cy="7556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文本框 7">
            <a:extLst>
              <a:ext uri="{FF2B5EF4-FFF2-40B4-BE49-F238E27FC236}">
                <a16:creationId xmlns:a16="http://schemas.microsoft.com/office/drawing/2014/main" id="{C4866A1D-E119-4AC4-AF82-AEC35DA7B2D4}"/>
              </a:ext>
            </a:extLst>
          </p:cNvPr>
          <p:cNvSpPr txBox="1">
            <a:spLocks noChangeArrowheads="1"/>
          </p:cNvSpPr>
          <p:nvPr/>
        </p:nvSpPr>
        <p:spPr bwMode="auto">
          <a:xfrm>
            <a:off x="3594100" y="4222998"/>
            <a:ext cx="1160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0000"/>
                </a:solidFill>
                <a:ea typeface="华文中宋" panose="02010600040101010101" pitchFamily="2" charset="-122"/>
                <a:cs typeface="Times New Roman" panose="02020603050405020304" pitchFamily="18" charset="0"/>
              </a:rPr>
              <a:t>独特的</a:t>
            </a:r>
            <a:endParaRPr lang="en-US" altLang="zh-CN" sz="2400">
              <a:solidFill>
                <a:srgbClr val="FF0000"/>
              </a:solidFill>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1AD54C1-050E-4F3E-9554-48B2CC3A90E0}"/>
              </a:ext>
            </a:extLst>
          </p:cNvPr>
          <p:cNvSpPr txBox="1">
            <a:spLocks noChangeArrowheads="1"/>
          </p:cNvSpPr>
          <p:nvPr/>
        </p:nvSpPr>
        <p:spPr bwMode="auto">
          <a:xfrm>
            <a:off x="5364163" y="4210298"/>
            <a:ext cx="1160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0000"/>
                </a:solidFill>
                <a:ea typeface="华文中宋" panose="02010600040101010101" pitchFamily="2" charset="-122"/>
                <a:cs typeface="Times New Roman" panose="02020603050405020304" pitchFamily="18" charset="0"/>
              </a:rPr>
              <a:t>共享的</a:t>
            </a:r>
            <a:endParaRPr lang="en-US" altLang="zh-CN" sz="2400">
              <a:solidFill>
                <a:srgbClr val="FF0000"/>
              </a:solidFill>
              <a:ea typeface="华文中宋" panose="02010600040101010101" pitchFamily="2" charset="-122"/>
              <a:cs typeface="Times New Roman" panose="02020603050405020304" pitchFamily="18" charset="0"/>
            </a:endParaRPr>
          </a:p>
        </p:txBody>
      </p:sp>
      <p:graphicFrame>
        <p:nvGraphicFramePr>
          <p:cNvPr id="10" name="Object 5">
            <a:extLst>
              <a:ext uri="{FF2B5EF4-FFF2-40B4-BE49-F238E27FC236}">
                <a16:creationId xmlns:a16="http://schemas.microsoft.com/office/drawing/2014/main" id="{FDD1CEDE-5BF1-4074-9912-C10825BF6CB4}"/>
              </a:ext>
            </a:extLst>
          </p:cNvPr>
          <p:cNvGraphicFramePr>
            <a:graphicFrameLocks noChangeAspect="1"/>
          </p:cNvGraphicFramePr>
          <p:nvPr>
            <p:extLst>
              <p:ext uri="{D42A27DB-BD31-4B8C-83A1-F6EECF244321}">
                <p14:modId xmlns:p14="http://schemas.microsoft.com/office/powerpoint/2010/main" val="1733245131"/>
              </p:ext>
            </p:extLst>
          </p:nvPr>
        </p:nvGraphicFramePr>
        <p:xfrm>
          <a:off x="4211960" y="4826073"/>
          <a:ext cx="2735263" cy="733425"/>
        </p:xfrm>
        <a:graphic>
          <a:graphicData uri="http://schemas.openxmlformats.org/presentationml/2006/ole">
            <mc:AlternateContent xmlns:mc="http://schemas.openxmlformats.org/markup-compatibility/2006">
              <mc:Choice xmlns:v="urn:schemas-microsoft-com:vml" Requires="v">
                <p:oleObj spid="_x0000_s7259" name="Formula" r:id="rId5" imgW="1362710" imgH="365760" progId="">
                  <p:embed/>
                </p:oleObj>
              </mc:Choice>
              <mc:Fallback>
                <p:oleObj name="Formula" r:id="rId5" imgW="1362710" imgH="365760" progId="">
                  <p:embed/>
                  <p:pic>
                    <p:nvPicPr>
                      <p:cNvPr id="30" name="Object 5">
                        <a:extLst>
                          <a:ext uri="{FF2B5EF4-FFF2-40B4-BE49-F238E27FC236}">
                            <a16:creationId xmlns:a16="http://schemas.microsoft.com/office/drawing/2014/main" id="{5E1DE165-A056-4945-8E6F-A9167B1E9E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4826073"/>
                        <a:ext cx="27352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6">
            <a:extLst>
              <a:ext uri="{FF2B5EF4-FFF2-40B4-BE49-F238E27FC236}">
                <a16:creationId xmlns:a16="http://schemas.microsoft.com/office/drawing/2014/main" id="{B55A0704-6E36-4B74-B638-F49131211147}"/>
              </a:ext>
            </a:extLst>
          </p:cNvPr>
          <p:cNvGraphicFramePr>
            <a:graphicFrameLocks noChangeAspect="1"/>
          </p:cNvGraphicFramePr>
          <p:nvPr>
            <p:extLst>
              <p:ext uri="{D42A27DB-BD31-4B8C-83A1-F6EECF244321}">
                <p14:modId xmlns:p14="http://schemas.microsoft.com/office/powerpoint/2010/main" val="2554922819"/>
              </p:ext>
            </p:extLst>
          </p:nvPr>
        </p:nvGraphicFramePr>
        <p:xfrm>
          <a:off x="3404717" y="5998285"/>
          <a:ext cx="3103562" cy="381000"/>
        </p:xfrm>
        <a:graphic>
          <a:graphicData uri="http://schemas.openxmlformats.org/presentationml/2006/ole">
            <mc:AlternateContent xmlns:mc="http://schemas.openxmlformats.org/markup-compatibility/2006">
              <mc:Choice xmlns:v="urn:schemas-microsoft-com:vml" Requires="v">
                <p:oleObj spid="_x0000_s7260" name="Formula" r:id="rId7" imgW="1544320" imgH="189230" progId="">
                  <p:embed/>
                </p:oleObj>
              </mc:Choice>
              <mc:Fallback>
                <p:oleObj name="Formula" r:id="rId7" imgW="1544320" imgH="189230" progId="">
                  <p:embed/>
                  <p:pic>
                    <p:nvPicPr>
                      <p:cNvPr id="31" name="Object 6">
                        <a:extLst>
                          <a:ext uri="{FF2B5EF4-FFF2-40B4-BE49-F238E27FC236}">
                            <a16:creationId xmlns:a16="http://schemas.microsoft.com/office/drawing/2014/main" id="{5EE05F91-541B-4DFB-827D-6FD723C9A4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4717" y="5998285"/>
                        <a:ext cx="31035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7">
            <a:extLst>
              <a:ext uri="{FF2B5EF4-FFF2-40B4-BE49-F238E27FC236}">
                <a16:creationId xmlns:a16="http://schemas.microsoft.com/office/drawing/2014/main" id="{0CC4260C-FF6A-4CCE-8C92-744DCCD6E858}"/>
              </a:ext>
            </a:extLst>
          </p:cNvPr>
          <p:cNvGraphicFramePr>
            <a:graphicFrameLocks noChangeAspect="1"/>
          </p:cNvGraphicFramePr>
          <p:nvPr>
            <p:extLst>
              <p:ext uri="{D42A27DB-BD31-4B8C-83A1-F6EECF244321}">
                <p14:modId xmlns:p14="http://schemas.microsoft.com/office/powerpoint/2010/main" val="2073015736"/>
              </p:ext>
            </p:extLst>
          </p:nvPr>
        </p:nvGraphicFramePr>
        <p:xfrm>
          <a:off x="3404717" y="6476122"/>
          <a:ext cx="3582987" cy="381000"/>
        </p:xfrm>
        <a:graphic>
          <a:graphicData uri="http://schemas.openxmlformats.org/presentationml/2006/ole">
            <mc:AlternateContent xmlns:mc="http://schemas.openxmlformats.org/markup-compatibility/2006">
              <mc:Choice xmlns:v="urn:schemas-microsoft-com:vml" Requires="v">
                <p:oleObj spid="_x0000_s7261" name="Formula" r:id="rId9" imgW="1781810" imgH="189230" progId="">
                  <p:embed/>
                </p:oleObj>
              </mc:Choice>
              <mc:Fallback>
                <p:oleObj name="Formula" r:id="rId9" imgW="1781810" imgH="189230" progId="">
                  <p:embed/>
                  <p:pic>
                    <p:nvPicPr>
                      <p:cNvPr id="32" name="Object 7">
                        <a:extLst>
                          <a:ext uri="{FF2B5EF4-FFF2-40B4-BE49-F238E27FC236}">
                            <a16:creationId xmlns:a16="http://schemas.microsoft.com/office/drawing/2014/main" id="{AB27B9B2-3292-4A14-90F1-0B30A2D902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4717" y="6476122"/>
                        <a:ext cx="35829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上箭头 6">
            <a:extLst>
              <a:ext uri="{FF2B5EF4-FFF2-40B4-BE49-F238E27FC236}">
                <a16:creationId xmlns:a16="http://schemas.microsoft.com/office/drawing/2014/main" id="{7C2A4EA4-AAF9-4C13-98D7-EB264935541C}"/>
              </a:ext>
            </a:extLst>
          </p:cNvPr>
          <p:cNvSpPr/>
          <p:nvPr/>
        </p:nvSpPr>
        <p:spPr>
          <a:xfrm>
            <a:off x="5358445" y="4555321"/>
            <a:ext cx="125412" cy="184943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27174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6">
            <a:extLst>
              <a:ext uri="{FF2B5EF4-FFF2-40B4-BE49-F238E27FC236}">
                <a16:creationId xmlns:a16="http://schemas.microsoft.com/office/drawing/2014/main" id="{DF9DFA47-39FB-4804-A87E-140DE64FB1B9}"/>
              </a:ext>
            </a:extLst>
          </p:cNvPr>
          <p:cNvGraphicFramePr>
            <a:graphicFrameLocks noChangeAspect="1"/>
          </p:cNvGraphicFramePr>
          <p:nvPr>
            <p:extLst>
              <p:ext uri="{D42A27DB-BD31-4B8C-83A1-F6EECF244321}">
                <p14:modId xmlns:p14="http://schemas.microsoft.com/office/powerpoint/2010/main" val="1551885831"/>
              </p:ext>
            </p:extLst>
          </p:nvPr>
        </p:nvGraphicFramePr>
        <p:xfrm>
          <a:off x="3419872" y="6129734"/>
          <a:ext cx="1633537" cy="755650"/>
        </p:xfrm>
        <a:graphic>
          <a:graphicData uri="http://schemas.openxmlformats.org/presentationml/2006/ole">
            <mc:AlternateContent xmlns:mc="http://schemas.openxmlformats.org/markup-compatibility/2006">
              <mc:Choice xmlns:v="urn:schemas-microsoft-com:vml" Requires="v">
                <p:oleObj spid="_x0000_s8294" name="Formula" r:id="rId3" imgW="814070" imgH="375920" progId="">
                  <p:embed/>
                </p:oleObj>
              </mc:Choice>
              <mc:Fallback>
                <p:oleObj name="Formula" r:id="rId3" imgW="814070" imgH="375920" progId="">
                  <p:embed/>
                  <p:pic>
                    <p:nvPicPr>
                      <p:cNvPr id="25" name="Object 6">
                        <a:extLst>
                          <a:ext uri="{FF2B5EF4-FFF2-40B4-BE49-F238E27FC236}">
                            <a16:creationId xmlns:a16="http://schemas.microsoft.com/office/drawing/2014/main" id="{5C4DEB19-2880-4CC1-AEE4-B9E0D6528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6129734"/>
                        <a:ext cx="16335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a:extLst>
              <a:ext uri="{FF2B5EF4-FFF2-40B4-BE49-F238E27FC236}">
                <a16:creationId xmlns:a16="http://schemas.microsoft.com/office/drawing/2014/main" id="{05355499-E581-4E50-8604-92E10DE6BB93}"/>
              </a:ext>
            </a:extLst>
          </p:cNvPr>
          <p:cNvGraphicFramePr>
            <a:graphicFrameLocks noChangeAspect="1"/>
          </p:cNvGraphicFramePr>
          <p:nvPr>
            <p:extLst>
              <p:ext uri="{D42A27DB-BD31-4B8C-83A1-F6EECF244321}">
                <p14:modId xmlns:p14="http://schemas.microsoft.com/office/powerpoint/2010/main" val="3277031063"/>
              </p:ext>
            </p:extLst>
          </p:nvPr>
        </p:nvGraphicFramePr>
        <p:xfrm>
          <a:off x="2070100" y="4643258"/>
          <a:ext cx="5003800" cy="755650"/>
        </p:xfrm>
        <a:graphic>
          <a:graphicData uri="http://schemas.openxmlformats.org/presentationml/2006/ole">
            <mc:AlternateContent xmlns:mc="http://schemas.openxmlformats.org/markup-compatibility/2006">
              <mc:Choice xmlns:v="urn:schemas-microsoft-com:vml" Requires="v">
                <p:oleObj spid="_x0000_s8295" name="Formula" r:id="rId5" imgW="2493010" imgH="375920" progId="">
                  <p:embed/>
                </p:oleObj>
              </mc:Choice>
              <mc:Fallback>
                <p:oleObj name="Formula" r:id="rId5" imgW="2493010" imgH="375920" progId="">
                  <p:embed/>
                  <p:pic>
                    <p:nvPicPr>
                      <p:cNvPr id="22" name="Object 4">
                        <a:extLst>
                          <a:ext uri="{FF2B5EF4-FFF2-40B4-BE49-F238E27FC236}">
                            <a16:creationId xmlns:a16="http://schemas.microsoft.com/office/drawing/2014/main" id="{0E79DA5A-5775-48DF-9967-ADED84F10E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0100" y="4643258"/>
                        <a:ext cx="50038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内容占位符 1"/>
          <p:cNvSpPr>
            <a:spLocks noGrp="1"/>
          </p:cNvSpPr>
          <p:nvPr>
            <p:ph idx="1"/>
          </p:nvPr>
        </p:nvSpPr>
        <p:spPr>
          <a:xfrm>
            <a:off x="872067" y="2675466"/>
            <a:ext cx="7408333" cy="4182533"/>
          </a:xfrm>
        </p:spPr>
        <p:txBody>
          <a:bodyPr>
            <a:normAutofit/>
          </a:bodyPr>
          <a:lstStyle/>
          <a:p>
            <a:r>
              <a:rPr lang="zh-CN" altLang="en-US" sz="2800" b="1" dirty="0"/>
              <a:t>有</a:t>
            </a:r>
          </a:p>
          <a:p>
            <a:endParaRPr lang="zh-CN" altLang="en-US" sz="2800" b="1" dirty="0"/>
          </a:p>
          <a:p>
            <a:endParaRPr lang="zh-CN" altLang="en-US" sz="2800" b="1" dirty="0"/>
          </a:p>
          <a:p>
            <a:r>
              <a:rPr lang="zh-CN" altLang="en-US" sz="2800" b="1" dirty="0"/>
              <a:t>拉格朗日乘子法</a:t>
            </a:r>
          </a:p>
          <a:p>
            <a:endParaRPr lang="zh-CN" altLang="en-US" sz="2800" b="1" dirty="0"/>
          </a:p>
          <a:p>
            <a:r>
              <a:rPr lang="zh-CN" altLang="en-US" sz="2800" b="1" dirty="0"/>
              <a:t>求导得到</a:t>
            </a:r>
          </a:p>
          <a:p>
            <a:endParaRPr lang="zh-CN" altLang="en-US" sz="2800" b="1" dirty="0"/>
          </a:p>
          <a:p>
            <a:r>
              <a:rPr lang="zh-CN" altLang="en-US" sz="2800" b="1" dirty="0"/>
              <a:t>对应失真度为</a:t>
            </a:r>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graphicFrame>
        <p:nvGraphicFramePr>
          <p:cNvPr id="4" name="Object 2">
            <a:extLst>
              <a:ext uri="{FF2B5EF4-FFF2-40B4-BE49-F238E27FC236}">
                <a16:creationId xmlns:a16="http://schemas.microsoft.com/office/drawing/2014/main" id="{A42F33BE-F5F6-40F0-9D49-5A034B66F7A0}"/>
              </a:ext>
            </a:extLst>
          </p:cNvPr>
          <p:cNvGraphicFramePr>
            <a:graphicFrameLocks noChangeAspect="1"/>
          </p:cNvGraphicFramePr>
          <p:nvPr>
            <p:extLst>
              <p:ext uri="{D42A27DB-BD31-4B8C-83A1-F6EECF244321}">
                <p14:modId xmlns:p14="http://schemas.microsoft.com/office/powerpoint/2010/main" val="3834814672"/>
              </p:ext>
            </p:extLst>
          </p:nvPr>
        </p:nvGraphicFramePr>
        <p:xfrm>
          <a:off x="2420143" y="2579317"/>
          <a:ext cx="4303713" cy="755650"/>
        </p:xfrm>
        <a:graphic>
          <a:graphicData uri="http://schemas.openxmlformats.org/presentationml/2006/ole">
            <mc:AlternateContent xmlns:mc="http://schemas.openxmlformats.org/markup-compatibility/2006">
              <mc:Choice xmlns:v="urn:schemas-microsoft-com:vml" Requires="v">
                <p:oleObj spid="_x0000_s8296" name="Formula" r:id="rId7" imgW="2145030" imgH="375920" progId="">
                  <p:embed/>
                </p:oleObj>
              </mc:Choice>
              <mc:Fallback>
                <p:oleObj name="Formula" r:id="rId7" imgW="2145030" imgH="375920" progId="">
                  <p:embed/>
                  <p:pic>
                    <p:nvPicPr>
                      <p:cNvPr id="17" name="Object 2">
                        <a:extLst>
                          <a:ext uri="{FF2B5EF4-FFF2-40B4-BE49-F238E27FC236}">
                            <a16:creationId xmlns:a16="http://schemas.microsoft.com/office/drawing/2014/main" id="{04B9FEA1-B173-4245-83D3-4CFACEA87D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0143" y="2579317"/>
                        <a:ext cx="43037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
            <a:extLst>
              <a:ext uri="{FF2B5EF4-FFF2-40B4-BE49-F238E27FC236}">
                <a16:creationId xmlns:a16="http://schemas.microsoft.com/office/drawing/2014/main" id="{8E2AA52F-CCA7-4752-8BE0-BC9B6049A8AF}"/>
              </a:ext>
            </a:extLst>
          </p:cNvPr>
          <p:cNvGraphicFramePr>
            <a:graphicFrameLocks noChangeAspect="1"/>
          </p:cNvGraphicFramePr>
          <p:nvPr>
            <p:extLst>
              <p:ext uri="{D42A27DB-BD31-4B8C-83A1-F6EECF244321}">
                <p14:modId xmlns:p14="http://schemas.microsoft.com/office/powerpoint/2010/main" val="3621076985"/>
              </p:ext>
            </p:extLst>
          </p:nvPr>
        </p:nvGraphicFramePr>
        <p:xfrm>
          <a:off x="1528762" y="3468862"/>
          <a:ext cx="6086475" cy="758825"/>
        </p:xfrm>
        <a:graphic>
          <a:graphicData uri="http://schemas.openxmlformats.org/presentationml/2006/ole">
            <mc:AlternateContent xmlns:mc="http://schemas.openxmlformats.org/markup-compatibility/2006">
              <mc:Choice xmlns:v="urn:schemas-microsoft-com:vml" Requires="v">
                <p:oleObj spid="_x0000_s8297" name="Formula" r:id="rId9" imgW="3032760" imgH="377190" progId="">
                  <p:embed/>
                </p:oleObj>
              </mc:Choice>
              <mc:Fallback>
                <p:oleObj name="Formula" r:id="rId9" imgW="3032760" imgH="377190" progId="">
                  <p:embed/>
                  <p:pic>
                    <p:nvPicPr>
                      <p:cNvPr id="21" name="Object 3">
                        <a:extLst>
                          <a:ext uri="{FF2B5EF4-FFF2-40B4-BE49-F238E27FC236}">
                            <a16:creationId xmlns:a16="http://schemas.microsoft.com/office/drawing/2014/main" id="{2A4C000D-FACC-48EE-AC91-7836E8C757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8762" y="3468862"/>
                        <a:ext cx="608647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a:extLst>
              <a:ext uri="{FF2B5EF4-FFF2-40B4-BE49-F238E27FC236}">
                <a16:creationId xmlns:a16="http://schemas.microsoft.com/office/drawing/2014/main" id="{3455F49F-C77C-43E0-B62F-9D8A76C37922}"/>
              </a:ext>
            </a:extLst>
          </p:cNvPr>
          <p:cNvGraphicFramePr>
            <a:graphicFrameLocks noChangeAspect="1"/>
          </p:cNvGraphicFramePr>
          <p:nvPr>
            <p:extLst>
              <p:ext uri="{D42A27DB-BD31-4B8C-83A1-F6EECF244321}">
                <p14:modId xmlns:p14="http://schemas.microsoft.com/office/powerpoint/2010/main" val="3025397373"/>
              </p:ext>
            </p:extLst>
          </p:nvPr>
        </p:nvGraphicFramePr>
        <p:xfrm>
          <a:off x="2987824" y="5649823"/>
          <a:ext cx="1395412" cy="319087"/>
        </p:xfrm>
        <a:graphic>
          <a:graphicData uri="http://schemas.openxmlformats.org/presentationml/2006/ole">
            <mc:AlternateContent xmlns:mc="http://schemas.openxmlformats.org/markup-compatibility/2006">
              <mc:Choice xmlns:v="urn:schemas-microsoft-com:vml" Requires="v">
                <p:oleObj spid="_x0000_s8298" name="Formula" r:id="rId11" imgW="694690" imgH="158750" progId="">
                  <p:embed/>
                </p:oleObj>
              </mc:Choice>
              <mc:Fallback>
                <p:oleObj name="Formula" r:id="rId11" imgW="694690" imgH="158750" progId="">
                  <p:embed/>
                  <p:pic>
                    <p:nvPicPr>
                      <p:cNvPr id="24" name="Object 5">
                        <a:extLst>
                          <a:ext uri="{FF2B5EF4-FFF2-40B4-BE49-F238E27FC236}">
                            <a16:creationId xmlns:a16="http://schemas.microsoft.com/office/drawing/2014/main" id="{F23CA537-97B2-40DC-B7D3-107FAF4833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824" y="5649823"/>
                        <a:ext cx="139541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a:extLst>
              <a:ext uri="{FF2B5EF4-FFF2-40B4-BE49-F238E27FC236}">
                <a16:creationId xmlns:a16="http://schemas.microsoft.com/office/drawing/2014/main" id="{4928D4BF-288B-49E7-B896-358F1512BE40}"/>
              </a:ext>
            </a:extLst>
          </p:cNvPr>
          <p:cNvSpPr txBox="1">
            <a:spLocks noChangeArrowheads="1"/>
          </p:cNvSpPr>
          <p:nvPr/>
        </p:nvSpPr>
        <p:spPr bwMode="auto">
          <a:xfrm>
            <a:off x="4914106" y="5583498"/>
            <a:ext cx="4319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i="1" dirty="0">
                <a:solidFill>
                  <a:srgbClr val="FF0000"/>
                </a:solidFill>
                <a:ea typeface="华文中宋" panose="02010600040101010101" pitchFamily="2" charset="-122"/>
                <a:cs typeface="Times New Roman" panose="02020603050405020304" pitchFamily="18" charset="0"/>
              </a:rPr>
              <a:t>J</a:t>
            </a:r>
            <a:r>
              <a:rPr lang="zh-CN" altLang="en-US" sz="2400" dirty="0">
                <a:solidFill>
                  <a:srgbClr val="FF0000"/>
                </a:solidFill>
                <a:ea typeface="华文中宋" panose="02010600040101010101" pitchFamily="2" charset="-122"/>
                <a:cs typeface="Times New Roman" panose="02020603050405020304" pitchFamily="18" charset="0"/>
              </a:rPr>
              <a:t>最小时取</a:t>
            </a:r>
            <a:r>
              <a:rPr lang="en-US" altLang="zh-CN" sz="2400" i="1" dirty="0">
                <a:solidFill>
                  <a:srgbClr val="FF0000"/>
                </a:solidFill>
                <a:ea typeface="华文中宋" panose="02010600040101010101" pitchFamily="2" charset="-122"/>
                <a:cs typeface="Times New Roman" panose="02020603050405020304" pitchFamily="18" charset="0"/>
              </a:rPr>
              <a:t>D</a:t>
            </a:r>
            <a:r>
              <a:rPr lang="en-US" altLang="zh-CN" sz="2400" dirty="0">
                <a:solidFill>
                  <a:srgbClr val="FF0000"/>
                </a:solidFill>
                <a:ea typeface="华文中宋" panose="02010600040101010101" pitchFamily="2" charset="-122"/>
                <a:cs typeface="Times New Roman" panose="02020603050405020304" pitchFamily="18" charset="0"/>
              </a:rPr>
              <a:t>-</a:t>
            </a:r>
            <a:r>
              <a:rPr lang="en-US" altLang="zh-CN" sz="2400" i="1" dirty="0">
                <a:solidFill>
                  <a:srgbClr val="FF0000"/>
                </a:solidFill>
                <a:ea typeface="华文中宋" panose="02010600040101010101" pitchFamily="2" charset="-122"/>
                <a:cs typeface="Times New Roman" panose="02020603050405020304" pitchFamily="18" charset="0"/>
              </a:rPr>
              <a:t>M</a:t>
            </a:r>
            <a:r>
              <a:rPr lang="zh-CN" altLang="en-US" sz="2400" dirty="0">
                <a:solidFill>
                  <a:srgbClr val="FF0000"/>
                </a:solidFill>
                <a:ea typeface="华文中宋" panose="02010600040101010101" pitchFamily="2" charset="-122"/>
                <a:cs typeface="Times New Roman" panose="02020603050405020304" pitchFamily="18" charset="0"/>
              </a:rPr>
              <a:t>个最小的特征值</a:t>
            </a:r>
            <a:endParaRPr lang="en-US" altLang="zh-CN" sz="2400" dirty="0">
              <a:solidFill>
                <a:srgbClr val="FF0000"/>
              </a:solidFill>
              <a:ea typeface="华文中宋" panose="0201060004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E7957769-402A-40DF-AEAC-526ADEF8C23E}"/>
              </a:ext>
            </a:extLst>
          </p:cNvPr>
          <p:cNvSpPr txBox="1">
            <a:spLocks noChangeArrowheads="1"/>
          </p:cNvSpPr>
          <p:nvPr/>
        </p:nvSpPr>
        <p:spPr bwMode="auto">
          <a:xfrm>
            <a:off x="5004940" y="6269298"/>
            <a:ext cx="4319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solidFill>
                  <a:srgbClr val="FF0000"/>
                </a:solidFill>
                <a:ea typeface="华文中宋" panose="02010600040101010101" pitchFamily="2" charset="-122"/>
                <a:cs typeface="Times New Roman" panose="02020603050405020304" pitchFamily="18" charset="0"/>
              </a:rPr>
              <a:t>主子空间对应</a:t>
            </a:r>
            <a:r>
              <a:rPr lang="en-US" altLang="zh-CN" sz="2400" i="1" dirty="0">
                <a:solidFill>
                  <a:srgbClr val="FF0000"/>
                </a:solidFill>
                <a:ea typeface="华文中宋" panose="02010600040101010101" pitchFamily="2" charset="-122"/>
                <a:cs typeface="Times New Roman" panose="02020603050405020304" pitchFamily="18" charset="0"/>
              </a:rPr>
              <a:t>M</a:t>
            </a:r>
            <a:r>
              <a:rPr lang="zh-CN" altLang="en-US" sz="2400" dirty="0">
                <a:solidFill>
                  <a:srgbClr val="FF0000"/>
                </a:solidFill>
                <a:ea typeface="华文中宋" panose="02010600040101010101" pitchFamily="2" charset="-122"/>
                <a:cs typeface="Times New Roman" panose="02020603050405020304" pitchFamily="18" charset="0"/>
              </a:rPr>
              <a:t>个最大特征值</a:t>
            </a:r>
            <a:endParaRPr lang="en-US" altLang="zh-CN" sz="2400" dirty="0">
              <a:solidFill>
                <a:srgbClr val="FF0000"/>
              </a:solidFill>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1748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a:bodyPr>
          <a:lstStyle/>
          <a:p>
            <a:r>
              <a:rPr lang="zh-CN" altLang="en-US" sz="2600" b="1" dirty="0"/>
              <a:t>如果将数目很多的测量值不做分析，全部直接用作分类特征，不但耗时，而且会影响到分类的效果，产生“</a:t>
            </a:r>
            <a:r>
              <a:rPr lang="zh-CN" altLang="en-US" sz="2600" b="1" dirty="0">
                <a:solidFill>
                  <a:srgbClr val="FF0000"/>
                </a:solidFill>
              </a:rPr>
              <a:t>特征维数灾难</a:t>
            </a:r>
            <a:r>
              <a:rPr lang="zh-CN" altLang="en-US" sz="2600" b="1" dirty="0"/>
              <a:t>”问题。</a:t>
            </a:r>
            <a:endParaRPr lang="en-US" altLang="zh-CN" sz="2600" b="1" dirty="0"/>
          </a:p>
          <a:p>
            <a:r>
              <a:rPr lang="zh-CN" altLang="en-US" sz="2600" b="1" dirty="0"/>
              <a:t>为了设计出效果好的分类器，通常需要对原始的测量值集合进行分析，经过选择或变换处理，组成有效的识别特征；</a:t>
            </a:r>
          </a:p>
          <a:p>
            <a:r>
              <a:rPr lang="zh-CN" altLang="en-US" sz="2600" b="1" dirty="0">
                <a:solidFill>
                  <a:srgbClr val="FF0000"/>
                </a:solidFill>
              </a:rPr>
              <a:t>在保证一定分类精度的前提下，减少特征维数，即进行“降维”处理，使分类器实现快速、准确和高效的分类。</a:t>
            </a:r>
          </a:p>
          <a:p>
            <a:endParaRPr lang="zh-CN" altLang="en-US" sz="2600" b="1" dirty="0"/>
          </a:p>
          <a:p>
            <a:endParaRPr lang="zh-CN" altLang="en-US" sz="2600" b="1" dirty="0"/>
          </a:p>
        </p:txBody>
      </p:sp>
      <p:sp>
        <p:nvSpPr>
          <p:cNvPr id="3" name="标题 2"/>
          <p:cNvSpPr>
            <a:spLocks noGrp="1"/>
          </p:cNvSpPr>
          <p:nvPr>
            <p:ph type="title"/>
          </p:nvPr>
        </p:nvSpPr>
        <p:spPr/>
        <p:txBody>
          <a:bodyPr/>
          <a:lstStyle/>
          <a:p>
            <a:r>
              <a:rPr lang="zh-CN" altLang="en-US" dirty="0"/>
              <a:t>基本概念</a:t>
            </a:r>
          </a:p>
        </p:txBody>
      </p:sp>
    </p:spTree>
    <p:extLst>
      <p:ext uri="{BB962C8B-B14F-4D97-AF65-F5344CB8AC3E}">
        <p14:creationId xmlns:p14="http://schemas.microsoft.com/office/powerpoint/2010/main" val="3803816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r>
              <a:rPr lang="zh-CN" altLang="en-US" sz="2800" b="1" dirty="0">
                <a:solidFill>
                  <a:srgbClr val="FF0000"/>
                </a:solidFill>
              </a:rPr>
              <a:t>主成分分析算法计算步骤</a:t>
            </a:r>
          </a:p>
          <a:p>
            <a:r>
              <a:rPr lang="zh-CN" altLang="en-US" sz="2800" b="1" dirty="0"/>
              <a:t>①计算给定样本                                  的均值   和协方差矩阵</a:t>
            </a:r>
            <a:r>
              <a:rPr lang="en-US" altLang="zh-CN" sz="2800" b="1" dirty="0"/>
              <a:t>S;</a:t>
            </a:r>
          </a:p>
          <a:p>
            <a:r>
              <a:rPr lang="en-US" altLang="zh-CN" sz="2800" b="1" dirty="0"/>
              <a:t>②</a:t>
            </a:r>
            <a:r>
              <a:rPr lang="zh-CN" altLang="en-US" sz="2800" b="1" dirty="0"/>
              <a:t>计算</a:t>
            </a:r>
            <a:r>
              <a:rPr lang="en-US" altLang="zh-CN" sz="2800" b="1" dirty="0"/>
              <a:t>S</a:t>
            </a:r>
            <a:r>
              <a:rPr lang="zh-CN" altLang="en-US" sz="2800" b="1" dirty="0"/>
              <a:t>的特征向量与特征值；</a:t>
            </a:r>
          </a:p>
          <a:p>
            <a:r>
              <a:rPr lang="zh-CN" altLang="en-US" sz="2800" b="1" dirty="0"/>
              <a:t>③将特征值从大到小排列，前</a:t>
            </a:r>
            <a:r>
              <a:rPr lang="en-US" altLang="zh-CN" sz="2800" b="1" dirty="0"/>
              <a:t>M</a:t>
            </a:r>
            <a:r>
              <a:rPr lang="zh-CN" altLang="en-US" sz="2800" b="1" dirty="0"/>
              <a:t>个特征值            所对应的特征向量                  构成投影矩阵。</a:t>
            </a:r>
          </a:p>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graphicFrame>
        <p:nvGraphicFramePr>
          <p:cNvPr id="4" name="Object 2">
            <a:extLst>
              <a:ext uri="{FF2B5EF4-FFF2-40B4-BE49-F238E27FC236}">
                <a16:creationId xmlns:a16="http://schemas.microsoft.com/office/drawing/2014/main" id="{970B518C-E2F7-4481-98ED-C307628218AD}"/>
              </a:ext>
            </a:extLst>
          </p:cNvPr>
          <p:cNvGraphicFramePr>
            <a:graphicFrameLocks noChangeAspect="1"/>
          </p:cNvGraphicFramePr>
          <p:nvPr>
            <p:extLst>
              <p:ext uri="{D42A27DB-BD31-4B8C-83A1-F6EECF244321}">
                <p14:modId xmlns:p14="http://schemas.microsoft.com/office/powerpoint/2010/main" val="1812107057"/>
              </p:ext>
            </p:extLst>
          </p:nvPr>
        </p:nvGraphicFramePr>
        <p:xfrm>
          <a:off x="3779912" y="3284984"/>
          <a:ext cx="2557462" cy="358775"/>
        </p:xfrm>
        <a:graphic>
          <a:graphicData uri="http://schemas.openxmlformats.org/presentationml/2006/ole">
            <mc:AlternateContent xmlns:mc="http://schemas.openxmlformats.org/markup-compatibility/2006">
              <mc:Choice xmlns:v="urn:schemas-microsoft-com:vml" Requires="v">
                <p:oleObj spid="_x0000_s9252" name="Formula" r:id="rId3" imgW="1275080" imgH="177800" progId="">
                  <p:embed/>
                </p:oleObj>
              </mc:Choice>
              <mc:Fallback>
                <p:oleObj name="Formula" r:id="rId3" imgW="1275080" imgH="177800" progId="">
                  <p:embed/>
                  <p:pic>
                    <p:nvPicPr>
                      <p:cNvPr id="39940" name="Object 2">
                        <a:extLst>
                          <a:ext uri="{FF2B5EF4-FFF2-40B4-BE49-F238E27FC236}">
                            <a16:creationId xmlns:a16="http://schemas.microsoft.com/office/drawing/2014/main" id="{4FF2BAA3-8D17-4A59-BE62-3FC34DB43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284984"/>
                        <a:ext cx="25574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
            <a:extLst>
              <a:ext uri="{FF2B5EF4-FFF2-40B4-BE49-F238E27FC236}">
                <a16:creationId xmlns:a16="http://schemas.microsoft.com/office/drawing/2014/main" id="{FA33B767-134F-45FE-A54C-6703F4BF08C5}"/>
              </a:ext>
            </a:extLst>
          </p:cNvPr>
          <p:cNvGraphicFramePr>
            <a:graphicFrameLocks noChangeAspect="1"/>
          </p:cNvGraphicFramePr>
          <p:nvPr>
            <p:extLst>
              <p:ext uri="{D42A27DB-BD31-4B8C-83A1-F6EECF244321}">
                <p14:modId xmlns:p14="http://schemas.microsoft.com/office/powerpoint/2010/main" val="768822228"/>
              </p:ext>
            </p:extLst>
          </p:nvPr>
        </p:nvGraphicFramePr>
        <p:xfrm>
          <a:off x="7469907" y="3357686"/>
          <a:ext cx="198437" cy="287338"/>
        </p:xfrm>
        <a:graphic>
          <a:graphicData uri="http://schemas.openxmlformats.org/presentationml/2006/ole">
            <mc:AlternateContent xmlns:mc="http://schemas.openxmlformats.org/markup-compatibility/2006">
              <mc:Choice xmlns:v="urn:schemas-microsoft-com:vml" Requires="v">
                <p:oleObj spid="_x0000_s9253" name="Formula" r:id="rId5" imgW="97926" imgH="143710" progId="">
                  <p:embed/>
                </p:oleObj>
              </mc:Choice>
              <mc:Fallback>
                <p:oleObj name="Formula" r:id="rId5" imgW="97926" imgH="143710" progId="">
                  <p:embed/>
                  <p:pic>
                    <p:nvPicPr>
                      <p:cNvPr id="39941" name="Object 3">
                        <a:extLst>
                          <a:ext uri="{FF2B5EF4-FFF2-40B4-BE49-F238E27FC236}">
                            <a16:creationId xmlns:a16="http://schemas.microsoft.com/office/drawing/2014/main" id="{C6CD5E90-E3ED-489A-85A9-B4B55E6110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9907" y="3357686"/>
                        <a:ext cx="1984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图片 9">
            <a:extLst>
              <a:ext uri="{FF2B5EF4-FFF2-40B4-BE49-F238E27FC236}">
                <a16:creationId xmlns:a16="http://schemas.microsoft.com/office/drawing/2014/main" id="{E2291B2A-E9EB-4C34-A57E-DAFDE3BF163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7408" y="4763218"/>
            <a:ext cx="12890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8">
            <a:extLst>
              <a:ext uri="{FF2B5EF4-FFF2-40B4-BE49-F238E27FC236}">
                <a16:creationId xmlns:a16="http://schemas.microsoft.com/office/drawing/2014/main" id="{8F97E9F0-2086-4D16-9DBF-0A942271B5A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39952" y="5229200"/>
            <a:ext cx="13287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85092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主成分分析算法</a:t>
            </a:r>
          </a:p>
        </p:txBody>
      </p:sp>
      <p:pic>
        <p:nvPicPr>
          <p:cNvPr id="4" name="图片 2">
            <a:extLst>
              <a:ext uri="{FF2B5EF4-FFF2-40B4-BE49-F238E27FC236}">
                <a16:creationId xmlns:a16="http://schemas.microsoft.com/office/drawing/2014/main" id="{352FBECE-8F85-487E-9183-37180BA473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4580" y="3573016"/>
            <a:ext cx="2395538"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a:extLst>
              <a:ext uri="{FF2B5EF4-FFF2-40B4-BE49-F238E27FC236}">
                <a16:creationId xmlns:a16="http://schemas.microsoft.com/office/drawing/2014/main" id="{4BC38921-D8B7-438A-8A65-0CE0F24F51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1930" y="3185666"/>
            <a:ext cx="4751388"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737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主成分分析的应用</a:t>
            </a:r>
          </a:p>
        </p:txBody>
      </p:sp>
      <p:pic>
        <p:nvPicPr>
          <p:cNvPr id="6" name="图片 4">
            <a:extLst>
              <a:ext uri="{FF2B5EF4-FFF2-40B4-BE49-F238E27FC236}">
                <a16:creationId xmlns:a16="http://schemas.microsoft.com/office/drawing/2014/main" id="{9D820E87-CE19-4F09-852C-6892D116C7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88" y="1492441"/>
            <a:ext cx="904240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9DF83CE6-CB63-4595-BB64-5AF1F34E9A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63" y="3454400"/>
            <a:ext cx="4578350"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187C1414-6FAB-483D-969B-9D40CE810411}"/>
              </a:ext>
            </a:extLst>
          </p:cNvPr>
          <p:cNvSpPr txBox="1">
            <a:spLocks noChangeArrowheads="1"/>
          </p:cNvSpPr>
          <p:nvPr/>
        </p:nvSpPr>
        <p:spPr bwMode="auto">
          <a:xfrm>
            <a:off x="5035550" y="4652963"/>
            <a:ext cx="3240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0000"/>
                </a:solidFill>
                <a:ea typeface="华文中宋" panose="02010600040101010101" pitchFamily="2" charset="-122"/>
                <a:cs typeface="Times New Roman" panose="02020603050405020304" pitchFamily="18" charset="0"/>
              </a:rPr>
              <a:t>特征值分布谱</a:t>
            </a:r>
            <a:endParaRPr lang="en-US" altLang="zh-CN" sz="2400">
              <a:solidFill>
                <a:srgbClr val="FF0000"/>
              </a:solidFill>
              <a:ea typeface="华文中宋" panose="02010600040101010101" pitchFamily="2" charset="-122"/>
              <a:cs typeface="Times New Roman" panose="02020603050405020304" pitchFamily="18" charset="0"/>
            </a:endParaRPr>
          </a:p>
          <a:p>
            <a:pPr algn="ctr">
              <a:spcBef>
                <a:spcPct val="0"/>
              </a:spcBef>
              <a:buFontTx/>
              <a:buNone/>
            </a:pPr>
            <a:r>
              <a:rPr lang="zh-CN" altLang="en-US" sz="2400">
                <a:solidFill>
                  <a:srgbClr val="FF0000"/>
                </a:solidFill>
                <a:ea typeface="华文中宋" panose="02010600040101010101" pitchFamily="2" charset="-122"/>
                <a:cs typeface="Times New Roman" panose="02020603050405020304" pitchFamily="18" charset="0"/>
              </a:rPr>
              <a:t>特征值由大到小排列</a:t>
            </a:r>
            <a:endParaRPr lang="en-US" altLang="zh-CN" sz="2400">
              <a:solidFill>
                <a:srgbClr val="FF0000"/>
              </a:solidFill>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676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主成分分析的应用</a:t>
            </a:r>
          </a:p>
        </p:txBody>
      </p:sp>
      <p:pic>
        <p:nvPicPr>
          <p:cNvPr id="4" name="图片 3">
            <a:extLst>
              <a:ext uri="{FF2B5EF4-FFF2-40B4-BE49-F238E27FC236}">
                <a16:creationId xmlns:a16="http://schemas.microsoft.com/office/drawing/2014/main" id="{729BA6B1-FD8C-47C8-B44E-D8608FCFF0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3462338"/>
            <a:ext cx="4578350"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a:extLst>
              <a:ext uri="{FF2B5EF4-FFF2-40B4-BE49-F238E27FC236}">
                <a16:creationId xmlns:a16="http://schemas.microsoft.com/office/drawing/2014/main" id="{7011194A-A413-4A0E-921E-EA2A2F1D73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 y="1449388"/>
            <a:ext cx="90424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1AAD2742-D05E-4379-921F-685CF44C324D}"/>
              </a:ext>
            </a:extLst>
          </p:cNvPr>
          <p:cNvSpPr txBox="1">
            <a:spLocks noChangeArrowheads="1"/>
          </p:cNvSpPr>
          <p:nvPr/>
        </p:nvSpPr>
        <p:spPr bwMode="auto">
          <a:xfrm>
            <a:off x="5035550" y="4652963"/>
            <a:ext cx="3240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0000"/>
                </a:solidFill>
                <a:ea typeface="华文中宋" panose="02010600040101010101" pitchFamily="2" charset="-122"/>
                <a:cs typeface="Times New Roman" panose="02020603050405020304" pitchFamily="18" charset="0"/>
              </a:rPr>
              <a:t>失真度分布谱</a:t>
            </a:r>
            <a:endParaRPr lang="en-US" altLang="zh-CN" sz="2400">
              <a:solidFill>
                <a:srgbClr val="FF0000"/>
              </a:solidFill>
              <a:ea typeface="华文中宋" panose="02010600040101010101" pitchFamily="2" charset="-122"/>
              <a:cs typeface="Times New Roman" panose="02020603050405020304" pitchFamily="18" charset="0"/>
            </a:endParaRPr>
          </a:p>
          <a:p>
            <a:pPr algn="ctr">
              <a:spcBef>
                <a:spcPct val="0"/>
              </a:spcBef>
              <a:buFontTx/>
              <a:buNone/>
            </a:pPr>
            <a:r>
              <a:rPr lang="zh-CN" altLang="en-US" sz="2400">
                <a:solidFill>
                  <a:srgbClr val="FF0000"/>
                </a:solidFill>
                <a:ea typeface="华文中宋" panose="02010600040101010101" pitchFamily="2" charset="-122"/>
                <a:cs typeface="Times New Roman" panose="02020603050405020304" pitchFamily="18" charset="0"/>
              </a:rPr>
              <a:t>随</a:t>
            </a:r>
            <a:r>
              <a:rPr lang="en-US" altLang="zh-CN" sz="2400" i="1">
                <a:solidFill>
                  <a:srgbClr val="FF0000"/>
                </a:solidFill>
                <a:ea typeface="华文中宋" panose="02010600040101010101" pitchFamily="2" charset="-122"/>
                <a:cs typeface="Times New Roman" panose="02020603050405020304" pitchFamily="18" charset="0"/>
              </a:rPr>
              <a:t>M</a:t>
            </a:r>
            <a:r>
              <a:rPr lang="zh-CN" altLang="en-US" sz="2400">
                <a:solidFill>
                  <a:srgbClr val="FF0000"/>
                </a:solidFill>
                <a:ea typeface="华文中宋" panose="02010600040101010101" pitchFamily="2" charset="-122"/>
                <a:cs typeface="Times New Roman" panose="02020603050405020304" pitchFamily="18" charset="0"/>
              </a:rPr>
              <a:t>取值由小到大排列</a:t>
            </a:r>
            <a:endParaRPr lang="en-US" altLang="zh-CN" sz="2400">
              <a:solidFill>
                <a:srgbClr val="FF0000"/>
              </a:solidFill>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810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主成分分析的应用</a:t>
            </a:r>
          </a:p>
        </p:txBody>
      </p:sp>
      <p:pic>
        <p:nvPicPr>
          <p:cNvPr id="4" name="图片 3">
            <a:extLst>
              <a:ext uri="{FF2B5EF4-FFF2-40B4-BE49-F238E27FC236}">
                <a16:creationId xmlns:a16="http://schemas.microsoft.com/office/drawing/2014/main" id="{F6898B85-6F33-49AB-A002-A1F793E0C6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5023" y="115888"/>
            <a:ext cx="2028825"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D75D6506-4A52-4F9E-97D5-8D056600F1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708920"/>
            <a:ext cx="78898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4D4B8E3E-78F5-4AD5-9959-088A2014F917}"/>
              </a:ext>
            </a:extLst>
          </p:cNvPr>
          <p:cNvSpPr txBox="1">
            <a:spLocks noChangeArrowheads="1"/>
          </p:cNvSpPr>
          <p:nvPr/>
        </p:nvSpPr>
        <p:spPr bwMode="auto">
          <a:xfrm>
            <a:off x="3080891" y="1858963"/>
            <a:ext cx="4032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0000"/>
                </a:solidFill>
                <a:ea typeface="华文中宋" panose="02010600040101010101" pitchFamily="2" charset="-122"/>
                <a:cs typeface="Times New Roman" panose="02020603050405020304" pitchFamily="18" charset="0"/>
              </a:rPr>
              <a:t>特征脸</a:t>
            </a:r>
            <a:r>
              <a:rPr lang="en-US" altLang="zh-CN" sz="2400">
                <a:solidFill>
                  <a:srgbClr val="FF0000"/>
                </a:solidFill>
                <a:ea typeface="华文中宋" panose="02010600040101010101" pitchFamily="2" charset="-122"/>
                <a:cs typeface="Times New Roman" panose="02020603050405020304" pitchFamily="18" charset="0"/>
              </a:rPr>
              <a:t>(Eigenfaces)#1~#8</a:t>
            </a:r>
          </a:p>
        </p:txBody>
      </p:sp>
    </p:spTree>
    <p:extLst>
      <p:ext uri="{BB962C8B-B14F-4D97-AF65-F5344CB8AC3E}">
        <p14:creationId xmlns:p14="http://schemas.microsoft.com/office/powerpoint/2010/main" val="22044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主成分分析的应用</a:t>
            </a:r>
          </a:p>
        </p:txBody>
      </p:sp>
      <p:pic>
        <p:nvPicPr>
          <p:cNvPr id="4" name="图片 5">
            <a:extLst>
              <a:ext uri="{FF2B5EF4-FFF2-40B4-BE49-F238E27FC236}">
                <a16:creationId xmlns:a16="http://schemas.microsoft.com/office/drawing/2014/main" id="{5378DDE2-405E-489B-9933-A26FD0E337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08920"/>
            <a:ext cx="7810500"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1">
            <a:extLst>
              <a:ext uri="{FF2B5EF4-FFF2-40B4-BE49-F238E27FC236}">
                <a16:creationId xmlns:a16="http://schemas.microsoft.com/office/drawing/2014/main" id="{05B0E500-094D-47BB-B3CC-93A2B9BCF2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5023" y="115888"/>
            <a:ext cx="2028825"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22">
            <a:extLst>
              <a:ext uri="{FF2B5EF4-FFF2-40B4-BE49-F238E27FC236}">
                <a16:creationId xmlns:a16="http://schemas.microsoft.com/office/drawing/2014/main" id="{CD590DFC-7C38-4EDE-A858-8E1FF0D0D6DE}"/>
              </a:ext>
            </a:extLst>
          </p:cNvPr>
          <p:cNvSpPr txBox="1">
            <a:spLocks noChangeArrowheads="1"/>
          </p:cNvSpPr>
          <p:nvPr/>
        </p:nvSpPr>
        <p:spPr bwMode="auto">
          <a:xfrm>
            <a:off x="3203575" y="1858963"/>
            <a:ext cx="4176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0000"/>
                </a:solidFill>
                <a:ea typeface="华文中宋" panose="02010600040101010101" pitchFamily="2" charset="-122"/>
                <a:cs typeface="Times New Roman" panose="02020603050405020304" pitchFamily="18" charset="0"/>
              </a:rPr>
              <a:t>特征脸</a:t>
            </a:r>
            <a:r>
              <a:rPr lang="en-US" altLang="zh-CN" sz="2400">
                <a:solidFill>
                  <a:srgbClr val="FF0000"/>
                </a:solidFill>
                <a:ea typeface="华文中宋" panose="02010600040101010101" pitchFamily="2" charset="-122"/>
                <a:cs typeface="Times New Roman" panose="02020603050405020304" pitchFamily="18" charset="0"/>
              </a:rPr>
              <a:t>(Eigenfaces)#101~#108</a:t>
            </a:r>
          </a:p>
        </p:txBody>
      </p:sp>
    </p:spTree>
    <p:extLst>
      <p:ext uri="{BB962C8B-B14F-4D97-AF65-F5344CB8AC3E}">
        <p14:creationId xmlns:p14="http://schemas.microsoft.com/office/powerpoint/2010/main" val="3627261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特征提取 </a:t>
            </a:r>
            <a:r>
              <a:rPr lang="en-US" altLang="zh-CN" dirty="0"/>
              <a:t>-</a:t>
            </a:r>
            <a:r>
              <a:rPr lang="zh-CN" altLang="en-US" dirty="0"/>
              <a:t>主成分分析的应用</a:t>
            </a:r>
          </a:p>
        </p:txBody>
      </p:sp>
      <p:grpSp>
        <p:nvGrpSpPr>
          <p:cNvPr id="7" name="组合 11">
            <a:extLst>
              <a:ext uri="{FF2B5EF4-FFF2-40B4-BE49-F238E27FC236}">
                <a16:creationId xmlns:a16="http://schemas.microsoft.com/office/drawing/2014/main" id="{BF6A3DF5-AB82-40E0-B9ED-2ED4CAB5361D}"/>
              </a:ext>
            </a:extLst>
          </p:cNvPr>
          <p:cNvGrpSpPr>
            <a:grpSpLocks/>
          </p:cNvGrpSpPr>
          <p:nvPr/>
        </p:nvGrpSpPr>
        <p:grpSpPr bwMode="auto">
          <a:xfrm>
            <a:off x="1187624" y="2708920"/>
            <a:ext cx="7867650" cy="4078287"/>
            <a:chOff x="1244675" y="2762538"/>
            <a:chExt cx="7879451" cy="4143470"/>
          </a:xfrm>
        </p:grpSpPr>
        <p:pic>
          <p:nvPicPr>
            <p:cNvPr id="8" name="图片 12">
              <a:extLst>
                <a:ext uri="{FF2B5EF4-FFF2-40B4-BE49-F238E27FC236}">
                  <a16:creationId xmlns:a16="http://schemas.microsoft.com/office/drawing/2014/main" id="{E0EEABD9-C441-4712-A0A7-E666707B2D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75" y="2762538"/>
              <a:ext cx="1655932" cy="196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3">
              <a:extLst>
                <a:ext uri="{FF2B5EF4-FFF2-40B4-BE49-F238E27FC236}">
                  <a16:creationId xmlns:a16="http://schemas.microsoft.com/office/drawing/2014/main" id="{93D01460-B3B0-4222-AED6-8935338302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3264" y="2775063"/>
              <a:ext cx="1655932" cy="196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4">
              <a:extLst>
                <a:ext uri="{FF2B5EF4-FFF2-40B4-BE49-F238E27FC236}">
                  <a16:creationId xmlns:a16="http://schemas.microsoft.com/office/drawing/2014/main" id="{7642F222-3285-4883-9EB7-C3381D3FBE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81852" y="2766267"/>
              <a:ext cx="1661160" cy="196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5">
              <a:extLst>
                <a:ext uri="{FF2B5EF4-FFF2-40B4-BE49-F238E27FC236}">
                  <a16:creationId xmlns:a16="http://schemas.microsoft.com/office/drawing/2014/main" id="{6B8CA12B-2410-4350-8686-80BFF4D06B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62966" y="2784523"/>
              <a:ext cx="1661160" cy="196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6">
              <a:extLst>
                <a:ext uri="{FF2B5EF4-FFF2-40B4-BE49-F238E27FC236}">
                  <a16:creationId xmlns:a16="http://schemas.microsoft.com/office/drawing/2014/main" id="{A21A9B36-C127-4556-B4F4-165587E774A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44675" y="4913394"/>
              <a:ext cx="1655932" cy="196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7">
              <a:extLst>
                <a:ext uri="{FF2B5EF4-FFF2-40B4-BE49-F238E27FC236}">
                  <a16:creationId xmlns:a16="http://schemas.microsoft.com/office/drawing/2014/main" id="{39D7DD68-923D-4290-AE58-F6339618229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22973" y="4937206"/>
              <a:ext cx="1661160" cy="196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8">
              <a:extLst>
                <a:ext uri="{FF2B5EF4-FFF2-40B4-BE49-F238E27FC236}">
                  <a16:creationId xmlns:a16="http://schemas.microsoft.com/office/drawing/2014/main" id="{2832990C-DBA3-4155-9412-2A8C87D549B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91562" y="4928618"/>
              <a:ext cx="1661160" cy="196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9">
              <a:extLst>
                <a:ext uri="{FF2B5EF4-FFF2-40B4-BE49-F238E27FC236}">
                  <a16:creationId xmlns:a16="http://schemas.microsoft.com/office/drawing/2014/main" id="{B98704A7-0F1E-4B78-A04F-8762162B663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462030" y="4924678"/>
              <a:ext cx="1661160" cy="196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 name="图片 21">
            <a:extLst>
              <a:ext uri="{FF2B5EF4-FFF2-40B4-BE49-F238E27FC236}">
                <a16:creationId xmlns:a16="http://schemas.microsoft.com/office/drawing/2014/main" id="{D61A2651-1FF0-4C1C-85C8-8E42A8A2C25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75023" y="115888"/>
            <a:ext cx="2028825"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22">
            <a:extLst>
              <a:ext uri="{FF2B5EF4-FFF2-40B4-BE49-F238E27FC236}">
                <a16:creationId xmlns:a16="http://schemas.microsoft.com/office/drawing/2014/main" id="{E90CE9E4-C59C-4C10-A826-04318B540276}"/>
              </a:ext>
            </a:extLst>
          </p:cNvPr>
          <p:cNvSpPr txBox="1">
            <a:spLocks noChangeArrowheads="1"/>
          </p:cNvSpPr>
          <p:nvPr/>
        </p:nvSpPr>
        <p:spPr bwMode="auto">
          <a:xfrm>
            <a:off x="3203575" y="1858963"/>
            <a:ext cx="4176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0000"/>
                </a:solidFill>
                <a:ea typeface="华文中宋" panose="02010600040101010101" pitchFamily="2" charset="-122"/>
                <a:cs typeface="Times New Roman" panose="02020603050405020304" pitchFamily="18" charset="0"/>
              </a:rPr>
              <a:t>特征脸</a:t>
            </a:r>
            <a:r>
              <a:rPr lang="en-US" altLang="zh-CN" sz="2400">
                <a:solidFill>
                  <a:srgbClr val="FF0000"/>
                </a:solidFill>
                <a:ea typeface="华文中宋" panose="02010600040101010101" pitchFamily="2" charset="-122"/>
                <a:cs typeface="Times New Roman" panose="02020603050405020304" pitchFamily="18" charset="0"/>
              </a:rPr>
              <a:t>(Eigenfaces)#501~#508</a:t>
            </a:r>
          </a:p>
        </p:txBody>
      </p:sp>
    </p:spTree>
    <p:extLst>
      <p:ext uri="{BB962C8B-B14F-4D97-AF65-F5344CB8AC3E}">
        <p14:creationId xmlns:p14="http://schemas.microsoft.com/office/powerpoint/2010/main" val="161906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例如人脸识别问题，傅利叶谱是否可以直接作为特征？</a:t>
            </a:r>
          </a:p>
          <a:p>
            <a:pPr marL="0" indent="0">
              <a:buNone/>
            </a:pPr>
            <a:endParaRPr lang="zh-CN" altLang="en-US" sz="2800" b="1" dirty="0"/>
          </a:p>
          <a:p>
            <a:r>
              <a:rPr lang="zh-CN" altLang="en-US" sz="2800" b="1" dirty="0"/>
              <a:t>什么样的特征适合于识别？鲁棒？</a:t>
            </a:r>
          </a:p>
          <a:p>
            <a:endParaRPr lang="zh-CN" altLang="en-US" sz="2800" b="1" dirty="0"/>
          </a:p>
          <a:p>
            <a:r>
              <a:rPr lang="zh-CN" altLang="en-US" sz="2800" b="1" dirty="0"/>
              <a:t>其他的特征提取或选择方法？</a:t>
            </a:r>
          </a:p>
        </p:txBody>
      </p:sp>
      <p:sp>
        <p:nvSpPr>
          <p:cNvPr id="3" name="标题 2"/>
          <p:cNvSpPr>
            <a:spLocks noGrp="1"/>
          </p:cNvSpPr>
          <p:nvPr>
            <p:ph type="title"/>
          </p:nvPr>
        </p:nvSpPr>
        <p:spPr/>
        <p:txBody>
          <a:bodyPr/>
          <a:lstStyle/>
          <a:p>
            <a:r>
              <a:rPr lang="zh-CN" altLang="en-US" dirty="0"/>
              <a:t>思考讨论</a:t>
            </a:r>
          </a:p>
        </p:txBody>
      </p:sp>
    </p:spTree>
    <p:extLst>
      <p:ext uri="{BB962C8B-B14F-4D97-AF65-F5344CB8AC3E}">
        <p14:creationId xmlns:p14="http://schemas.microsoft.com/office/powerpoint/2010/main" val="3980263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基于</a:t>
            </a:r>
            <a:r>
              <a:rPr lang="en-US" altLang="zh-CN" sz="2800" b="1" dirty="0"/>
              <a:t>PCA</a:t>
            </a:r>
            <a:r>
              <a:rPr lang="zh-CN" altLang="en-US" sz="2800" b="1" dirty="0"/>
              <a:t>的人脸识别方法</a:t>
            </a:r>
          </a:p>
        </p:txBody>
      </p:sp>
      <p:sp>
        <p:nvSpPr>
          <p:cNvPr id="3" name="标题 2"/>
          <p:cNvSpPr>
            <a:spLocks noGrp="1"/>
          </p:cNvSpPr>
          <p:nvPr>
            <p:ph type="title"/>
          </p:nvPr>
        </p:nvSpPr>
        <p:spPr/>
        <p:txBody>
          <a:bodyPr/>
          <a:lstStyle/>
          <a:p>
            <a:r>
              <a:rPr lang="zh-CN" altLang="en-US" dirty="0"/>
              <a:t>自学内容</a:t>
            </a:r>
          </a:p>
        </p:txBody>
      </p:sp>
    </p:spTree>
    <p:extLst>
      <p:ext uri="{BB962C8B-B14F-4D97-AF65-F5344CB8AC3E}">
        <p14:creationId xmlns:p14="http://schemas.microsoft.com/office/powerpoint/2010/main" val="1255101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7"/>
            <a:ext cx="7408333" cy="3450696"/>
          </a:xfrm>
        </p:spPr>
        <p:txBody>
          <a:bodyPr>
            <a:normAutofit/>
          </a:bodyPr>
          <a:lstStyle/>
          <a:p>
            <a:r>
              <a:rPr lang="zh-CN" altLang="en-US" sz="2800" b="1" dirty="0"/>
              <a:t>模式识别方法在人脸识别上的应用</a:t>
            </a:r>
          </a:p>
          <a:p>
            <a:r>
              <a:rPr lang="zh-CN" altLang="en-US" sz="2800" b="1" dirty="0"/>
              <a:t>作业要求</a:t>
            </a:r>
            <a:endParaRPr lang="en-US" altLang="zh-CN" sz="2800" b="1" dirty="0"/>
          </a:p>
          <a:p>
            <a:pPr lvl="1"/>
            <a:r>
              <a:rPr lang="zh-CN" altLang="en-US" sz="2600" b="1" dirty="0"/>
              <a:t>提取不同的人脸特征来进行人脸识别，提取特征不限</a:t>
            </a:r>
          </a:p>
          <a:p>
            <a:pPr lvl="1"/>
            <a:r>
              <a:rPr lang="zh-CN" altLang="en-US" sz="2600" b="1" dirty="0"/>
              <a:t>人脸识别方法不限</a:t>
            </a:r>
          </a:p>
          <a:p>
            <a:pPr lvl="1"/>
            <a:r>
              <a:rPr lang="zh-CN" altLang="en-US" sz="2600" b="1" dirty="0"/>
              <a:t>识别率大小不做要求，越高越好</a:t>
            </a:r>
          </a:p>
          <a:p>
            <a:pPr lvl="1"/>
            <a:endParaRPr lang="zh-CN" altLang="en-US" sz="2600" b="1" dirty="0"/>
          </a:p>
        </p:txBody>
      </p:sp>
      <p:sp>
        <p:nvSpPr>
          <p:cNvPr id="3" name="标题 2"/>
          <p:cNvSpPr>
            <a:spLocks noGrp="1"/>
          </p:cNvSpPr>
          <p:nvPr>
            <p:ph type="title"/>
          </p:nvPr>
        </p:nvSpPr>
        <p:spPr/>
        <p:txBody>
          <a:bodyPr/>
          <a:lstStyle/>
          <a:p>
            <a:r>
              <a:rPr lang="zh-CN" altLang="en-US" dirty="0"/>
              <a:t>第二次大作业</a:t>
            </a:r>
          </a:p>
        </p:txBody>
      </p:sp>
    </p:spTree>
    <p:extLst>
      <p:ext uri="{BB962C8B-B14F-4D97-AF65-F5344CB8AC3E}">
        <p14:creationId xmlns:p14="http://schemas.microsoft.com/office/powerpoint/2010/main" val="1479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a:bodyPr>
          <a:lstStyle/>
          <a:p>
            <a:r>
              <a:rPr lang="zh-CN" altLang="en-US" sz="2800" b="1" dirty="0"/>
              <a:t>为达到上述目的，关键是所提供的识别特征应具有很好的可分性，使分类器容易判别。为此，需对特征进行选择：</a:t>
            </a:r>
          </a:p>
          <a:p>
            <a:pPr lvl="1"/>
            <a:r>
              <a:rPr lang="zh-CN" altLang="en-US" sz="2600" b="1" dirty="0">
                <a:solidFill>
                  <a:srgbClr val="FF0000"/>
                </a:solidFill>
              </a:rPr>
              <a:t>应去掉模棱两可、不易判别的特征；</a:t>
            </a:r>
          </a:p>
          <a:p>
            <a:pPr lvl="1"/>
            <a:r>
              <a:rPr lang="zh-CN" altLang="en-US" sz="2600" b="1" dirty="0">
                <a:solidFill>
                  <a:srgbClr val="FF0000"/>
                </a:solidFill>
              </a:rPr>
              <a:t>所提供的特征不要重复，即去掉那些相关性强且没有增加更多分类信息的特征。</a:t>
            </a:r>
          </a:p>
          <a:p>
            <a:endParaRPr lang="zh-CN" altLang="en-US" sz="2600" b="1" dirty="0"/>
          </a:p>
        </p:txBody>
      </p:sp>
      <p:sp>
        <p:nvSpPr>
          <p:cNvPr id="3" name="标题 2"/>
          <p:cNvSpPr>
            <a:spLocks noGrp="1"/>
          </p:cNvSpPr>
          <p:nvPr>
            <p:ph type="title"/>
          </p:nvPr>
        </p:nvSpPr>
        <p:spPr/>
        <p:txBody>
          <a:bodyPr/>
          <a:lstStyle/>
          <a:p>
            <a:r>
              <a:rPr lang="zh-CN" altLang="en-US" dirty="0"/>
              <a:t>基本概念</a:t>
            </a:r>
          </a:p>
        </p:txBody>
      </p:sp>
    </p:spTree>
    <p:extLst>
      <p:ext uri="{BB962C8B-B14F-4D97-AF65-F5344CB8AC3E}">
        <p14:creationId xmlns:p14="http://schemas.microsoft.com/office/powerpoint/2010/main" val="1988823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dirty="0"/>
              <a:t>谢谢</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7765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lnSpcReduction="10000"/>
          </a:bodyPr>
          <a:lstStyle/>
          <a:p>
            <a:r>
              <a:rPr lang="zh-CN" altLang="en-US" sz="2800" b="1" dirty="0"/>
              <a:t>所谓特征选择，就是从</a:t>
            </a:r>
            <a:r>
              <a:rPr lang="en-US" altLang="zh-CN" sz="2800" b="1" dirty="0"/>
              <a:t>n</a:t>
            </a:r>
            <a:r>
              <a:rPr lang="zh-CN" altLang="en-US" sz="2800" b="1" dirty="0"/>
              <a:t>个度量值集合</a:t>
            </a:r>
            <a:r>
              <a:rPr lang="en-US" altLang="zh-CN" sz="2800" b="1" dirty="0"/>
              <a:t>{x</a:t>
            </a:r>
            <a:r>
              <a:rPr lang="en-US" altLang="zh-CN" sz="2800" b="1" baseline="-25000" dirty="0"/>
              <a:t>1</a:t>
            </a:r>
            <a:r>
              <a:rPr lang="en-US" altLang="zh-CN" sz="2800" b="1" dirty="0"/>
              <a:t>, x</a:t>
            </a:r>
            <a:r>
              <a:rPr lang="en-US" altLang="zh-CN" sz="2800" b="1" baseline="-25000" dirty="0"/>
              <a:t>2</a:t>
            </a:r>
            <a:r>
              <a:rPr lang="en-US" altLang="zh-CN" sz="2800" b="1" dirty="0"/>
              <a:t>,…, </a:t>
            </a:r>
            <a:r>
              <a:rPr lang="en-US" altLang="zh-CN" sz="2800" b="1" dirty="0" err="1"/>
              <a:t>x</a:t>
            </a:r>
            <a:r>
              <a:rPr lang="en-US" altLang="zh-CN" sz="2800" b="1" baseline="-25000" dirty="0" err="1"/>
              <a:t>n</a:t>
            </a:r>
            <a:r>
              <a:rPr lang="en-US" altLang="zh-CN" sz="2800" b="1" dirty="0"/>
              <a:t>}</a:t>
            </a:r>
            <a:r>
              <a:rPr lang="zh-CN" altLang="en-US" sz="2800" b="1" dirty="0"/>
              <a:t>中，按某一准则选取出供分类用的子集，作为降维（</a:t>
            </a:r>
            <a:r>
              <a:rPr lang="en-US" altLang="zh-CN" sz="2800" b="1" dirty="0"/>
              <a:t>m</a:t>
            </a:r>
            <a:r>
              <a:rPr lang="zh-CN" altLang="en-US" sz="2800" b="1" dirty="0"/>
              <a:t>维，</a:t>
            </a:r>
            <a:r>
              <a:rPr lang="en-US" altLang="zh-CN" sz="2800" b="1" dirty="0"/>
              <a:t>m&lt;n</a:t>
            </a:r>
            <a:r>
              <a:rPr lang="zh-CN" altLang="en-US" sz="2800" b="1" dirty="0"/>
              <a:t>）的分类特征</a:t>
            </a:r>
          </a:p>
          <a:p>
            <a:r>
              <a:rPr lang="zh-CN" altLang="en-US" sz="2800" b="1" dirty="0"/>
              <a:t>所谓特征提取，就是使</a:t>
            </a:r>
            <a:r>
              <a:rPr lang="en-US" altLang="zh-CN" sz="2800" b="1" dirty="0"/>
              <a:t>(x</a:t>
            </a:r>
            <a:r>
              <a:rPr lang="en-US" altLang="zh-CN" sz="2800" b="1" baseline="-25000" dirty="0"/>
              <a:t>1</a:t>
            </a:r>
            <a:r>
              <a:rPr lang="en-US" altLang="zh-CN" sz="2800" b="1" dirty="0"/>
              <a:t>, x</a:t>
            </a:r>
            <a:r>
              <a:rPr lang="en-US" altLang="zh-CN" sz="2800" b="1" baseline="-25000" dirty="0"/>
              <a:t>2</a:t>
            </a:r>
            <a:r>
              <a:rPr lang="en-US" altLang="zh-CN" sz="2800" b="1" dirty="0"/>
              <a:t>,…, </a:t>
            </a:r>
            <a:r>
              <a:rPr lang="en-US" altLang="zh-CN" sz="2800" b="1" dirty="0" err="1"/>
              <a:t>x</a:t>
            </a:r>
            <a:r>
              <a:rPr lang="en-US" altLang="zh-CN" sz="2800" b="1" baseline="-25000" dirty="0" err="1"/>
              <a:t>n</a:t>
            </a:r>
            <a:r>
              <a:rPr lang="en-US" altLang="zh-CN" sz="2800" b="1" dirty="0"/>
              <a:t>)</a:t>
            </a:r>
            <a:r>
              <a:rPr lang="zh-CN" altLang="en-US" sz="2800" b="1" dirty="0"/>
              <a:t>通过某种变换，产生</a:t>
            </a:r>
            <a:r>
              <a:rPr lang="en-US" altLang="zh-CN" sz="2800" b="1" dirty="0"/>
              <a:t>m</a:t>
            </a:r>
            <a:r>
              <a:rPr lang="zh-CN" altLang="en-US" sz="2800" b="1" dirty="0"/>
              <a:t>个特征</a:t>
            </a:r>
            <a:r>
              <a:rPr lang="en-US" altLang="zh-CN" sz="2800" b="1" dirty="0"/>
              <a:t>(y</a:t>
            </a:r>
            <a:r>
              <a:rPr lang="en-US" altLang="zh-CN" sz="2800" b="1" baseline="-25000" dirty="0"/>
              <a:t>1</a:t>
            </a:r>
            <a:r>
              <a:rPr lang="en-US" altLang="zh-CN" sz="2800" b="1" dirty="0"/>
              <a:t>, y</a:t>
            </a:r>
            <a:r>
              <a:rPr lang="en-US" altLang="zh-CN" sz="2800" b="1" baseline="-25000" dirty="0"/>
              <a:t>2</a:t>
            </a:r>
            <a:r>
              <a:rPr lang="en-US" altLang="zh-CN" sz="2800" b="1" dirty="0"/>
              <a:t>,…, </a:t>
            </a:r>
            <a:r>
              <a:rPr lang="en-US" altLang="zh-CN" sz="2800" b="1" dirty="0" err="1"/>
              <a:t>y</a:t>
            </a:r>
            <a:r>
              <a:rPr lang="en-US" altLang="zh-CN" sz="2800" b="1" baseline="-25000" dirty="0" err="1"/>
              <a:t>m</a:t>
            </a:r>
            <a:r>
              <a:rPr lang="en-US" altLang="zh-CN" sz="2800" b="1" dirty="0"/>
              <a:t>) (m&lt;n) </a:t>
            </a:r>
            <a:r>
              <a:rPr lang="zh-CN" altLang="en-US" sz="2800" b="1" dirty="0"/>
              <a:t>，作为新的分类特征（或称为二次特征）</a:t>
            </a:r>
          </a:p>
          <a:p>
            <a:r>
              <a:rPr lang="zh-CN" altLang="en-US" sz="2800" b="1" dirty="0"/>
              <a:t>其目的都是</a:t>
            </a:r>
            <a:r>
              <a:rPr lang="zh-CN" altLang="en-US" sz="2800" b="1" dirty="0">
                <a:solidFill>
                  <a:srgbClr val="FF0000"/>
                </a:solidFill>
              </a:rPr>
              <a:t>为了在尽可能保留识别信息的前提下，降低特征空间的维数，以达到有效的分类</a:t>
            </a:r>
            <a:endParaRPr lang="zh-CN" altLang="en-US" sz="2800" b="1" dirty="0"/>
          </a:p>
        </p:txBody>
      </p:sp>
      <p:sp>
        <p:nvSpPr>
          <p:cNvPr id="3" name="标题 2"/>
          <p:cNvSpPr>
            <a:spLocks noGrp="1"/>
          </p:cNvSpPr>
          <p:nvPr>
            <p:ph type="title"/>
          </p:nvPr>
        </p:nvSpPr>
        <p:spPr/>
        <p:txBody>
          <a:bodyPr/>
          <a:lstStyle/>
          <a:p>
            <a:r>
              <a:rPr lang="zh-CN" altLang="en-US" dirty="0"/>
              <a:t>基本概念</a:t>
            </a:r>
          </a:p>
        </p:txBody>
      </p:sp>
    </p:spTree>
    <p:extLst>
      <p:ext uri="{BB962C8B-B14F-4D97-AF65-F5344CB8AC3E}">
        <p14:creationId xmlns:p14="http://schemas.microsoft.com/office/powerpoint/2010/main" val="209341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a:bodyPr>
          <a:lstStyle/>
          <a:p>
            <a:r>
              <a:rPr lang="zh-CN" altLang="en-US" sz="2800" b="1" dirty="0"/>
              <a:t>特征选择：在当前的特征集中选择一个子集，没有变换。</a:t>
            </a:r>
            <a:endParaRPr lang="en-US" altLang="zh-CN" sz="2800" b="1" dirty="0"/>
          </a:p>
        </p:txBody>
      </p:sp>
      <p:sp>
        <p:nvSpPr>
          <p:cNvPr id="3" name="标题 2"/>
          <p:cNvSpPr>
            <a:spLocks noGrp="1"/>
          </p:cNvSpPr>
          <p:nvPr>
            <p:ph type="title"/>
          </p:nvPr>
        </p:nvSpPr>
        <p:spPr/>
        <p:txBody>
          <a:bodyPr>
            <a:normAutofit/>
          </a:bodyPr>
          <a:lstStyle/>
          <a:p>
            <a:r>
              <a:rPr lang="zh-CN" altLang="en-US" dirty="0"/>
              <a:t>基本概念 </a:t>
            </a:r>
            <a:r>
              <a:rPr lang="en-US" altLang="zh-CN" dirty="0"/>
              <a:t>-</a:t>
            </a:r>
            <a:r>
              <a:rPr lang="zh-CN" altLang="en-US" dirty="0"/>
              <a:t>数学表示</a:t>
            </a:r>
          </a:p>
        </p:txBody>
      </p:sp>
      <p:pic>
        <p:nvPicPr>
          <p:cNvPr id="4" name="Picture 2">
            <a:extLst>
              <a:ext uri="{FF2B5EF4-FFF2-40B4-BE49-F238E27FC236}">
                <a16:creationId xmlns:a16="http://schemas.microsoft.com/office/drawing/2014/main" id="{8D9A3706-F396-4EAA-9714-A2C0693CF7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88" t="33842" r="63216" b="3158"/>
          <a:stretch/>
        </p:blipFill>
        <p:spPr bwMode="auto">
          <a:xfrm>
            <a:off x="2213737" y="3645024"/>
            <a:ext cx="4716525"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02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a:bodyPr>
          <a:lstStyle/>
          <a:p>
            <a:r>
              <a:rPr lang="zh-CN" altLang="en-US" sz="2800" b="1" dirty="0"/>
              <a:t>特征提取：将当前的特征集变换到一个更低维度的空间中。</a:t>
            </a:r>
          </a:p>
        </p:txBody>
      </p:sp>
      <p:sp>
        <p:nvSpPr>
          <p:cNvPr id="3" name="标题 2"/>
          <p:cNvSpPr>
            <a:spLocks noGrp="1"/>
          </p:cNvSpPr>
          <p:nvPr>
            <p:ph type="title"/>
          </p:nvPr>
        </p:nvSpPr>
        <p:spPr/>
        <p:txBody>
          <a:bodyPr>
            <a:normAutofit/>
          </a:bodyPr>
          <a:lstStyle/>
          <a:p>
            <a:r>
              <a:rPr lang="zh-CN" altLang="en-US" dirty="0"/>
              <a:t>基本概念 </a:t>
            </a:r>
            <a:r>
              <a:rPr lang="en-US" altLang="zh-CN" dirty="0"/>
              <a:t>-</a:t>
            </a:r>
            <a:r>
              <a:rPr lang="zh-CN" altLang="en-US" dirty="0"/>
              <a:t>数学表示</a:t>
            </a:r>
          </a:p>
        </p:txBody>
      </p:sp>
      <p:pic>
        <p:nvPicPr>
          <p:cNvPr id="4" name="Picture 2">
            <a:extLst>
              <a:ext uri="{FF2B5EF4-FFF2-40B4-BE49-F238E27FC236}">
                <a16:creationId xmlns:a16="http://schemas.microsoft.com/office/drawing/2014/main" id="{9AE2EE45-E0A4-40A5-951E-B889F8D6B1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932" t="33841" r="11144" b="3159"/>
          <a:stretch/>
        </p:blipFill>
        <p:spPr bwMode="auto">
          <a:xfrm>
            <a:off x="1835695" y="3789040"/>
            <a:ext cx="5472609"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526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TM03090430[[fn=镶边]]</Template>
  <TotalTime>1630</TotalTime>
  <Words>2443</Words>
  <Application>Microsoft Office PowerPoint</Application>
  <PresentationFormat>全屏显示(4:3)</PresentationFormat>
  <Paragraphs>247</Paragraphs>
  <Slides>60</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2" baseType="lpstr">
      <vt:lpstr>黑体</vt:lpstr>
      <vt:lpstr>华文楷体</vt:lpstr>
      <vt:lpstr>华文新魏</vt:lpstr>
      <vt:lpstr>华文中宋</vt:lpstr>
      <vt:lpstr>宋体</vt:lpstr>
      <vt:lpstr>Calibri</vt:lpstr>
      <vt:lpstr>Cambria Math</vt:lpstr>
      <vt:lpstr>Candara</vt:lpstr>
      <vt:lpstr>Symbol</vt:lpstr>
      <vt:lpstr>Times New Roman</vt:lpstr>
      <vt:lpstr>波形</vt:lpstr>
      <vt:lpstr>Formula</vt:lpstr>
      <vt:lpstr>模式识别 第七章 特征选择与提取</vt:lpstr>
      <vt:lpstr>内容</vt:lpstr>
      <vt:lpstr>基本概念</vt:lpstr>
      <vt:lpstr>基本概念</vt:lpstr>
      <vt:lpstr>基本概念</vt:lpstr>
      <vt:lpstr>基本概念</vt:lpstr>
      <vt:lpstr>基本概念</vt:lpstr>
      <vt:lpstr>基本概念 -数学表示</vt:lpstr>
      <vt:lpstr>基本概念 -数学表示</vt:lpstr>
      <vt:lpstr>基本概念 –示例</vt:lpstr>
      <vt:lpstr>基本概念 –示例</vt:lpstr>
      <vt:lpstr>基本概念 –示例</vt:lpstr>
      <vt:lpstr>基本概念 – 问题</vt:lpstr>
      <vt:lpstr>特征选择</vt:lpstr>
      <vt:lpstr>特征选择</vt:lpstr>
      <vt:lpstr>特征选择</vt:lpstr>
      <vt:lpstr>特征选择</vt:lpstr>
      <vt:lpstr>特征选择</vt:lpstr>
      <vt:lpstr>特征选择 – 常见方法</vt:lpstr>
      <vt:lpstr>特征选择</vt:lpstr>
      <vt:lpstr>特征选择</vt:lpstr>
      <vt:lpstr>特征选择 – 示例</vt:lpstr>
      <vt:lpstr>特征选择 – 方法</vt:lpstr>
      <vt:lpstr>特征选择 – 方法</vt:lpstr>
      <vt:lpstr>特征选择 – 方法</vt:lpstr>
      <vt:lpstr>特征选择 – 方法</vt:lpstr>
      <vt:lpstr>特征选择 – 方法</vt:lpstr>
      <vt:lpstr>特征选择 – 方法</vt:lpstr>
      <vt:lpstr>特征选择 – Filter方法示例</vt:lpstr>
      <vt:lpstr>特征选择 – Filter方法示例</vt:lpstr>
      <vt:lpstr>特征选择 – Filter方法示例</vt:lpstr>
      <vt:lpstr>特征选择 – Filter方法示例</vt:lpstr>
      <vt:lpstr>特征选择 – Filter方法示例</vt:lpstr>
      <vt:lpstr>特征选择 – Filter方法示例</vt:lpstr>
      <vt:lpstr>特征选择 – Filter方法示例</vt:lpstr>
      <vt:lpstr>特征选择 – Filter方法示例</vt:lpstr>
      <vt:lpstr>特征选择 – Filter方法示例</vt:lpstr>
      <vt:lpstr>特征选择 – Filter方法示例</vt:lpstr>
      <vt:lpstr>特征提取</vt:lpstr>
      <vt:lpstr>特征提取 -主成分分析概述</vt:lpstr>
      <vt:lpstr>特征提取 -主成分分析概述</vt:lpstr>
      <vt:lpstr>特征提取 -主成分分析算法</vt:lpstr>
      <vt:lpstr>特征提取 -主成分分析算法</vt:lpstr>
      <vt:lpstr>特征提取 -主成分分析算法</vt:lpstr>
      <vt:lpstr>特征提取 -主成分分析算法</vt:lpstr>
      <vt:lpstr>特征提取 -主成分分析算法</vt:lpstr>
      <vt:lpstr>特征提取 -主成分分析算法</vt:lpstr>
      <vt:lpstr>特征提取 -主成分分析算法</vt:lpstr>
      <vt:lpstr>特征提取 -主成分分析算法</vt:lpstr>
      <vt:lpstr>特征提取 -主成分分析算法</vt:lpstr>
      <vt:lpstr>特征提取 -主成分分析算法</vt:lpstr>
      <vt:lpstr>特征提取 -主成分分析的应用</vt:lpstr>
      <vt:lpstr>特征提取 -主成分分析的应用</vt:lpstr>
      <vt:lpstr>特征提取 -主成分分析的应用</vt:lpstr>
      <vt:lpstr>特征提取 -主成分分析的应用</vt:lpstr>
      <vt:lpstr>特征提取 -主成分分析的应用</vt:lpstr>
      <vt:lpstr>思考讨论</vt:lpstr>
      <vt:lpstr>自学内容</vt:lpstr>
      <vt:lpstr>第二次大作业</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dc:title>
  <dc:creator>gj</dc:creator>
  <cp:lastModifiedBy>wangyunhong</cp:lastModifiedBy>
  <cp:revision>242</cp:revision>
  <dcterms:created xsi:type="dcterms:W3CDTF">2019-09-10T14:13:18Z</dcterms:created>
  <dcterms:modified xsi:type="dcterms:W3CDTF">2020-04-13T10:08:41Z</dcterms:modified>
</cp:coreProperties>
</file>