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93"/>
  </p:notesMasterIdLst>
  <p:sldIdLst>
    <p:sldId id="264" r:id="rId2"/>
    <p:sldId id="307" r:id="rId3"/>
    <p:sldId id="308" r:id="rId4"/>
    <p:sldId id="309" r:id="rId5"/>
    <p:sldId id="343" r:id="rId6"/>
    <p:sldId id="304" r:id="rId7"/>
    <p:sldId id="261" r:id="rId8"/>
    <p:sldId id="310" r:id="rId9"/>
    <p:sldId id="311" r:id="rId10"/>
    <p:sldId id="312" r:id="rId11"/>
    <p:sldId id="313" r:id="rId12"/>
    <p:sldId id="314" r:id="rId13"/>
    <p:sldId id="315" r:id="rId14"/>
    <p:sldId id="316" r:id="rId15"/>
    <p:sldId id="305" r:id="rId16"/>
    <p:sldId id="317" r:id="rId17"/>
    <p:sldId id="318" r:id="rId18"/>
    <p:sldId id="319" r:id="rId19"/>
    <p:sldId id="320" r:id="rId20"/>
    <p:sldId id="345" r:id="rId21"/>
    <p:sldId id="346" r:id="rId22"/>
    <p:sldId id="347" r:id="rId23"/>
    <p:sldId id="348" r:id="rId24"/>
    <p:sldId id="349" r:id="rId25"/>
    <p:sldId id="328" r:id="rId26"/>
    <p:sldId id="306" r:id="rId27"/>
    <p:sldId id="333" r:id="rId28"/>
    <p:sldId id="334" r:id="rId29"/>
    <p:sldId id="337" r:id="rId30"/>
    <p:sldId id="338" r:id="rId31"/>
    <p:sldId id="350" r:id="rId32"/>
    <p:sldId id="351" r:id="rId33"/>
    <p:sldId id="352" r:id="rId34"/>
    <p:sldId id="353" r:id="rId35"/>
    <p:sldId id="354" r:id="rId36"/>
    <p:sldId id="355" r:id="rId37"/>
    <p:sldId id="341" r:id="rId38"/>
    <p:sldId id="340" r:id="rId39"/>
    <p:sldId id="356" r:id="rId40"/>
    <p:sldId id="357" r:id="rId41"/>
    <p:sldId id="336" r:id="rId42"/>
    <p:sldId id="358" r:id="rId43"/>
    <p:sldId id="359" r:id="rId44"/>
    <p:sldId id="412" r:id="rId45"/>
    <p:sldId id="360" r:id="rId46"/>
    <p:sldId id="363" r:id="rId47"/>
    <p:sldId id="364" r:id="rId48"/>
    <p:sldId id="365" r:id="rId49"/>
    <p:sldId id="367" r:id="rId50"/>
    <p:sldId id="368" r:id="rId51"/>
    <p:sldId id="369" r:id="rId52"/>
    <p:sldId id="370" r:id="rId53"/>
    <p:sldId id="371" r:id="rId54"/>
    <p:sldId id="372" r:id="rId55"/>
    <p:sldId id="373" r:id="rId56"/>
    <p:sldId id="374" r:id="rId57"/>
    <p:sldId id="375" r:id="rId58"/>
    <p:sldId id="376" r:id="rId59"/>
    <p:sldId id="378" r:id="rId60"/>
    <p:sldId id="379" r:id="rId61"/>
    <p:sldId id="380" r:id="rId62"/>
    <p:sldId id="381" r:id="rId63"/>
    <p:sldId id="404" r:id="rId64"/>
    <p:sldId id="383" r:id="rId65"/>
    <p:sldId id="384" r:id="rId66"/>
    <p:sldId id="385" r:id="rId67"/>
    <p:sldId id="386" r:id="rId68"/>
    <p:sldId id="387" r:id="rId69"/>
    <p:sldId id="388" r:id="rId70"/>
    <p:sldId id="389" r:id="rId71"/>
    <p:sldId id="390" r:id="rId72"/>
    <p:sldId id="391" r:id="rId73"/>
    <p:sldId id="392" r:id="rId74"/>
    <p:sldId id="393" r:id="rId75"/>
    <p:sldId id="394" r:id="rId76"/>
    <p:sldId id="395" r:id="rId77"/>
    <p:sldId id="396" r:id="rId78"/>
    <p:sldId id="397" r:id="rId79"/>
    <p:sldId id="398" r:id="rId80"/>
    <p:sldId id="399" r:id="rId81"/>
    <p:sldId id="400" r:id="rId82"/>
    <p:sldId id="401" r:id="rId83"/>
    <p:sldId id="403" r:id="rId84"/>
    <p:sldId id="406" r:id="rId85"/>
    <p:sldId id="407" r:id="rId86"/>
    <p:sldId id="408" r:id="rId87"/>
    <p:sldId id="405" r:id="rId88"/>
    <p:sldId id="409" r:id="rId89"/>
    <p:sldId id="410" r:id="rId90"/>
    <p:sldId id="411" r:id="rId91"/>
    <p:sldId id="301" r:id="rId9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52" autoAdjust="0"/>
  </p:normalViewPr>
  <p:slideViewPr>
    <p:cSldViewPr showGuides="1">
      <p:cViewPr varScale="1">
        <p:scale>
          <a:sx n="56" d="100"/>
          <a:sy n="56" d="100"/>
        </p:scale>
        <p:origin x="1578"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28.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55CE2C-82A8-432F-9C15-B2153828C181}" type="datetimeFigureOut">
              <a:rPr lang="zh-CN" altLang="en-US" smtClean="0"/>
              <a:t>2020/4/15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C868C-ABF9-490B-9297-2DB7E65B72F0}" type="slidenum">
              <a:rPr lang="zh-CN" altLang="en-US" smtClean="0"/>
              <a:t>‹#›</a:t>
            </a:fld>
            <a:endParaRPr lang="zh-CN" altLang="en-US"/>
          </a:p>
        </p:txBody>
      </p:sp>
    </p:spTree>
    <p:extLst>
      <p:ext uri="{BB962C8B-B14F-4D97-AF65-F5344CB8AC3E}">
        <p14:creationId xmlns:p14="http://schemas.microsoft.com/office/powerpoint/2010/main" val="210166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注：高斯核属于</a:t>
            </a:r>
            <a:r>
              <a:rPr lang="en-US" altLang="zh-CN" dirty="0"/>
              <a:t>RBF</a:t>
            </a:r>
            <a:r>
              <a:rPr lang="zh-CN" altLang="en-US" dirty="0"/>
              <a:t>核</a:t>
            </a:r>
          </a:p>
        </p:txBody>
      </p:sp>
      <p:sp>
        <p:nvSpPr>
          <p:cNvPr id="4" name="灯片编号占位符 3"/>
          <p:cNvSpPr>
            <a:spLocks noGrp="1"/>
          </p:cNvSpPr>
          <p:nvPr>
            <p:ph type="sldNum" sz="quarter" idx="5"/>
          </p:nvPr>
        </p:nvSpPr>
        <p:spPr/>
        <p:txBody>
          <a:bodyPr/>
          <a:lstStyle/>
          <a:p>
            <a:fld id="{65EC868C-ABF9-490B-9297-2DB7E65B72F0}" type="slidenum">
              <a:rPr lang="zh-CN" altLang="en-US" smtClean="0"/>
              <a:t>38</a:t>
            </a:fld>
            <a:endParaRPr lang="zh-CN" altLang="en-US"/>
          </a:p>
        </p:txBody>
      </p:sp>
    </p:spTree>
    <p:extLst>
      <p:ext uri="{BB962C8B-B14F-4D97-AF65-F5344CB8AC3E}">
        <p14:creationId xmlns:p14="http://schemas.microsoft.com/office/powerpoint/2010/main" val="33619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DAEABC2-CC73-4576-B2E5-D58F85FEFBF3}" type="slidenum">
              <a:rPr lang="en-US" altLang="zh-CN" sz="1200"/>
              <a:pPr/>
              <a:t>54</a:t>
            </a:fld>
            <a:endParaRPr lang="en-US"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09562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9A77CBC-CAEB-4AA6-B21D-9827D3C5E2F7}" type="slidenum">
              <a:rPr lang="en-US" altLang="zh-CN" sz="1200"/>
              <a:pPr/>
              <a:t>55</a:t>
            </a:fld>
            <a:endParaRPr lang="en-US" altLang="zh-CN"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232473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868571F-0DF5-429B-8BC7-8B24A13F334A}" type="slidenum">
              <a:rPr lang="en-US" altLang="zh-CN" sz="1200"/>
              <a:pPr/>
              <a:t>56</a:t>
            </a:fld>
            <a:endParaRPr lang="en-US" altLang="zh-C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244358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CF364CE-C22D-4AD4-8561-CD7C8DEA25C6}" type="slidenum">
              <a:rPr lang="en-US" altLang="zh-CN" sz="1200"/>
              <a:pPr/>
              <a:t>57</a:t>
            </a:fld>
            <a:endParaRPr lang="en-US"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18201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E5B55B2-7029-4FA6-96E3-086A89D95443}" type="slidenum">
              <a:rPr lang="en-US" altLang="zh-CN" sz="1200"/>
              <a:pPr/>
              <a:t>58</a:t>
            </a:fld>
            <a:endParaRPr lang="en-US" altLang="zh-CN"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977873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89FA140-181F-4907-8651-6FB1F592B8AE}" type="slidenum">
              <a:rPr lang="en-US" altLang="zh-CN" sz="1200"/>
              <a:pPr/>
              <a:t>59</a:t>
            </a:fld>
            <a:endParaRPr lang="en-US" altLang="zh-CN" sz="1200"/>
          </a:p>
        </p:txBody>
      </p:sp>
      <p:sp>
        <p:nvSpPr>
          <p:cNvPr id="65539" name="Rectangle 2"/>
          <p:cNvSpPr>
            <a:spLocks noGrp="1" noRot="1" noChangeAspect="1" noChangeArrowheads="1" noTextEdit="1"/>
          </p:cNvSpPr>
          <p:nvPr>
            <p:ph type="sldImg"/>
          </p:nvPr>
        </p:nvSpPr>
        <p:spPr>
          <a:xfrm>
            <a:off x="1143000" y="684213"/>
            <a:ext cx="4573588" cy="3430587"/>
          </a:xfrm>
          <a:solidFill>
            <a:srgbClr val="FFFFFF"/>
          </a:solidFill>
          <a:ln/>
        </p:spPr>
      </p:sp>
      <p:sp>
        <p:nvSpPr>
          <p:cNvPr id="65540" name="Rectangle 3"/>
          <p:cNvSpPr>
            <a:spLocks noGrp="1" noChangeArrowheads="1"/>
          </p:cNvSpPr>
          <p:nvPr>
            <p:ph type="body" idx="1"/>
          </p:nvPr>
        </p:nvSpPr>
        <p:spPr>
          <a:xfrm>
            <a:off x="914400" y="4343400"/>
            <a:ext cx="5029200" cy="4116388"/>
          </a:xfrm>
          <a:solidFill>
            <a:srgbClr val="FFFFFF"/>
          </a:solidFill>
          <a:ln>
            <a:solidFill>
              <a:srgbClr val="000000"/>
            </a:solidFill>
            <a:miter lim="800000"/>
            <a:headEnd/>
            <a:tailEnd/>
          </a:ln>
        </p:spPr>
        <p:txBody>
          <a:bodyPr lIns="91778" tIns="45888" rIns="91778" bIns="45888"/>
          <a:lstStyle/>
          <a:p>
            <a:pPr eaLnBrk="1" hangingPunct="1"/>
            <a:endParaRPr lang="zh-CN" altLang="zh-CN" smtClean="0"/>
          </a:p>
        </p:txBody>
      </p:sp>
    </p:spTree>
    <p:extLst>
      <p:ext uri="{BB962C8B-B14F-4D97-AF65-F5344CB8AC3E}">
        <p14:creationId xmlns:p14="http://schemas.microsoft.com/office/powerpoint/2010/main" val="812146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27EB237-647A-41B9-B120-FD3D27D319E0}" type="slidenum">
              <a:rPr lang="en-US" altLang="zh-CN" sz="1200"/>
              <a:pPr/>
              <a:t>60</a:t>
            </a:fld>
            <a:endParaRPr lang="en-US" altLang="zh-CN"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5252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73421FA-3A2D-454D-B11A-A0DD0F879204}" type="slidenum">
              <a:rPr lang="en-US" altLang="zh-CN" sz="1200"/>
              <a:pPr/>
              <a:t>61</a:t>
            </a:fld>
            <a:endParaRPr lang="en-US" altLang="zh-CN"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901316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AC14C8A-F47C-4EA0-A7FB-BADFBA79BF30}" type="slidenum">
              <a:rPr lang="en-US" altLang="zh-CN" sz="1200"/>
              <a:pPr/>
              <a:t>62</a:t>
            </a:fld>
            <a:endParaRPr lang="en-US" altLang="zh-CN"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988871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6DCF5BF-67FD-4001-8F4C-D45C0F80BB6F}" type="slidenum">
              <a:rPr lang="en-US" altLang="zh-CN" sz="1200"/>
              <a:pPr/>
              <a:t>64</a:t>
            </a:fld>
            <a:endParaRPr lang="en-US" altLang="zh-CN"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730494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78DDD2B-CD8F-4242-A481-CE26CE8FEBE0}" type="slidenum">
              <a:rPr lang="en-US" altLang="zh-CN" sz="1200"/>
              <a:pPr/>
              <a:t>46</a:t>
            </a:fld>
            <a:endParaRPr lang="en-US" altLang="zh-CN" sz="1200"/>
          </a:p>
        </p:txBody>
      </p:sp>
      <p:sp>
        <p:nvSpPr>
          <p:cNvPr id="26627" name="Rectangle 2"/>
          <p:cNvSpPr>
            <a:spLocks noGrp="1" noRot="1" noChangeAspect="1" noChangeArrowheads="1" noTextEdit="1"/>
          </p:cNvSpPr>
          <p:nvPr>
            <p:ph type="sldImg"/>
          </p:nvPr>
        </p:nvSpPr>
        <p:spPr>
          <a:xfrm>
            <a:off x="1143000" y="684213"/>
            <a:ext cx="4573588" cy="3430587"/>
          </a:xfrm>
          <a:solidFill>
            <a:srgbClr val="FFFFFF"/>
          </a:solidFill>
          <a:ln/>
        </p:spPr>
      </p:sp>
      <p:sp>
        <p:nvSpPr>
          <p:cNvPr id="26628" name="Rectangle 3"/>
          <p:cNvSpPr>
            <a:spLocks noGrp="1" noChangeArrowheads="1"/>
          </p:cNvSpPr>
          <p:nvPr>
            <p:ph type="body" idx="1"/>
          </p:nvPr>
        </p:nvSpPr>
        <p:spPr>
          <a:xfrm>
            <a:off x="914400" y="4343400"/>
            <a:ext cx="5029200" cy="4116388"/>
          </a:xfrm>
          <a:solidFill>
            <a:srgbClr val="FFFFFF"/>
          </a:solidFill>
          <a:ln>
            <a:solidFill>
              <a:srgbClr val="000000"/>
            </a:solidFill>
            <a:miter lim="800000"/>
            <a:headEnd/>
            <a:tailEnd/>
          </a:ln>
        </p:spPr>
        <p:txBody>
          <a:bodyPr lIns="86493" tIns="43247" rIns="86493" bIns="43247"/>
          <a:lstStyle/>
          <a:p>
            <a:pPr eaLnBrk="1" hangingPunct="1"/>
            <a:endParaRPr lang="zh-CN" altLang="zh-CN" smtClean="0"/>
          </a:p>
        </p:txBody>
      </p:sp>
    </p:spTree>
    <p:extLst>
      <p:ext uri="{BB962C8B-B14F-4D97-AF65-F5344CB8AC3E}">
        <p14:creationId xmlns:p14="http://schemas.microsoft.com/office/powerpoint/2010/main" val="946412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2ADDCBA-34DC-4338-8168-3CBBE9EB397E}" type="slidenum">
              <a:rPr lang="en-US" altLang="zh-CN" sz="1200"/>
              <a:pPr/>
              <a:t>65</a:t>
            </a:fld>
            <a:endParaRPr lang="en-US" altLang="zh-CN"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087113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A3ED906-4217-49E7-A319-655B2D8F2AD9}" type="slidenum">
              <a:rPr lang="en-US" altLang="zh-CN" sz="1200"/>
              <a:pPr/>
              <a:t>66</a:t>
            </a:fld>
            <a:endParaRPr lang="en-US" altLang="zh-CN"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19923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35C6284-2336-47F2-A14A-E412B8583CFF}" type="slidenum">
              <a:rPr lang="en-US" altLang="zh-CN" sz="1200"/>
              <a:pPr/>
              <a:t>67</a:t>
            </a:fld>
            <a:endParaRPr lang="en-US" altLang="zh-CN"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167463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27B8D5-7F3D-4A12-AA97-524027C5DDF8}" type="slidenum">
              <a:rPr lang="en-US" altLang="zh-CN" sz="1200"/>
              <a:pPr/>
              <a:t>68</a:t>
            </a:fld>
            <a:endParaRPr lang="en-US" altLang="zh-CN"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077729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67022CB-1219-44BB-883A-AAD583AE399E}" type="slidenum">
              <a:rPr lang="en-US" altLang="zh-CN" sz="1200"/>
              <a:pPr/>
              <a:t>69</a:t>
            </a:fld>
            <a:endParaRPr lang="en-US" altLang="zh-CN"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223666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B7D1330-7AB5-4786-981B-E0F15050DFA3}" type="slidenum">
              <a:rPr lang="en-US" altLang="zh-CN" sz="1200"/>
              <a:pPr/>
              <a:t>70</a:t>
            </a:fld>
            <a:endParaRPr lang="en-US" altLang="zh-CN"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19477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0240E34-9A94-4728-87C2-0DA4EC170230}" type="slidenum">
              <a:rPr lang="en-US" altLang="zh-CN" sz="1200"/>
              <a:pPr/>
              <a:t>71</a:t>
            </a:fld>
            <a:endParaRPr lang="en-US" altLang="zh-CN"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3658625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DB0CE92-31AF-43C6-AF3F-6BBE8D9C0A2F}" type="slidenum">
              <a:rPr lang="en-US" altLang="zh-CN" sz="1200"/>
              <a:pPr/>
              <a:t>72</a:t>
            </a:fld>
            <a:endParaRPr lang="en-US" altLang="zh-CN"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93649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782083C-6F33-4A97-91B7-EC310D298741}" type="slidenum">
              <a:rPr lang="en-US" altLang="zh-CN" sz="1200"/>
              <a:pPr/>
              <a:t>73</a:t>
            </a:fld>
            <a:endParaRPr lang="en-US" altLang="zh-CN"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439629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F0FF4FD-E0E2-48B6-9AF7-12C6D4C1B08E}" type="slidenum">
              <a:rPr lang="en-US" altLang="zh-CN" sz="1200"/>
              <a:pPr/>
              <a:t>74</a:t>
            </a:fld>
            <a:endParaRPr lang="en-US" altLang="zh-CN"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99126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0BF7CC5-E3B4-4125-B26F-FEF21E8730AF}" type="slidenum">
              <a:rPr lang="en-US" altLang="zh-CN" sz="1200"/>
              <a:pPr/>
              <a:t>47</a:t>
            </a:fld>
            <a:endParaRPr lang="en-US" altLang="zh-CN" sz="1200"/>
          </a:p>
        </p:txBody>
      </p:sp>
      <p:sp>
        <p:nvSpPr>
          <p:cNvPr id="36867" name="Rectangle 2"/>
          <p:cNvSpPr>
            <a:spLocks noGrp="1" noRot="1" noChangeAspect="1" noChangeArrowheads="1" noTextEdit="1"/>
          </p:cNvSpPr>
          <p:nvPr>
            <p:ph type="sldImg"/>
          </p:nvPr>
        </p:nvSpPr>
        <p:spPr>
          <a:xfrm>
            <a:off x="1143000" y="684213"/>
            <a:ext cx="4573588" cy="3430587"/>
          </a:xfrm>
          <a:solidFill>
            <a:srgbClr val="FFFFFF"/>
          </a:solidFill>
          <a:ln/>
        </p:spPr>
      </p:sp>
      <p:sp>
        <p:nvSpPr>
          <p:cNvPr id="36868" name="Rectangle 3"/>
          <p:cNvSpPr>
            <a:spLocks noGrp="1" noChangeArrowheads="1"/>
          </p:cNvSpPr>
          <p:nvPr>
            <p:ph type="body" idx="1"/>
          </p:nvPr>
        </p:nvSpPr>
        <p:spPr>
          <a:xfrm>
            <a:off x="914400" y="4343400"/>
            <a:ext cx="5029200" cy="4116388"/>
          </a:xfrm>
          <a:solidFill>
            <a:srgbClr val="FFFFFF"/>
          </a:solidFill>
          <a:ln>
            <a:solidFill>
              <a:srgbClr val="000000"/>
            </a:solidFill>
            <a:miter lim="800000"/>
            <a:headEnd/>
            <a:tailEnd/>
          </a:ln>
        </p:spPr>
        <p:txBody>
          <a:bodyPr lIns="91778" tIns="45888" rIns="91778" bIns="45888"/>
          <a:lstStyle/>
          <a:p>
            <a:pPr eaLnBrk="1" hangingPunct="1"/>
            <a:endParaRPr lang="zh-CN" altLang="zh-CN" smtClean="0"/>
          </a:p>
        </p:txBody>
      </p:sp>
    </p:spTree>
    <p:extLst>
      <p:ext uri="{BB962C8B-B14F-4D97-AF65-F5344CB8AC3E}">
        <p14:creationId xmlns:p14="http://schemas.microsoft.com/office/powerpoint/2010/main" val="1949287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0D10F9A-3B68-4EE4-9529-6772E8862CBD}" type="slidenum">
              <a:rPr lang="en-US" altLang="zh-CN" sz="1200"/>
              <a:pPr/>
              <a:t>75</a:t>
            </a:fld>
            <a:endParaRPr lang="en-US" altLang="zh-CN"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567053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E8B9C63-DC1B-42B2-9B2E-CCDE335D61F9}" type="slidenum">
              <a:rPr lang="en-US" altLang="zh-CN" sz="1200"/>
              <a:pPr/>
              <a:t>76</a:t>
            </a:fld>
            <a:endParaRPr lang="en-US" altLang="zh-CN"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870605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ED3D09F-1A10-4901-A224-20449436A2DD}" type="slidenum">
              <a:rPr lang="en-US" altLang="zh-CN" sz="1200"/>
              <a:pPr/>
              <a:t>77</a:t>
            </a:fld>
            <a:endParaRPr lang="en-US" altLang="zh-CN"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090667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33DB75F-84AF-4DDF-826E-2FF0C288C908}" type="slidenum">
              <a:rPr lang="en-US" altLang="zh-CN" sz="1200"/>
              <a:pPr/>
              <a:t>78</a:t>
            </a:fld>
            <a:endParaRPr lang="en-US" altLang="zh-CN"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37555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92D70A7-9D86-428A-AD6B-39D2FB6C3ED2}" type="slidenum">
              <a:rPr lang="en-US" altLang="zh-CN" sz="1200"/>
              <a:pPr/>
              <a:t>79</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163992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594AE3D-72BB-4764-91EA-DE2425BF1CCC}" type="slidenum">
              <a:rPr lang="en-US" altLang="zh-CN" sz="1200"/>
              <a:pPr/>
              <a:t>80</a:t>
            </a:fld>
            <a:endParaRPr lang="en-US" altLang="zh-CN"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41856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B8C64ED-FE39-4A92-9C16-101CD8866878}" type="slidenum">
              <a:rPr lang="en-US" altLang="zh-CN" sz="1200"/>
              <a:pPr/>
              <a:t>81</a:t>
            </a:fld>
            <a:endParaRPr lang="en-US" altLang="zh-CN"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2847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E706544-96E0-4710-9F55-5DC8D3E892E5}" type="slidenum">
              <a:rPr lang="en-US" altLang="zh-CN" sz="1200"/>
              <a:pPr/>
              <a:t>82</a:t>
            </a:fld>
            <a:endParaRPr lang="en-US" altLang="zh-CN"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957332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8003055-7F5D-46F0-9B1B-BC1893D4CFEC}" type="slidenum">
              <a:rPr lang="en-US" altLang="zh-CN" sz="1200"/>
              <a:pPr/>
              <a:t>83</a:t>
            </a:fld>
            <a:endParaRPr lang="en-US" altLang="zh-CN" sz="1200"/>
          </a:p>
        </p:txBody>
      </p:sp>
      <p:sp>
        <p:nvSpPr>
          <p:cNvPr id="116739" name="Rectangle 2"/>
          <p:cNvSpPr>
            <a:spLocks noGrp="1" noRot="1" noChangeAspect="1" noChangeArrowheads="1" noTextEdit="1"/>
          </p:cNvSpPr>
          <p:nvPr>
            <p:ph type="sldImg"/>
          </p:nvPr>
        </p:nvSpPr>
        <p:spPr>
          <a:xfrm>
            <a:off x="1143000" y="684213"/>
            <a:ext cx="4573588" cy="3430587"/>
          </a:xfrm>
          <a:solidFill>
            <a:srgbClr val="FFFFFF"/>
          </a:solidFill>
          <a:ln/>
        </p:spPr>
      </p:sp>
      <p:sp>
        <p:nvSpPr>
          <p:cNvPr id="116740" name="Rectangle 3"/>
          <p:cNvSpPr>
            <a:spLocks noGrp="1" noChangeArrowheads="1"/>
          </p:cNvSpPr>
          <p:nvPr>
            <p:ph type="body" idx="1"/>
          </p:nvPr>
        </p:nvSpPr>
        <p:spPr>
          <a:xfrm>
            <a:off x="914400" y="4343400"/>
            <a:ext cx="5029200" cy="4116388"/>
          </a:xfrm>
          <a:solidFill>
            <a:srgbClr val="FFFFFF"/>
          </a:solidFill>
          <a:ln>
            <a:solidFill>
              <a:srgbClr val="000000"/>
            </a:solidFill>
            <a:miter lim="800000"/>
            <a:headEnd/>
            <a:tailEnd/>
          </a:ln>
        </p:spPr>
        <p:txBody>
          <a:bodyPr lIns="91778" tIns="45888" rIns="91778" bIns="45888"/>
          <a:lstStyle/>
          <a:p>
            <a:pPr eaLnBrk="1" hangingPunct="1"/>
            <a:endParaRPr lang="zh-CN" altLang="zh-CN" smtClean="0"/>
          </a:p>
        </p:txBody>
      </p:sp>
    </p:spTree>
    <p:extLst>
      <p:ext uri="{BB962C8B-B14F-4D97-AF65-F5344CB8AC3E}">
        <p14:creationId xmlns:p14="http://schemas.microsoft.com/office/powerpoint/2010/main" val="1988760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A2E0C33-6A99-4F02-9BCD-1B4F758C6013}" type="slidenum">
              <a:rPr lang="en-US" altLang="zh-CN" sz="1200"/>
              <a:pPr/>
              <a:t>48</a:t>
            </a:fld>
            <a:endParaRPr lang="en-US" altLang="zh-CN" sz="1200"/>
          </a:p>
        </p:txBody>
      </p:sp>
      <p:sp>
        <p:nvSpPr>
          <p:cNvPr id="38915" name="Rectangle 2"/>
          <p:cNvSpPr>
            <a:spLocks noGrp="1" noRot="1" noChangeAspect="1" noChangeArrowheads="1" noTextEdit="1"/>
          </p:cNvSpPr>
          <p:nvPr>
            <p:ph type="sldImg"/>
          </p:nvPr>
        </p:nvSpPr>
        <p:spPr>
          <a:xfrm>
            <a:off x="1143000" y="684213"/>
            <a:ext cx="4573588" cy="3430587"/>
          </a:xfrm>
          <a:solidFill>
            <a:srgbClr val="FFFFFF"/>
          </a:solidFill>
          <a:ln/>
        </p:spPr>
      </p:sp>
      <p:sp>
        <p:nvSpPr>
          <p:cNvPr id="38916" name="Rectangle 3"/>
          <p:cNvSpPr>
            <a:spLocks noGrp="1" noChangeArrowheads="1"/>
          </p:cNvSpPr>
          <p:nvPr>
            <p:ph type="body" idx="1"/>
          </p:nvPr>
        </p:nvSpPr>
        <p:spPr>
          <a:xfrm>
            <a:off x="914400" y="4343400"/>
            <a:ext cx="5029200" cy="4116388"/>
          </a:xfrm>
          <a:solidFill>
            <a:srgbClr val="FFFFFF"/>
          </a:solidFill>
          <a:ln>
            <a:solidFill>
              <a:srgbClr val="000000"/>
            </a:solidFill>
            <a:miter lim="800000"/>
            <a:headEnd/>
            <a:tailEnd/>
          </a:ln>
        </p:spPr>
        <p:txBody>
          <a:bodyPr lIns="91778" tIns="45888" rIns="91778" bIns="45888"/>
          <a:lstStyle/>
          <a:p>
            <a:pPr eaLnBrk="1" hangingPunct="1"/>
            <a:endParaRPr lang="zh-CN" altLang="zh-CN" smtClean="0"/>
          </a:p>
        </p:txBody>
      </p:sp>
    </p:spTree>
    <p:extLst>
      <p:ext uri="{BB962C8B-B14F-4D97-AF65-F5344CB8AC3E}">
        <p14:creationId xmlns:p14="http://schemas.microsoft.com/office/powerpoint/2010/main" val="3482787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A08C756-6427-4E00-9D8E-F94D7C2289B8}" type="slidenum">
              <a:rPr lang="en-US" altLang="zh-CN" sz="1200"/>
              <a:pPr/>
              <a:t>49</a:t>
            </a:fld>
            <a:endParaRPr lang="en-US" altLang="zh-CN" sz="1200"/>
          </a:p>
        </p:txBody>
      </p:sp>
      <p:sp>
        <p:nvSpPr>
          <p:cNvPr id="43011" name="Rectangle 2"/>
          <p:cNvSpPr>
            <a:spLocks noGrp="1" noRot="1" noChangeAspect="1" noChangeArrowheads="1" noTextEdit="1"/>
          </p:cNvSpPr>
          <p:nvPr>
            <p:ph type="sldImg"/>
          </p:nvPr>
        </p:nvSpPr>
        <p:spPr>
          <a:xfrm>
            <a:off x="1143000" y="684213"/>
            <a:ext cx="4573588" cy="3430587"/>
          </a:xfrm>
          <a:solidFill>
            <a:srgbClr val="FFFFFF"/>
          </a:solidFill>
          <a:ln/>
        </p:spPr>
      </p:sp>
      <p:sp>
        <p:nvSpPr>
          <p:cNvPr id="43012" name="Rectangle 3"/>
          <p:cNvSpPr>
            <a:spLocks noGrp="1" noChangeArrowheads="1"/>
          </p:cNvSpPr>
          <p:nvPr>
            <p:ph type="body" idx="1"/>
          </p:nvPr>
        </p:nvSpPr>
        <p:spPr>
          <a:xfrm>
            <a:off x="914400" y="4343400"/>
            <a:ext cx="5029200" cy="4116388"/>
          </a:xfrm>
          <a:solidFill>
            <a:srgbClr val="FFFFFF"/>
          </a:solidFill>
          <a:ln>
            <a:solidFill>
              <a:srgbClr val="000000"/>
            </a:solidFill>
            <a:miter lim="800000"/>
            <a:headEnd/>
            <a:tailEnd/>
          </a:ln>
        </p:spPr>
        <p:txBody>
          <a:bodyPr lIns="91778" tIns="45888" rIns="91778" bIns="45888"/>
          <a:lstStyle/>
          <a:p>
            <a:pPr eaLnBrk="1" hangingPunct="1"/>
            <a:endParaRPr lang="zh-CN" altLang="zh-CN" smtClean="0"/>
          </a:p>
        </p:txBody>
      </p:sp>
    </p:spTree>
    <p:extLst>
      <p:ext uri="{BB962C8B-B14F-4D97-AF65-F5344CB8AC3E}">
        <p14:creationId xmlns:p14="http://schemas.microsoft.com/office/powerpoint/2010/main" val="436781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6EF562D-1234-43B6-AE27-1579A02E4D9D}" type="slidenum">
              <a:rPr lang="en-US" altLang="zh-CN" sz="1200"/>
              <a:pPr/>
              <a:t>50</a:t>
            </a:fld>
            <a:endParaRPr lang="en-US" altLang="zh-CN" sz="1200"/>
          </a:p>
        </p:txBody>
      </p:sp>
      <p:sp>
        <p:nvSpPr>
          <p:cNvPr id="45059" name="Rectangle 2"/>
          <p:cNvSpPr>
            <a:spLocks noGrp="1" noRot="1" noChangeAspect="1" noChangeArrowheads="1" noTextEdit="1"/>
          </p:cNvSpPr>
          <p:nvPr>
            <p:ph type="sldImg"/>
          </p:nvPr>
        </p:nvSpPr>
        <p:spPr>
          <a:xfrm>
            <a:off x="1143000" y="684213"/>
            <a:ext cx="4573588" cy="3430587"/>
          </a:xfrm>
          <a:solidFill>
            <a:srgbClr val="FFFFFF"/>
          </a:solidFill>
          <a:ln/>
        </p:spPr>
      </p:sp>
      <p:sp>
        <p:nvSpPr>
          <p:cNvPr id="45060" name="Rectangle 3"/>
          <p:cNvSpPr>
            <a:spLocks noGrp="1" noChangeArrowheads="1"/>
          </p:cNvSpPr>
          <p:nvPr>
            <p:ph type="body" idx="1"/>
          </p:nvPr>
        </p:nvSpPr>
        <p:spPr>
          <a:xfrm>
            <a:off x="914400" y="4343400"/>
            <a:ext cx="5029200" cy="4116388"/>
          </a:xfrm>
          <a:solidFill>
            <a:srgbClr val="FFFFFF"/>
          </a:solidFill>
          <a:ln>
            <a:solidFill>
              <a:srgbClr val="000000"/>
            </a:solidFill>
            <a:miter lim="800000"/>
            <a:headEnd/>
            <a:tailEnd/>
          </a:ln>
        </p:spPr>
        <p:txBody>
          <a:bodyPr lIns="91778" tIns="45888" rIns="91778" bIns="45888"/>
          <a:lstStyle/>
          <a:p>
            <a:pPr eaLnBrk="1" hangingPunct="1"/>
            <a:endParaRPr lang="zh-CN" altLang="zh-CN" smtClean="0"/>
          </a:p>
        </p:txBody>
      </p:sp>
    </p:spTree>
    <p:extLst>
      <p:ext uri="{BB962C8B-B14F-4D97-AF65-F5344CB8AC3E}">
        <p14:creationId xmlns:p14="http://schemas.microsoft.com/office/powerpoint/2010/main" val="138362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BBEE52D-EB2F-4044-8BAA-999341D70AC9}" type="slidenum">
              <a:rPr lang="en-US" altLang="zh-CN" sz="1200"/>
              <a:pPr/>
              <a:t>51</a:t>
            </a:fld>
            <a:endParaRPr lang="en-US" altLang="zh-CN"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84314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BAB813F-FB42-4B16-B3A6-0BBD86793E72}" type="slidenum">
              <a:rPr lang="en-US" altLang="zh-CN" sz="1200"/>
              <a:pPr/>
              <a:t>52</a:t>
            </a:fld>
            <a:endParaRPr lang="en-US" altLang="zh-CN" sz="1200"/>
          </a:p>
        </p:txBody>
      </p:sp>
      <p:sp>
        <p:nvSpPr>
          <p:cNvPr id="49155" name="Rectangle 2"/>
          <p:cNvSpPr>
            <a:spLocks noGrp="1" noRot="1" noChangeAspect="1" noChangeArrowheads="1" noTextEdit="1"/>
          </p:cNvSpPr>
          <p:nvPr>
            <p:ph type="sldImg"/>
          </p:nvPr>
        </p:nvSpPr>
        <p:spPr>
          <a:xfrm>
            <a:off x="1143000" y="684213"/>
            <a:ext cx="4573588" cy="3430587"/>
          </a:xfrm>
          <a:solidFill>
            <a:srgbClr val="FFFFFF"/>
          </a:solidFill>
          <a:ln/>
        </p:spPr>
      </p:sp>
      <p:sp>
        <p:nvSpPr>
          <p:cNvPr id="49156" name="Rectangle 3"/>
          <p:cNvSpPr>
            <a:spLocks noGrp="1" noChangeArrowheads="1"/>
          </p:cNvSpPr>
          <p:nvPr>
            <p:ph type="body" idx="1"/>
          </p:nvPr>
        </p:nvSpPr>
        <p:spPr>
          <a:xfrm>
            <a:off x="914400" y="4343400"/>
            <a:ext cx="5029200" cy="4116388"/>
          </a:xfrm>
          <a:solidFill>
            <a:srgbClr val="FFFFFF"/>
          </a:solidFill>
          <a:ln>
            <a:solidFill>
              <a:srgbClr val="000000"/>
            </a:solidFill>
            <a:miter lim="800000"/>
            <a:headEnd/>
            <a:tailEnd/>
          </a:ln>
        </p:spPr>
        <p:txBody>
          <a:bodyPr lIns="91778" tIns="45888" rIns="91778" bIns="45888"/>
          <a:lstStyle/>
          <a:p>
            <a:pPr eaLnBrk="1" hangingPunct="1"/>
            <a:r>
              <a:rPr lang="zh-CN" altLang="en-US" smtClean="0"/>
              <a:t>信息量要求太高：我们可能需要问四个现问题才能给出答案</a:t>
            </a:r>
          </a:p>
          <a:p>
            <a:pPr eaLnBrk="1" hangingPunct="1"/>
            <a:endParaRPr lang="en-US" altLang="zh-CN" smtClean="0"/>
          </a:p>
        </p:txBody>
      </p:sp>
    </p:spTree>
    <p:extLst>
      <p:ext uri="{BB962C8B-B14F-4D97-AF65-F5344CB8AC3E}">
        <p14:creationId xmlns:p14="http://schemas.microsoft.com/office/powerpoint/2010/main" val="3124821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4C61BC5-5C08-43D9-AE9C-DB834A8A0E9A}" type="slidenum">
              <a:rPr lang="en-US" altLang="zh-CN" sz="1200"/>
              <a:pPr/>
              <a:t>53</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5432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838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210185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210185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smtClean="0"/>
            </a:lvl1pPr>
          </a:lstStyle>
          <a:p>
            <a:pPr>
              <a:defRPr/>
            </a:pPr>
            <a:fld id="{5FE5BD8C-B4BE-4BF7-B62A-22FFB396667E}" type="datetime1">
              <a:rPr lang="zh-CN" altLang="en-US"/>
              <a:pPr>
                <a:defRPr/>
              </a:pPr>
              <a:t>2020/4/15</a:t>
            </a:fld>
            <a:endParaRPr lang="en-US" altLang="zh-CN"/>
          </a:p>
        </p:txBody>
      </p:sp>
      <p:sp>
        <p:nvSpPr>
          <p:cNvPr id="6" name="页脚占位符 5"/>
          <p:cNvSpPr>
            <a:spLocks noGrp="1"/>
          </p:cNvSpPr>
          <p:nvPr>
            <p:ph type="ftr" sz="quarter" idx="11"/>
          </p:nvPr>
        </p:nvSpPr>
        <p:spPr/>
        <p:txBody>
          <a:bodyPr/>
          <a:lstStyle>
            <a:lvl1pPr>
              <a:defRPr smtClean="0"/>
            </a:lvl1pPr>
          </a:lstStyle>
          <a:p>
            <a:pPr>
              <a:defRPr/>
            </a:pPr>
            <a:r>
              <a:rPr lang="en-US" altLang="zh-CN"/>
              <a:t>Data Mining Tool - Decision Tree, Jiahuang Ji, Ph.D. All Rights Reserved</a:t>
            </a:r>
          </a:p>
        </p:txBody>
      </p:sp>
      <p:sp>
        <p:nvSpPr>
          <p:cNvPr id="7" name="灯片编号占位符 6"/>
          <p:cNvSpPr>
            <a:spLocks noGrp="1"/>
          </p:cNvSpPr>
          <p:nvPr>
            <p:ph type="sldNum" sz="quarter" idx="12"/>
          </p:nvPr>
        </p:nvSpPr>
        <p:spPr/>
        <p:txBody>
          <a:bodyPr/>
          <a:lstStyle>
            <a:lvl1pPr>
              <a:defRPr smtClean="0"/>
            </a:lvl1pPr>
          </a:lstStyle>
          <a:p>
            <a:pPr>
              <a:defRPr/>
            </a:pPr>
            <a:fld id="{D4605400-423F-4BB3-8183-8D2123781B80}" type="slidenum">
              <a:rPr lang="en-US" altLang="zh-CN"/>
              <a:pPr>
                <a:defRPr/>
              </a:pPr>
              <a:t>‹#›</a:t>
            </a:fld>
            <a:endParaRPr lang="en-US" altLang="zh-CN" sz="1400"/>
          </a:p>
        </p:txBody>
      </p:sp>
    </p:spTree>
    <p:extLst>
      <p:ext uri="{BB962C8B-B14F-4D97-AF65-F5344CB8AC3E}">
        <p14:creationId xmlns:p14="http://schemas.microsoft.com/office/powerpoint/2010/main" val="393104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0" y="838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66800" y="210185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210185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423545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smtClean="0"/>
            </a:lvl1pPr>
          </a:lstStyle>
          <a:p>
            <a:pPr>
              <a:defRPr/>
            </a:pPr>
            <a:fld id="{D5263B7E-3500-444F-B474-4B2020BF597A}" type="datetime1">
              <a:rPr lang="zh-CN" altLang="en-US"/>
              <a:pPr>
                <a:defRPr/>
              </a:pPr>
              <a:t>2020/4/15</a:t>
            </a:fld>
            <a:endParaRPr lang="en-US" altLang="zh-CN"/>
          </a:p>
        </p:txBody>
      </p:sp>
      <p:sp>
        <p:nvSpPr>
          <p:cNvPr id="7" name="页脚占位符 6"/>
          <p:cNvSpPr>
            <a:spLocks noGrp="1"/>
          </p:cNvSpPr>
          <p:nvPr>
            <p:ph type="ftr" sz="quarter" idx="11"/>
          </p:nvPr>
        </p:nvSpPr>
        <p:spPr/>
        <p:txBody>
          <a:bodyPr/>
          <a:lstStyle>
            <a:lvl1pPr>
              <a:defRPr smtClean="0"/>
            </a:lvl1pPr>
          </a:lstStyle>
          <a:p>
            <a:pPr>
              <a:defRPr/>
            </a:pPr>
            <a:r>
              <a:rPr lang="en-US" altLang="zh-CN"/>
              <a:t>Data Mining Tool - Decision Tree, Jiahuang Ji, Ph.D. All Rights Reserved</a:t>
            </a:r>
          </a:p>
        </p:txBody>
      </p:sp>
      <p:sp>
        <p:nvSpPr>
          <p:cNvPr id="8" name="灯片编号占位符 7"/>
          <p:cNvSpPr>
            <a:spLocks noGrp="1"/>
          </p:cNvSpPr>
          <p:nvPr>
            <p:ph type="sldNum" sz="quarter" idx="12"/>
          </p:nvPr>
        </p:nvSpPr>
        <p:spPr/>
        <p:txBody>
          <a:bodyPr/>
          <a:lstStyle>
            <a:lvl1pPr>
              <a:defRPr smtClean="0"/>
            </a:lvl1pPr>
          </a:lstStyle>
          <a:p>
            <a:pPr>
              <a:defRPr/>
            </a:pPr>
            <a:fld id="{1BB8FC80-AE60-422D-A495-F8BAC08A6A97}" type="slidenum">
              <a:rPr lang="en-US" altLang="zh-CN"/>
              <a:pPr>
                <a:defRPr/>
              </a:pPr>
              <a:t>‹#›</a:t>
            </a:fld>
            <a:endParaRPr lang="en-US" altLang="zh-CN" sz="1400"/>
          </a:p>
        </p:txBody>
      </p:sp>
    </p:spTree>
    <p:extLst>
      <p:ext uri="{BB962C8B-B14F-4D97-AF65-F5344CB8AC3E}">
        <p14:creationId xmlns:p14="http://schemas.microsoft.com/office/powerpoint/2010/main" val="844373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210185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210185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smtClean="0"/>
            </a:lvl1pPr>
          </a:lstStyle>
          <a:p>
            <a:pPr>
              <a:defRPr/>
            </a:pPr>
            <a:fld id="{CE94AFF8-1CB2-460E-957C-63A1A4598D2E}" type="datetime1">
              <a:rPr lang="zh-CN" altLang="en-US"/>
              <a:pPr>
                <a:defRPr/>
              </a:pPr>
              <a:t>2020/4/15</a:t>
            </a:fld>
            <a:endParaRPr lang="en-US" altLang="zh-CN"/>
          </a:p>
        </p:txBody>
      </p:sp>
      <p:sp>
        <p:nvSpPr>
          <p:cNvPr id="6" name="页脚占位符 5"/>
          <p:cNvSpPr>
            <a:spLocks noGrp="1"/>
          </p:cNvSpPr>
          <p:nvPr>
            <p:ph type="ftr" sz="quarter" idx="11"/>
          </p:nvPr>
        </p:nvSpPr>
        <p:spPr/>
        <p:txBody>
          <a:bodyPr/>
          <a:lstStyle>
            <a:lvl1pPr>
              <a:defRPr smtClean="0"/>
            </a:lvl1pPr>
          </a:lstStyle>
          <a:p>
            <a:pPr>
              <a:defRPr/>
            </a:pPr>
            <a:r>
              <a:rPr lang="en-US" altLang="zh-CN"/>
              <a:t>Data Mining Tool - Decision Tree, Jiahuang Ji, Ph.D. All Rights Reserved</a:t>
            </a:r>
          </a:p>
        </p:txBody>
      </p:sp>
      <p:sp>
        <p:nvSpPr>
          <p:cNvPr id="7" name="灯片编号占位符 6"/>
          <p:cNvSpPr>
            <a:spLocks noGrp="1"/>
          </p:cNvSpPr>
          <p:nvPr>
            <p:ph type="sldNum" sz="quarter" idx="12"/>
          </p:nvPr>
        </p:nvSpPr>
        <p:spPr/>
        <p:txBody>
          <a:bodyPr/>
          <a:lstStyle>
            <a:lvl1pPr>
              <a:defRPr smtClean="0"/>
            </a:lvl1pPr>
          </a:lstStyle>
          <a:p>
            <a:pPr>
              <a:defRPr/>
            </a:pPr>
            <a:fld id="{1A9193D7-8AFE-41A1-B5BC-638E848566D3}" type="slidenum">
              <a:rPr lang="en-US" altLang="zh-CN"/>
              <a:pPr>
                <a:defRPr/>
              </a:pPr>
              <a:t>‹#›</a:t>
            </a:fld>
            <a:endParaRPr lang="en-US" altLang="zh-CN" sz="1400"/>
          </a:p>
        </p:txBody>
      </p:sp>
    </p:spTree>
    <p:extLst>
      <p:ext uri="{BB962C8B-B14F-4D97-AF65-F5344CB8AC3E}">
        <p14:creationId xmlns:p14="http://schemas.microsoft.com/office/powerpoint/2010/main" val="370452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C6E59-94FE-4A39-9340-02C36EDE2FCC}"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4C6E59-94FE-4A39-9340-02C36EDE2FC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C6E59-94FE-4A39-9340-02C36EDE2FCC}"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419451B-2227-481E-8FC6-A3EFF9D21D71}" type="datetimeFigureOut">
              <a:rPr lang="zh-CN" altLang="en-US" smtClean="0"/>
              <a:t>2020/4/15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4C6E59-94FE-4A39-9340-02C36EDE2FCC}"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419451B-2227-481E-8FC6-A3EFF9D21D71}" type="datetimeFigureOut">
              <a:rPr lang="zh-CN" altLang="en-US" smtClean="0"/>
              <a:t>2020/4/15</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54C6E59-94FE-4A39-9340-02C36EDE2FCC}"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7" r:id="rId14"/>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2.bin"/><Relationship Id="rId5" Type="http://schemas.openxmlformats.org/officeDocument/2006/relationships/image" Target="../media/image20.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7.bin"/><Relationship Id="rId3" Type="http://schemas.openxmlformats.org/officeDocument/2006/relationships/image" Target="../media/image29.jpg"/><Relationship Id="rId7" Type="http://schemas.openxmlformats.org/officeDocument/2006/relationships/oleObject" Target="../embeddings/oleObject14.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6.wmf"/><Relationship Id="rId4" Type="http://schemas.openxmlformats.org/officeDocument/2006/relationships/image" Target="../media/image30.jpg"/><Relationship Id="rId9" Type="http://schemas.openxmlformats.org/officeDocument/2006/relationships/oleObject" Target="../embeddings/oleObject15.bin"/><Relationship Id="rId14" Type="http://schemas.openxmlformats.org/officeDocument/2006/relationships/image" Target="../media/image2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4.wmf"/><Relationship Id="rId3" Type="http://schemas.openxmlformats.org/officeDocument/2006/relationships/image" Target="../media/image37.png"/><Relationship Id="rId7" Type="http://schemas.openxmlformats.org/officeDocument/2006/relationships/image" Target="../media/image31.wmf"/><Relationship Id="rId12" Type="http://schemas.openxmlformats.org/officeDocument/2006/relationships/oleObject" Target="../embeddings/oleObject22.bin"/><Relationship Id="rId17"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oleObject" Target="../embeddings/oleObject24.bin"/><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image" Target="../media/image33.wmf"/><Relationship Id="rId5" Type="http://schemas.openxmlformats.org/officeDocument/2006/relationships/image" Target="../media/image28.wmf"/><Relationship Id="rId15" Type="http://schemas.openxmlformats.org/officeDocument/2006/relationships/image" Target="../media/image35.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2.wmf"/><Relationship Id="rId1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9.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0.bin"/><Relationship Id="rId7"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31.bin"/><Relationship Id="rId5" Type="http://schemas.openxmlformats.org/officeDocument/2006/relationships/image" Target="../media/image45.png"/><Relationship Id="rId4" Type="http://schemas.openxmlformats.org/officeDocument/2006/relationships/image" Target="../media/image43.wmf"/></Relationships>
</file>

<file path=ppt/slides/_rels/slide2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wmf"/><Relationship Id="rId5" Type="http://schemas.openxmlformats.org/officeDocument/2006/relationships/oleObject" Target="../embeddings/oleObject33.bin"/><Relationship Id="rId4" Type="http://schemas.openxmlformats.org/officeDocument/2006/relationships/image" Target="../media/image4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0.wmf"/><Relationship Id="rId5" Type="http://schemas.openxmlformats.org/officeDocument/2006/relationships/oleObject" Target="../embeddings/oleObject36.bin"/><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51.wmf"/></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4.emf"/><Relationship Id="rId5" Type="http://schemas.openxmlformats.org/officeDocument/2006/relationships/oleObject" Target="../embeddings/oleObject40.bin"/><Relationship Id="rId4" Type="http://schemas.openxmlformats.org/officeDocument/2006/relationships/image" Target="../media/image53.wmf"/></Relationships>
</file>

<file path=ppt/slides/_rels/slide27.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6.wmf"/><Relationship Id="rId5" Type="http://schemas.openxmlformats.org/officeDocument/2006/relationships/oleObject" Target="../embeddings/oleObject4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4.bin"/></Relationships>
</file>

<file path=ppt/slides/_rels/slide28.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0.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48.bin"/><Relationship Id="rId14" Type="http://schemas.openxmlformats.org/officeDocument/2006/relationships/image" Target="../media/image64.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5.wmf"/><Relationship Id="rId5" Type="http://schemas.openxmlformats.org/officeDocument/2006/relationships/oleObject" Target="../embeddings/oleObject52.bin"/><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image" Target="../media/image7.wmf"/><Relationship Id="rId3" Type="http://schemas.openxmlformats.org/officeDocument/2006/relationships/image" Target="../media/image9.png"/><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oleObject" Target="../embeddings/oleObject7.bin"/><Relationship Id="rId10" Type="http://schemas.openxmlformats.org/officeDocument/2006/relationships/oleObject" Target="../embeddings/oleObject4.bin"/><Relationship Id="rId19" Type="http://schemas.openxmlformats.org/officeDocument/2006/relationships/oleObject" Target="../embeddings/oleObject10.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3.bin"/><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7.wmf"/><Relationship Id="rId5" Type="http://schemas.openxmlformats.org/officeDocument/2006/relationships/oleObject" Target="../embeddings/oleObject54.bin"/><Relationship Id="rId4" Type="http://schemas.openxmlformats.org/officeDocument/2006/relationships/image" Target="../media/image66.wmf"/></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1.wmf"/><Relationship Id="rId5" Type="http://schemas.openxmlformats.org/officeDocument/2006/relationships/oleObject" Target="../embeddings/oleObject57.bin"/><Relationship Id="rId4" Type="http://schemas.openxmlformats.org/officeDocument/2006/relationships/image" Target="../media/image70.wmf"/></Relationships>
</file>

<file path=ppt/slides/_rels/slide33.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4.wmf"/><Relationship Id="rId5" Type="http://schemas.openxmlformats.org/officeDocument/2006/relationships/oleObject" Target="../embeddings/oleObject60.bin"/><Relationship Id="rId4" Type="http://schemas.openxmlformats.org/officeDocument/2006/relationships/image" Target="../media/image7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76.wmf"/></Relationships>
</file>

<file path=ppt/slides/_rels/slide35.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8.wmf"/><Relationship Id="rId5" Type="http://schemas.openxmlformats.org/officeDocument/2006/relationships/oleObject" Target="../embeddings/oleObject64.bin"/><Relationship Id="rId4" Type="http://schemas.openxmlformats.org/officeDocument/2006/relationships/image" Target="../media/image7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1.wmf"/><Relationship Id="rId5" Type="http://schemas.openxmlformats.org/officeDocument/2006/relationships/oleObject" Target="../embeddings/oleObject67.bin"/><Relationship Id="rId4" Type="http://schemas.openxmlformats.org/officeDocument/2006/relationships/image" Target="../media/image80.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notesSlide" Target="../notesSlides/notesSlide1.xml"/><Relationship Id="rId7"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9.bin"/><Relationship Id="rId11" Type="http://schemas.openxmlformats.org/officeDocument/2006/relationships/image" Target="../media/image85.wmf"/><Relationship Id="rId5" Type="http://schemas.openxmlformats.org/officeDocument/2006/relationships/image" Target="../media/image82.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8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73.bin"/><Relationship Id="rId5" Type="http://schemas.openxmlformats.org/officeDocument/2006/relationships/image" Target="../media/image90.wmf"/><Relationship Id="rId4" Type="http://schemas.openxmlformats.org/officeDocument/2006/relationships/oleObject" Target="../embeddings/oleObject72.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3.vml"/><Relationship Id="rId5" Type="http://schemas.openxmlformats.org/officeDocument/2006/relationships/image" Target="../media/image92.wmf"/><Relationship Id="rId4" Type="http://schemas.openxmlformats.org/officeDocument/2006/relationships/oleObject" Target="../embeddings/oleObject74.bin"/></Relationships>
</file>

<file path=ppt/slides/_rels/slide6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98.wmf"/><Relationship Id="rId3" Type="http://schemas.openxmlformats.org/officeDocument/2006/relationships/notesSlide" Target="../notesSlides/notesSlide19.xml"/><Relationship Id="rId7" Type="http://schemas.openxmlformats.org/officeDocument/2006/relationships/image" Target="../media/image95.wmf"/><Relationship Id="rId12"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oleObject" Target="../embeddings/oleObject76.bin"/><Relationship Id="rId11" Type="http://schemas.openxmlformats.org/officeDocument/2006/relationships/image" Target="../media/image97.wmf"/><Relationship Id="rId5" Type="http://schemas.openxmlformats.org/officeDocument/2006/relationships/image" Target="../media/image94.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96.w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99.wmf"/><Relationship Id="rId4" Type="http://schemas.openxmlformats.org/officeDocument/2006/relationships/oleObject" Target="../embeddings/oleObject80.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image" Target="../media/image100.wmf"/><Relationship Id="rId4" Type="http://schemas.openxmlformats.org/officeDocument/2006/relationships/oleObject" Target="../embeddings/oleObject81.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notesSlide" Target="../notesSlides/notesSlide24.xml"/><Relationship Id="rId7" Type="http://schemas.openxmlformats.org/officeDocument/2006/relationships/image" Target="../media/image102.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3.bin"/><Relationship Id="rId11" Type="http://schemas.openxmlformats.org/officeDocument/2006/relationships/image" Target="../media/image104.wmf"/><Relationship Id="rId5" Type="http://schemas.openxmlformats.org/officeDocument/2006/relationships/image" Target="../media/image101.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103.wmf"/></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87.bin"/><Relationship Id="rId5" Type="http://schemas.openxmlformats.org/officeDocument/2006/relationships/image" Target="../media/image105.wmf"/><Relationship Id="rId4" Type="http://schemas.openxmlformats.org/officeDocument/2006/relationships/oleObject" Target="../embeddings/oleObject86.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107.wmf"/><Relationship Id="rId4" Type="http://schemas.openxmlformats.org/officeDocument/2006/relationships/oleObject" Target="../embeddings/oleObject88.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12.wmf"/><Relationship Id="rId3" Type="http://schemas.openxmlformats.org/officeDocument/2006/relationships/notesSlide" Target="../notesSlides/notesSlide29.xml"/><Relationship Id="rId7" Type="http://schemas.openxmlformats.org/officeDocument/2006/relationships/image" Target="../media/image109.wmf"/><Relationship Id="rId12"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90.bin"/><Relationship Id="rId11" Type="http://schemas.openxmlformats.org/officeDocument/2006/relationships/image" Target="../media/image111.wmf"/><Relationship Id="rId5" Type="http://schemas.openxmlformats.org/officeDocument/2006/relationships/image" Target="../media/image108.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10.wmf"/></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95.bin"/><Relationship Id="rId5" Type="http://schemas.openxmlformats.org/officeDocument/2006/relationships/image" Target="../media/image113.wmf"/><Relationship Id="rId4" Type="http://schemas.openxmlformats.org/officeDocument/2006/relationships/oleObject" Target="../embeddings/oleObject94.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07.wmf"/><Relationship Id="rId4" Type="http://schemas.openxmlformats.org/officeDocument/2006/relationships/oleObject" Target="../embeddings/oleObject96.bin"/></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notesSlide" Target="../notesSlides/notesSlide33.xml"/><Relationship Id="rId7"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98.bin"/><Relationship Id="rId11" Type="http://schemas.openxmlformats.org/officeDocument/2006/relationships/image" Target="../media/image118.wmf"/><Relationship Id="rId5" Type="http://schemas.openxmlformats.org/officeDocument/2006/relationships/image" Target="../media/image115.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117.wmf"/></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120.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02.bin"/><Relationship Id="rId5" Type="http://schemas.openxmlformats.org/officeDocument/2006/relationships/image" Target="../media/image119.wmf"/><Relationship Id="rId4" Type="http://schemas.openxmlformats.org/officeDocument/2006/relationships/oleObject" Target="../embeddings/oleObject101.bin"/></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1.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a:t>模式识别</a:t>
            </a:r>
            <a:r>
              <a:rPr lang="en-US" altLang="zh-CN" sz="5400" dirty="0"/>
              <a:t/>
            </a:r>
            <a:br>
              <a:rPr lang="en-US" altLang="zh-CN" sz="5400" dirty="0"/>
            </a:br>
            <a:r>
              <a:rPr lang="zh-CN" altLang="en-US" sz="5400" dirty="0"/>
              <a:t>第六章 支持向量机</a:t>
            </a:r>
          </a:p>
        </p:txBody>
      </p:sp>
      <p:sp>
        <p:nvSpPr>
          <p:cNvPr id="3" name="副标题 2"/>
          <p:cNvSpPr>
            <a:spLocks noGrp="1"/>
          </p:cNvSpPr>
          <p:nvPr>
            <p:ph type="subTitle" idx="1"/>
          </p:nvPr>
        </p:nvSpPr>
        <p:spPr/>
        <p:txBody>
          <a:bodyPr>
            <a:normAutofit/>
          </a:bodyPr>
          <a:lstStyle/>
          <a:p>
            <a:endParaRPr lang="zh-CN" altLang="en-US" sz="3200" dirty="0"/>
          </a:p>
        </p:txBody>
      </p:sp>
    </p:spTree>
    <p:extLst>
      <p:ext uri="{BB962C8B-B14F-4D97-AF65-F5344CB8AC3E}">
        <p14:creationId xmlns:p14="http://schemas.microsoft.com/office/powerpoint/2010/main" val="2859190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sz="2800" b="1" dirty="0"/>
              <a:t>V. </a:t>
            </a:r>
            <a:r>
              <a:rPr lang="en-US" altLang="zh-CN" sz="2800" b="1" dirty="0" err="1"/>
              <a:t>Vapnik</a:t>
            </a:r>
            <a:r>
              <a:rPr lang="zh-CN" altLang="en-US" sz="2800" b="1" dirty="0"/>
              <a:t>对于统计机器学习的贡献</a:t>
            </a:r>
          </a:p>
          <a:p>
            <a:r>
              <a:rPr lang="en-US" altLang="zh-CN" sz="2800" b="1" dirty="0"/>
              <a:t>1968</a:t>
            </a:r>
            <a:r>
              <a:rPr lang="zh-CN" altLang="en-US" sz="2800" b="1" dirty="0"/>
              <a:t>年，</a:t>
            </a:r>
            <a:r>
              <a:rPr lang="en-US" altLang="zh-CN" sz="2800" b="1" dirty="0" err="1"/>
              <a:t>Vapnik</a:t>
            </a:r>
            <a:r>
              <a:rPr lang="zh-CN" altLang="en-US" sz="2800" b="1" dirty="0"/>
              <a:t>和</a:t>
            </a:r>
            <a:r>
              <a:rPr lang="en-US" altLang="zh-CN" sz="2800" b="1" dirty="0" err="1"/>
              <a:t>Chervonenkis</a:t>
            </a:r>
            <a:r>
              <a:rPr lang="zh-CN" altLang="en-US" sz="2800" b="1" dirty="0"/>
              <a:t>提出了</a:t>
            </a:r>
            <a:r>
              <a:rPr lang="en-US" altLang="zh-CN" sz="2800" b="1" dirty="0"/>
              <a:t>VC</a:t>
            </a:r>
            <a:r>
              <a:rPr lang="zh-CN" altLang="en-US" sz="2800" b="1" dirty="0"/>
              <a:t>熵和</a:t>
            </a:r>
            <a:r>
              <a:rPr lang="en-US" altLang="zh-CN" sz="2800" b="1" dirty="0"/>
              <a:t>VC</a:t>
            </a:r>
            <a:r>
              <a:rPr lang="zh-CN" altLang="en-US" sz="2800" b="1" dirty="0"/>
              <a:t>维的概念，这些是统计学习理论的核心概念。同时，他们发现了泛函空间的大数定理，得到了关于收敛速度的非渐进界的主要结论。</a:t>
            </a:r>
          </a:p>
          <a:p>
            <a:r>
              <a:rPr lang="en-US" altLang="zh-CN" sz="2800" b="1" dirty="0"/>
              <a:t>1974</a:t>
            </a:r>
            <a:r>
              <a:rPr lang="zh-CN" altLang="en-US" sz="2800" b="1" dirty="0"/>
              <a:t>年，</a:t>
            </a:r>
            <a:r>
              <a:rPr lang="en-US" altLang="zh-CN" sz="2800" b="1" dirty="0" err="1"/>
              <a:t>Vapnik</a:t>
            </a:r>
            <a:r>
              <a:rPr lang="zh-CN" altLang="en-US" sz="2800" b="1" dirty="0"/>
              <a:t>和</a:t>
            </a:r>
            <a:r>
              <a:rPr lang="en-US" altLang="zh-CN" sz="2800" b="1" dirty="0" err="1"/>
              <a:t>Chervonenkis</a:t>
            </a:r>
            <a:r>
              <a:rPr lang="zh-CN" altLang="en-US" sz="2800" b="1" dirty="0"/>
              <a:t>提出了结构风险最小化归纳原则。</a:t>
            </a:r>
          </a:p>
          <a:p>
            <a:endParaRPr lang="zh-CN" altLang="en-US" sz="2800" b="1" dirty="0"/>
          </a:p>
        </p:txBody>
      </p:sp>
      <p:sp>
        <p:nvSpPr>
          <p:cNvPr id="3" name="标题 2"/>
          <p:cNvSpPr>
            <a:spLocks noGrp="1"/>
          </p:cNvSpPr>
          <p:nvPr>
            <p:ph type="title"/>
          </p:nvPr>
        </p:nvSpPr>
        <p:spPr/>
        <p:txBody>
          <a:bodyPr/>
          <a:lstStyle/>
          <a:p>
            <a:r>
              <a:rPr lang="zh-CN" altLang="en-US" dirty="0"/>
              <a:t>引言</a:t>
            </a:r>
          </a:p>
        </p:txBody>
      </p:sp>
    </p:spTree>
    <p:extLst>
      <p:ext uri="{BB962C8B-B14F-4D97-AF65-F5344CB8AC3E}">
        <p14:creationId xmlns:p14="http://schemas.microsoft.com/office/powerpoint/2010/main" val="7836531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2708920"/>
            <a:ext cx="6192687" cy="4149080"/>
          </a:xfrm>
        </p:spPr>
        <p:txBody>
          <a:bodyPr>
            <a:normAutofit/>
          </a:bodyPr>
          <a:lstStyle/>
          <a:p>
            <a:r>
              <a:rPr lang="en-US" altLang="zh-CN" sz="2800" b="1" dirty="0"/>
              <a:t>1989</a:t>
            </a:r>
            <a:r>
              <a:rPr lang="zh-CN" altLang="en-US" sz="2800" b="1" dirty="0"/>
              <a:t>年，</a:t>
            </a:r>
            <a:r>
              <a:rPr lang="en-US" altLang="zh-CN" sz="2800" b="1" dirty="0" err="1"/>
              <a:t>Vapnik</a:t>
            </a:r>
            <a:r>
              <a:rPr lang="zh-CN" altLang="en-US" sz="2800" b="1" dirty="0"/>
              <a:t>和</a:t>
            </a:r>
            <a:r>
              <a:rPr lang="en-US" altLang="zh-CN" sz="2800" b="1" dirty="0" err="1"/>
              <a:t>Chervonenkis</a:t>
            </a:r>
            <a:r>
              <a:rPr lang="zh-CN" altLang="en-US" sz="2800" b="1" dirty="0"/>
              <a:t>发现了经验风险最小化归纳原则和最大似然方法一致性的充分必要条件，完成了对经验风险最小化归纳推理的分析。</a:t>
            </a:r>
          </a:p>
          <a:p>
            <a:r>
              <a:rPr lang="en-US" altLang="zh-CN" sz="2800" b="1" dirty="0"/>
              <a:t>90</a:t>
            </a:r>
            <a:r>
              <a:rPr lang="zh-CN" altLang="en-US" sz="2800" b="1" dirty="0"/>
              <a:t>年代中期，有限样本情况下的机器学习理论研究逐渐成熟起来，形成了较完善的理论体系</a:t>
            </a:r>
            <a:r>
              <a:rPr lang="en-US" altLang="zh-CN" sz="2800" b="1" dirty="0"/>
              <a:t>—</a:t>
            </a:r>
            <a:r>
              <a:rPr lang="zh-CN" altLang="en-US" sz="2800" b="1" dirty="0"/>
              <a:t>统计学习理论。 </a:t>
            </a:r>
          </a:p>
          <a:p>
            <a:endParaRPr lang="zh-CN" altLang="en-US" sz="2800" b="1" dirty="0"/>
          </a:p>
        </p:txBody>
      </p:sp>
      <p:sp>
        <p:nvSpPr>
          <p:cNvPr id="3" name="标题 2"/>
          <p:cNvSpPr>
            <a:spLocks noGrp="1"/>
          </p:cNvSpPr>
          <p:nvPr>
            <p:ph type="title"/>
          </p:nvPr>
        </p:nvSpPr>
        <p:spPr/>
        <p:txBody>
          <a:bodyPr/>
          <a:lstStyle/>
          <a:p>
            <a:r>
              <a:rPr lang="zh-CN" altLang="en-US" dirty="0"/>
              <a:t>引言</a:t>
            </a:r>
          </a:p>
        </p:txBody>
      </p:sp>
      <p:pic>
        <p:nvPicPr>
          <p:cNvPr id="4" name="图片 3">
            <a:extLst>
              <a:ext uri="{FF2B5EF4-FFF2-40B4-BE49-F238E27FC236}">
                <a16:creationId xmlns:a16="http://schemas.microsoft.com/office/drawing/2014/main" id="{13AD69BB-4783-4371-A819-EF460938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211" y="2707010"/>
            <a:ext cx="2253268" cy="3715495"/>
          </a:xfrm>
          <a:prstGeom prst="rect">
            <a:avLst/>
          </a:prstGeom>
        </p:spPr>
      </p:pic>
    </p:spTree>
    <p:extLst>
      <p:ext uri="{BB962C8B-B14F-4D97-AF65-F5344CB8AC3E}">
        <p14:creationId xmlns:p14="http://schemas.microsoft.com/office/powerpoint/2010/main" val="2027571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fontScale="92500"/>
          </a:bodyPr>
          <a:lstStyle/>
          <a:p>
            <a:r>
              <a:rPr lang="zh-CN" altLang="en-US" sz="2800" b="1" dirty="0"/>
              <a:t>支持向量机的发展</a:t>
            </a:r>
          </a:p>
          <a:p>
            <a:r>
              <a:rPr lang="en-US" altLang="zh-CN" sz="2800" b="1" dirty="0"/>
              <a:t>1963</a:t>
            </a:r>
            <a:r>
              <a:rPr lang="zh-CN" altLang="en-US" sz="2800" b="1" dirty="0"/>
              <a:t>年，</a:t>
            </a:r>
            <a:r>
              <a:rPr lang="en-US" altLang="zh-CN" sz="2800" b="1" dirty="0" err="1"/>
              <a:t>Vapnik</a:t>
            </a:r>
            <a:r>
              <a:rPr lang="zh-CN" altLang="en-US" sz="2800" b="1" dirty="0"/>
              <a:t>在解决模式识别问题时提出了支持向量方法，这种方法从训练集中选择一组特征子集，使得对特征子集的划分等价于对整个数据集的划分，这组特征子集就被称为支持向量</a:t>
            </a:r>
            <a:r>
              <a:rPr lang="en-US" altLang="zh-CN" sz="2800" b="1" dirty="0"/>
              <a:t>(SV)</a:t>
            </a:r>
            <a:r>
              <a:rPr lang="zh-CN" altLang="en-US" sz="2800" b="1" dirty="0"/>
              <a:t>。</a:t>
            </a:r>
          </a:p>
          <a:p>
            <a:r>
              <a:rPr lang="en-US" altLang="zh-CN" sz="2800" b="1" dirty="0"/>
              <a:t>1971</a:t>
            </a:r>
            <a:r>
              <a:rPr lang="zh-CN" altLang="en-US" sz="2800" b="1" dirty="0"/>
              <a:t>年，</a:t>
            </a:r>
            <a:r>
              <a:rPr lang="en-US" altLang="zh-CN" sz="2800" b="1" dirty="0" err="1"/>
              <a:t>Kimeldorf</a:t>
            </a:r>
            <a:r>
              <a:rPr lang="zh-CN" altLang="en-US" sz="2800" b="1" dirty="0"/>
              <a:t>提出使用线性不等约束重新构造</a:t>
            </a:r>
            <a:r>
              <a:rPr lang="en-US" altLang="zh-CN" sz="2800" b="1" dirty="0"/>
              <a:t>SV</a:t>
            </a:r>
            <a:r>
              <a:rPr lang="zh-CN" altLang="en-US" sz="2800" b="1" dirty="0"/>
              <a:t>的核空间，解决了一部分线性不可分问题。</a:t>
            </a:r>
          </a:p>
          <a:p>
            <a:r>
              <a:rPr lang="en-US" altLang="zh-CN" sz="2800" b="1" dirty="0"/>
              <a:t>1990</a:t>
            </a:r>
            <a:r>
              <a:rPr lang="zh-CN" altLang="en-US" sz="2800" b="1" dirty="0"/>
              <a:t>年，</a:t>
            </a:r>
            <a:r>
              <a:rPr lang="en-US" altLang="zh-CN" sz="2800" b="1" dirty="0"/>
              <a:t>Grace</a:t>
            </a:r>
            <a:r>
              <a:rPr lang="zh-CN" altLang="en-US" sz="2800" b="1" dirty="0"/>
              <a:t>、</a:t>
            </a:r>
            <a:r>
              <a:rPr lang="en-US" altLang="zh-CN" sz="2800" b="1" dirty="0" err="1"/>
              <a:t>Boser</a:t>
            </a:r>
            <a:r>
              <a:rPr lang="zh-CN" altLang="en-US" sz="2800" b="1" dirty="0"/>
              <a:t>和</a:t>
            </a:r>
            <a:r>
              <a:rPr lang="en-US" altLang="zh-CN" sz="2800" b="1" dirty="0" err="1"/>
              <a:t>Vapnik</a:t>
            </a:r>
            <a:r>
              <a:rPr lang="zh-CN" altLang="en-US" sz="2800" b="1" dirty="0"/>
              <a:t>等人开始对</a:t>
            </a:r>
            <a:r>
              <a:rPr lang="en-US" altLang="zh-CN" sz="2800" b="1" dirty="0"/>
              <a:t>SVM</a:t>
            </a:r>
            <a:r>
              <a:rPr lang="zh-CN" altLang="en-US" sz="2800" b="1" dirty="0"/>
              <a:t>进行研究。 </a:t>
            </a:r>
          </a:p>
          <a:p>
            <a:endParaRPr lang="zh-CN" altLang="en-US" sz="2800" b="1" dirty="0"/>
          </a:p>
        </p:txBody>
      </p:sp>
      <p:sp>
        <p:nvSpPr>
          <p:cNvPr id="3" name="标题 2"/>
          <p:cNvSpPr>
            <a:spLocks noGrp="1"/>
          </p:cNvSpPr>
          <p:nvPr>
            <p:ph type="title"/>
          </p:nvPr>
        </p:nvSpPr>
        <p:spPr/>
        <p:txBody>
          <a:bodyPr/>
          <a:lstStyle/>
          <a:p>
            <a:r>
              <a:rPr lang="zh-CN" altLang="en-US" dirty="0"/>
              <a:t>引言</a:t>
            </a:r>
          </a:p>
        </p:txBody>
      </p:sp>
    </p:spTree>
    <p:extLst>
      <p:ext uri="{BB962C8B-B14F-4D97-AF65-F5344CB8AC3E}">
        <p14:creationId xmlns:p14="http://schemas.microsoft.com/office/powerpoint/2010/main" val="554598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1" y="2675467"/>
            <a:ext cx="8229600" cy="3329982"/>
          </a:xfrm>
        </p:spPr>
        <p:txBody>
          <a:bodyPr>
            <a:normAutofit fontScale="92500" lnSpcReduction="20000"/>
          </a:bodyPr>
          <a:lstStyle/>
          <a:p>
            <a:r>
              <a:rPr lang="en-US" altLang="zh-CN" sz="2800" b="1" dirty="0"/>
              <a:t>1995</a:t>
            </a:r>
            <a:r>
              <a:rPr lang="zh-CN" altLang="en-US" sz="2800" b="1" dirty="0"/>
              <a:t>年，</a:t>
            </a:r>
            <a:r>
              <a:rPr lang="en-US" altLang="zh-CN" sz="2800" b="1" dirty="0" err="1"/>
              <a:t>Vapnik</a:t>
            </a:r>
            <a:r>
              <a:rPr lang="zh-CN" altLang="en-US" sz="2800" b="1" dirty="0"/>
              <a:t>的书</a:t>
            </a:r>
            <a:r>
              <a:rPr lang="en-US" altLang="zh-CN" sz="2800" b="1" dirty="0"/>
              <a:t>《The Nature of Statistical Learning Theory》</a:t>
            </a:r>
            <a:r>
              <a:rPr lang="zh-CN" altLang="en-US" sz="2800" b="1" dirty="0"/>
              <a:t>出版，详细叙述了</a:t>
            </a:r>
            <a:r>
              <a:rPr lang="en-US" altLang="zh-CN" sz="2800" b="1" dirty="0"/>
              <a:t>SVM</a:t>
            </a:r>
            <a:r>
              <a:rPr lang="zh-CN" altLang="en-US" sz="2800" b="1" dirty="0"/>
              <a:t>理论，同时也标志着统计学习理论体系已经走向成熟。</a:t>
            </a:r>
          </a:p>
          <a:p>
            <a:r>
              <a:rPr lang="en-US" altLang="zh-CN" sz="2800" b="1" dirty="0"/>
              <a:t>1999</a:t>
            </a:r>
            <a:r>
              <a:rPr lang="zh-CN" altLang="en-US" sz="2800" b="1" dirty="0"/>
              <a:t>年， </a:t>
            </a:r>
            <a:r>
              <a:rPr lang="en-US" altLang="zh-CN" sz="2800" b="1" dirty="0"/>
              <a:t>IEEE Trans. on Neural Network (IEEE T-NN) </a:t>
            </a:r>
            <a:r>
              <a:rPr lang="zh-CN" altLang="en-US" sz="2800" b="1" dirty="0"/>
              <a:t>为统计学习理论出版了专刊，</a:t>
            </a:r>
            <a:r>
              <a:rPr lang="en-US" altLang="zh-CN" sz="2800" b="1" dirty="0"/>
              <a:t>MIT</a:t>
            </a:r>
            <a:r>
              <a:rPr lang="zh-CN" altLang="en-US" sz="2800" b="1" dirty="0"/>
              <a:t>出版了</a:t>
            </a:r>
            <a:r>
              <a:rPr lang="en-US" altLang="zh-CN" sz="2800" b="1" dirty="0"/>
              <a:t>《Advances in Kernel Method》</a:t>
            </a:r>
            <a:r>
              <a:rPr lang="zh-CN" altLang="en-US" sz="2800" b="1" dirty="0"/>
              <a:t>，使</a:t>
            </a:r>
            <a:r>
              <a:rPr lang="en-US" altLang="zh-CN" sz="2800" b="1" dirty="0"/>
              <a:t>SVM</a:t>
            </a:r>
            <a:r>
              <a:rPr lang="zh-CN" altLang="en-US" sz="2800" b="1" dirty="0"/>
              <a:t>理论的研究与应用推向了一个高潮。</a:t>
            </a:r>
          </a:p>
          <a:p>
            <a:r>
              <a:rPr lang="zh-CN" altLang="en-US" sz="2800" b="1" dirty="0"/>
              <a:t>近年来，</a:t>
            </a:r>
            <a:r>
              <a:rPr lang="en-US" altLang="zh-CN" sz="2800" b="1" dirty="0"/>
              <a:t>SVM</a:t>
            </a:r>
            <a:r>
              <a:rPr lang="zh-CN" altLang="en-US" sz="2800" b="1" dirty="0"/>
              <a:t>的研究主要集中在对</a:t>
            </a:r>
            <a:r>
              <a:rPr lang="en-US" altLang="zh-CN" sz="2800" b="1" dirty="0"/>
              <a:t>SVM</a:t>
            </a:r>
            <a:r>
              <a:rPr lang="zh-CN" altLang="en-US" sz="2800" b="1" dirty="0"/>
              <a:t>本身性质的研究和完善以及加大</a:t>
            </a:r>
            <a:r>
              <a:rPr lang="en-US" altLang="zh-CN" sz="2800" b="1" dirty="0"/>
              <a:t>SVM</a:t>
            </a:r>
            <a:r>
              <a:rPr lang="zh-CN" altLang="en-US" sz="2800" b="1" dirty="0"/>
              <a:t>应用研究的深度和广度两方面。</a:t>
            </a:r>
          </a:p>
        </p:txBody>
      </p:sp>
      <p:sp>
        <p:nvSpPr>
          <p:cNvPr id="3" name="标题 2"/>
          <p:cNvSpPr>
            <a:spLocks noGrp="1"/>
          </p:cNvSpPr>
          <p:nvPr>
            <p:ph type="title"/>
          </p:nvPr>
        </p:nvSpPr>
        <p:spPr/>
        <p:txBody>
          <a:bodyPr/>
          <a:lstStyle/>
          <a:p>
            <a:r>
              <a:rPr lang="zh-CN" altLang="en-US" dirty="0"/>
              <a:t>引言</a:t>
            </a:r>
          </a:p>
        </p:txBody>
      </p:sp>
      <p:pic>
        <p:nvPicPr>
          <p:cNvPr id="6" name="图片 5">
            <a:extLst>
              <a:ext uri="{FF2B5EF4-FFF2-40B4-BE49-F238E27FC236}">
                <a16:creationId xmlns:a16="http://schemas.microsoft.com/office/drawing/2014/main" id="{B0B90987-EC44-4BD5-AB8D-214C5B508C0D}"/>
              </a:ext>
            </a:extLst>
          </p:cNvPr>
          <p:cNvPicPr>
            <a:picLocks noChangeAspect="1"/>
          </p:cNvPicPr>
          <p:nvPr/>
        </p:nvPicPr>
        <p:blipFill>
          <a:blip r:embed="rId2"/>
          <a:stretch>
            <a:fillRect/>
          </a:stretch>
        </p:blipFill>
        <p:spPr>
          <a:xfrm>
            <a:off x="1108301" y="6005448"/>
            <a:ext cx="7210425" cy="742950"/>
          </a:xfrm>
          <a:prstGeom prst="rect">
            <a:avLst/>
          </a:prstGeom>
        </p:spPr>
      </p:pic>
      <p:pic>
        <p:nvPicPr>
          <p:cNvPr id="7" name="图片 6">
            <a:extLst>
              <a:ext uri="{FF2B5EF4-FFF2-40B4-BE49-F238E27FC236}">
                <a16:creationId xmlns:a16="http://schemas.microsoft.com/office/drawing/2014/main" id="{9228B110-5950-4404-BC5A-4DF1C9AAD429}"/>
              </a:ext>
            </a:extLst>
          </p:cNvPr>
          <p:cNvPicPr>
            <a:picLocks noChangeAspect="1"/>
          </p:cNvPicPr>
          <p:nvPr/>
        </p:nvPicPr>
        <p:blipFill>
          <a:blip r:embed="rId3"/>
          <a:stretch>
            <a:fillRect/>
          </a:stretch>
        </p:blipFill>
        <p:spPr>
          <a:xfrm>
            <a:off x="1476375" y="6114631"/>
            <a:ext cx="7210425" cy="714375"/>
          </a:xfrm>
          <a:prstGeom prst="rect">
            <a:avLst/>
          </a:prstGeom>
        </p:spPr>
      </p:pic>
    </p:spTree>
    <p:extLst>
      <p:ext uri="{BB962C8B-B14F-4D97-AF65-F5344CB8AC3E}">
        <p14:creationId xmlns:p14="http://schemas.microsoft.com/office/powerpoint/2010/main" val="126378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5097" y="2276872"/>
            <a:ext cx="7408333" cy="4182533"/>
          </a:xfrm>
        </p:spPr>
        <p:txBody>
          <a:bodyPr>
            <a:normAutofit/>
          </a:bodyPr>
          <a:lstStyle/>
          <a:p>
            <a:r>
              <a:rPr lang="zh-CN" altLang="en-US" sz="2800" b="1" dirty="0"/>
              <a:t>两类样本的线性分类问题</a:t>
            </a:r>
          </a:p>
          <a:p>
            <a:endParaRPr lang="en-US" altLang="zh-CN" sz="2800" b="1" dirty="0" smtClean="0"/>
          </a:p>
          <a:p>
            <a:pPr marL="0" indent="0">
              <a:buNone/>
            </a:pPr>
            <a:endParaRPr lang="zh-CN" altLang="en-US" sz="2800" b="1" dirty="0"/>
          </a:p>
        </p:txBody>
      </p:sp>
      <p:sp>
        <p:nvSpPr>
          <p:cNvPr id="3" name="标题 2"/>
          <p:cNvSpPr>
            <a:spLocks noGrp="1"/>
          </p:cNvSpPr>
          <p:nvPr>
            <p:ph type="title"/>
          </p:nvPr>
        </p:nvSpPr>
        <p:spPr/>
        <p:txBody>
          <a:bodyPr/>
          <a:lstStyle/>
          <a:p>
            <a:r>
              <a:rPr lang="zh-CN" altLang="en-US" dirty="0"/>
              <a:t>引言</a:t>
            </a:r>
          </a:p>
        </p:txBody>
      </p:sp>
      <p:pic>
        <p:nvPicPr>
          <p:cNvPr id="5" name="图片 4">
            <a:extLst>
              <a:ext uri="{FF2B5EF4-FFF2-40B4-BE49-F238E27FC236}">
                <a16:creationId xmlns:a16="http://schemas.microsoft.com/office/drawing/2014/main" id="{05932836-DA91-49C4-A608-30E274A5CE05}"/>
              </a:ext>
            </a:extLst>
          </p:cNvPr>
          <p:cNvPicPr>
            <a:picLocks noChangeAspect="1"/>
          </p:cNvPicPr>
          <p:nvPr/>
        </p:nvPicPr>
        <p:blipFill>
          <a:blip r:embed="rId3"/>
          <a:stretch>
            <a:fillRect/>
          </a:stretch>
        </p:blipFill>
        <p:spPr>
          <a:xfrm>
            <a:off x="5004048" y="3717032"/>
            <a:ext cx="2969382" cy="2656156"/>
          </a:xfrm>
          <a:prstGeom prst="rect">
            <a:avLst/>
          </a:prstGeom>
        </p:spPr>
      </p:pic>
      <p:sp>
        <p:nvSpPr>
          <p:cNvPr id="13" name="Rectangle 79"/>
          <p:cNvSpPr>
            <a:spLocks noChangeArrowheads="1"/>
          </p:cNvSpPr>
          <p:nvPr/>
        </p:nvSpPr>
        <p:spPr bwMode="auto">
          <a:xfrm>
            <a:off x="-178594"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60351297"/>
              </p:ext>
            </p:extLst>
          </p:nvPr>
        </p:nvGraphicFramePr>
        <p:xfrm>
          <a:off x="1187624" y="5045110"/>
          <a:ext cx="2448272" cy="542205"/>
        </p:xfrm>
        <a:graphic>
          <a:graphicData uri="http://schemas.openxmlformats.org/presentationml/2006/ole">
            <mc:AlternateContent xmlns:mc="http://schemas.openxmlformats.org/markup-compatibility/2006">
              <mc:Choice xmlns:v="urn:schemas-microsoft-com:vml" Requires="v">
                <p:oleObj spid="_x0000_s2171" r:id="rId4" imgW="1269449" imgH="203112" progId="Equation.DSMT4">
                  <p:embed/>
                </p:oleObj>
              </mc:Choice>
              <mc:Fallback>
                <p:oleObj r:id="rId4" imgW="1269449" imgH="203112" progId="Equation.DSMT4">
                  <p:embed/>
                  <p:pic>
                    <p:nvPicPr>
                      <p:cNvPr id="0" name="Object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5045110"/>
                        <a:ext cx="2448272" cy="542205"/>
                      </a:xfrm>
                      <a:prstGeom prst="rect">
                        <a:avLst/>
                      </a:prstGeom>
                      <a:noFill/>
                    </p:spPr>
                  </p:pic>
                </p:oleObj>
              </mc:Fallback>
            </mc:AlternateContent>
          </a:graphicData>
        </a:graphic>
      </p:graphicFrame>
      <p:sp>
        <p:nvSpPr>
          <p:cNvPr id="15" name="Rectangle 8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069813761"/>
              </p:ext>
            </p:extLst>
          </p:nvPr>
        </p:nvGraphicFramePr>
        <p:xfrm>
          <a:off x="827584" y="2886328"/>
          <a:ext cx="7272808" cy="614680"/>
        </p:xfrm>
        <a:graphic>
          <a:graphicData uri="http://schemas.openxmlformats.org/presentationml/2006/ole">
            <mc:AlternateContent xmlns:mc="http://schemas.openxmlformats.org/markup-compatibility/2006">
              <mc:Choice xmlns:v="urn:schemas-microsoft-com:vml" Requires="v">
                <p:oleObj spid="_x0000_s2172" r:id="rId6" imgW="3187700" imgH="254000" progId="Equation.DSMT4">
                  <p:embed/>
                </p:oleObj>
              </mc:Choice>
              <mc:Fallback>
                <p:oleObj r:id="rId6" imgW="3187700" imgH="254000" progId="Equation.DSMT4">
                  <p:embed/>
                  <p:pic>
                    <p:nvPicPr>
                      <p:cNvPr id="0" name="Object 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584" y="2886328"/>
                        <a:ext cx="7272808" cy="614680"/>
                      </a:xfrm>
                      <a:prstGeom prst="rect">
                        <a:avLst/>
                      </a:prstGeom>
                      <a:noFill/>
                    </p:spPr>
                  </p:pic>
                </p:oleObj>
              </mc:Fallback>
            </mc:AlternateContent>
          </a:graphicData>
        </a:graphic>
      </p:graphicFrame>
    </p:spTree>
    <p:extLst>
      <p:ext uri="{BB962C8B-B14F-4D97-AF65-F5344CB8AC3E}">
        <p14:creationId xmlns:p14="http://schemas.microsoft.com/office/powerpoint/2010/main" val="3298977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sz="2800" b="1" dirty="0"/>
              <a:t>SVM</a:t>
            </a:r>
            <a:r>
              <a:rPr lang="zh-CN" altLang="en-US" sz="2800" b="1" dirty="0"/>
              <a:t>从线性可分情况下的</a:t>
            </a:r>
            <a:r>
              <a:rPr lang="zh-CN" altLang="en-US" sz="2800" b="1" dirty="0">
                <a:solidFill>
                  <a:srgbClr val="FF0000"/>
                </a:solidFill>
              </a:rPr>
              <a:t>最优分类面</a:t>
            </a:r>
            <a:r>
              <a:rPr lang="zh-CN" altLang="en-US" sz="2800" b="1" dirty="0"/>
              <a:t>发展而来。</a:t>
            </a:r>
          </a:p>
          <a:p>
            <a:r>
              <a:rPr lang="zh-CN" altLang="en-US" sz="2800" b="1" dirty="0">
                <a:solidFill>
                  <a:srgbClr val="FF0000"/>
                </a:solidFill>
              </a:rPr>
              <a:t>最优分类面</a:t>
            </a:r>
            <a:r>
              <a:rPr lang="zh-CN" altLang="en-US" sz="2800" b="1" dirty="0"/>
              <a:t>就是要求分类线</a:t>
            </a:r>
            <a:r>
              <a:rPr lang="zh-CN" altLang="en-US" sz="2800" b="1" dirty="0">
                <a:solidFill>
                  <a:srgbClr val="FF0000"/>
                </a:solidFill>
              </a:rPr>
              <a:t>不但能将两类正确分开</a:t>
            </a:r>
            <a:r>
              <a:rPr lang="en-US" altLang="zh-CN" sz="2800" b="1" dirty="0"/>
              <a:t>(</a:t>
            </a:r>
            <a:r>
              <a:rPr lang="zh-CN" altLang="en-US" sz="2800" b="1" dirty="0"/>
              <a:t>训练错误率为</a:t>
            </a:r>
            <a:r>
              <a:rPr lang="en-US" altLang="zh-CN" sz="2800" b="1" dirty="0"/>
              <a:t>0)</a:t>
            </a:r>
            <a:r>
              <a:rPr lang="zh-CN" altLang="en-US" sz="2800" b="1" dirty="0"/>
              <a:t>，且</a:t>
            </a:r>
            <a:r>
              <a:rPr lang="zh-CN" altLang="en-US" sz="2800" b="1" dirty="0">
                <a:solidFill>
                  <a:srgbClr val="FF0000"/>
                </a:solidFill>
              </a:rPr>
              <a:t>使分类间隔最大</a:t>
            </a:r>
            <a:r>
              <a:rPr lang="zh-CN" altLang="en-US" sz="2800" b="1" dirty="0"/>
              <a:t>。</a:t>
            </a:r>
            <a:r>
              <a:rPr lang="en-US" altLang="zh-CN" sz="2800" b="1" dirty="0"/>
              <a:t>SVM</a:t>
            </a:r>
            <a:r>
              <a:rPr lang="zh-CN" altLang="en-US" sz="2800" b="1" dirty="0"/>
              <a:t>考虑寻找一个满足分类要求的超平面，并且</a:t>
            </a:r>
            <a:r>
              <a:rPr lang="zh-CN" altLang="en-US" sz="2800" b="1" dirty="0">
                <a:solidFill>
                  <a:srgbClr val="FF0000"/>
                </a:solidFill>
              </a:rPr>
              <a:t>使训练集中的点距离分类面尽可能的远</a:t>
            </a:r>
            <a:r>
              <a:rPr lang="zh-CN" altLang="en-US" sz="2800" b="1" dirty="0"/>
              <a:t>，也就是寻找一个分类面</a:t>
            </a:r>
            <a:r>
              <a:rPr lang="zh-CN" altLang="en-US" sz="2800" b="1" dirty="0">
                <a:solidFill>
                  <a:srgbClr val="FF0000"/>
                </a:solidFill>
              </a:rPr>
              <a:t>使它两侧的空白区域</a:t>
            </a:r>
            <a:r>
              <a:rPr lang="en-US" altLang="zh-CN" sz="2800" b="1" dirty="0">
                <a:solidFill>
                  <a:srgbClr val="FF0000"/>
                </a:solidFill>
              </a:rPr>
              <a:t>(Margin)</a:t>
            </a:r>
            <a:r>
              <a:rPr lang="zh-CN" altLang="en-US" sz="2800" b="1" dirty="0">
                <a:solidFill>
                  <a:srgbClr val="FF0000"/>
                </a:solidFill>
              </a:rPr>
              <a:t>最大</a:t>
            </a:r>
            <a:r>
              <a:rPr lang="zh-CN" altLang="en-US" sz="2800" b="1" dirty="0"/>
              <a:t>。</a:t>
            </a:r>
          </a:p>
        </p:txBody>
      </p:sp>
      <p:sp>
        <p:nvSpPr>
          <p:cNvPr id="3" name="标题 2"/>
          <p:cNvSpPr>
            <a:spLocks noGrp="1"/>
          </p:cNvSpPr>
          <p:nvPr>
            <p:ph type="title"/>
          </p:nvPr>
        </p:nvSpPr>
        <p:spPr/>
        <p:txBody>
          <a:bodyPr/>
          <a:lstStyle/>
          <a:p>
            <a:r>
              <a:rPr lang="zh-CN" altLang="en-US" dirty="0"/>
              <a:t>线性支持向量机</a:t>
            </a:r>
          </a:p>
        </p:txBody>
      </p:sp>
    </p:spTree>
    <p:extLst>
      <p:ext uri="{BB962C8B-B14F-4D97-AF65-F5344CB8AC3E}">
        <p14:creationId xmlns:p14="http://schemas.microsoft.com/office/powerpoint/2010/main" val="1748787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线性支持向量机</a:t>
            </a:r>
          </a:p>
        </p:txBody>
      </p:sp>
      <p:pic>
        <p:nvPicPr>
          <p:cNvPr id="4" name="图片 3">
            <a:extLst>
              <a:ext uri="{FF2B5EF4-FFF2-40B4-BE49-F238E27FC236}">
                <a16:creationId xmlns:a16="http://schemas.microsoft.com/office/drawing/2014/main" id="{B8979721-0142-4E42-83BC-B6004A097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08920"/>
            <a:ext cx="7632848" cy="3417694"/>
          </a:xfrm>
          <a:prstGeom prst="rect">
            <a:avLst/>
          </a:prstGeom>
        </p:spPr>
      </p:pic>
    </p:spTree>
    <p:extLst>
      <p:ext uri="{BB962C8B-B14F-4D97-AF65-F5344CB8AC3E}">
        <p14:creationId xmlns:p14="http://schemas.microsoft.com/office/powerpoint/2010/main" val="848571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2B8F70D-84B3-4FDD-975E-C1C669A1BC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036" y="4077817"/>
            <a:ext cx="3514346" cy="2944057"/>
          </a:xfrm>
          <a:prstGeom prst="rect">
            <a:avLst/>
          </a:prstGeom>
        </p:spPr>
      </p:pic>
      <p:pic>
        <p:nvPicPr>
          <p:cNvPr id="8" name="图片 7">
            <a:extLst>
              <a:ext uri="{FF2B5EF4-FFF2-40B4-BE49-F238E27FC236}">
                <a16:creationId xmlns:a16="http://schemas.microsoft.com/office/drawing/2014/main" id="{F1123F29-2A65-4E07-8476-EEE7E795A0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029" y="4079304"/>
            <a:ext cx="3512570" cy="2942569"/>
          </a:xfrm>
          <a:prstGeom prst="rect">
            <a:avLst/>
          </a:prstGeom>
        </p:spPr>
      </p:pic>
      <p:sp>
        <p:nvSpPr>
          <p:cNvPr id="2" name="内容占位符 1"/>
          <p:cNvSpPr>
            <a:spLocks noGrp="1"/>
          </p:cNvSpPr>
          <p:nvPr>
            <p:ph idx="1"/>
          </p:nvPr>
        </p:nvSpPr>
        <p:spPr>
          <a:xfrm>
            <a:off x="872067" y="2892235"/>
            <a:ext cx="7408333" cy="4182533"/>
          </a:xfrm>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线性支持向量机</a:t>
            </a:r>
          </a:p>
        </p:txBody>
      </p:sp>
      <p:sp>
        <p:nvSpPr>
          <p:cNvPr id="4" name="内容占位符 1">
            <a:extLst>
              <a:ext uri="{FF2B5EF4-FFF2-40B4-BE49-F238E27FC236}">
                <a16:creationId xmlns:a16="http://schemas.microsoft.com/office/drawing/2014/main" id="{9F426B23-4E5F-435B-BB36-41C16EE094F1}"/>
              </a:ext>
            </a:extLst>
          </p:cNvPr>
          <p:cNvSpPr txBox="1">
            <a:spLocks/>
          </p:cNvSpPr>
          <p:nvPr/>
        </p:nvSpPr>
        <p:spPr>
          <a:xfrm>
            <a:off x="457200" y="1916832"/>
            <a:ext cx="8229600" cy="462654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spcBef>
                <a:spcPts val="1800"/>
              </a:spcBef>
              <a:buClr>
                <a:srgbClr val="FF0000"/>
              </a:buClr>
              <a:buFont typeface="Wingdings" panose="05000000000000000000" pitchFamily="2" charset="2"/>
              <a:buChar char="l"/>
            </a:pPr>
            <a:endParaRPr lang="en-US" altLang="zh-CN" sz="2600" dirty="0">
              <a:latin typeface="Cambria Math" panose="02040503050406030204" pitchFamily="18" charset="0"/>
              <a:ea typeface="华文中宋" panose="02010600040101010101" pitchFamily="2" charset="-122"/>
            </a:endParaRPr>
          </a:p>
          <a:p>
            <a:pPr marL="0" lvl="1" indent="0">
              <a:lnSpc>
                <a:spcPct val="90000"/>
              </a:lnSpc>
              <a:spcBef>
                <a:spcPts val="18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样本集</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分类器</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67B49262-D4B9-4B6D-B6D8-BB51596DAB0D}"/>
              </a:ext>
            </a:extLst>
          </p:cNvPr>
          <p:cNvGraphicFramePr>
            <a:graphicFrameLocks noChangeAspect="1"/>
          </p:cNvGraphicFramePr>
          <p:nvPr>
            <p:extLst>
              <p:ext uri="{D42A27DB-BD31-4B8C-83A1-F6EECF244321}">
                <p14:modId xmlns:p14="http://schemas.microsoft.com/office/powerpoint/2010/main" val="3181315224"/>
              </p:ext>
            </p:extLst>
          </p:nvPr>
        </p:nvGraphicFramePr>
        <p:xfrm>
          <a:off x="1323975" y="2547615"/>
          <a:ext cx="2592388" cy="309563"/>
        </p:xfrm>
        <a:graphic>
          <a:graphicData uri="http://schemas.openxmlformats.org/presentationml/2006/ole">
            <mc:AlternateContent xmlns:mc="http://schemas.openxmlformats.org/markup-compatibility/2006">
              <mc:Choice xmlns:v="urn:schemas-microsoft-com:vml" Requires="v">
                <p:oleObj spid="_x0000_s3344" name="Formula" r:id="rId5" imgW="1487520" imgH="177840" progId="Equation.Ribbit">
                  <p:embed/>
                </p:oleObj>
              </mc:Choice>
              <mc:Fallback>
                <p:oleObj name="Formula" r:id="rId5" imgW="1487520" imgH="177840" progId="Equation.Ribbit">
                  <p:embed/>
                  <p:pic>
                    <p:nvPicPr>
                      <p:cNvPr id="5" name="对象 4"/>
                      <p:cNvPicPr/>
                      <p:nvPr/>
                    </p:nvPicPr>
                    <p:blipFill>
                      <a:blip r:embed="rId6"/>
                      <a:stretch>
                        <a:fillRect/>
                      </a:stretch>
                    </p:blipFill>
                    <p:spPr>
                      <a:xfrm>
                        <a:off x="1323975" y="2547615"/>
                        <a:ext cx="2592388" cy="30956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E850FBB5-C47A-430F-B64A-0AB27B9714B8}"/>
              </a:ext>
            </a:extLst>
          </p:cNvPr>
          <p:cNvGraphicFramePr>
            <a:graphicFrameLocks noChangeAspect="1"/>
          </p:cNvGraphicFramePr>
          <p:nvPr>
            <p:extLst>
              <p:ext uri="{D42A27DB-BD31-4B8C-83A1-F6EECF244321}">
                <p14:modId xmlns:p14="http://schemas.microsoft.com/office/powerpoint/2010/main" val="382622820"/>
              </p:ext>
            </p:extLst>
          </p:nvPr>
        </p:nvGraphicFramePr>
        <p:xfrm>
          <a:off x="1357271" y="3458980"/>
          <a:ext cx="3312758" cy="787229"/>
        </p:xfrm>
        <a:graphic>
          <a:graphicData uri="http://schemas.openxmlformats.org/presentationml/2006/ole">
            <mc:AlternateContent xmlns:mc="http://schemas.openxmlformats.org/markup-compatibility/2006">
              <mc:Choice xmlns:v="urn:schemas-microsoft-com:vml" Requires="v">
                <p:oleObj spid="_x0000_s3345" name="Formula" r:id="rId7" imgW="2032200" imgH="482760" progId="Equation.Ribbit">
                  <p:embed/>
                </p:oleObj>
              </mc:Choice>
              <mc:Fallback>
                <p:oleObj name="Formula" r:id="rId7" imgW="2032200" imgH="482760" progId="Equation.Ribbit">
                  <p:embed/>
                  <p:pic>
                    <p:nvPicPr>
                      <p:cNvPr id="7" name="对象 6"/>
                      <p:cNvPicPr/>
                      <p:nvPr/>
                    </p:nvPicPr>
                    <p:blipFill>
                      <a:blip r:embed="rId8"/>
                      <a:stretch>
                        <a:fillRect/>
                      </a:stretch>
                    </p:blipFill>
                    <p:spPr>
                      <a:xfrm>
                        <a:off x="1357271" y="3458980"/>
                        <a:ext cx="3312758" cy="787229"/>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052908A5-2661-42AC-834D-8F5961328ADD}"/>
              </a:ext>
            </a:extLst>
          </p:cNvPr>
          <p:cNvGraphicFramePr>
            <a:graphicFrameLocks noChangeAspect="1"/>
          </p:cNvGraphicFramePr>
          <p:nvPr>
            <p:extLst>
              <p:ext uri="{D42A27DB-BD31-4B8C-83A1-F6EECF244321}">
                <p14:modId xmlns:p14="http://schemas.microsoft.com/office/powerpoint/2010/main" val="2239359771"/>
              </p:ext>
            </p:extLst>
          </p:nvPr>
        </p:nvGraphicFramePr>
        <p:xfrm>
          <a:off x="1434872" y="3002093"/>
          <a:ext cx="1763712" cy="327025"/>
        </p:xfrm>
        <a:graphic>
          <a:graphicData uri="http://schemas.openxmlformats.org/presentationml/2006/ole">
            <mc:AlternateContent xmlns:mc="http://schemas.openxmlformats.org/markup-compatibility/2006">
              <mc:Choice xmlns:v="urn:schemas-microsoft-com:vml" Requires="v">
                <p:oleObj spid="_x0000_s3346" name="Formula" r:id="rId9" imgW="1011240" imgH="186840" progId="Equation.Ribbit">
                  <p:embed/>
                </p:oleObj>
              </mc:Choice>
              <mc:Fallback>
                <p:oleObj name="Formula" r:id="rId9" imgW="1011240" imgH="186840" progId="Equation.Ribbit">
                  <p:embed/>
                  <p:pic>
                    <p:nvPicPr>
                      <p:cNvPr id="25" name="对象 24"/>
                      <p:cNvPicPr/>
                      <p:nvPr/>
                    </p:nvPicPr>
                    <p:blipFill>
                      <a:blip r:embed="rId10"/>
                      <a:stretch>
                        <a:fillRect/>
                      </a:stretch>
                    </p:blipFill>
                    <p:spPr>
                      <a:xfrm>
                        <a:off x="1434872" y="3002093"/>
                        <a:ext cx="1763712" cy="32702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4C60DC2-ADCF-40CA-9677-48FD189C1F38}"/>
              </a:ext>
            </a:extLst>
          </p:cNvPr>
          <p:cNvGraphicFramePr>
            <a:graphicFrameLocks noChangeAspect="1"/>
          </p:cNvGraphicFramePr>
          <p:nvPr>
            <p:extLst>
              <p:ext uri="{D42A27DB-BD31-4B8C-83A1-F6EECF244321}">
                <p14:modId xmlns:p14="http://schemas.microsoft.com/office/powerpoint/2010/main" val="563414826"/>
              </p:ext>
            </p:extLst>
          </p:nvPr>
        </p:nvGraphicFramePr>
        <p:xfrm>
          <a:off x="4067944" y="2497997"/>
          <a:ext cx="2428875" cy="330200"/>
        </p:xfrm>
        <a:graphic>
          <a:graphicData uri="http://schemas.openxmlformats.org/presentationml/2006/ole">
            <mc:AlternateContent xmlns:mc="http://schemas.openxmlformats.org/markup-compatibility/2006">
              <mc:Choice xmlns:v="urn:schemas-microsoft-com:vml" Requires="v">
                <p:oleObj spid="_x0000_s3347" name="Formula" r:id="rId11" imgW="1393200" imgH="188280" progId="Equation.Ribbit">
                  <p:embed/>
                </p:oleObj>
              </mc:Choice>
              <mc:Fallback>
                <p:oleObj name="Formula" r:id="rId11" imgW="1393200" imgH="188280" progId="Equation.Ribbit">
                  <p:embed/>
                  <p:pic>
                    <p:nvPicPr>
                      <p:cNvPr id="6" name="对象 5"/>
                      <p:cNvPicPr/>
                      <p:nvPr/>
                    </p:nvPicPr>
                    <p:blipFill>
                      <a:blip r:embed="rId12"/>
                      <a:stretch>
                        <a:fillRect/>
                      </a:stretch>
                    </p:blipFill>
                    <p:spPr>
                      <a:xfrm>
                        <a:off x="4067944" y="2497997"/>
                        <a:ext cx="2428875" cy="330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EDFA9A6E-B997-49EC-98F7-73945B5F1807}"/>
              </a:ext>
            </a:extLst>
          </p:cNvPr>
          <p:cNvGraphicFramePr>
            <a:graphicFrameLocks noChangeAspect="1"/>
          </p:cNvGraphicFramePr>
          <p:nvPr>
            <p:extLst>
              <p:ext uri="{D42A27DB-BD31-4B8C-83A1-F6EECF244321}">
                <p14:modId xmlns:p14="http://schemas.microsoft.com/office/powerpoint/2010/main" val="3995309604"/>
              </p:ext>
            </p:extLst>
          </p:nvPr>
        </p:nvGraphicFramePr>
        <p:xfrm>
          <a:off x="6156176" y="3409362"/>
          <a:ext cx="1312862" cy="307975"/>
        </p:xfrm>
        <a:graphic>
          <a:graphicData uri="http://schemas.openxmlformats.org/presentationml/2006/ole">
            <mc:AlternateContent xmlns:mc="http://schemas.openxmlformats.org/markup-compatibility/2006">
              <mc:Choice xmlns:v="urn:schemas-microsoft-com:vml" Requires="v">
                <p:oleObj spid="_x0000_s3348" name="Formula" r:id="rId13" imgW="753120" imgH="176760" progId="Equation.Ribbit">
                  <p:embed/>
                </p:oleObj>
              </mc:Choice>
              <mc:Fallback>
                <p:oleObj name="Formula" r:id="rId13" imgW="753120" imgH="176760" progId="Equation.Ribbit">
                  <p:embed/>
                  <p:pic>
                    <p:nvPicPr>
                      <p:cNvPr id="26" name="对象 25"/>
                      <p:cNvPicPr/>
                      <p:nvPr/>
                    </p:nvPicPr>
                    <p:blipFill>
                      <a:blip r:embed="rId14"/>
                      <a:stretch>
                        <a:fillRect/>
                      </a:stretch>
                    </p:blipFill>
                    <p:spPr>
                      <a:xfrm>
                        <a:off x="6156176" y="3409362"/>
                        <a:ext cx="1312862" cy="307975"/>
                      </a:xfrm>
                      <a:prstGeom prst="rect">
                        <a:avLst/>
                      </a:prstGeom>
                    </p:spPr>
                  </p:pic>
                </p:oleObj>
              </mc:Fallback>
            </mc:AlternateContent>
          </a:graphicData>
        </a:graphic>
      </p:graphicFrame>
      <p:sp>
        <p:nvSpPr>
          <p:cNvPr id="12" name="右箭头 23">
            <a:extLst>
              <a:ext uri="{FF2B5EF4-FFF2-40B4-BE49-F238E27FC236}">
                <a16:creationId xmlns:a16="http://schemas.microsoft.com/office/drawing/2014/main" id="{B197F924-4A11-4CE6-B216-A716A7DB4DD7}"/>
              </a:ext>
            </a:extLst>
          </p:cNvPr>
          <p:cNvSpPr/>
          <p:nvPr/>
        </p:nvSpPr>
        <p:spPr>
          <a:xfrm>
            <a:off x="5102264" y="3409362"/>
            <a:ext cx="667619" cy="28193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932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线性支持向量机</a:t>
            </a:r>
          </a:p>
        </p:txBody>
      </p:sp>
      <p:sp>
        <p:nvSpPr>
          <p:cNvPr id="4" name="内容占位符 1">
            <a:extLst>
              <a:ext uri="{FF2B5EF4-FFF2-40B4-BE49-F238E27FC236}">
                <a16:creationId xmlns:a16="http://schemas.microsoft.com/office/drawing/2014/main" id="{AF741326-33EB-4FC7-81D0-9B76413CAF66}"/>
              </a:ext>
            </a:extLst>
          </p:cNvPr>
          <p:cNvSpPr txBox="1">
            <a:spLocks/>
          </p:cNvSpPr>
          <p:nvPr/>
        </p:nvSpPr>
        <p:spPr>
          <a:xfrm>
            <a:off x="457200" y="1656185"/>
            <a:ext cx="8229600" cy="462654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spcBef>
                <a:spcPts val="1800"/>
              </a:spcBef>
              <a:buClr>
                <a:srgbClr val="FF0000"/>
              </a:buClr>
              <a:buFont typeface="Wingdings" panose="05000000000000000000" pitchFamily="2" charset="2"/>
              <a:buChar char="l"/>
            </a:pPr>
            <a:endParaRPr lang="en-US" altLang="zh-CN" sz="2600" dirty="0">
              <a:latin typeface="Cambria Math" panose="02040503050406030204" pitchFamily="18" charset="0"/>
              <a:ea typeface="华文中宋" panose="02010600040101010101" pitchFamily="2" charset="-122"/>
            </a:endParaRPr>
          </a:p>
          <a:p>
            <a:pPr marL="0" lvl="1" indent="0">
              <a:lnSpc>
                <a:spcPct val="90000"/>
              </a:lnSpc>
              <a:spcBef>
                <a:spcPts val="18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样本集任意一点     到分类面</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满足                      </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的距离</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30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优化</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w</a:t>
            </a: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和</a:t>
            </a:r>
            <a:r>
              <a:rPr lang="en-US" altLang="zh-CN" sz="20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使</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Margin</a:t>
            </a: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最大</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30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30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对于离超平面最近的点</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那么对于所有点满足</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8CBB9BE-21F1-405F-8392-6303516A8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9008" y="2867456"/>
            <a:ext cx="5182108" cy="3960440"/>
          </a:xfrm>
          <a:prstGeom prst="rect">
            <a:avLst/>
          </a:prstGeom>
        </p:spPr>
      </p:pic>
      <p:graphicFrame>
        <p:nvGraphicFramePr>
          <p:cNvPr id="6" name="对象 5">
            <a:extLst>
              <a:ext uri="{FF2B5EF4-FFF2-40B4-BE49-F238E27FC236}">
                <a16:creationId xmlns:a16="http://schemas.microsoft.com/office/drawing/2014/main" id="{066BC47F-2566-44B3-8B50-DEAD8ED99EBE}"/>
              </a:ext>
            </a:extLst>
          </p:cNvPr>
          <p:cNvGraphicFramePr>
            <a:graphicFrameLocks noChangeAspect="1"/>
          </p:cNvGraphicFramePr>
          <p:nvPr>
            <p:extLst>
              <p:ext uri="{D42A27DB-BD31-4B8C-83A1-F6EECF244321}">
                <p14:modId xmlns:p14="http://schemas.microsoft.com/office/powerpoint/2010/main" val="3193361962"/>
              </p:ext>
            </p:extLst>
          </p:nvPr>
        </p:nvGraphicFramePr>
        <p:xfrm>
          <a:off x="4305221" y="2293371"/>
          <a:ext cx="1312862" cy="307975"/>
        </p:xfrm>
        <a:graphic>
          <a:graphicData uri="http://schemas.openxmlformats.org/presentationml/2006/ole">
            <mc:AlternateContent xmlns:mc="http://schemas.openxmlformats.org/markup-compatibility/2006">
              <mc:Choice xmlns:v="urn:schemas-microsoft-com:vml" Requires="v">
                <p:oleObj spid="_x0000_s4469" name="Formula" r:id="rId4" imgW="753120" imgH="176760" progId="Equation.Ribbit">
                  <p:embed/>
                </p:oleObj>
              </mc:Choice>
              <mc:Fallback>
                <p:oleObj name="Formula" r:id="rId4" imgW="753120" imgH="176760" progId="Equation.Ribbit">
                  <p:embed/>
                  <p:pic>
                    <p:nvPicPr>
                      <p:cNvPr id="11" name="对象 10"/>
                      <p:cNvPicPr/>
                      <p:nvPr/>
                    </p:nvPicPr>
                    <p:blipFill>
                      <a:blip r:embed="rId5"/>
                      <a:stretch>
                        <a:fillRect/>
                      </a:stretch>
                    </p:blipFill>
                    <p:spPr>
                      <a:xfrm>
                        <a:off x="4305221" y="2293371"/>
                        <a:ext cx="1312862" cy="307975"/>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7E6C36A7-B802-4EB2-93E6-4C7846626CB8}"/>
              </a:ext>
            </a:extLst>
          </p:cNvPr>
          <p:cNvGraphicFramePr>
            <a:graphicFrameLocks noChangeAspect="1"/>
          </p:cNvGraphicFramePr>
          <p:nvPr>
            <p:extLst>
              <p:ext uri="{D42A27DB-BD31-4B8C-83A1-F6EECF244321}">
                <p14:modId xmlns:p14="http://schemas.microsoft.com/office/powerpoint/2010/main" val="2278662475"/>
              </p:ext>
            </p:extLst>
          </p:nvPr>
        </p:nvGraphicFramePr>
        <p:xfrm>
          <a:off x="2361524" y="2344170"/>
          <a:ext cx="269875" cy="206375"/>
        </p:xfrm>
        <a:graphic>
          <a:graphicData uri="http://schemas.openxmlformats.org/presentationml/2006/ole">
            <mc:AlternateContent xmlns:mc="http://schemas.openxmlformats.org/markup-compatibility/2006">
              <mc:Choice xmlns:v="urn:schemas-microsoft-com:vml" Requires="v">
                <p:oleObj spid="_x0000_s4470" name="Formula" r:id="rId6" imgW="156240" imgH="119520" progId="Equation.Ribbit">
                  <p:embed/>
                </p:oleObj>
              </mc:Choice>
              <mc:Fallback>
                <p:oleObj name="Formula" r:id="rId6" imgW="156240" imgH="119520" progId="Equation.Ribbit">
                  <p:embed/>
                  <p:pic>
                    <p:nvPicPr>
                      <p:cNvPr id="12" name="对象 11"/>
                      <p:cNvPicPr/>
                      <p:nvPr/>
                    </p:nvPicPr>
                    <p:blipFill>
                      <a:blip r:embed="rId7"/>
                      <a:stretch>
                        <a:fillRect/>
                      </a:stretch>
                    </p:blipFill>
                    <p:spPr>
                      <a:xfrm>
                        <a:off x="2361524" y="2344170"/>
                        <a:ext cx="269875" cy="20637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27277F2-C6DF-41CC-B82C-26AA0640ABF4}"/>
              </a:ext>
            </a:extLst>
          </p:cNvPr>
          <p:cNvGraphicFramePr>
            <a:graphicFrameLocks noChangeAspect="1"/>
          </p:cNvGraphicFramePr>
          <p:nvPr>
            <p:extLst>
              <p:ext uri="{D42A27DB-BD31-4B8C-83A1-F6EECF244321}">
                <p14:modId xmlns:p14="http://schemas.microsoft.com/office/powerpoint/2010/main" val="4209341276"/>
              </p:ext>
            </p:extLst>
          </p:nvPr>
        </p:nvGraphicFramePr>
        <p:xfrm>
          <a:off x="731706" y="2748136"/>
          <a:ext cx="2684463" cy="576263"/>
        </p:xfrm>
        <a:graphic>
          <a:graphicData uri="http://schemas.openxmlformats.org/presentationml/2006/ole">
            <mc:AlternateContent xmlns:mc="http://schemas.openxmlformats.org/markup-compatibility/2006">
              <mc:Choice xmlns:v="urn:schemas-microsoft-com:vml" Requires="v">
                <p:oleObj spid="_x0000_s4471" name="Formula" r:id="rId8" imgW="1209240" imgH="260640" progId="Equation.Ribbit">
                  <p:embed/>
                </p:oleObj>
              </mc:Choice>
              <mc:Fallback>
                <p:oleObj name="Formula" r:id="rId8" imgW="1209240" imgH="260640" progId="Equation.Ribbit">
                  <p:embed/>
                  <p:pic>
                    <p:nvPicPr>
                      <p:cNvPr id="13" name="对象 12"/>
                      <p:cNvPicPr/>
                      <p:nvPr/>
                    </p:nvPicPr>
                    <p:blipFill>
                      <a:blip r:embed="rId9"/>
                      <a:stretch>
                        <a:fillRect/>
                      </a:stretch>
                    </p:blipFill>
                    <p:spPr>
                      <a:xfrm>
                        <a:off x="731706" y="2748136"/>
                        <a:ext cx="2684463" cy="57626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F29DBCC6-EA06-4453-9D9D-2F7A1C0974D4}"/>
              </a:ext>
            </a:extLst>
          </p:cNvPr>
          <p:cNvGraphicFramePr>
            <a:graphicFrameLocks noChangeAspect="1"/>
          </p:cNvGraphicFramePr>
          <p:nvPr>
            <p:extLst>
              <p:ext uri="{D42A27DB-BD31-4B8C-83A1-F6EECF244321}">
                <p14:modId xmlns:p14="http://schemas.microsoft.com/office/powerpoint/2010/main" val="3622504770"/>
              </p:ext>
            </p:extLst>
          </p:nvPr>
        </p:nvGraphicFramePr>
        <p:xfrm>
          <a:off x="580348" y="3901456"/>
          <a:ext cx="3797300" cy="484187"/>
        </p:xfrm>
        <a:graphic>
          <a:graphicData uri="http://schemas.openxmlformats.org/presentationml/2006/ole">
            <mc:AlternateContent xmlns:mc="http://schemas.openxmlformats.org/markup-compatibility/2006">
              <mc:Choice xmlns:v="urn:schemas-microsoft-com:vml" Requires="v">
                <p:oleObj spid="_x0000_s4472" name="Formula" r:id="rId10" imgW="2070360" imgH="265680" progId="Equation.Ribbit">
                  <p:embed/>
                </p:oleObj>
              </mc:Choice>
              <mc:Fallback>
                <p:oleObj name="Formula" r:id="rId10" imgW="2070360" imgH="265680" progId="Equation.Ribbit">
                  <p:embed/>
                  <p:pic>
                    <p:nvPicPr>
                      <p:cNvPr id="14" name="对象 13"/>
                      <p:cNvPicPr/>
                      <p:nvPr/>
                    </p:nvPicPr>
                    <p:blipFill>
                      <a:blip r:embed="rId11"/>
                      <a:stretch>
                        <a:fillRect/>
                      </a:stretch>
                    </p:blipFill>
                    <p:spPr>
                      <a:xfrm>
                        <a:off x="580348" y="3901456"/>
                        <a:ext cx="3797300" cy="484187"/>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612A38B3-B4CC-4BEA-9A6A-EBA4559A6043}"/>
              </a:ext>
            </a:extLst>
          </p:cNvPr>
          <p:cNvSpPr txBox="1"/>
          <p:nvPr/>
        </p:nvSpPr>
        <p:spPr>
          <a:xfrm>
            <a:off x="1771209" y="4307677"/>
            <a:ext cx="1450504" cy="400110"/>
          </a:xfrm>
          <a:prstGeom prst="rect">
            <a:avLst/>
          </a:prstGeom>
          <a:noFill/>
        </p:spPr>
        <p:txBody>
          <a:bodyPr wrap="square" rtlCol="0">
            <a:spAutoFit/>
          </a:bodyPr>
          <a:lstStyle/>
          <a:p>
            <a:pPr algn="ctr"/>
            <a:r>
              <a:rPr lang="zh-CN" altLang="en-US"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求解复杂</a:t>
            </a:r>
            <a:endParaRPr lang="en-US" altLang="zh-CN"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11" name="对象 10">
            <a:extLst>
              <a:ext uri="{FF2B5EF4-FFF2-40B4-BE49-F238E27FC236}">
                <a16:creationId xmlns:a16="http://schemas.microsoft.com/office/drawing/2014/main" id="{38E2DA11-D785-4179-85F2-3BC91B144B99}"/>
              </a:ext>
            </a:extLst>
          </p:cNvPr>
          <p:cNvGraphicFramePr>
            <a:graphicFrameLocks noChangeAspect="1"/>
          </p:cNvGraphicFramePr>
          <p:nvPr>
            <p:extLst>
              <p:ext uri="{D42A27DB-BD31-4B8C-83A1-F6EECF244321}">
                <p14:modId xmlns:p14="http://schemas.microsoft.com/office/powerpoint/2010/main" val="3634872958"/>
              </p:ext>
            </p:extLst>
          </p:nvPr>
        </p:nvGraphicFramePr>
        <p:xfrm>
          <a:off x="586859" y="4809552"/>
          <a:ext cx="1851025" cy="271462"/>
        </p:xfrm>
        <a:graphic>
          <a:graphicData uri="http://schemas.openxmlformats.org/presentationml/2006/ole">
            <mc:AlternateContent xmlns:mc="http://schemas.openxmlformats.org/markup-compatibility/2006">
              <mc:Choice xmlns:v="urn:schemas-microsoft-com:vml" Requires="v">
                <p:oleObj spid="_x0000_s4473" name="Formula" r:id="rId12" imgW="1059480" imgH="156240" progId="Equation.Ribbit">
                  <p:embed/>
                </p:oleObj>
              </mc:Choice>
              <mc:Fallback>
                <p:oleObj name="Formula" r:id="rId12" imgW="1059480" imgH="156240" progId="Equation.Ribbit">
                  <p:embed/>
                  <p:pic>
                    <p:nvPicPr>
                      <p:cNvPr id="16" name="对象 15"/>
                      <p:cNvPicPr/>
                      <p:nvPr/>
                    </p:nvPicPr>
                    <p:blipFill>
                      <a:blip r:embed="rId13"/>
                      <a:stretch>
                        <a:fillRect/>
                      </a:stretch>
                    </p:blipFill>
                    <p:spPr>
                      <a:xfrm>
                        <a:off x="586859" y="4809552"/>
                        <a:ext cx="1851025" cy="271462"/>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67149D5-F7B7-4F5A-ACE8-B1EE207E0BB3}"/>
              </a:ext>
            </a:extLst>
          </p:cNvPr>
          <p:cNvGraphicFramePr>
            <a:graphicFrameLocks noChangeAspect="1"/>
          </p:cNvGraphicFramePr>
          <p:nvPr>
            <p:extLst>
              <p:ext uri="{D42A27DB-BD31-4B8C-83A1-F6EECF244321}">
                <p14:modId xmlns:p14="http://schemas.microsoft.com/office/powerpoint/2010/main" val="4085445716"/>
              </p:ext>
            </p:extLst>
          </p:nvPr>
        </p:nvGraphicFramePr>
        <p:xfrm>
          <a:off x="3151184" y="5250831"/>
          <a:ext cx="2001837" cy="338137"/>
        </p:xfrm>
        <a:graphic>
          <a:graphicData uri="http://schemas.openxmlformats.org/presentationml/2006/ole">
            <mc:AlternateContent xmlns:mc="http://schemas.openxmlformats.org/markup-compatibility/2006">
              <mc:Choice xmlns:v="urn:schemas-microsoft-com:vml" Requires="v">
                <p:oleObj spid="_x0000_s4474" name="Formula" r:id="rId14" imgW="1110240" imgH="186840" progId="Equation.Ribbit">
                  <p:embed/>
                </p:oleObj>
              </mc:Choice>
              <mc:Fallback>
                <p:oleObj name="Formula" r:id="rId14" imgW="1110240" imgH="186840" progId="Equation.Ribbit">
                  <p:embed/>
                  <p:pic>
                    <p:nvPicPr>
                      <p:cNvPr id="17" name="对象 16"/>
                      <p:cNvPicPr/>
                      <p:nvPr/>
                    </p:nvPicPr>
                    <p:blipFill>
                      <a:blip r:embed="rId15"/>
                      <a:stretch>
                        <a:fillRect/>
                      </a:stretch>
                    </p:blipFill>
                    <p:spPr>
                      <a:xfrm>
                        <a:off x="3151184" y="5250831"/>
                        <a:ext cx="2001837" cy="33813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587E48F-5E65-4245-9097-87FA45FCB9EF}"/>
              </a:ext>
            </a:extLst>
          </p:cNvPr>
          <p:cNvGraphicFramePr>
            <a:graphicFrameLocks noChangeAspect="1"/>
          </p:cNvGraphicFramePr>
          <p:nvPr>
            <p:extLst>
              <p:ext uri="{D42A27DB-BD31-4B8C-83A1-F6EECF244321}">
                <p14:modId xmlns:p14="http://schemas.microsoft.com/office/powerpoint/2010/main" val="2156612991"/>
              </p:ext>
            </p:extLst>
          </p:nvPr>
        </p:nvGraphicFramePr>
        <p:xfrm>
          <a:off x="2893330" y="5739554"/>
          <a:ext cx="1949450" cy="327025"/>
        </p:xfrm>
        <a:graphic>
          <a:graphicData uri="http://schemas.openxmlformats.org/presentationml/2006/ole">
            <mc:AlternateContent xmlns:mc="http://schemas.openxmlformats.org/markup-compatibility/2006">
              <mc:Choice xmlns:v="urn:schemas-microsoft-com:vml" Requires="v">
                <p:oleObj spid="_x0000_s4475" name="Formula" r:id="rId16" imgW="1112760" imgH="186840" progId="Equation.Ribbit">
                  <p:embed/>
                </p:oleObj>
              </mc:Choice>
              <mc:Fallback>
                <p:oleObj name="Formula" r:id="rId16" imgW="1112760" imgH="186840" progId="Equation.Ribbit">
                  <p:embed/>
                  <p:pic>
                    <p:nvPicPr>
                      <p:cNvPr id="18" name="对象 17"/>
                      <p:cNvPicPr/>
                      <p:nvPr/>
                    </p:nvPicPr>
                    <p:blipFill>
                      <a:blip r:embed="rId17"/>
                      <a:stretch>
                        <a:fillRect/>
                      </a:stretch>
                    </p:blipFill>
                    <p:spPr>
                      <a:xfrm>
                        <a:off x="2893330" y="5739554"/>
                        <a:ext cx="1949450" cy="327025"/>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9241D99A-DACA-4DBA-8597-896972E6A6BD}"/>
              </a:ext>
            </a:extLst>
          </p:cNvPr>
          <p:cNvSpPr txBox="1"/>
          <p:nvPr/>
        </p:nvSpPr>
        <p:spPr>
          <a:xfrm>
            <a:off x="434970" y="6200340"/>
            <a:ext cx="4508705" cy="707886"/>
          </a:xfrm>
          <a:prstGeom prst="rect">
            <a:avLst/>
          </a:prstGeom>
          <a:noFill/>
        </p:spPr>
        <p:txBody>
          <a:bodyPr wrap="square" rtlCol="0">
            <a:spAutoFit/>
          </a:bodyPr>
          <a:lstStyle/>
          <a:p>
            <a:pPr algn="ctr"/>
            <a:r>
              <a:rPr lang="zh-CN" altLang="en-US"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对于决策超平面的标准表示</a:t>
            </a:r>
            <a:endParaRPr lang="en-US" altLang="zh-CN"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a:p>
            <a:pPr algn="ctr"/>
            <a:r>
              <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Canonical Representation</a:t>
            </a:r>
          </a:p>
        </p:txBody>
      </p:sp>
    </p:spTree>
    <p:extLst>
      <p:ext uri="{BB962C8B-B14F-4D97-AF65-F5344CB8AC3E}">
        <p14:creationId xmlns:p14="http://schemas.microsoft.com/office/powerpoint/2010/main" val="400380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701104"/>
            <a:ext cx="7408333" cy="4182533"/>
          </a:xfrm>
        </p:spPr>
        <p:txBody>
          <a:bodyPr>
            <a:normAutofit/>
          </a:bodyPr>
          <a:lstStyle/>
          <a:p>
            <a:r>
              <a:rPr lang="zh-CN" altLang="en-US" sz="2800" b="1" dirty="0"/>
              <a:t>问题转化为最大化            </a:t>
            </a:r>
            <a:r>
              <a:rPr lang="en-US" altLang="zh-CN" sz="2800" b="1" dirty="0"/>
              <a:t>, </a:t>
            </a:r>
            <a:r>
              <a:rPr lang="zh-CN" altLang="en-US" sz="2800" b="1" dirty="0"/>
              <a:t>等价于</a:t>
            </a:r>
          </a:p>
          <a:p>
            <a:endParaRPr lang="en-US" altLang="zh-CN" sz="2800" b="1" dirty="0"/>
          </a:p>
          <a:p>
            <a:endParaRPr lang="zh-CN" altLang="en-US" sz="2800" b="1" dirty="0"/>
          </a:p>
          <a:p>
            <a:r>
              <a:rPr lang="zh-CN" altLang="en-US" sz="2800" b="1" dirty="0"/>
              <a:t>拉格朗日乘子法</a:t>
            </a:r>
          </a:p>
          <a:p>
            <a:r>
              <a:rPr lang="zh-CN" altLang="en-US" sz="2800" b="1" dirty="0" smtClean="0"/>
              <a:t>对每个样本引入拉格朗日系数</a:t>
            </a:r>
            <a:r>
              <a:rPr lang="en-US" altLang="zh-CN" sz="2800" b="1" dirty="0" err="1" smtClean="0"/>
              <a:t>ai</a:t>
            </a:r>
            <a:r>
              <a:rPr lang="en-US" altLang="zh-CN" sz="2800" b="1" dirty="0" smtClean="0"/>
              <a:t>&gt;=0, </a:t>
            </a:r>
            <a:r>
              <a:rPr lang="zh-CN" altLang="en-US" sz="2800" b="1" dirty="0" smtClean="0"/>
              <a:t>上述优化问题转化为</a:t>
            </a:r>
            <a:endParaRPr lang="zh-CN" altLang="en-US" sz="2800" b="1" dirty="0"/>
          </a:p>
          <a:p>
            <a:pPr marL="0" indent="0">
              <a:buNone/>
            </a:pPr>
            <a:endParaRPr lang="zh-CN" altLang="en-US" sz="2800" b="1" dirty="0"/>
          </a:p>
        </p:txBody>
      </p:sp>
      <p:sp>
        <p:nvSpPr>
          <p:cNvPr id="3" name="标题 2"/>
          <p:cNvSpPr>
            <a:spLocks noGrp="1"/>
          </p:cNvSpPr>
          <p:nvPr>
            <p:ph type="title"/>
          </p:nvPr>
        </p:nvSpPr>
        <p:spPr/>
        <p:txBody>
          <a:bodyPr/>
          <a:lstStyle/>
          <a:p>
            <a:r>
              <a:rPr lang="zh-CN" altLang="en-US" dirty="0"/>
              <a:t>线性支持向量机</a:t>
            </a:r>
          </a:p>
        </p:txBody>
      </p:sp>
      <p:graphicFrame>
        <p:nvGraphicFramePr>
          <p:cNvPr id="4" name="对象 3">
            <a:extLst>
              <a:ext uri="{FF2B5EF4-FFF2-40B4-BE49-F238E27FC236}">
                <a16:creationId xmlns:a16="http://schemas.microsoft.com/office/drawing/2014/main" id="{8F65598E-D2DF-4A66-90C6-E7E21B7F3E83}"/>
              </a:ext>
            </a:extLst>
          </p:cNvPr>
          <p:cNvGraphicFramePr>
            <a:graphicFrameLocks noChangeAspect="1"/>
          </p:cNvGraphicFramePr>
          <p:nvPr>
            <p:extLst>
              <p:ext uri="{D42A27DB-BD31-4B8C-83A1-F6EECF244321}">
                <p14:modId xmlns:p14="http://schemas.microsoft.com/office/powerpoint/2010/main" val="269873991"/>
              </p:ext>
            </p:extLst>
          </p:nvPr>
        </p:nvGraphicFramePr>
        <p:xfrm>
          <a:off x="4012952" y="3148028"/>
          <a:ext cx="1666875" cy="484188"/>
        </p:xfrm>
        <a:graphic>
          <a:graphicData uri="http://schemas.openxmlformats.org/presentationml/2006/ole">
            <mc:AlternateContent xmlns:mc="http://schemas.openxmlformats.org/markup-compatibility/2006">
              <mc:Choice xmlns:v="urn:schemas-microsoft-com:vml" Requires="v">
                <p:oleObj spid="_x0000_s5364" name="Formula" r:id="rId3" imgW="909360" imgH="265680" progId="Equation.Ribbit">
                  <p:embed/>
                </p:oleObj>
              </mc:Choice>
              <mc:Fallback>
                <p:oleObj name="Formula" r:id="rId3" imgW="909360" imgH="265680" progId="Equation.Ribbit">
                  <p:embed/>
                  <p:pic>
                    <p:nvPicPr>
                      <p:cNvPr id="19" name="对象 18"/>
                      <p:cNvPicPr/>
                      <p:nvPr/>
                    </p:nvPicPr>
                    <p:blipFill>
                      <a:blip r:embed="rId4"/>
                      <a:stretch>
                        <a:fillRect/>
                      </a:stretch>
                    </p:blipFill>
                    <p:spPr>
                      <a:xfrm>
                        <a:off x="4012952" y="3148028"/>
                        <a:ext cx="1666875" cy="484188"/>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D617C15-9251-4BBA-AE3D-8A64D30D8CC6}"/>
              </a:ext>
            </a:extLst>
          </p:cNvPr>
          <p:cNvGraphicFramePr>
            <a:graphicFrameLocks noChangeAspect="1"/>
          </p:cNvGraphicFramePr>
          <p:nvPr>
            <p:extLst>
              <p:ext uri="{D42A27DB-BD31-4B8C-83A1-F6EECF244321}">
                <p14:modId xmlns:p14="http://schemas.microsoft.com/office/powerpoint/2010/main" val="3135705223"/>
              </p:ext>
            </p:extLst>
          </p:nvPr>
        </p:nvGraphicFramePr>
        <p:xfrm>
          <a:off x="4139952" y="2797696"/>
          <a:ext cx="706438" cy="339725"/>
        </p:xfrm>
        <a:graphic>
          <a:graphicData uri="http://schemas.openxmlformats.org/presentationml/2006/ole">
            <mc:AlternateContent xmlns:mc="http://schemas.openxmlformats.org/markup-compatibility/2006">
              <mc:Choice xmlns:v="urn:schemas-microsoft-com:vml" Requires="v">
                <p:oleObj spid="_x0000_s5365" name="Formula" r:id="rId5" imgW="386280" imgH="186840" progId="Equation.Ribbit">
                  <p:embed/>
                </p:oleObj>
              </mc:Choice>
              <mc:Fallback>
                <p:oleObj name="Formula" r:id="rId5" imgW="386280" imgH="186840" progId="Equation.Ribbit">
                  <p:embed/>
                  <p:pic>
                    <p:nvPicPr>
                      <p:cNvPr id="20" name="对象 19"/>
                      <p:cNvPicPr/>
                      <p:nvPr/>
                    </p:nvPicPr>
                    <p:blipFill>
                      <a:blip r:embed="rId6"/>
                      <a:stretch>
                        <a:fillRect/>
                      </a:stretch>
                    </p:blipFill>
                    <p:spPr>
                      <a:xfrm>
                        <a:off x="4139952" y="2797696"/>
                        <a:ext cx="706438" cy="3397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808C04A-CB6F-4D39-A2CA-460EAE86F163}"/>
              </a:ext>
            </a:extLst>
          </p:cNvPr>
          <p:cNvGraphicFramePr>
            <a:graphicFrameLocks noChangeAspect="1"/>
          </p:cNvGraphicFramePr>
          <p:nvPr>
            <p:extLst>
              <p:ext uri="{D42A27DB-BD31-4B8C-83A1-F6EECF244321}">
                <p14:modId xmlns:p14="http://schemas.microsoft.com/office/powerpoint/2010/main" val="3890703655"/>
              </p:ext>
            </p:extLst>
          </p:nvPr>
        </p:nvGraphicFramePr>
        <p:xfrm>
          <a:off x="5652120" y="1562505"/>
          <a:ext cx="2345134" cy="327025"/>
        </p:xfrm>
        <a:graphic>
          <a:graphicData uri="http://schemas.openxmlformats.org/presentationml/2006/ole">
            <mc:AlternateContent xmlns:mc="http://schemas.openxmlformats.org/markup-compatibility/2006">
              <mc:Choice xmlns:v="urn:schemas-microsoft-com:vml" Requires="v">
                <p:oleObj spid="_x0000_s5366" name="Formula" r:id="rId7" imgW="1362960" imgH="186840" progId="Equation.Ribbit">
                  <p:embed/>
                </p:oleObj>
              </mc:Choice>
              <mc:Fallback>
                <p:oleObj name="Formula" r:id="rId7" imgW="1362960" imgH="186840" progId="Equation.Ribbit">
                  <p:embed/>
                  <p:pic>
                    <p:nvPicPr>
                      <p:cNvPr id="21" name="对象 20"/>
                      <p:cNvPicPr/>
                      <p:nvPr/>
                    </p:nvPicPr>
                    <p:blipFill>
                      <a:blip r:embed="rId8"/>
                      <a:stretch>
                        <a:fillRect/>
                      </a:stretch>
                    </p:blipFill>
                    <p:spPr>
                      <a:xfrm>
                        <a:off x="5652120" y="1562505"/>
                        <a:ext cx="2345134" cy="327025"/>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1A6F205C-4DCF-4B4D-906C-07EDA25692C5}"/>
              </a:ext>
            </a:extLst>
          </p:cNvPr>
          <p:cNvSpPr txBox="1"/>
          <p:nvPr/>
        </p:nvSpPr>
        <p:spPr>
          <a:xfrm>
            <a:off x="6950902" y="3390122"/>
            <a:ext cx="1843335" cy="400110"/>
          </a:xfrm>
          <a:prstGeom prst="rect">
            <a:avLst/>
          </a:prstGeom>
          <a:noFill/>
        </p:spPr>
        <p:txBody>
          <a:bodyPr wrap="square" rtlCol="0">
            <a:spAutoFit/>
          </a:bodyPr>
          <a:lstStyle/>
          <a:p>
            <a:pPr algn="ctr"/>
            <a:r>
              <a:rPr lang="zh-CN" altLang="en-US"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二次规划问题</a:t>
            </a:r>
            <a:endPar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Rectangle 13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2905291282"/>
              </p:ext>
            </p:extLst>
          </p:nvPr>
        </p:nvGraphicFramePr>
        <p:xfrm>
          <a:off x="1612940" y="3573016"/>
          <a:ext cx="4039180" cy="648815"/>
        </p:xfrm>
        <a:graphic>
          <a:graphicData uri="http://schemas.openxmlformats.org/presentationml/2006/ole">
            <mc:AlternateContent xmlns:mc="http://schemas.openxmlformats.org/markup-compatibility/2006">
              <mc:Choice xmlns:v="urn:schemas-microsoft-com:vml" Requires="v">
                <p:oleObj spid="_x0000_s5367" r:id="rId9" imgW="2552700" imgH="279400" progId="Equation.DSMT4">
                  <p:embed/>
                </p:oleObj>
              </mc:Choice>
              <mc:Fallback>
                <p:oleObj r:id="rId9" imgW="2552700" imgH="279400" progId="Equation.DSMT4">
                  <p:embed/>
                  <p:pic>
                    <p:nvPicPr>
                      <p:cNvPr id="0" name="Object 1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2940" y="3573016"/>
                        <a:ext cx="4039180" cy="648815"/>
                      </a:xfrm>
                      <a:prstGeom prst="rect">
                        <a:avLst/>
                      </a:prstGeom>
                      <a:noFill/>
                    </p:spPr>
                  </p:pic>
                </p:oleObj>
              </mc:Fallback>
            </mc:AlternateContent>
          </a:graphicData>
        </a:graphic>
      </p:graphicFrame>
      <p:sp>
        <p:nvSpPr>
          <p:cNvPr id="11" name="Rectangle 133"/>
          <p:cNvSpPr>
            <a:spLocks noChangeArrowheads="1"/>
          </p:cNvSpPr>
          <p:nvPr/>
        </p:nvSpPr>
        <p:spPr bwMode="auto">
          <a:xfrm>
            <a:off x="1403648" y="5695396"/>
            <a:ext cx="168124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2692178248"/>
              </p:ext>
            </p:extLst>
          </p:nvPr>
        </p:nvGraphicFramePr>
        <p:xfrm>
          <a:off x="1247809" y="5583849"/>
          <a:ext cx="6768752" cy="1045972"/>
        </p:xfrm>
        <a:graphic>
          <a:graphicData uri="http://schemas.openxmlformats.org/presentationml/2006/ole">
            <mc:AlternateContent xmlns:mc="http://schemas.openxmlformats.org/markup-compatibility/2006">
              <mc:Choice xmlns:v="urn:schemas-microsoft-com:vml" Requires="v">
                <p:oleObj spid="_x0000_s5368" r:id="rId11" imgW="3683000" imgH="431800" progId="Equation.DSMT4">
                  <p:embed/>
                </p:oleObj>
              </mc:Choice>
              <mc:Fallback>
                <p:oleObj r:id="rId11" imgW="3683000" imgH="431800" progId="Equation.DSMT4">
                  <p:embed/>
                  <p:pic>
                    <p:nvPicPr>
                      <p:cNvPr id="0" name="Object 1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7809" y="5583849"/>
                        <a:ext cx="6768752" cy="1045972"/>
                      </a:xfrm>
                      <a:prstGeom prst="rect">
                        <a:avLst/>
                      </a:prstGeom>
                      <a:noFill/>
                    </p:spPr>
                  </p:pic>
                </p:oleObj>
              </mc:Fallback>
            </mc:AlternateContent>
          </a:graphicData>
        </a:graphic>
      </p:graphicFrame>
    </p:spTree>
    <p:extLst>
      <p:ext uri="{BB962C8B-B14F-4D97-AF65-F5344CB8AC3E}">
        <p14:creationId xmlns:p14="http://schemas.microsoft.com/office/powerpoint/2010/main" val="165063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线性判别函数的基本概念</a:t>
            </a:r>
          </a:p>
          <a:p>
            <a:r>
              <a:rPr lang="en-US" altLang="zh-CN" sz="2800" b="1" dirty="0"/>
              <a:t>Fisher</a:t>
            </a:r>
            <a:r>
              <a:rPr lang="zh-CN" altLang="en-US" sz="2800" b="1" dirty="0"/>
              <a:t>线性判别函数</a:t>
            </a:r>
          </a:p>
          <a:p>
            <a:r>
              <a:rPr lang="zh-CN" altLang="en-US" sz="2800" b="1" dirty="0"/>
              <a:t>感知准则函数</a:t>
            </a:r>
          </a:p>
          <a:p>
            <a:r>
              <a:rPr lang="zh-CN" altLang="en-US" sz="2800" b="1" dirty="0"/>
              <a:t>最小平方误差准则函数</a:t>
            </a:r>
          </a:p>
          <a:p>
            <a:r>
              <a:rPr lang="zh-CN" altLang="en-US" sz="2800" b="1" dirty="0"/>
              <a:t>多类问题</a:t>
            </a:r>
          </a:p>
        </p:txBody>
      </p:sp>
      <p:sp>
        <p:nvSpPr>
          <p:cNvPr id="3" name="标题 2"/>
          <p:cNvSpPr>
            <a:spLocks noGrp="1"/>
          </p:cNvSpPr>
          <p:nvPr>
            <p:ph type="title"/>
          </p:nvPr>
        </p:nvSpPr>
        <p:spPr/>
        <p:txBody>
          <a:bodyPr/>
          <a:lstStyle/>
          <a:p>
            <a:r>
              <a:rPr lang="zh-CN" altLang="en-US" dirty="0"/>
              <a:t>回顾</a:t>
            </a:r>
          </a:p>
        </p:txBody>
      </p:sp>
    </p:spTree>
    <p:extLst>
      <p:ext uri="{BB962C8B-B14F-4D97-AF65-F5344CB8AC3E}">
        <p14:creationId xmlns:p14="http://schemas.microsoft.com/office/powerpoint/2010/main" val="3641091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5167" y="2503483"/>
            <a:ext cx="7408333" cy="4182533"/>
          </a:xfrm>
        </p:spPr>
        <p:txBody>
          <a:bodyPr>
            <a:normAutofit/>
          </a:bodyPr>
          <a:lstStyle/>
          <a:p>
            <a:r>
              <a:rPr lang="zh-CN" altLang="en-US" sz="2800" b="1" dirty="0" smtClean="0"/>
              <a:t>相当于对</a:t>
            </a:r>
            <a:r>
              <a:rPr lang="en-US" altLang="zh-CN" sz="2800" b="1" dirty="0" smtClean="0"/>
              <a:t>w</a:t>
            </a:r>
            <a:r>
              <a:rPr lang="zh-CN" altLang="en-US" sz="2800" b="1" dirty="0" smtClean="0"/>
              <a:t>和</a:t>
            </a:r>
            <a:r>
              <a:rPr lang="en-US" altLang="zh-CN" sz="2800" b="1" dirty="0" smtClean="0"/>
              <a:t>b</a:t>
            </a:r>
            <a:r>
              <a:rPr lang="zh-CN" altLang="en-US" sz="2800" b="1" dirty="0" smtClean="0"/>
              <a:t>求最小，</a:t>
            </a:r>
            <a:r>
              <a:rPr lang="en-US" altLang="zh-CN" sz="2800" b="1" dirty="0" smtClean="0"/>
              <a:t>a </a:t>
            </a:r>
            <a:r>
              <a:rPr lang="zh-CN" altLang="en-US" sz="2800" b="1" dirty="0"/>
              <a:t>求</a:t>
            </a:r>
            <a:r>
              <a:rPr lang="zh-CN" altLang="en-US" sz="2800" b="1" dirty="0" smtClean="0"/>
              <a:t>最大</a:t>
            </a:r>
            <a:endParaRPr lang="en-US" altLang="zh-CN" sz="2800" b="1" dirty="0"/>
          </a:p>
          <a:p>
            <a:r>
              <a:rPr lang="zh-CN" altLang="en-US" sz="2800" b="1" dirty="0" smtClean="0"/>
              <a:t>目标函数对于</a:t>
            </a:r>
            <a:r>
              <a:rPr lang="en-US" altLang="zh-CN" sz="2800" b="1" dirty="0" smtClean="0"/>
              <a:t>w</a:t>
            </a:r>
            <a:r>
              <a:rPr lang="zh-CN" altLang="en-US" sz="2800" b="1" dirty="0" smtClean="0"/>
              <a:t>和</a:t>
            </a:r>
            <a:r>
              <a:rPr lang="en-US" altLang="zh-CN" sz="2800" b="1" dirty="0" smtClean="0"/>
              <a:t>b</a:t>
            </a:r>
            <a:r>
              <a:rPr lang="zh-CN" altLang="en-US" sz="2800" b="1" dirty="0" smtClean="0"/>
              <a:t>的偏导数为零</a:t>
            </a:r>
            <a:endParaRPr lang="en-US" altLang="zh-CN" sz="2800" b="1" dirty="0" smtClean="0"/>
          </a:p>
          <a:p>
            <a:endParaRPr lang="en-US" altLang="zh-CN" sz="2800" b="1" dirty="0"/>
          </a:p>
          <a:p>
            <a:endParaRPr lang="en-US" altLang="zh-CN" sz="2800" b="1" dirty="0" smtClean="0"/>
          </a:p>
          <a:p>
            <a:endParaRPr lang="en-US" altLang="zh-CN" sz="2800" b="1" dirty="0"/>
          </a:p>
          <a:p>
            <a:endParaRPr lang="en-US" altLang="zh-CN" sz="2800" b="1" dirty="0" smtClean="0"/>
          </a:p>
          <a:p>
            <a:pPr marL="0" indent="0">
              <a:buNone/>
            </a:pPr>
            <a:r>
              <a:rPr lang="zh-CN" altLang="en-US" sz="2800" b="1" dirty="0" smtClean="0"/>
              <a:t>且 </a:t>
            </a:r>
            <a:endParaRPr lang="en-US" altLang="zh-CN" sz="2800" b="1" dirty="0"/>
          </a:p>
          <a:p>
            <a:endParaRPr lang="en-US" altLang="zh-CN" sz="2800" b="1" dirty="0"/>
          </a:p>
          <a:p>
            <a:endParaRPr lang="en-US" altLang="zh-CN" sz="2800" b="1" dirty="0"/>
          </a:p>
        </p:txBody>
      </p:sp>
      <p:sp>
        <p:nvSpPr>
          <p:cNvPr id="3" name="标题 2"/>
          <p:cNvSpPr>
            <a:spLocks noGrp="1"/>
          </p:cNvSpPr>
          <p:nvPr>
            <p:ph type="title"/>
          </p:nvPr>
        </p:nvSpPr>
        <p:spPr/>
        <p:txBody>
          <a:bodyPr/>
          <a:lstStyle/>
          <a:p>
            <a:r>
              <a:rPr lang="zh-CN" altLang="en-US" dirty="0"/>
              <a:t>线性支持向量机</a:t>
            </a:r>
          </a:p>
        </p:txBody>
      </p:sp>
      <p:sp>
        <p:nvSpPr>
          <p:cNvPr id="8" name="文本框 7">
            <a:extLst>
              <a:ext uri="{FF2B5EF4-FFF2-40B4-BE49-F238E27FC236}">
                <a16:creationId xmlns:a16="http://schemas.microsoft.com/office/drawing/2014/main" id="{DDC10FEA-CA80-481C-A02E-F9CDE89812FF}"/>
              </a:ext>
            </a:extLst>
          </p:cNvPr>
          <p:cNvSpPr txBox="1"/>
          <p:nvPr/>
        </p:nvSpPr>
        <p:spPr>
          <a:xfrm>
            <a:off x="7184676" y="5632308"/>
            <a:ext cx="1843335" cy="400110"/>
          </a:xfrm>
          <a:prstGeom prst="rect">
            <a:avLst/>
          </a:prstGeom>
          <a:noFill/>
        </p:spPr>
        <p:txBody>
          <a:bodyPr wrap="square" rtlCol="0">
            <a:spAutoFit/>
          </a:bodyPr>
          <a:lstStyle/>
          <a:p>
            <a:pPr algn="ctr"/>
            <a:endPar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Rectangle 2"/>
          <p:cNvSpPr>
            <a:spLocks noChangeArrowheads="1"/>
          </p:cNvSpPr>
          <p:nvPr/>
        </p:nvSpPr>
        <p:spPr bwMode="auto">
          <a:xfrm>
            <a:off x="1187623" y="3573016"/>
            <a:ext cx="202874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855211433"/>
              </p:ext>
            </p:extLst>
          </p:nvPr>
        </p:nvGraphicFramePr>
        <p:xfrm>
          <a:off x="1187624" y="3573016"/>
          <a:ext cx="1944216" cy="1008112"/>
        </p:xfrm>
        <a:graphic>
          <a:graphicData uri="http://schemas.openxmlformats.org/presentationml/2006/ole">
            <mc:AlternateContent xmlns:mc="http://schemas.openxmlformats.org/markup-compatibility/2006">
              <mc:Choice xmlns:v="urn:schemas-microsoft-com:vml" Requires="v">
                <p:oleObj spid="_x0000_s26670" r:id="rId3" imgW="876300" imgH="431800" progId="Equation.DSMT4">
                  <p:embed/>
                </p:oleObj>
              </mc:Choice>
              <mc:Fallback>
                <p:oleObj r:id="rId3" imgW="8763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573016"/>
                        <a:ext cx="1944216" cy="1008112"/>
                      </a:xfrm>
                      <a:prstGeom prst="rect">
                        <a:avLst/>
                      </a:prstGeom>
                      <a:noFill/>
                    </p:spPr>
                  </p:pic>
                </p:oleObj>
              </mc:Fallback>
            </mc:AlternateContent>
          </a:graphicData>
        </a:graphic>
      </p:graphicFrame>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501008"/>
            <a:ext cx="3384376" cy="1944216"/>
          </a:xfrm>
          <a:prstGeom prst="rect">
            <a:avLst/>
          </a:prstGeom>
          <a:noFill/>
          <a:ln>
            <a:noFill/>
          </a:ln>
        </p:spPr>
      </p:pic>
      <p:sp>
        <p:nvSpPr>
          <p:cNvPr id="12" name="Rectangle 5"/>
          <p:cNvSpPr>
            <a:spLocks noChangeArrowheads="1"/>
          </p:cNvSpPr>
          <p:nvPr/>
        </p:nvSpPr>
        <p:spPr bwMode="auto">
          <a:xfrm>
            <a:off x="7334" y="1216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620220149"/>
              </p:ext>
            </p:extLst>
          </p:nvPr>
        </p:nvGraphicFramePr>
        <p:xfrm>
          <a:off x="1979712" y="5554976"/>
          <a:ext cx="1944216" cy="826351"/>
        </p:xfrm>
        <a:graphic>
          <a:graphicData uri="http://schemas.openxmlformats.org/presentationml/2006/ole">
            <mc:AlternateContent xmlns:mc="http://schemas.openxmlformats.org/markup-compatibility/2006">
              <mc:Choice xmlns:v="urn:schemas-microsoft-com:vml" Requires="v">
                <p:oleObj spid="_x0000_s26671" r:id="rId6" imgW="723586" imgH="431613" progId="Equation.DSMT4">
                  <p:embed/>
                </p:oleObj>
              </mc:Choice>
              <mc:Fallback>
                <p:oleObj r:id="rId6" imgW="723586" imgH="431613"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5554976"/>
                        <a:ext cx="1944216" cy="826351"/>
                      </a:xfrm>
                      <a:prstGeom prst="rect">
                        <a:avLst/>
                      </a:prstGeom>
                      <a:noFill/>
                    </p:spPr>
                  </p:pic>
                </p:oleObj>
              </mc:Fallback>
            </mc:AlternateContent>
          </a:graphicData>
        </a:graphic>
      </p:graphicFrame>
    </p:spTree>
    <p:extLst>
      <p:ext uri="{BB962C8B-B14F-4D97-AF65-F5344CB8AC3E}">
        <p14:creationId xmlns:p14="http://schemas.microsoft.com/office/powerpoint/2010/main" val="13609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7833" y="2220693"/>
            <a:ext cx="7408333" cy="4182533"/>
          </a:xfrm>
        </p:spPr>
        <p:txBody>
          <a:bodyPr>
            <a:normAutofit/>
          </a:bodyPr>
          <a:lstStyle/>
          <a:p>
            <a:r>
              <a:rPr lang="zh-CN" altLang="en-US" sz="2800" b="1" dirty="0" smtClean="0"/>
              <a:t>将上述两个条件带入拉格朗日泛函，最优超平面问题的解等价于</a:t>
            </a:r>
            <a:endParaRPr lang="en-US" altLang="zh-CN" sz="2800" b="1" dirty="0" smtClean="0"/>
          </a:p>
          <a:p>
            <a:endParaRPr lang="en-US" altLang="zh-CN" sz="2800" b="1" dirty="0"/>
          </a:p>
          <a:p>
            <a:pPr marL="0" indent="0">
              <a:buNone/>
            </a:pPr>
            <a:endParaRPr lang="en-US" altLang="zh-CN" sz="2800" b="1" dirty="0"/>
          </a:p>
          <a:p>
            <a:endParaRPr lang="en-US" altLang="zh-CN" sz="2800" b="1" dirty="0" smtClean="0"/>
          </a:p>
          <a:p>
            <a:pPr marL="0" indent="0">
              <a:buNone/>
            </a:pPr>
            <a:r>
              <a:rPr lang="en-US" altLang="zh-CN" sz="2800" b="1" dirty="0" smtClean="0"/>
              <a:t>s.t</a:t>
            </a:r>
            <a:endParaRPr lang="en-US" altLang="zh-CN" sz="2800" b="1" dirty="0"/>
          </a:p>
          <a:p>
            <a:pPr marL="0" indent="0">
              <a:buNone/>
            </a:pPr>
            <a:endParaRPr lang="en-US" altLang="zh-CN" sz="2800" b="1" dirty="0" smtClean="0"/>
          </a:p>
          <a:p>
            <a:r>
              <a:rPr lang="zh-CN" altLang="en-US" sz="2800" b="1" dirty="0" smtClean="0"/>
              <a:t>最优超平面的对偶问题</a:t>
            </a:r>
            <a:endParaRPr lang="en-US" altLang="zh-CN" sz="2800" b="1" dirty="0"/>
          </a:p>
        </p:txBody>
      </p:sp>
      <p:sp>
        <p:nvSpPr>
          <p:cNvPr id="3" name="标题 2"/>
          <p:cNvSpPr>
            <a:spLocks noGrp="1"/>
          </p:cNvSpPr>
          <p:nvPr>
            <p:ph type="title"/>
          </p:nvPr>
        </p:nvSpPr>
        <p:spPr/>
        <p:txBody>
          <a:bodyPr/>
          <a:lstStyle/>
          <a:p>
            <a:r>
              <a:rPr lang="zh-CN" altLang="en-US" dirty="0"/>
              <a:t>线性支持向量机</a:t>
            </a:r>
          </a:p>
        </p:txBody>
      </p:sp>
      <p:sp>
        <p:nvSpPr>
          <p:cNvPr id="8" name="文本框 7">
            <a:extLst>
              <a:ext uri="{FF2B5EF4-FFF2-40B4-BE49-F238E27FC236}">
                <a16:creationId xmlns:a16="http://schemas.microsoft.com/office/drawing/2014/main" id="{DDC10FEA-CA80-481C-A02E-F9CDE89812FF}"/>
              </a:ext>
            </a:extLst>
          </p:cNvPr>
          <p:cNvSpPr txBox="1"/>
          <p:nvPr/>
        </p:nvSpPr>
        <p:spPr>
          <a:xfrm>
            <a:off x="7184676" y="5632308"/>
            <a:ext cx="1843335" cy="400110"/>
          </a:xfrm>
          <a:prstGeom prst="rect">
            <a:avLst/>
          </a:prstGeom>
          <a:noFill/>
        </p:spPr>
        <p:txBody>
          <a:bodyPr wrap="square" rtlCol="0">
            <a:spAutoFit/>
          </a:bodyPr>
          <a:lstStyle/>
          <a:p>
            <a:pPr algn="ctr"/>
            <a:endPar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Rectangle 2"/>
          <p:cNvSpPr>
            <a:spLocks noChangeArrowheads="1"/>
          </p:cNvSpPr>
          <p:nvPr/>
        </p:nvSpPr>
        <p:spPr bwMode="auto">
          <a:xfrm>
            <a:off x="1187623" y="3573016"/>
            <a:ext cx="202874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5"/>
          <p:cNvSpPr>
            <a:spLocks noChangeArrowheads="1"/>
          </p:cNvSpPr>
          <p:nvPr/>
        </p:nvSpPr>
        <p:spPr bwMode="auto">
          <a:xfrm>
            <a:off x="7334" y="1216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09514749"/>
              </p:ext>
            </p:extLst>
          </p:nvPr>
        </p:nvGraphicFramePr>
        <p:xfrm>
          <a:off x="1187623" y="3789040"/>
          <a:ext cx="4968553" cy="792088"/>
        </p:xfrm>
        <a:graphic>
          <a:graphicData uri="http://schemas.openxmlformats.org/presentationml/2006/ole">
            <mc:AlternateContent xmlns:mc="http://schemas.openxmlformats.org/markup-compatibility/2006">
              <mc:Choice xmlns:v="urn:schemas-microsoft-com:vml" Requires="v">
                <p:oleObj spid="_x0000_s28742" r:id="rId3" imgW="2616200" imgH="444500" progId="Equation.DSMT4">
                  <p:embed/>
                </p:oleObj>
              </mc:Choice>
              <mc:Fallback>
                <p:oleObj r:id="rId3" imgW="2616200" imgH="4445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3" y="3789040"/>
                        <a:ext cx="4968553" cy="792088"/>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52675425"/>
              </p:ext>
            </p:extLst>
          </p:nvPr>
        </p:nvGraphicFramePr>
        <p:xfrm>
          <a:off x="4473501" y="4426353"/>
          <a:ext cx="2679663" cy="1123537"/>
        </p:xfrm>
        <a:graphic>
          <a:graphicData uri="http://schemas.openxmlformats.org/presentationml/2006/ole">
            <mc:AlternateContent xmlns:mc="http://schemas.openxmlformats.org/markup-compatibility/2006">
              <mc:Choice xmlns:v="urn:schemas-microsoft-com:vml" Requires="v">
                <p:oleObj spid="_x0000_s28743" r:id="rId5" imgW="863225" imgH="431613" progId="Equation.DSMT4">
                  <p:embed/>
                </p:oleObj>
              </mc:Choice>
              <mc:Fallback>
                <p:oleObj r:id="rId5" imgW="863225" imgH="431613"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3501" y="4426353"/>
                        <a:ext cx="2679663" cy="1123537"/>
                      </a:xfrm>
                      <a:prstGeom prst="rect">
                        <a:avLst/>
                      </a:prstGeom>
                      <a:noFill/>
                    </p:spPr>
                  </p:pic>
                </p:oleObj>
              </mc:Fallback>
            </mc:AlternateContent>
          </a:graphicData>
        </a:graphic>
      </p:graphicFrame>
      <p:sp>
        <p:nvSpPr>
          <p:cNvPr id="1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542141978"/>
              </p:ext>
            </p:extLst>
          </p:nvPr>
        </p:nvGraphicFramePr>
        <p:xfrm>
          <a:off x="683568" y="5328377"/>
          <a:ext cx="3528393" cy="548965"/>
        </p:xfrm>
        <a:graphic>
          <a:graphicData uri="http://schemas.openxmlformats.org/presentationml/2006/ole">
            <mc:AlternateContent xmlns:mc="http://schemas.openxmlformats.org/markup-compatibility/2006">
              <mc:Choice xmlns:v="urn:schemas-microsoft-com:vml" Requires="v">
                <p:oleObj spid="_x0000_s28744" r:id="rId7" imgW="1155700" imgH="228600" progId="Equation.DSMT4">
                  <p:embed/>
                </p:oleObj>
              </mc:Choice>
              <mc:Fallback>
                <p:oleObj r:id="rId7" imgW="11557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5328377"/>
                        <a:ext cx="3528393" cy="548965"/>
                      </a:xfrm>
                      <a:prstGeom prst="rect">
                        <a:avLst/>
                      </a:prstGeom>
                      <a:noFill/>
                    </p:spPr>
                  </p:pic>
                </p:oleObj>
              </mc:Fallback>
            </mc:AlternateContent>
          </a:graphicData>
        </a:graphic>
      </p:graphicFrame>
    </p:spTree>
    <p:extLst>
      <p:ext uri="{BB962C8B-B14F-4D97-AF65-F5344CB8AC3E}">
        <p14:creationId xmlns:p14="http://schemas.microsoft.com/office/powerpoint/2010/main" val="330261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7833" y="2220693"/>
            <a:ext cx="7408333" cy="4182533"/>
          </a:xfrm>
        </p:spPr>
        <p:txBody>
          <a:bodyPr>
            <a:normAutofit/>
          </a:bodyPr>
          <a:lstStyle/>
          <a:p>
            <a:r>
              <a:rPr lang="zh-CN" altLang="en-US" sz="2800" b="1" dirty="0" smtClean="0"/>
              <a:t>通过对对偶问题的解可以求出原问题的解</a:t>
            </a:r>
            <a:endParaRPr lang="en-US" altLang="zh-CN" sz="2800" b="1" dirty="0" smtClean="0"/>
          </a:p>
          <a:p>
            <a:endParaRPr lang="en-US" altLang="zh-CN" sz="2800" b="1" dirty="0"/>
          </a:p>
          <a:p>
            <a:endParaRPr lang="en-US" altLang="zh-CN" sz="2800" b="1" dirty="0" smtClean="0"/>
          </a:p>
          <a:p>
            <a:endParaRPr lang="en-US" altLang="zh-CN" sz="2800" b="1" dirty="0"/>
          </a:p>
          <a:p>
            <a:endParaRPr lang="en-US" altLang="zh-CN" sz="2800" b="1" dirty="0" smtClean="0"/>
          </a:p>
          <a:p>
            <a:endParaRPr lang="en-US" altLang="zh-CN" sz="2800" b="1" dirty="0"/>
          </a:p>
          <a:p>
            <a:r>
              <a:rPr lang="zh-CN" altLang="en-US" sz="2800" b="1" dirty="0" smtClean="0">
                <a:solidFill>
                  <a:srgbClr val="FF0000"/>
                </a:solidFill>
              </a:rPr>
              <a:t>最优超平面的权值向量等于训练样本以一定的系数加权后进行线性组合</a:t>
            </a:r>
            <a:endParaRPr lang="en-US" altLang="zh-CN" sz="2800" b="1" dirty="0" smtClean="0"/>
          </a:p>
          <a:p>
            <a:endParaRPr lang="en-US" altLang="zh-CN" sz="2800" b="1" dirty="0"/>
          </a:p>
          <a:p>
            <a:pPr marL="0" indent="0">
              <a:buNone/>
            </a:pPr>
            <a:endParaRPr lang="en-US" altLang="zh-CN" sz="2800" b="1" dirty="0"/>
          </a:p>
          <a:p>
            <a:endParaRPr lang="en-US" altLang="zh-CN" sz="2800" b="1" dirty="0" smtClean="0"/>
          </a:p>
          <a:p>
            <a:pPr marL="0" indent="0">
              <a:buNone/>
            </a:pPr>
            <a:endParaRPr lang="en-US" altLang="zh-CN" sz="2800" b="1" dirty="0"/>
          </a:p>
          <a:p>
            <a:pPr marL="0" indent="0">
              <a:buNone/>
            </a:pPr>
            <a:endParaRPr lang="en-US" altLang="zh-CN" sz="2800" b="1" dirty="0" smtClean="0"/>
          </a:p>
        </p:txBody>
      </p:sp>
      <p:sp>
        <p:nvSpPr>
          <p:cNvPr id="3" name="标题 2"/>
          <p:cNvSpPr>
            <a:spLocks noGrp="1"/>
          </p:cNvSpPr>
          <p:nvPr>
            <p:ph type="title"/>
          </p:nvPr>
        </p:nvSpPr>
        <p:spPr/>
        <p:txBody>
          <a:bodyPr/>
          <a:lstStyle/>
          <a:p>
            <a:r>
              <a:rPr lang="zh-CN" altLang="en-US" dirty="0"/>
              <a:t>线性支持向量机</a:t>
            </a:r>
          </a:p>
        </p:txBody>
      </p:sp>
      <p:sp>
        <p:nvSpPr>
          <p:cNvPr id="8" name="文本框 7">
            <a:extLst>
              <a:ext uri="{FF2B5EF4-FFF2-40B4-BE49-F238E27FC236}">
                <a16:creationId xmlns:a16="http://schemas.microsoft.com/office/drawing/2014/main" id="{DDC10FEA-CA80-481C-A02E-F9CDE89812FF}"/>
              </a:ext>
            </a:extLst>
          </p:cNvPr>
          <p:cNvSpPr txBox="1"/>
          <p:nvPr/>
        </p:nvSpPr>
        <p:spPr>
          <a:xfrm>
            <a:off x="7184676" y="5632308"/>
            <a:ext cx="1843335" cy="400110"/>
          </a:xfrm>
          <a:prstGeom prst="rect">
            <a:avLst/>
          </a:prstGeom>
          <a:noFill/>
        </p:spPr>
        <p:txBody>
          <a:bodyPr wrap="square" rtlCol="0">
            <a:spAutoFit/>
          </a:bodyPr>
          <a:lstStyle/>
          <a:p>
            <a:pPr algn="ctr"/>
            <a:endParaRPr lang="en-US" altLang="zh-CN" sz="20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Rectangle 2"/>
          <p:cNvSpPr>
            <a:spLocks noChangeArrowheads="1"/>
          </p:cNvSpPr>
          <p:nvPr/>
        </p:nvSpPr>
        <p:spPr bwMode="auto">
          <a:xfrm>
            <a:off x="1187623" y="3573016"/>
            <a:ext cx="202874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 name="Rectangle 5"/>
          <p:cNvSpPr>
            <a:spLocks noChangeArrowheads="1"/>
          </p:cNvSpPr>
          <p:nvPr/>
        </p:nvSpPr>
        <p:spPr bwMode="auto">
          <a:xfrm>
            <a:off x="7334" y="12163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4164340473"/>
              </p:ext>
            </p:extLst>
          </p:nvPr>
        </p:nvGraphicFramePr>
        <p:xfrm>
          <a:off x="1475656" y="3074134"/>
          <a:ext cx="4248472" cy="1002938"/>
        </p:xfrm>
        <a:graphic>
          <a:graphicData uri="http://schemas.openxmlformats.org/presentationml/2006/ole">
            <mc:AlternateContent xmlns:mc="http://schemas.openxmlformats.org/markup-compatibility/2006">
              <mc:Choice xmlns:v="urn:schemas-microsoft-com:vml" Requires="v">
                <p:oleObj spid="_x0000_s29742" r:id="rId3" imgW="876300" imgH="431800" progId="Equation.DSMT4">
                  <p:embed/>
                </p:oleObj>
              </mc:Choice>
              <mc:Fallback>
                <p:oleObj r:id="rId3" imgW="8763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074134"/>
                        <a:ext cx="4248472" cy="1002938"/>
                      </a:xfrm>
                      <a:prstGeom prst="rect">
                        <a:avLst/>
                      </a:prstGeom>
                      <a:noFill/>
                    </p:spPr>
                  </p:pic>
                </p:oleObj>
              </mc:Fallback>
            </mc:AlternateContent>
          </a:graphicData>
        </a:graphic>
      </p:graphicFrame>
      <p:sp>
        <p:nvSpPr>
          <p:cNvPr id="11" name="Rectangle 5"/>
          <p:cNvSpPr>
            <a:spLocks noChangeArrowheads="1"/>
          </p:cNvSpPr>
          <p:nvPr/>
        </p:nvSpPr>
        <p:spPr bwMode="auto">
          <a:xfrm>
            <a:off x="1203502" y="4302321"/>
            <a:ext cx="143116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121854110"/>
              </p:ext>
            </p:extLst>
          </p:nvPr>
        </p:nvGraphicFramePr>
        <p:xfrm>
          <a:off x="1203502" y="4302320"/>
          <a:ext cx="6104802" cy="854871"/>
        </p:xfrm>
        <a:graphic>
          <a:graphicData uri="http://schemas.openxmlformats.org/presentationml/2006/ole">
            <mc:AlternateContent xmlns:mc="http://schemas.openxmlformats.org/markup-compatibility/2006">
              <mc:Choice xmlns:v="urn:schemas-microsoft-com:vml" Requires="v">
                <p:oleObj spid="_x0000_s29743" r:id="rId5" imgW="3898900" imgH="457200" progId="Equation.DSMT4">
                  <p:embed/>
                </p:oleObj>
              </mc:Choice>
              <mc:Fallback>
                <p:oleObj r:id="rId5" imgW="389890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502" y="4302320"/>
                        <a:ext cx="6104802" cy="854871"/>
                      </a:xfrm>
                      <a:prstGeom prst="rect">
                        <a:avLst/>
                      </a:prstGeom>
                      <a:noFill/>
                    </p:spPr>
                  </p:pic>
                </p:oleObj>
              </mc:Fallback>
            </mc:AlternateContent>
          </a:graphicData>
        </a:graphic>
      </p:graphicFrame>
    </p:spTree>
    <p:extLst>
      <p:ext uri="{BB962C8B-B14F-4D97-AF65-F5344CB8AC3E}">
        <p14:creationId xmlns:p14="http://schemas.microsoft.com/office/powerpoint/2010/main" val="204565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en-US" altLang="zh-CN" sz="2800" b="1" dirty="0" smtClean="0"/>
              <a:t>b* </a:t>
            </a:r>
            <a:r>
              <a:rPr lang="zh-CN" altLang="en-US" sz="2800" b="1" dirty="0" smtClean="0"/>
              <a:t>如何求解？</a:t>
            </a:r>
            <a:endParaRPr lang="en-US" altLang="zh-CN" sz="2800" b="1" dirty="0"/>
          </a:p>
          <a:p>
            <a:endParaRPr lang="en-US" altLang="zh-CN" sz="2800" b="1" dirty="0"/>
          </a:p>
          <a:p>
            <a:r>
              <a:rPr lang="zh-CN" altLang="en-US" sz="2800" b="1" dirty="0" smtClean="0"/>
              <a:t>对于满足</a:t>
            </a:r>
            <a:endParaRPr lang="en-US" altLang="zh-CN" sz="2800" b="1" dirty="0"/>
          </a:p>
          <a:p>
            <a:endParaRPr lang="zh-CN" altLang="en-US" sz="2800" b="1" dirty="0"/>
          </a:p>
          <a:p>
            <a:r>
              <a:rPr lang="zh-CN" altLang="en-US" sz="2800" b="1" dirty="0" smtClean="0"/>
              <a:t>只有使等号</a:t>
            </a:r>
            <a:r>
              <a:rPr lang="zh-CN" altLang="en-US" sz="2800" b="1" dirty="0"/>
              <a:t>成立</a:t>
            </a:r>
            <a:r>
              <a:rPr lang="zh-CN" altLang="en-US" sz="2800" b="1" dirty="0" smtClean="0"/>
              <a:t>的样本所对应的</a:t>
            </a:r>
            <a:r>
              <a:rPr lang="en-US" altLang="zh-CN" sz="2800" b="1" dirty="0" smtClean="0"/>
              <a:t>a</a:t>
            </a:r>
            <a:r>
              <a:rPr lang="zh-CN" altLang="en-US" sz="2800" b="1" dirty="0" smtClean="0"/>
              <a:t>才会使上式大于零，这些样本就是离分类面最近的样本，决定了最优超平面的位置，这些样本被称为支持向量，往往是训练样本中很少的一部分。</a:t>
            </a:r>
            <a:endParaRPr lang="zh-CN" altLang="en-US" sz="2800" b="1" dirty="0"/>
          </a:p>
        </p:txBody>
      </p:sp>
      <p:sp>
        <p:nvSpPr>
          <p:cNvPr id="3" name="标题 2"/>
          <p:cNvSpPr>
            <a:spLocks noGrp="1"/>
          </p:cNvSpPr>
          <p:nvPr>
            <p:ph type="title"/>
          </p:nvPr>
        </p:nvSpPr>
        <p:spPr/>
        <p:txBody>
          <a:bodyPr/>
          <a:lstStyle/>
          <a:p>
            <a:r>
              <a:rPr lang="zh-CN" altLang="en-US" dirty="0"/>
              <a:t>线性支持向量机</a:t>
            </a: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933855690"/>
              </p:ext>
            </p:extLst>
          </p:nvPr>
        </p:nvGraphicFramePr>
        <p:xfrm>
          <a:off x="2771800" y="3573016"/>
          <a:ext cx="5544616" cy="792088"/>
        </p:xfrm>
        <a:graphic>
          <a:graphicData uri="http://schemas.openxmlformats.org/presentationml/2006/ole">
            <mc:AlternateContent xmlns:mc="http://schemas.openxmlformats.org/markup-compatibility/2006">
              <mc:Choice xmlns:v="urn:schemas-microsoft-com:vml" Requires="v">
                <p:oleObj spid="_x0000_s30744" r:id="rId3" imgW="2552700" imgH="279400" progId="Equation.DSMT4">
                  <p:embed/>
                </p:oleObj>
              </mc:Choice>
              <mc:Fallback>
                <p:oleObj r:id="rId3" imgW="2552700" imgH="279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573016"/>
                        <a:ext cx="5544616" cy="792088"/>
                      </a:xfrm>
                      <a:prstGeom prst="rect">
                        <a:avLst/>
                      </a:prstGeom>
                      <a:noFill/>
                    </p:spPr>
                  </p:pic>
                </p:oleObj>
              </mc:Fallback>
            </mc:AlternateContent>
          </a:graphicData>
        </a:graphic>
      </p:graphicFrame>
    </p:spTree>
    <p:extLst>
      <p:ext uri="{BB962C8B-B14F-4D97-AF65-F5344CB8AC3E}">
        <p14:creationId xmlns:p14="http://schemas.microsoft.com/office/powerpoint/2010/main" val="2198527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3"/>
          </a:xfrm>
        </p:spPr>
        <p:txBody>
          <a:bodyPr>
            <a:normAutofit/>
          </a:bodyPr>
          <a:lstStyle/>
          <a:p>
            <a:r>
              <a:rPr lang="en-US" altLang="zh-CN" sz="2800" b="1" dirty="0" smtClean="0"/>
              <a:t>b* </a:t>
            </a:r>
            <a:r>
              <a:rPr lang="zh-CN" altLang="en-US" sz="2800" b="1" dirty="0" smtClean="0"/>
              <a:t>如何求解？</a:t>
            </a:r>
            <a:endParaRPr lang="en-US" altLang="zh-CN" sz="2800" b="1" dirty="0"/>
          </a:p>
          <a:p>
            <a:r>
              <a:rPr lang="zh-CN" altLang="en-US" sz="2800" b="1" dirty="0" smtClean="0"/>
              <a:t>对于支持向量，有</a:t>
            </a:r>
            <a:endParaRPr lang="en-US" altLang="zh-CN" sz="2800" b="1" dirty="0" smtClean="0"/>
          </a:p>
          <a:p>
            <a:pPr marL="0" indent="0">
              <a:buNone/>
            </a:pPr>
            <a:endParaRPr lang="en-US" altLang="zh-CN" sz="2800" b="1" dirty="0"/>
          </a:p>
          <a:p>
            <a:endParaRPr lang="zh-CN" altLang="en-US" sz="2800" b="1" dirty="0"/>
          </a:p>
          <a:p>
            <a:r>
              <a:rPr lang="zh-CN" altLang="en-US" sz="2800" b="1" dirty="0" smtClean="0"/>
              <a:t>已求出</a:t>
            </a:r>
            <a:r>
              <a:rPr lang="en-US" altLang="zh-CN" sz="2800" b="1" dirty="0" smtClean="0"/>
              <a:t>w*</a:t>
            </a:r>
            <a:r>
              <a:rPr lang="zh-CN" altLang="en-US" sz="2800" b="1" dirty="0" smtClean="0"/>
              <a:t>， </a:t>
            </a:r>
            <a:r>
              <a:rPr lang="en-US" altLang="zh-CN" sz="2800" b="1" dirty="0" smtClean="0"/>
              <a:t>b*</a:t>
            </a:r>
            <a:r>
              <a:rPr lang="zh-CN" altLang="en-US" sz="2800" b="1" dirty="0" smtClean="0"/>
              <a:t>可用任一支持向量根据上式求得。</a:t>
            </a:r>
            <a:endParaRPr lang="en-US" altLang="zh-CN" sz="2800" b="1" dirty="0" smtClean="0"/>
          </a:p>
          <a:p>
            <a:r>
              <a:rPr lang="zh-CN" altLang="en-US" sz="2800" b="1" dirty="0" smtClean="0">
                <a:solidFill>
                  <a:srgbClr val="FF0000"/>
                </a:solidFill>
              </a:rPr>
              <a:t>由于最优超平面的解完全由支持向量决定，这种方法被称为支持向量机。</a:t>
            </a:r>
            <a:endParaRPr lang="zh-CN" altLang="en-US" sz="2800" b="1" dirty="0">
              <a:solidFill>
                <a:srgbClr val="FF0000"/>
              </a:solidFill>
            </a:endParaRPr>
          </a:p>
        </p:txBody>
      </p:sp>
      <p:sp>
        <p:nvSpPr>
          <p:cNvPr id="3" name="标题 2"/>
          <p:cNvSpPr>
            <a:spLocks noGrp="1"/>
          </p:cNvSpPr>
          <p:nvPr>
            <p:ph type="title"/>
          </p:nvPr>
        </p:nvSpPr>
        <p:spPr/>
        <p:txBody>
          <a:bodyPr/>
          <a:lstStyle/>
          <a:p>
            <a:r>
              <a:rPr lang="zh-CN" altLang="en-US" dirty="0"/>
              <a:t>线性支持向量机</a:t>
            </a:r>
          </a:p>
        </p:txBody>
      </p:sp>
      <p:sp>
        <p:nvSpPr>
          <p:cNvPr id="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41414150"/>
              </p:ext>
            </p:extLst>
          </p:nvPr>
        </p:nvGraphicFramePr>
        <p:xfrm>
          <a:off x="1835696" y="3933056"/>
          <a:ext cx="3456384" cy="648072"/>
        </p:xfrm>
        <a:graphic>
          <a:graphicData uri="http://schemas.openxmlformats.org/presentationml/2006/ole">
            <mc:AlternateContent xmlns:mc="http://schemas.openxmlformats.org/markup-compatibility/2006">
              <mc:Choice xmlns:v="urn:schemas-microsoft-com:vml" Requires="v">
                <p:oleObj spid="_x0000_s31767" r:id="rId3" imgW="1459866" imgH="304668" progId="Equation.DSMT4">
                  <p:embed/>
                </p:oleObj>
              </mc:Choice>
              <mc:Fallback>
                <p:oleObj r:id="rId3" imgW="1459866" imgH="304668"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933056"/>
                        <a:ext cx="3456384" cy="648072"/>
                      </a:xfrm>
                      <a:prstGeom prst="rect">
                        <a:avLst/>
                      </a:prstGeom>
                      <a:noFill/>
                    </p:spPr>
                  </p:pic>
                </p:oleObj>
              </mc:Fallback>
            </mc:AlternateContent>
          </a:graphicData>
        </a:graphic>
      </p:graphicFrame>
    </p:spTree>
    <p:extLst>
      <p:ext uri="{BB962C8B-B14F-4D97-AF65-F5344CB8AC3E}">
        <p14:creationId xmlns:p14="http://schemas.microsoft.com/office/powerpoint/2010/main" val="516098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7"/>
            <a:ext cx="4420013" cy="3450696"/>
          </a:xfrm>
        </p:spPr>
        <p:txBody>
          <a:bodyPr>
            <a:normAutofit lnSpcReduction="10000"/>
          </a:bodyPr>
          <a:lstStyle/>
          <a:p>
            <a:r>
              <a:rPr lang="zh-CN" altLang="en-US" sz="2800" b="1" dirty="0"/>
              <a:t>处理噪声和离群点</a:t>
            </a:r>
          </a:p>
          <a:p>
            <a:r>
              <a:rPr lang="zh-CN" altLang="en-US" sz="2800" b="1" dirty="0"/>
              <a:t>求解最优分类面的时间代价大还可能导致泛化性能差。因此，对于分布有交集的数据需要有一定范围内的“错分”，又有较大分界区域的广义最优分类面。</a:t>
            </a:r>
          </a:p>
          <a:p>
            <a:endParaRPr lang="zh-CN" altLang="en-US" sz="2800" b="1" dirty="0"/>
          </a:p>
        </p:txBody>
      </p:sp>
      <p:sp>
        <p:nvSpPr>
          <p:cNvPr id="3" name="标题 2"/>
          <p:cNvSpPr>
            <a:spLocks noGrp="1"/>
          </p:cNvSpPr>
          <p:nvPr>
            <p:ph type="title"/>
          </p:nvPr>
        </p:nvSpPr>
        <p:spPr/>
        <p:txBody>
          <a:bodyPr>
            <a:normAutofit/>
          </a:bodyPr>
          <a:lstStyle/>
          <a:p>
            <a:r>
              <a:rPr lang="zh-CN" altLang="en-US" dirty="0"/>
              <a:t>线性支持向量机 </a:t>
            </a:r>
            <a:r>
              <a:rPr lang="en-US" altLang="zh-CN" dirty="0"/>
              <a:t>-</a:t>
            </a:r>
            <a:r>
              <a:rPr lang="zh-CN" altLang="en-US" dirty="0"/>
              <a:t>噪声和离群点</a:t>
            </a:r>
          </a:p>
        </p:txBody>
      </p:sp>
      <p:grpSp>
        <p:nvGrpSpPr>
          <p:cNvPr id="4" name="组合 3">
            <a:extLst>
              <a:ext uri="{FF2B5EF4-FFF2-40B4-BE49-F238E27FC236}">
                <a16:creationId xmlns:a16="http://schemas.microsoft.com/office/drawing/2014/main" id="{C6D7EF44-5CFE-4C1A-9CF7-D326EB7C4E3B}"/>
              </a:ext>
            </a:extLst>
          </p:cNvPr>
          <p:cNvGrpSpPr/>
          <p:nvPr/>
        </p:nvGrpSpPr>
        <p:grpSpPr>
          <a:xfrm>
            <a:off x="0" y="3789040"/>
            <a:ext cx="1189413" cy="1972387"/>
            <a:chOff x="1411460" y="3571233"/>
            <a:chExt cx="1189413" cy="1972387"/>
          </a:xfrm>
        </p:grpSpPr>
        <p:sp>
          <p:nvSpPr>
            <p:cNvPr id="5" name="文本框 4">
              <a:extLst>
                <a:ext uri="{FF2B5EF4-FFF2-40B4-BE49-F238E27FC236}">
                  <a16:creationId xmlns:a16="http://schemas.microsoft.com/office/drawing/2014/main" id="{1C201610-3745-4B83-B89D-DB95252E347C}"/>
                </a:ext>
              </a:extLst>
            </p:cNvPr>
            <p:cNvSpPr txBox="1"/>
            <p:nvPr/>
          </p:nvSpPr>
          <p:spPr>
            <a:xfrm>
              <a:off x="1411460" y="3571233"/>
              <a:ext cx="1178496" cy="461665"/>
            </a:xfrm>
            <a:prstGeom prst="rect">
              <a:avLst/>
            </a:prstGeom>
            <a:noFill/>
          </p:spPr>
          <p:txBody>
            <a:bodyPr wrap="square" rtlCol="0">
              <a:spAutoFit/>
            </a:bodyPr>
            <a:lstStyle/>
            <a:p>
              <a:pPr algn="ctr"/>
              <a:r>
                <a:rPr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准确性</a:t>
              </a:r>
              <a:endParaRPr lang="en-US" altLang="zh-CN"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1E652308-5899-4C38-BD22-CC69B4A6C972}"/>
                </a:ext>
              </a:extLst>
            </p:cNvPr>
            <p:cNvSpPr txBox="1"/>
            <p:nvPr/>
          </p:nvSpPr>
          <p:spPr>
            <a:xfrm>
              <a:off x="1422377" y="5081955"/>
              <a:ext cx="1178496" cy="461665"/>
            </a:xfrm>
            <a:prstGeom prst="rect">
              <a:avLst/>
            </a:prstGeom>
            <a:noFill/>
          </p:spPr>
          <p:txBody>
            <a:bodyPr wrap="square" rtlCol="0">
              <a:spAutoFit/>
            </a:bodyPr>
            <a:lstStyle/>
            <a:p>
              <a:pPr algn="ctr"/>
              <a:r>
                <a:rPr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泛化性</a:t>
              </a:r>
              <a:endParaRPr lang="en-US" altLang="zh-CN"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7" name="上下箭头 14335">
              <a:extLst>
                <a:ext uri="{FF2B5EF4-FFF2-40B4-BE49-F238E27FC236}">
                  <a16:creationId xmlns:a16="http://schemas.microsoft.com/office/drawing/2014/main" id="{6A65950B-53B8-4670-8359-51D1B0DBD279}"/>
                </a:ext>
              </a:extLst>
            </p:cNvPr>
            <p:cNvSpPr/>
            <p:nvPr/>
          </p:nvSpPr>
          <p:spPr>
            <a:xfrm>
              <a:off x="1859595" y="4159719"/>
              <a:ext cx="339044" cy="798519"/>
            </a:xfrm>
            <a:prstGeom prst="up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7D70336F-F35F-425C-B0D1-61EFC410ACCB}"/>
              </a:ext>
            </a:extLst>
          </p:cNvPr>
          <p:cNvPicPr>
            <a:picLocks noChangeAspect="1"/>
          </p:cNvPicPr>
          <p:nvPr/>
        </p:nvPicPr>
        <p:blipFill>
          <a:blip r:embed="rId2"/>
          <a:stretch>
            <a:fillRect/>
          </a:stretch>
        </p:blipFill>
        <p:spPr>
          <a:xfrm>
            <a:off x="5213130" y="3412283"/>
            <a:ext cx="3895374" cy="3450697"/>
          </a:xfrm>
          <a:prstGeom prst="rect">
            <a:avLst/>
          </a:prstGeom>
        </p:spPr>
      </p:pic>
    </p:spTree>
    <p:extLst>
      <p:ext uri="{BB962C8B-B14F-4D97-AF65-F5344CB8AC3E}">
        <p14:creationId xmlns:p14="http://schemas.microsoft.com/office/powerpoint/2010/main" val="292209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1" y="2492896"/>
            <a:ext cx="8640960" cy="3450696"/>
          </a:xfrm>
        </p:spPr>
        <p:txBody>
          <a:bodyPr>
            <a:normAutofit/>
          </a:bodyPr>
          <a:lstStyle/>
          <a:p>
            <a:r>
              <a:rPr lang="zh-CN" altLang="en-US" sz="2800" b="1" dirty="0"/>
              <a:t>线性模型在解决复杂分类问题时适应性较差。而对于非线性可分的数据样本，可能通过适当的函数变换，将其</a:t>
            </a:r>
            <a:r>
              <a:rPr lang="zh-CN" altLang="en-US" sz="2800" b="1" dirty="0">
                <a:solidFill>
                  <a:srgbClr val="FF0000"/>
                </a:solidFill>
              </a:rPr>
              <a:t>在高维空间中转化为线性可分</a:t>
            </a:r>
            <a:r>
              <a:rPr lang="zh-CN" altLang="en-US" sz="2800" b="1" dirty="0"/>
              <a:t>。</a:t>
            </a:r>
          </a:p>
          <a:p>
            <a:endParaRPr lang="zh-CN" altLang="en-US" sz="2800" b="1" dirty="0"/>
          </a:p>
        </p:txBody>
      </p:sp>
      <p:sp>
        <p:nvSpPr>
          <p:cNvPr id="3" name="标题 2"/>
          <p:cNvSpPr>
            <a:spLocks noGrp="1"/>
          </p:cNvSpPr>
          <p:nvPr>
            <p:ph type="title"/>
          </p:nvPr>
        </p:nvSpPr>
        <p:spPr/>
        <p:txBody>
          <a:bodyPr/>
          <a:lstStyle/>
          <a:p>
            <a:r>
              <a:rPr lang="zh-CN" altLang="en-US" dirty="0"/>
              <a:t>非线性支持向量机</a:t>
            </a:r>
          </a:p>
        </p:txBody>
      </p:sp>
      <p:graphicFrame>
        <p:nvGraphicFramePr>
          <p:cNvPr id="4" name="Object 22">
            <a:extLst>
              <a:ext uri="{FF2B5EF4-FFF2-40B4-BE49-F238E27FC236}">
                <a16:creationId xmlns:a16="http://schemas.microsoft.com/office/drawing/2014/main" id="{6BC466C2-FF4E-42E7-B1B3-85B4C0B8B9BC}"/>
              </a:ext>
            </a:extLst>
          </p:cNvPr>
          <p:cNvGraphicFramePr>
            <a:graphicFrameLocks noChangeAspect="1"/>
          </p:cNvGraphicFramePr>
          <p:nvPr>
            <p:extLst>
              <p:ext uri="{D42A27DB-BD31-4B8C-83A1-F6EECF244321}">
                <p14:modId xmlns:p14="http://schemas.microsoft.com/office/powerpoint/2010/main" val="988334088"/>
              </p:ext>
            </p:extLst>
          </p:nvPr>
        </p:nvGraphicFramePr>
        <p:xfrm>
          <a:off x="2555776" y="4699248"/>
          <a:ext cx="4343400" cy="2114128"/>
        </p:xfrm>
        <a:graphic>
          <a:graphicData uri="http://schemas.openxmlformats.org/presentationml/2006/ole">
            <mc:AlternateContent xmlns:mc="http://schemas.openxmlformats.org/markup-compatibility/2006">
              <mc:Choice xmlns:v="urn:schemas-microsoft-com:vml" Requires="v">
                <p:oleObj spid="_x0000_s17490" name="Picture2" r:id="rId3" imgW="4400640" imgH="1971720" progId="Word.Picture.8">
                  <p:embed/>
                </p:oleObj>
              </mc:Choice>
              <mc:Fallback>
                <p:oleObj name="Picture2" r:id="rId3" imgW="4400640" imgH="1971720" progId="Word.Picture.8">
                  <p:embed/>
                  <p:pic>
                    <p:nvPicPr>
                      <p:cNvPr id="12"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4699248"/>
                        <a:ext cx="4343400" cy="2114128"/>
                      </a:xfrm>
                      <a:prstGeom prst="rect">
                        <a:avLst/>
                      </a:prstGeom>
                      <a:solidFill>
                        <a:schemeClr val="bg1"/>
                      </a:solidFill>
                      <a:ln>
                        <a:noFill/>
                      </a:ln>
                      <a:effectLst/>
                    </p:spPr>
                  </p:pic>
                </p:oleObj>
              </mc:Fallback>
            </mc:AlternateContent>
          </a:graphicData>
        </a:graphic>
      </p:graphicFrame>
      <p:graphicFrame>
        <p:nvGraphicFramePr>
          <p:cNvPr id="5" name="Object 23">
            <a:extLst>
              <a:ext uri="{FF2B5EF4-FFF2-40B4-BE49-F238E27FC236}">
                <a16:creationId xmlns:a16="http://schemas.microsoft.com/office/drawing/2014/main" id="{B74091B9-7806-42FC-AD72-7F870005A00F}"/>
              </a:ext>
            </a:extLst>
          </p:cNvPr>
          <p:cNvGraphicFramePr>
            <a:graphicFrameLocks noChangeAspect="1"/>
          </p:cNvGraphicFramePr>
          <p:nvPr>
            <p:extLst>
              <p:ext uri="{D42A27DB-BD31-4B8C-83A1-F6EECF244321}">
                <p14:modId xmlns:p14="http://schemas.microsoft.com/office/powerpoint/2010/main" val="1721034029"/>
              </p:ext>
            </p:extLst>
          </p:nvPr>
        </p:nvGraphicFramePr>
        <p:xfrm>
          <a:off x="2560712" y="3840449"/>
          <a:ext cx="4305300" cy="447675"/>
        </p:xfrm>
        <a:graphic>
          <a:graphicData uri="http://schemas.openxmlformats.org/presentationml/2006/ole">
            <mc:AlternateContent xmlns:mc="http://schemas.openxmlformats.org/markup-compatibility/2006">
              <mc:Choice xmlns:v="urn:schemas-microsoft-com:vml" Requires="v">
                <p:oleObj spid="_x0000_s17491" name="Picture" r:id="rId5" imgW="4305240" imgH="447840" progId="Word.Picture.8">
                  <p:embed/>
                </p:oleObj>
              </mc:Choice>
              <mc:Fallback>
                <p:oleObj name="Picture" r:id="rId5" imgW="4305240" imgH="447840" progId="Word.Picture.8">
                  <p:embed/>
                  <p:pic>
                    <p:nvPicPr>
                      <p:cNvPr id="13"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0712" y="3840449"/>
                        <a:ext cx="4305300" cy="447675"/>
                      </a:xfrm>
                      <a:prstGeom prst="rect">
                        <a:avLst/>
                      </a:prstGeom>
                      <a:solidFill>
                        <a:schemeClr val="bg1"/>
                      </a:solidFill>
                      <a:ln>
                        <a:noFill/>
                      </a:ln>
                      <a:effectLst/>
                    </p:spPr>
                  </p:pic>
                </p:oleObj>
              </mc:Fallback>
            </mc:AlternateContent>
          </a:graphicData>
        </a:graphic>
      </p:graphicFrame>
      <p:sp>
        <p:nvSpPr>
          <p:cNvPr id="6" name="下箭头 2">
            <a:extLst>
              <a:ext uri="{FF2B5EF4-FFF2-40B4-BE49-F238E27FC236}">
                <a16:creationId xmlns:a16="http://schemas.microsoft.com/office/drawing/2014/main" id="{FD0C0826-4BD7-4D7E-8F2D-489D3E244C15}"/>
              </a:ext>
            </a:extLst>
          </p:cNvPr>
          <p:cNvSpPr/>
          <p:nvPr/>
        </p:nvSpPr>
        <p:spPr>
          <a:xfrm>
            <a:off x="4215755" y="4218244"/>
            <a:ext cx="712490" cy="50405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248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492896"/>
            <a:ext cx="7408333" cy="3450696"/>
          </a:xfrm>
        </p:spPr>
        <p:txBody>
          <a:bodyPr>
            <a:normAutofit/>
          </a:bodyPr>
          <a:lstStyle/>
          <a:p>
            <a:r>
              <a:rPr lang="zh-CN" altLang="en-US" sz="2800" b="1" dirty="0"/>
              <a:t>可以把样本</a:t>
            </a:r>
            <a:r>
              <a:rPr lang="en-US" altLang="zh-CN" sz="2800" b="1" dirty="0"/>
              <a:t>x</a:t>
            </a:r>
            <a:r>
              <a:rPr lang="zh-CN" altLang="en-US" sz="2800" b="1" dirty="0"/>
              <a:t>映射到某个高维特征空间        ，并在其中使用线性分类器。</a:t>
            </a:r>
          </a:p>
          <a:p>
            <a:endParaRPr lang="zh-CN" altLang="en-US" sz="2800" b="1" dirty="0"/>
          </a:p>
          <a:p>
            <a:endParaRPr lang="zh-CN" altLang="en-US" sz="2800" b="1" dirty="0"/>
          </a:p>
        </p:txBody>
      </p:sp>
      <p:sp>
        <p:nvSpPr>
          <p:cNvPr id="3" name="标题 2"/>
          <p:cNvSpPr>
            <a:spLocks noGrp="1"/>
          </p:cNvSpPr>
          <p:nvPr>
            <p:ph type="title"/>
          </p:nvPr>
        </p:nvSpPr>
        <p:spPr/>
        <p:txBody>
          <a:bodyPr/>
          <a:lstStyle/>
          <a:p>
            <a:r>
              <a:rPr lang="zh-CN" altLang="en-US" dirty="0"/>
              <a:t>非线性支持向量机</a:t>
            </a:r>
          </a:p>
        </p:txBody>
      </p:sp>
      <p:graphicFrame>
        <p:nvGraphicFramePr>
          <p:cNvPr id="4" name="对象 3">
            <a:extLst>
              <a:ext uri="{FF2B5EF4-FFF2-40B4-BE49-F238E27FC236}">
                <a16:creationId xmlns:a16="http://schemas.microsoft.com/office/drawing/2014/main" id="{494C29D0-12E3-4BFE-B069-29752F522BEE}"/>
              </a:ext>
            </a:extLst>
          </p:cNvPr>
          <p:cNvGraphicFramePr>
            <a:graphicFrameLocks noChangeAspect="1"/>
          </p:cNvGraphicFramePr>
          <p:nvPr>
            <p:extLst>
              <p:ext uri="{D42A27DB-BD31-4B8C-83A1-F6EECF244321}">
                <p14:modId xmlns:p14="http://schemas.microsoft.com/office/powerpoint/2010/main" val="2649811199"/>
              </p:ext>
            </p:extLst>
          </p:nvPr>
        </p:nvGraphicFramePr>
        <p:xfrm>
          <a:off x="7164288" y="2574429"/>
          <a:ext cx="601652" cy="378238"/>
        </p:xfrm>
        <a:graphic>
          <a:graphicData uri="http://schemas.openxmlformats.org/presentationml/2006/ole">
            <mc:AlternateContent xmlns:mc="http://schemas.openxmlformats.org/markup-compatibility/2006">
              <mc:Choice xmlns:v="urn:schemas-microsoft-com:vml" Requires="v">
                <p:oleObj spid="_x0000_s18586" name="Formula" r:id="rId3" imgW="280800" imgH="176760" progId="Equation.Ribbit">
                  <p:embed/>
                </p:oleObj>
              </mc:Choice>
              <mc:Fallback>
                <p:oleObj name="Formula" r:id="rId3" imgW="280800" imgH="176760" progId="Equation.Ribbit">
                  <p:embed/>
                  <p:pic>
                    <p:nvPicPr>
                      <p:cNvPr id="7" name="对象 6"/>
                      <p:cNvPicPr/>
                      <p:nvPr/>
                    </p:nvPicPr>
                    <p:blipFill>
                      <a:blip r:embed="rId4"/>
                      <a:stretch>
                        <a:fillRect/>
                      </a:stretch>
                    </p:blipFill>
                    <p:spPr>
                      <a:xfrm>
                        <a:off x="7164288" y="2574429"/>
                        <a:ext cx="601652" cy="378238"/>
                      </a:xfrm>
                      <a:prstGeom prst="rect">
                        <a:avLst/>
                      </a:prstGeom>
                    </p:spPr>
                  </p:pic>
                </p:oleObj>
              </mc:Fallback>
            </mc:AlternateContent>
          </a:graphicData>
        </a:graphic>
      </p:graphicFrame>
      <p:graphicFrame>
        <p:nvGraphicFramePr>
          <p:cNvPr id="5" name="Object 10">
            <a:extLst>
              <a:ext uri="{FF2B5EF4-FFF2-40B4-BE49-F238E27FC236}">
                <a16:creationId xmlns:a16="http://schemas.microsoft.com/office/drawing/2014/main" id="{E4058300-5D89-480C-B2AD-FA1172BA9311}"/>
              </a:ext>
            </a:extLst>
          </p:cNvPr>
          <p:cNvGraphicFramePr>
            <a:graphicFrameLocks noChangeAspect="1"/>
          </p:cNvGraphicFramePr>
          <p:nvPr>
            <p:extLst>
              <p:ext uri="{D42A27DB-BD31-4B8C-83A1-F6EECF244321}">
                <p14:modId xmlns:p14="http://schemas.microsoft.com/office/powerpoint/2010/main" val="2164346887"/>
              </p:ext>
            </p:extLst>
          </p:nvPr>
        </p:nvGraphicFramePr>
        <p:xfrm>
          <a:off x="540838" y="3535188"/>
          <a:ext cx="3581400" cy="3278188"/>
        </p:xfrm>
        <a:graphic>
          <a:graphicData uri="http://schemas.openxmlformats.org/presentationml/2006/ole">
            <mc:AlternateContent xmlns:mc="http://schemas.openxmlformats.org/markup-compatibility/2006">
              <mc:Choice xmlns:v="urn:schemas-microsoft-com:vml" Requires="v">
                <p:oleObj spid="_x0000_s18587" name="Picture2" r:id="rId5" imgW="3371760" imgH="3086280" progId="Word.Picture.8">
                  <p:embed/>
                </p:oleObj>
              </mc:Choice>
              <mc:Fallback>
                <p:oleObj name="Picture2" r:id="rId5" imgW="3371760" imgH="3086280" progId="Word.Picture.8">
                  <p:embed/>
                  <p:pic>
                    <p:nvPicPr>
                      <p:cNvPr id="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838" y="3535188"/>
                        <a:ext cx="3581400" cy="3278188"/>
                      </a:xfrm>
                      <a:prstGeom prst="rect">
                        <a:avLst/>
                      </a:prstGeom>
                      <a:solidFill>
                        <a:schemeClr val="bg1"/>
                      </a:solidFill>
                      <a:ln>
                        <a:noFill/>
                      </a:ln>
                      <a:effectLst/>
                    </p:spPr>
                  </p:pic>
                </p:oleObj>
              </mc:Fallback>
            </mc:AlternateContent>
          </a:graphicData>
        </a:graphic>
      </p:graphicFrame>
      <p:graphicFrame>
        <p:nvGraphicFramePr>
          <p:cNvPr id="6" name="Object 11">
            <a:extLst>
              <a:ext uri="{FF2B5EF4-FFF2-40B4-BE49-F238E27FC236}">
                <a16:creationId xmlns:a16="http://schemas.microsoft.com/office/drawing/2014/main" id="{940ECBE1-0D75-490A-894B-E058EAC33D69}"/>
              </a:ext>
            </a:extLst>
          </p:cNvPr>
          <p:cNvGraphicFramePr>
            <a:graphicFrameLocks noChangeAspect="1"/>
          </p:cNvGraphicFramePr>
          <p:nvPr>
            <p:extLst>
              <p:ext uri="{D42A27DB-BD31-4B8C-83A1-F6EECF244321}">
                <p14:modId xmlns:p14="http://schemas.microsoft.com/office/powerpoint/2010/main" val="1914379338"/>
              </p:ext>
            </p:extLst>
          </p:nvPr>
        </p:nvGraphicFramePr>
        <p:xfrm>
          <a:off x="4960438" y="3535188"/>
          <a:ext cx="3733800" cy="3263900"/>
        </p:xfrm>
        <a:graphic>
          <a:graphicData uri="http://schemas.openxmlformats.org/presentationml/2006/ole">
            <mc:AlternateContent xmlns:mc="http://schemas.openxmlformats.org/markup-compatibility/2006">
              <mc:Choice xmlns:v="urn:schemas-microsoft-com:vml" Requires="v">
                <p:oleObj spid="_x0000_s18588" name="Picture2" r:id="rId7" imgW="3857760" imgH="3371760" progId="Word.Picture.8">
                  <p:embed/>
                </p:oleObj>
              </mc:Choice>
              <mc:Fallback>
                <p:oleObj name="Picture2" r:id="rId7" imgW="3857760" imgH="3371760" progId="Word.Picture.8">
                  <p:embed/>
                  <p:pic>
                    <p:nvPicPr>
                      <p:cNvPr id="9"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0438" y="3535188"/>
                        <a:ext cx="3733800" cy="3263900"/>
                      </a:xfrm>
                      <a:prstGeom prst="rect">
                        <a:avLst/>
                      </a:prstGeom>
                      <a:solidFill>
                        <a:schemeClr val="bg1"/>
                      </a:solidFill>
                      <a:ln>
                        <a:noFill/>
                      </a:ln>
                      <a:effectLst/>
                    </p:spPr>
                  </p:pic>
                </p:oleObj>
              </mc:Fallback>
            </mc:AlternateContent>
          </a:graphicData>
        </a:graphic>
      </p:graphicFrame>
      <p:sp>
        <p:nvSpPr>
          <p:cNvPr id="7" name="右箭头 3">
            <a:extLst>
              <a:ext uri="{FF2B5EF4-FFF2-40B4-BE49-F238E27FC236}">
                <a16:creationId xmlns:a16="http://schemas.microsoft.com/office/drawing/2014/main" id="{429F25E3-C6BA-41B9-83D6-32C092FAD46C}"/>
              </a:ext>
            </a:extLst>
          </p:cNvPr>
          <p:cNvSpPr/>
          <p:nvPr/>
        </p:nvSpPr>
        <p:spPr>
          <a:xfrm>
            <a:off x="4319364" y="5139417"/>
            <a:ext cx="422175" cy="288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7D8341D2-C6E3-4273-95EA-047246173E83}"/>
              </a:ext>
            </a:extLst>
          </p:cNvPr>
          <p:cNvGraphicFramePr>
            <a:graphicFrameLocks noChangeAspect="1"/>
          </p:cNvGraphicFramePr>
          <p:nvPr>
            <p:extLst>
              <p:ext uri="{D42A27DB-BD31-4B8C-83A1-F6EECF244321}">
                <p14:modId xmlns:p14="http://schemas.microsoft.com/office/powerpoint/2010/main" val="2772032363"/>
              </p:ext>
            </p:extLst>
          </p:nvPr>
        </p:nvGraphicFramePr>
        <p:xfrm>
          <a:off x="3796625" y="4123892"/>
          <a:ext cx="1457325" cy="307975"/>
        </p:xfrm>
        <a:graphic>
          <a:graphicData uri="http://schemas.openxmlformats.org/presentationml/2006/ole">
            <mc:AlternateContent xmlns:mc="http://schemas.openxmlformats.org/markup-compatibility/2006">
              <mc:Choice xmlns:v="urn:schemas-microsoft-com:vml" Requires="v">
                <p:oleObj spid="_x0000_s18589" name="Formula" r:id="rId9" imgW="833400" imgH="176760" progId="Equation.Ribbit">
                  <p:embed/>
                </p:oleObj>
              </mc:Choice>
              <mc:Fallback>
                <p:oleObj name="Formula" r:id="rId9" imgW="833400" imgH="176760" progId="Equation.Ribbit">
                  <p:embed/>
                  <p:pic>
                    <p:nvPicPr>
                      <p:cNvPr id="11" name="对象 10"/>
                      <p:cNvPicPr/>
                      <p:nvPr/>
                    </p:nvPicPr>
                    <p:blipFill>
                      <a:blip r:embed="rId10"/>
                      <a:stretch>
                        <a:fillRect/>
                      </a:stretch>
                    </p:blipFill>
                    <p:spPr>
                      <a:xfrm>
                        <a:off x="3796625" y="4123892"/>
                        <a:ext cx="1457325" cy="307975"/>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C438AA48-F1E1-4F68-AB1A-1856C7C8DD43}"/>
              </a:ext>
            </a:extLst>
          </p:cNvPr>
          <p:cNvSpPr/>
          <p:nvPr/>
        </p:nvSpPr>
        <p:spPr>
          <a:xfrm>
            <a:off x="3694026" y="3984103"/>
            <a:ext cx="1670062" cy="528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88223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非线性支持向量机 </a:t>
            </a:r>
            <a:r>
              <a:rPr lang="en-US" altLang="zh-CN" dirty="0"/>
              <a:t>- XOR</a:t>
            </a:r>
            <a:r>
              <a:rPr lang="zh-CN" altLang="en-US" dirty="0"/>
              <a:t>问题</a:t>
            </a:r>
          </a:p>
        </p:txBody>
      </p:sp>
      <p:sp>
        <p:nvSpPr>
          <p:cNvPr id="4" name="内容占位符 1">
            <a:extLst>
              <a:ext uri="{FF2B5EF4-FFF2-40B4-BE49-F238E27FC236}">
                <a16:creationId xmlns:a16="http://schemas.microsoft.com/office/drawing/2014/main" id="{14D8EEBE-C6DF-4325-B679-BEA40BE1634F}"/>
              </a:ext>
            </a:extLst>
          </p:cNvPr>
          <p:cNvSpPr txBox="1">
            <a:spLocks/>
          </p:cNvSpPr>
          <p:nvPr/>
        </p:nvSpPr>
        <p:spPr>
          <a:xfrm>
            <a:off x="457200" y="1605980"/>
            <a:ext cx="8229600" cy="462654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spcBef>
                <a:spcPts val="1800"/>
              </a:spcBef>
              <a:buClr>
                <a:srgbClr val="FF0000"/>
              </a:buClr>
              <a:buFont typeface="Wingdings" panose="05000000000000000000" pitchFamily="2" charset="2"/>
              <a:buChar char="l"/>
            </a:pPr>
            <a:endParaRPr lang="en-US" altLang="zh-CN" sz="2600" dirty="0">
              <a:latin typeface="Cambria Math" panose="02040503050406030204" pitchFamily="18" charset="0"/>
              <a:ea typeface="华文中宋" panose="02010600040101010101" pitchFamily="2" charset="-122"/>
            </a:endParaRPr>
          </a:p>
          <a:p>
            <a:pPr marL="0" lvl="1" indent="0">
              <a:lnSpc>
                <a:spcPct val="90000"/>
              </a:lnSpc>
              <a:spcBef>
                <a:spcPts val="18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二维样本集                      </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6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第一类</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(0, 0)和 (1, 1)，</a:t>
            </a: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第二类</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(1, 0)和 (0, 1)</a:t>
            </a:r>
          </a:p>
          <a:p>
            <a:pPr marL="0" lvl="1" indent="0">
              <a:lnSpc>
                <a:spcPct val="90000"/>
              </a:lnSpc>
              <a:spcBef>
                <a:spcPts val="6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600"/>
              </a:spcBef>
              <a:buSzPct val="75000"/>
              <a:buFont typeface="Symbol" pitchFamily="18" charset="2"/>
              <a:buNone/>
            </a:pP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a:p>
            <a:pPr marL="0" lvl="1" indent="0">
              <a:lnSpc>
                <a:spcPct val="90000"/>
              </a:lnSpc>
              <a:spcBef>
                <a:spcPts val="1800"/>
              </a:spcBef>
              <a:buSzPct val="75000"/>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映射函数</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5" name="Group 19">
            <a:extLst>
              <a:ext uri="{FF2B5EF4-FFF2-40B4-BE49-F238E27FC236}">
                <a16:creationId xmlns:a16="http://schemas.microsoft.com/office/drawing/2014/main" id="{BFFF6284-1F4C-4B5F-9B41-A4609F637130}"/>
              </a:ext>
            </a:extLst>
          </p:cNvPr>
          <p:cNvGrpSpPr>
            <a:grpSpLocks/>
          </p:cNvGrpSpPr>
          <p:nvPr/>
        </p:nvGrpSpPr>
        <p:grpSpPr bwMode="auto">
          <a:xfrm>
            <a:off x="5319720" y="2684990"/>
            <a:ext cx="3700747" cy="2976258"/>
            <a:chOff x="1344" y="1776"/>
            <a:chExt cx="3024" cy="2400"/>
          </a:xfrm>
        </p:grpSpPr>
        <p:sp>
          <p:nvSpPr>
            <p:cNvPr id="6" name="Line 13">
              <a:extLst>
                <a:ext uri="{FF2B5EF4-FFF2-40B4-BE49-F238E27FC236}">
                  <a16:creationId xmlns:a16="http://schemas.microsoft.com/office/drawing/2014/main" id="{2864DF5E-803D-43BF-9EBA-B7FA72DB4ADE}"/>
                </a:ext>
              </a:extLst>
            </p:cNvPr>
            <p:cNvSpPr>
              <a:spLocks noChangeShapeType="1"/>
            </p:cNvSpPr>
            <p:nvPr/>
          </p:nvSpPr>
          <p:spPr bwMode="auto">
            <a:xfrm>
              <a:off x="1344" y="3024"/>
              <a:ext cx="3024" cy="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14">
              <a:extLst>
                <a:ext uri="{FF2B5EF4-FFF2-40B4-BE49-F238E27FC236}">
                  <a16:creationId xmlns:a16="http://schemas.microsoft.com/office/drawing/2014/main" id="{2E03815E-0AEC-4680-910C-3397BFD307BD}"/>
                </a:ext>
              </a:extLst>
            </p:cNvPr>
            <p:cNvSpPr>
              <a:spLocks noChangeShapeType="1"/>
            </p:cNvSpPr>
            <p:nvPr/>
          </p:nvSpPr>
          <p:spPr bwMode="auto">
            <a:xfrm flipV="1">
              <a:off x="2736" y="1776"/>
              <a:ext cx="0" cy="2400"/>
            </a:xfrm>
            <a:prstGeom prst="line">
              <a:avLst/>
            </a:prstGeom>
            <a:noFill/>
            <a:ln w="508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5">
              <a:extLst>
                <a:ext uri="{FF2B5EF4-FFF2-40B4-BE49-F238E27FC236}">
                  <a16:creationId xmlns:a16="http://schemas.microsoft.com/office/drawing/2014/main" id="{A1AE7AD9-E038-48D7-8D87-80003BC3F6B9}"/>
                </a:ext>
              </a:extLst>
            </p:cNvPr>
            <p:cNvSpPr>
              <a:spLocks noChangeArrowheads="1"/>
            </p:cNvSpPr>
            <p:nvPr/>
          </p:nvSpPr>
          <p:spPr bwMode="auto">
            <a:xfrm>
              <a:off x="1776" y="2160"/>
              <a:ext cx="192" cy="192"/>
            </a:xfrm>
            <a:prstGeom prst="ellipse">
              <a:avLst/>
            </a:prstGeom>
            <a:solidFill>
              <a:srgbClr val="FF0000"/>
            </a:solidFill>
            <a:ln w="5080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endParaRPr lang="zh-CN" altLang="en-US" sz="1800" b="0">
                <a:latin typeface="Arial" panose="020B0604020202020204" pitchFamily="34" charset="0"/>
              </a:endParaRPr>
            </a:p>
          </p:txBody>
        </p:sp>
        <p:sp>
          <p:nvSpPr>
            <p:cNvPr id="9" name="Oval 16">
              <a:extLst>
                <a:ext uri="{FF2B5EF4-FFF2-40B4-BE49-F238E27FC236}">
                  <a16:creationId xmlns:a16="http://schemas.microsoft.com/office/drawing/2014/main" id="{11C97DFC-E409-4F90-B319-B16698F8324C}"/>
                </a:ext>
              </a:extLst>
            </p:cNvPr>
            <p:cNvSpPr>
              <a:spLocks noChangeArrowheads="1"/>
            </p:cNvSpPr>
            <p:nvPr/>
          </p:nvSpPr>
          <p:spPr bwMode="auto">
            <a:xfrm>
              <a:off x="3696" y="3744"/>
              <a:ext cx="192" cy="192"/>
            </a:xfrm>
            <a:prstGeom prst="ellipse">
              <a:avLst/>
            </a:prstGeom>
            <a:solidFill>
              <a:srgbClr val="FF0000"/>
            </a:solidFill>
            <a:ln w="5080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endParaRPr lang="zh-CN" altLang="en-US" sz="1800" b="0">
                <a:latin typeface="Arial" panose="020B0604020202020204" pitchFamily="34" charset="0"/>
              </a:endParaRPr>
            </a:p>
          </p:txBody>
        </p:sp>
        <p:sp>
          <p:nvSpPr>
            <p:cNvPr id="10" name="Oval 17">
              <a:extLst>
                <a:ext uri="{FF2B5EF4-FFF2-40B4-BE49-F238E27FC236}">
                  <a16:creationId xmlns:a16="http://schemas.microsoft.com/office/drawing/2014/main" id="{7DE14B04-215A-4E91-AF12-0C0D352576FC}"/>
                </a:ext>
              </a:extLst>
            </p:cNvPr>
            <p:cNvSpPr>
              <a:spLocks noChangeArrowheads="1"/>
            </p:cNvSpPr>
            <p:nvPr/>
          </p:nvSpPr>
          <p:spPr bwMode="auto">
            <a:xfrm>
              <a:off x="3600" y="2160"/>
              <a:ext cx="192" cy="192"/>
            </a:xfrm>
            <a:prstGeom prst="ellipse">
              <a:avLst/>
            </a:prstGeom>
            <a:solidFill>
              <a:schemeClr val="hlink"/>
            </a:solidFill>
            <a:ln w="50800"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endParaRPr lang="zh-CN" altLang="en-US" sz="1800" b="0">
                <a:latin typeface="Arial" panose="020B0604020202020204" pitchFamily="34" charset="0"/>
              </a:endParaRPr>
            </a:p>
          </p:txBody>
        </p:sp>
        <p:sp>
          <p:nvSpPr>
            <p:cNvPr id="11" name="Oval 18">
              <a:extLst>
                <a:ext uri="{FF2B5EF4-FFF2-40B4-BE49-F238E27FC236}">
                  <a16:creationId xmlns:a16="http://schemas.microsoft.com/office/drawing/2014/main" id="{36F52C01-7361-45E9-BCD0-76E134956350}"/>
                </a:ext>
              </a:extLst>
            </p:cNvPr>
            <p:cNvSpPr>
              <a:spLocks noChangeArrowheads="1"/>
            </p:cNvSpPr>
            <p:nvPr/>
          </p:nvSpPr>
          <p:spPr bwMode="auto">
            <a:xfrm>
              <a:off x="1776" y="3744"/>
              <a:ext cx="192" cy="192"/>
            </a:xfrm>
            <a:prstGeom prst="ellipse">
              <a:avLst/>
            </a:prstGeom>
            <a:solidFill>
              <a:schemeClr val="hlink"/>
            </a:solidFill>
            <a:ln w="50800"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endParaRPr lang="zh-CN" altLang="en-US" sz="1800" b="0">
                <a:latin typeface="Arial" panose="020B0604020202020204" pitchFamily="34" charset="0"/>
              </a:endParaRPr>
            </a:p>
          </p:txBody>
        </p:sp>
      </p:grpSp>
      <p:graphicFrame>
        <p:nvGraphicFramePr>
          <p:cNvPr id="12" name="对象 11">
            <a:extLst>
              <a:ext uri="{FF2B5EF4-FFF2-40B4-BE49-F238E27FC236}">
                <a16:creationId xmlns:a16="http://schemas.microsoft.com/office/drawing/2014/main" id="{F40525FF-C239-4A5E-A02C-756D1966C44A}"/>
              </a:ext>
            </a:extLst>
          </p:cNvPr>
          <p:cNvGraphicFramePr>
            <a:graphicFrameLocks noChangeAspect="1"/>
          </p:cNvGraphicFramePr>
          <p:nvPr>
            <p:extLst>
              <p:ext uri="{D42A27DB-BD31-4B8C-83A1-F6EECF244321}">
                <p14:modId xmlns:p14="http://schemas.microsoft.com/office/powerpoint/2010/main" val="4149437929"/>
              </p:ext>
            </p:extLst>
          </p:nvPr>
        </p:nvGraphicFramePr>
        <p:xfrm>
          <a:off x="1881514" y="2229195"/>
          <a:ext cx="1312862" cy="309562"/>
        </p:xfrm>
        <a:graphic>
          <a:graphicData uri="http://schemas.openxmlformats.org/presentationml/2006/ole">
            <mc:AlternateContent xmlns:mc="http://schemas.openxmlformats.org/markup-compatibility/2006">
              <mc:Choice xmlns:v="urn:schemas-microsoft-com:vml" Requires="v">
                <p:oleObj spid="_x0000_s19656" name="Formula" r:id="rId3" imgW="750600" imgH="176760" progId="Equation.Ribbit">
                  <p:embed/>
                </p:oleObj>
              </mc:Choice>
              <mc:Fallback>
                <p:oleObj name="Formula" r:id="rId3" imgW="750600" imgH="176760" progId="Equation.Ribbit">
                  <p:embed/>
                  <p:pic>
                    <p:nvPicPr>
                      <p:cNvPr id="19" name="对象 18"/>
                      <p:cNvPicPr/>
                      <p:nvPr/>
                    </p:nvPicPr>
                    <p:blipFill>
                      <a:blip r:embed="rId4"/>
                      <a:stretch>
                        <a:fillRect/>
                      </a:stretch>
                    </p:blipFill>
                    <p:spPr>
                      <a:xfrm>
                        <a:off x="1881514" y="2229195"/>
                        <a:ext cx="1312862" cy="309562"/>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9CA3EDB5-3FE1-4C2F-85E1-E78D012BD149}"/>
              </a:ext>
            </a:extLst>
          </p:cNvPr>
          <p:cNvSpPr txBox="1"/>
          <p:nvPr/>
        </p:nvSpPr>
        <p:spPr>
          <a:xfrm>
            <a:off x="467274" y="3119184"/>
            <a:ext cx="4508705" cy="400110"/>
          </a:xfrm>
          <a:prstGeom prst="rect">
            <a:avLst/>
          </a:prstGeom>
          <a:noFill/>
        </p:spPr>
        <p:txBody>
          <a:bodyPr wrap="square" rtlCol="0">
            <a:spAutoFit/>
          </a:bodyPr>
          <a:lstStyle/>
          <a:p>
            <a:pPr algn="ctr"/>
            <a:r>
              <a:rPr lang="zh-CN" altLang="en-US"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将二维数据映射到三维</a:t>
            </a:r>
            <a:endParaRPr lang="en-US" altLang="zh-CN"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14" name="对象 13">
            <a:extLst>
              <a:ext uri="{FF2B5EF4-FFF2-40B4-BE49-F238E27FC236}">
                <a16:creationId xmlns:a16="http://schemas.microsoft.com/office/drawing/2014/main" id="{AB217C2D-DF39-43CE-859A-32F4B9F3A4F8}"/>
              </a:ext>
            </a:extLst>
          </p:cNvPr>
          <p:cNvGraphicFramePr>
            <a:graphicFrameLocks noChangeAspect="1"/>
          </p:cNvGraphicFramePr>
          <p:nvPr>
            <p:extLst>
              <p:ext uri="{D42A27DB-BD31-4B8C-83A1-F6EECF244321}">
                <p14:modId xmlns:p14="http://schemas.microsoft.com/office/powerpoint/2010/main" val="2212720203"/>
              </p:ext>
            </p:extLst>
          </p:nvPr>
        </p:nvGraphicFramePr>
        <p:xfrm>
          <a:off x="1636280" y="3772041"/>
          <a:ext cx="2284413" cy="309563"/>
        </p:xfrm>
        <a:graphic>
          <a:graphicData uri="http://schemas.openxmlformats.org/presentationml/2006/ole">
            <mc:AlternateContent xmlns:mc="http://schemas.openxmlformats.org/markup-compatibility/2006">
              <mc:Choice xmlns:v="urn:schemas-microsoft-com:vml" Requires="v">
                <p:oleObj spid="_x0000_s19657" name="Formula" r:id="rId5" imgW="1307160" imgH="176760" progId="Equation.Ribbit">
                  <p:embed/>
                </p:oleObj>
              </mc:Choice>
              <mc:Fallback>
                <p:oleObj name="Formula" r:id="rId5" imgW="1307160" imgH="176760" progId="Equation.Ribbit">
                  <p:embed/>
                  <p:pic>
                    <p:nvPicPr>
                      <p:cNvPr id="22" name="对象 21"/>
                      <p:cNvPicPr/>
                      <p:nvPr/>
                    </p:nvPicPr>
                    <p:blipFill>
                      <a:blip r:embed="rId6"/>
                      <a:stretch>
                        <a:fillRect/>
                      </a:stretch>
                    </p:blipFill>
                    <p:spPr>
                      <a:xfrm>
                        <a:off x="1636280" y="3772041"/>
                        <a:ext cx="2284413" cy="3095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86D87DBD-4FE0-435C-BB70-9E69A441017F}"/>
              </a:ext>
            </a:extLst>
          </p:cNvPr>
          <p:cNvGraphicFramePr>
            <a:graphicFrameLocks noChangeAspect="1"/>
          </p:cNvGraphicFramePr>
          <p:nvPr>
            <p:extLst>
              <p:ext uri="{D42A27DB-BD31-4B8C-83A1-F6EECF244321}">
                <p14:modId xmlns:p14="http://schemas.microsoft.com/office/powerpoint/2010/main" val="1953114137"/>
              </p:ext>
            </p:extLst>
          </p:nvPr>
        </p:nvGraphicFramePr>
        <p:xfrm>
          <a:off x="2004628" y="4393051"/>
          <a:ext cx="1790700" cy="309563"/>
        </p:xfrm>
        <a:graphic>
          <a:graphicData uri="http://schemas.openxmlformats.org/presentationml/2006/ole">
            <mc:AlternateContent xmlns:mc="http://schemas.openxmlformats.org/markup-compatibility/2006">
              <mc:Choice xmlns:v="urn:schemas-microsoft-com:vml" Requires="v">
                <p:oleObj spid="_x0000_s19658" name="Formula" r:id="rId7" imgW="1023840" imgH="176760" progId="Equation.Ribbit">
                  <p:embed/>
                </p:oleObj>
              </mc:Choice>
              <mc:Fallback>
                <p:oleObj name="Formula" r:id="rId7" imgW="1023840" imgH="176760" progId="Equation.Ribbit">
                  <p:embed/>
                  <p:pic>
                    <p:nvPicPr>
                      <p:cNvPr id="23" name="对象 22"/>
                      <p:cNvPicPr/>
                      <p:nvPr/>
                    </p:nvPicPr>
                    <p:blipFill>
                      <a:blip r:embed="rId8"/>
                      <a:stretch>
                        <a:fillRect/>
                      </a:stretch>
                    </p:blipFill>
                    <p:spPr>
                      <a:xfrm>
                        <a:off x="2004628" y="4393051"/>
                        <a:ext cx="1790700" cy="309563"/>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61EF10AB-273F-4866-9AA5-9720E220C70A}"/>
              </a:ext>
            </a:extLst>
          </p:cNvPr>
          <p:cNvGraphicFramePr>
            <a:graphicFrameLocks noChangeAspect="1"/>
          </p:cNvGraphicFramePr>
          <p:nvPr>
            <p:extLst>
              <p:ext uri="{D42A27DB-BD31-4B8C-83A1-F6EECF244321}">
                <p14:modId xmlns:p14="http://schemas.microsoft.com/office/powerpoint/2010/main" val="790471607"/>
              </p:ext>
            </p:extLst>
          </p:nvPr>
        </p:nvGraphicFramePr>
        <p:xfrm>
          <a:off x="2023171" y="4801069"/>
          <a:ext cx="1790700" cy="309563"/>
        </p:xfrm>
        <a:graphic>
          <a:graphicData uri="http://schemas.openxmlformats.org/presentationml/2006/ole">
            <mc:AlternateContent xmlns:mc="http://schemas.openxmlformats.org/markup-compatibility/2006">
              <mc:Choice xmlns:v="urn:schemas-microsoft-com:vml" Requires="v">
                <p:oleObj spid="_x0000_s19659" name="Formula" r:id="rId9" imgW="1023840" imgH="176760" progId="Equation.Ribbit">
                  <p:embed/>
                </p:oleObj>
              </mc:Choice>
              <mc:Fallback>
                <p:oleObj name="Formula" r:id="rId9" imgW="1023840" imgH="176760" progId="Equation.Ribbit">
                  <p:embed/>
                  <p:pic>
                    <p:nvPicPr>
                      <p:cNvPr id="24" name="对象 23"/>
                      <p:cNvPicPr/>
                      <p:nvPr/>
                    </p:nvPicPr>
                    <p:blipFill>
                      <a:blip r:embed="rId10"/>
                      <a:stretch>
                        <a:fillRect/>
                      </a:stretch>
                    </p:blipFill>
                    <p:spPr>
                      <a:xfrm>
                        <a:off x="2023171" y="4801069"/>
                        <a:ext cx="1790700" cy="309563"/>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826953A-4379-421E-89A0-E7C462FD1240}"/>
              </a:ext>
            </a:extLst>
          </p:cNvPr>
          <p:cNvGraphicFramePr>
            <a:graphicFrameLocks noChangeAspect="1"/>
          </p:cNvGraphicFramePr>
          <p:nvPr>
            <p:extLst>
              <p:ext uri="{D42A27DB-BD31-4B8C-83A1-F6EECF244321}">
                <p14:modId xmlns:p14="http://schemas.microsoft.com/office/powerpoint/2010/main" val="3630775787"/>
              </p:ext>
            </p:extLst>
          </p:nvPr>
        </p:nvGraphicFramePr>
        <p:xfrm>
          <a:off x="2049320" y="5362016"/>
          <a:ext cx="1790700" cy="309563"/>
        </p:xfrm>
        <a:graphic>
          <a:graphicData uri="http://schemas.openxmlformats.org/presentationml/2006/ole">
            <mc:AlternateContent xmlns:mc="http://schemas.openxmlformats.org/markup-compatibility/2006">
              <mc:Choice xmlns:v="urn:schemas-microsoft-com:vml" Requires="v">
                <p:oleObj spid="_x0000_s19660" name="Formula" r:id="rId11" imgW="1023840" imgH="176760" progId="Equation.Ribbit">
                  <p:embed/>
                </p:oleObj>
              </mc:Choice>
              <mc:Fallback>
                <p:oleObj name="Formula" r:id="rId11" imgW="1023840" imgH="176760" progId="Equation.Ribbit">
                  <p:embed/>
                  <p:pic>
                    <p:nvPicPr>
                      <p:cNvPr id="25" name="对象 24"/>
                      <p:cNvPicPr/>
                      <p:nvPr/>
                    </p:nvPicPr>
                    <p:blipFill>
                      <a:blip r:embed="rId12"/>
                      <a:stretch>
                        <a:fillRect/>
                      </a:stretch>
                    </p:blipFill>
                    <p:spPr>
                      <a:xfrm>
                        <a:off x="2049320" y="5362016"/>
                        <a:ext cx="1790700" cy="309563"/>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EDC7BDD-4CCF-4F46-B7BD-82F87BF5E033}"/>
              </a:ext>
            </a:extLst>
          </p:cNvPr>
          <p:cNvGraphicFramePr>
            <a:graphicFrameLocks noChangeAspect="1"/>
          </p:cNvGraphicFramePr>
          <p:nvPr>
            <p:extLst>
              <p:ext uri="{D42A27DB-BD31-4B8C-83A1-F6EECF244321}">
                <p14:modId xmlns:p14="http://schemas.microsoft.com/office/powerpoint/2010/main" val="57703039"/>
              </p:ext>
            </p:extLst>
          </p:nvPr>
        </p:nvGraphicFramePr>
        <p:xfrm>
          <a:off x="2055367" y="5768181"/>
          <a:ext cx="1790700" cy="309563"/>
        </p:xfrm>
        <a:graphic>
          <a:graphicData uri="http://schemas.openxmlformats.org/presentationml/2006/ole">
            <mc:AlternateContent xmlns:mc="http://schemas.openxmlformats.org/markup-compatibility/2006">
              <mc:Choice xmlns:v="urn:schemas-microsoft-com:vml" Requires="v">
                <p:oleObj spid="_x0000_s19661" name="Formula" r:id="rId13" imgW="1023840" imgH="176760" progId="Equation.Ribbit">
                  <p:embed/>
                </p:oleObj>
              </mc:Choice>
              <mc:Fallback>
                <p:oleObj name="Formula" r:id="rId13" imgW="1023840" imgH="176760" progId="Equation.Ribbit">
                  <p:embed/>
                  <p:pic>
                    <p:nvPicPr>
                      <p:cNvPr id="26" name="对象 25"/>
                      <p:cNvPicPr/>
                      <p:nvPr/>
                    </p:nvPicPr>
                    <p:blipFill>
                      <a:blip r:embed="rId14"/>
                      <a:stretch>
                        <a:fillRect/>
                      </a:stretch>
                    </p:blipFill>
                    <p:spPr>
                      <a:xfrm>
                        <a:off x="2055367" y="5768181"/>
                        <a:ext cx="1790700" cy="309563"/>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2DFFF7D6-ED0B-41F8-B9FE-F5F37E049217}"/>
              </a:ext>
            </a:extLst>
          </p:cNvPr>
          <p:cNvSpPr/>
          <p:nvPr/>
        </p:nvSpPr>
        <p:spPr>
          <a:xfrm>
            <a:off x="1903286" y="4339365"/>
            <a:ext cx="2039179" cy="803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FD2F8691-B3D7-4965-9B30-34B35E11D650}"/>
              </a:ext>
            </a:extLst>
          </p:cNvPr>
          <p:cNvSpPr/>
          <p:nvPr/>
        </p:nvSpPr>
        <p:spPr>
          <a:xfrm>
            <a:off x="1914172" y="5313472"/>
            <a:ext cx="2039179" cy="803925"/>
          </a:xfrm>
          <a:prstGeom prst="rect">
            <a:avLst/>
          </a:prstGeom>
          <a:noFill/>
          <a:ln w="38100">
            <a:solidFill>
              <a:srgbClr val="2007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AB7134B-8C0F-447E-B23E-9972BC93C758}"/>
              </a:ext>
            </a:extLst>
          </p:cNvPr>
          <p:cNvSpPr/>
          <p:nvPr/>
        </p:nvSpPr>
        <p:spPr>
          <a:xfrm>
            <a:off x="1620459" y="4178206"/>
            <a:ext cx="1151342" cy="219347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4B37A697-2885-49BD-B45F-D1E106FCA0C6}"/>
              </a:ext>
            </a:extLst>
          </p:cNvPr>
          <p:cNvSpPr txBox="1"/>
          <p:nvPr/>
        </p:nvSpPr>
        <p:spPr>
          <a:xfrm>
            <a:off x="1442831" y="6485274"/>
            <a:ext cx="1540396" cy="400110"/>
          </a:xfrm>
          <a:prstGeom prst="rect">
            <a:avLst/>
          </a:prstGeom>
          <a:noFill/>
        </p:spPr>
        <p:txBody>
          <a:bodyPr wrap="square" rtlCol="0">
            <a:spAutoFit/>
          </a:bodyPr>
          <a:lstStyle/>
          <a:p>
            <a:pPr algn="ctr"/>
            <a:r>
              <a:rPr lang="zh-CN" altLang="en-US"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线性不可分</a:t>
            </a:r>
            <a:endParaRPr lang="en-US" altLang="zh-CN"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A052F3AE-8A00-464E-A407-A3F39E54DF76}"/>
              </a:ext>
            </a:extLst>
          </p:cNvPr>
          <p:cNvSpPr/>
          <p:nvPr/>
        </p:nvSpPr>
        <p:spPr>
          <a:xfrm>
            <a:off x="2938764" y="4178206"/>
            <a:ext cx="1151342" cy="219347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0785090-EA43-4C5E-A732-4D060D2844F9}"/>
              </a:ext>
            </a:extLst>
          </p:cNvPr>
          <p:cNvSpPr txBox="1"/>
          <p:nvPr/>
        </p:nvSpPr>
        <p:spPr>
          <a:xfrm>
            <a:off x="2702284" y="6485274"/>
            <a:ext cx="1540396" cy="400110"/>
          </a:xfrm>
          <a:prstGeom prst="rect">
            <a:avLst/>
          </a:prstGeom>
          <a:noFill/>
        </p:spPr>
        <p:txBody>
          <a:bodyPr wrap="square" rtlCol="0">
            <a:spAutoFit/>
          </a:bodyPr>
          <a:lstStyle/>
          <a:p>
            <a:pPr algn="ctr"/>
            <a:r>
              <a:rPr lang="zh-CN" altLang="en-US"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线性可分</a:t>
            </a:r>
            <a:endParaRPr lang="en-US" altLang="zh-CN"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7963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animBg="1"/>
      <p:bldP spid="20" grpId="0" animBg="1"/>
      <p:bldP spid="21" grpId="0" animBg="1"/>
      <p:bldP spid="22" grpId="0"/>
      <p:bldP spid="23" grpId="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利用一个固定的非线性映射将数据映射到特征空间学习的线性分类器等价于基于原始数据学习的非线性分类器。</a:t>
            </a:r>
          </a:p>
          <a:p>
            <a:endParaRPr lang="zh-CN" altLang="en-US" sz="2800" b="1" dirty="0"/>
          </a:p>
        </p:txBody>
      </p:sp>
      <p:sp>
        <p:nvSpPr>
          <p:cNvPr id="3" name="标题 2"/>
          <p:cNvSpPr>
            <a:spLocks noGrp="1"/>
          </p:cNvSpPr>
          <p:nvPr>
            <p:ph type="title"/>
          </p:nvPr>
        </p:nvSpPr>
        <p:spPr/>
        <p:txBody>
          <a:bodyPr/>
          <a:lstStyle/>
          <a:p>
            <a:r>
              <a:rPr lang="zh-CN" altLang="en-US" dirty="0"/>
              <a:t>非线性支持向量机</a:t>
            </a:r>
          </a:p>
        </p:txBody>
      </p:sp>
      <p:graphicFrame>
        <p:nvGraphicFramePr>
          <p:cNvPr id="4" name="对象 3">
            <a:extLst>
              <a:ext uri="{FF2B5EF4-FFF2-40B4-BE49-F238E27FC236}">
                <a16:creationId xmlns:a16="http://schemas.microsoft.com/office/drawing/2014/main" id="{45F20C04-EEBE-49C4-B9CC-BECA9DAA715E}"/>
              </a:ext>
            </a:extLst>
          </p:cNvPr>
          <p:cNvGraphicFramePr>
            <a:graphicFrameLocks noChangeAspect="1"/>
          </p:cNvGraphicFramePr>
          <p:nvPr>
            <p:extLst>
              <p:ext uri="{D42A27DB-BD31-4B8C-83A1-F6EECF244321}">
                <p14:modId xmlns:p14="http://schemas.microsoft.com/office/powerpoint/2010/main" val="3711463332"/>
              </p:ext>
            </p:extLst>
          </p:nvPr>
        </p:nvGraphicFramePr>
        <p:xfrm>
          <a:off x="2074170" y="4283109"/>
          <a:ext cx="1763712" cy="327025"/>
        </p:xfrm>
        <a:graphic>
          <a:graphicData uri="http://schemas.openxmlformats.org/presentationml/2006/ole">
            <mc:AlternateContent xmlns:mc="http://schemas.openxmlformats.org/markup-compatibility/2006">
              <mc:Choice xmlns:v="urn:schemas-microsoft-com:vml" Requires="v">
                <p:oleObj spid="_x0000_s20544" name="Formula" r:id="rId3" imgW="1011240" imgH="186840" progId="Equation.Ribbit">
                  <p:embed/>
                </p:oleObj>
              </mc:Choice>
              <mc:Fallback>
                <p:oleObj name="Formula" r:id="rId3" imgW="1011240" imgH="186840" progId="Equation.Ribbit">
                  <p:embed/>
                  <p:pic>
                    <p:nvPicPr>
                      <p:cNvPr id="10" name="对象 9"/>
                      <p:cNvPicPr/>
                      <p:nvPr/>
                    </p:nvPicPr>
                    <p:blipFill>
                      <a:blip r:embed="rId4"/>
                      <a:stretch>
                        <a:fillRect/>
                      </a:stretch>
                    </p:blipFill>
                    <p:spPr>
                      <a:xfrm>
                        <a:off x="2074170" y="4283109"/>
                        <a:ext cx="1763712" cy="32702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C1865B1-8A30-4436-B62C-1DF236464D89}"/>
              </a:ext>
            </a:extLst>
          </p:cNvPr>
          <p:cNvGraphicFramePr>
            <a:graphicFrameLocks noChangeAspect="1"/>
          </p:cNvGraphicFramePr>
          <p:nvPr>
            <p:extLst>
              <p:ext uri="{D42A27DB-BD31-4B8C-83A1-F6EECF244321}">
                <p14:modId xmlns:p14="http://schemas.microsoft.com/office/powerpoint/2010/main" val="248353844"/>
              </p:ext>
            </p:extLst>
          </p:nvPr>
        </p:nvGraphicFramePr>
        <p:xfrm>
          <a:off x="5364088" y="4293096"/>
          <a:ext cx="2119313" cy="327025"/>
        </p:xfrm>
        <a:graphic>
          <a:graphicData uri="http://schemas.openxmlformats.org/presentationml/2006/ole">
            <mc:AlternateContent xmlns:mc="http://schemas.openxmlformats.org/markup-compatibility/2006">
              <mc:Choice xmlns:v="urn:schemas-microsoft-com:vml" Requires="v">
                <p:oleObj spid="_x0000_s20545" name="Formula" r:id="rId5" imgW="1214280" imgH="186840" progId="Equation.Ribbit">
                  <p:embed/>
                </p:oleObj>
              </mc:Choice>
              <mc:Fallback>
                <p:oleObj name="Formula" r:id="rId5" imgW="1214280" imgH="186840" progId="Equation.Ribbit">
                  <p:embed/>
                  <p:pic>
                    <p:nvPicPr>
                      <p:cNvPr id="12" name="对象 11"/>
                      <p:cNvPicPr/>
                      <p:nvPr/>
                    </p:nvPicPr>
                    <p:blipFill>
                      <a:blip r:embed="rId6"/>
                      <a:stretch>
                        <a:fillRect/>
                      </a:stretch>
                    </p:blipFill>
                    <p:spPr>
                      <a:xfrm>
                        <a:off x="5364088" y="4293096"/>
                        <a:ext cx="2119313" cy="327025"/>
                      </a:xfrm>
                      <a:prstGeom prst="rect">
                        <a:avLst/>
                      </a:prstGeom>
                    </p:spPr>
                  </p:pic>
                </p:oleObj>
              </mc:Fallback>
            </mc:AlternateContent>
          </a:graphicData>
        </a:graphic>
      </p:graphicFrame>
      <p:sp>
        <p:nvSpPr>
          <p:cNvPr id="6" name="右箭头 12">
            <a:extLst>
              <a:ext uri="{FF2B5EF4-FFF2-40B4-BE49-F238E27FC236}">
                <a16:creationId xmlns:a16="http://schemas.microsoft.com/office/drawing/2014/main" id="{2FE435DD-FDEB-4974-BDC7-43F40DB32A1C}"/>
              </a:ext>
            </a:extLst>
          </p:cNvPr>
          <p:cNvSpPr/>
          <p:nvPr/>
        </p:nvSpPr>
        <p:spPr>
          <a:xfrm>
            <a:off x="4394563" y="4310317"/>
            <a:ext cx="422175" cy="288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500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3251531"/>
            <a:ext cx="7408333" cy="3450696"/>
          </a:xfrm>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回顾 </a:t>
            </a:r>
            <a:r>
              <a:rPr lang="en-US" altLang="zh-CN" dirty="0"/>
              <a:t>– </a:t>
            </a:r>
            <a:r>
              <a:rPr lang="zh-CN" altLang="en-US" dirty="0"/>
              <a:t>线性分类器设计</a:t>
            </a:r>
          </a:p>
        </p:txBody>
      </p:sp>
      <mc:AlternateContent xmlns:mc="http://schemas.openxmlformats.org/markup-compatibility/2006" xmlns:a14="http://schemas.microsoft.com/office/drawing/2010/main">
        <mc:Choice Requires="a14">
          <p:sp>
            <p:nvSpPr>
              <p:cNvPr id="4" name="内容占位符 1">
                <a:extLst>
                  <a:ext uri="{FF2B5EF4-FFF2-40B4-BE49-F238E27FC236}">
                    <a16:creationId xmlns:a16="http://schemas.microsoft.com/office/drawing/2014/main" id="{577111F1-7B0B-4A86-9A8D-496B9AC546FE}"/>
                  </a:ext>
                </a:extLst>
              </p:cNvPr>
              <p:cNvSpPr txBox="1">
                <a:spLocks/>
              </p:cNvSpPr>
              <p:nvPr/>
            </p:nvSpPr>
            <p:spPr>
              <a:xfrm>
                <a:off x="457200" y="2276872"/>
                <a:ext cx="8229600" cy="511256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Clr>
                    <a:srgbClr val="FF0000"/>
                  </a:buClr>
                  <a:buFont typeface="Wingdings" panose="05000000000000000000" pitchFamily="2" charset="2"/>
                  <a:buChar char="l"/>
                </a:pPr>
                <a:r>
                  <a:rPr lang="zh-CN" altLang="en-US" sz="2600" b="1" dirty="0">
                    <a:latin typeface="Times New Roman" panose="02020603050405020304" pitchFamily="18" charset="0"/>
                    <a:ea typeface="华文中宋" panose="02010600040101010101" pitchFamily="2" charset="-122"/>
                    <a:cs typeface="Times New Roman" panose="02020603050405020304" pitchFamily="18" charset="0"/>
                  </a:rPr>
                  <a:t>利用训练样本建立线性判别函数</a:t>
                </a:r>
                <a:endParaRPr lang="en-US" altLang="zh-CN" sz="2600" b="1" dirty="0">
                  <a:latin typeface="Times New Roman" panose="02020603050405020304" pitchFamily="18" charset="0"/>
                  <a:ea typeface="华文中宋" panose="02010600040101010101" pitchFamily="2" charset="-122"/>
                  <a:cs typeface="Times New Roman" panose="02020603050405020304" pitchFamily="18" charset="0"/>
                </a:endParaRPr>
              </a:p>
              <a:p>
                <a:pPr marL="0" indent="0">
                  <a:buClr>
                    <a:srgbClr val="FF0000"/>
                  </a:buClr>
                  <a:buFont typeface="Symbol" pitchFamily="18" charset="2"/>
                  <a:buNone/>
                </a:pPr>
                <a:endParaRPr lang="en-US" altLang="zh-CN" sz="2600" b="1" dirty="0">
                  <a:latin typeface="Times New Roman" panose="02020603050405020304" pitchFamily="18" charset="0"/>
                  <a:ea typeface="华文中宋" panose="02010600040101010101" pitchFamily="2" charset="-122"/>
                  <a:cs typeface="Times New Roman" panose="02020603050405020304" pitchFamily="18" charset="0"/>
                </a:endParaRPr>
              </a:p>
              <a:p>
                <a:pPr marL="0" indent="0">
                  <a:buClr>
                    <a:srgbClr val="FF0000"/>
                  </a:buClr>
                  <a:buFont typeface="Symbol" pitchFamily="18" charset="2"/>
                  <a:buNone/>
                </a:pPr>
                <a:endParaRPr lang="en-US" altLang="zh-CN" sz="2600" b="1" dirty="0">
                  <a:latin typeface="Times New Roman" panose="02020603050405020304" pitchFamily="18" charset="0"/>
                  <a:ea typeface="华文中宋" panose="02010600040101010101" pitchFamily="2" charset="-122"/>
                  <a:cs typeface="Times New Roman" panose="02020603050405020304" pitchFamily="18" charset="0"/>
                </a:endParaRPr>
              </a:p>
              <a:p>
                <a:pPr marL="0" indent="0">
                  <a:buClr>
                    <a:srgbClr val="FF0000"/>
                  </a:buClr>
                  <a:buFont typeface="Symbol" pitchFamily="18" charset="2"/>
                  <a:buNone/>
                </a:pP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最好的结果一般出现在准则函数的极值点上，所以</a:t>
                </a:r>
                <a:r>
                  <a:rPr lang="zh-CN" altLang="en-US" sz="2000" b="1" dirty="0">
                    <a:solidFill>
                      <a:srgbClr val="FF0000"/>
                    </a:solidFill>
                    <a:latin typeface="华文中宋" panose="02010600040101010101" pitchFamily="2" charset="-122"/>
                    <a:ea typeface="华文中宋" panose="02010600040101010101" pitchFamily="2" charset="-122"/>
                  </a:rPr>
                  <a:t>将分类器设计问题转化为求准则函数极值    </a:t>
                </a:r>
                <a:r>
                  <a:rPr lang="en-US" altLang="zh-CN" sz="2000" b="1" dirty="0">
                    <a:solidFill>
                      <a:srgbClr val="FF0000"/>
                    </a:solidFill>
                    <a:latin typeface="华文中宋" panose="02010600040101010101" pitchFamily="2" charset="-122"/>
                    <a:ea typeface="华文中宋" panose="02010600040101010101" pitchFamily="2" charset="-122"/>
                  </a:rPr>
                  <a:t>, </a:t>
                </a:r>
                <a:r>
                  <a:rPr lang="zh-CN" altLang="en-US" sz="2000" b="1" dirty="0">
                    <a:solidFill>
                      <a:srgbClr val="FF0000"/>
                    </a:solidFill>
                    <a:latin typeface="华文中宋" panose="02010600040101010101" pitchFamily="2" charset="-122"/>
                    <a:ea typeface="华文中宋" panose="02010600040101010101" pitchFamily="2" charset="-122"/>
                  </a:rPr>
                  <a:t>    或    的问题。</a:t>
                </a:r>
                <a:endParaRPr lang="en-US" altLang="zh-CN" sz="2000" b="1" dirty="0">
                  <a:solidFill>
                    <a:srgbClr val="FF0000"/>
                  </a:solidFill>
                  <a:latin typeface="华文中宋" panose="02010600040101010101" pitchFamily="2" charset="-122"/>
                  <a:ea typeface="华文中宋" panose="02010600040101010101" pitchFamily="2" charset="-122"/>
                </a:endParaRPr>
              </a:p>
              <a:p>
                <a:pPr marL="0" indent="0">
                  <a:spcBef>
                    <a:spcPts val="1200"/>
                  </a:spcBef>
                  <a:buClr>
                    <a:srgbClr val="FF0000"/>
                  </a:buClr>
                  <a:buFont typeface="Symbol" pitchFamily="18" charset="2"/>
                  <a:buNone/>
                </a:pPr>
                <a:r>
                  <a:rPr lang="zh-CN" altLang="en-US" sz="2000" b="1" dirty="0">
                    <a:solidFill>
                      <a:srgbClr val="FF0000"/>
                    </a:solidFill>
                    <a:latin typeface="华文中宋" panose="02010600040101010101" pitchFamily="2" charset="-122"/>
                    <a:ea typeface="华文中宋" panose="02010600040101010101" pitchFamily="2" charset="-122"/>
                  </a:rPr>
                  <a:t>步骤</a:t>
                </a:r>
                <a:r>
                  <a:rPr lang="en-US" altLang="zh-CN" sz="2000" b="1" dirty="0">
                    <a:solidFill>
                      <a:srgbClr val="FF0000"/>
                    </a:solidFill>
                    <a:latin typeface="华文中宋" panose="02010600040101010101" pitchFamily="2" charset="-122"/>
                    <a:ea typeface="华文中宋" panose="02010600040101010101" pitchFamily="2" charset="-122"/>
                  </a:rPr>
                  <a:t>1</a:t>
                </a:r>
                <a:r>
                  <a:rPr lang="zh-CN" altLang="en-US" sz="2000" b="1" dirty="0">
                    <a:solidFill>
                      <a:srgbClr val="FF0000"/>
                    </a:solidFill>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具有类别标志的样本集</a:t>
                </a:r>
                <a14:m>
                  <m:oMath xmlns:m="http://schemas.openxmlformats.org/officeDocument/2006/math">
                    <m:r>
                      <a:rPr lang="zh-CN" altLang="en-US" sz="2000" b="1" i="1" smtClean="0">
                        <a:latin typeface="Cambria Math" panose="02040503050406030204" pitchFamily="18" charset="0"/>
                        <a:ea typeface="华文中宋" panose="02010600040101010101" pitchFamily="2" charset="-122"/>
                      </a:rPr>
                      <m:t>𝓧</m:t>
                    </m:r>
                    <m:r>
                      <a:rPr lang="en-US" altLang="zh-CN" sz="2000" b="1" i="1" smtClean="0">
                        <a:latin typeface="Cambria Math" panose="02040503050406030204" pitchFamily="18" charset="0"/>
                        <a:ea typeface="华文中宋" panose="02010600040101010101" pitchFamily="2" charset="-122"/>
                      </a:rPr>
                      <m:t>=</m:t>
                    </m:r>
                    <m:d>
                      <m:dPr>
                        <m:begChr m:val="{"/>
                        <m:endChr m:val="}"/>
                        <m:ctrlPr>
                          <a:rPr lang="en-US" altLang="zh-CN" sz="2000" b="1" i="1" smtClean="0">
                            <a:latin typeface="Cambria Math" panose="02040503050406030204" pitchFamily="18" charset="0"/>
                            <a:ea typeface="华文中宋" panose="02010600040101010101" pitchFamily="2" charset="-122"/>
                          </a:rPr>
                        </m:ctrlPr>
                      </m:dPr>
                      <m:e>
                        <m:sSub>
                          <m:sSubPr>
                            <m:ctrlPr>
                              <a:rPr lang="en-US" altLang="zh-CN" sz="2000" b="1" i="1" smtClean="0">
                                <a:latin typeface="Cambria Math" panose="02040503050406030204" pitchFamily="18" charset="0"/>
                                <a:ea typeface="华文中宋" panose="02010600040101010101" pitchFamily="2" charset="-122"/>
                              </a:rPr>
                            </m:ctrlPr>
                          </m:sSubPr>
                          <m:e>
                            <m:r>
                              <a:rPr lang="en-US" altLang="zh-CN" sz="2000" b="1" i="1" smtClean="0">
                                <a:latin typeface="Cambria Math" panose="02040503050406030204" pitchFamily="18" charset="0"/>
                                <a:ea typeface="华文中宋" panose="02010600040101010101" pitchFamily="2" charset="-122"/>
                              </a:rPr>
                              <m:t>𝒙</m:t>
                            </m:r>
                          </m:e>
                          <m:sub>
                            <m:r>
                              <a:rPr lang="en-US" altLang="zh-CN" sz="2000" b="1" i="1" smtClean="0">
                                <a:latin typeface="Cambria Math" panose="02040503050406030204" pitchFamily="18" charset="0"/>
                                <a:ea typeface="华文中宋" panose="02010600040101010101" pitchFamily="2" charset="-122"/>
                              </a:rPr>
                              <m:t>𝟏</m:t>
                            </m:r>
                          </m:sub>
                        </m:sSub>
                        <m:r>
                          <a:rPr lang="en-US" altLang="zh-CN" sz="2000" b="1" i="1" smtClean="0">
                            <a:latin typeface="Cambria Math" panose="02040503050406030204" pitchFamily="18" charset="0"/>
                            <a:ea typeface="华文中宋" panose="02010600040101010101" pitchFamily="2" charset="-122"/>
                          </a:rPr>
                          <m:t>,</m:t>
                        </m:r>
                        <m:sSub>
                          <m:sSubPr>
                            <m:ctrlPr>
                              <a:rPr lang="en-US" altLang="zh-CN" sz="2000" b="1" i="1">
                                <a:latin typeface="Cambria Math" panose="02040503050406030204" pitchFamily="18" charset="0"/>
                                <a:ea typeface="华文中宋" panose="02010600040101010101" pitchFamily="2" charset="-122"/>
                              </a:rPr>
                            </m:ctrlPr>
                          </m:sSubPr>
                          <m:e>
                            <m:r>
                              <a:rPr lang="en-US" altLang="zh-CN" sz="2000" b="1" i="1">
                                <a:latin typeface="Cambria Math" panose="02040503050406030204" pitchFamily="18" charset="0"/>
                                <a:ea typeface="华文中宋" panose="02010600040101010101" pitchFamily="2" charset="-122"/>
                              </a:rPr>
                              <m:t>𝒙</m:t>
                            </m:r>
                          </m:e>
                          <m:sub>
                            <m:r>
                              <a:rPr lang="en-US" altLang="zh-CN" sz="2000" b="1" i="1" smtClean="0">
                                <a:latin typeface="Cambria Math" panose="02040503050406030204" pitchFamily="18" charset="0"/>
                                <a:ea typeface="华文中宋" panose="02010600040101010101" pitchFamily="2" charset="-122"/>
                              </a:rPr>
                              <m:t>𝟐</m:t>
                            </m:r>
                          </m:sub>
                        </m:sSub>
                        <m:r>
                          <a:rPr lang="en-US" altLang="zh-CN" sz="2000" b="1" i="1" smtClean="0">
                            <a:latin typeface="Cambria Math" panose="02040503050406030204" pitchFamily="18" charset="0"/>
                            <a:ea typeface="华文中宋" panose="02010600040101010101" pitchFamily="2" charset="-122"/>
                          </a:rPr>
                          <m:t>,…</m:t>
                        </m:r>
                        <m:sSub>
                          <m:sSubPr>
                            <m:ctrlPr>
                              <a:rPr lang="en-US" altLang="zh-CN" sz="2000" b="1" i="1">
                                <a:latin typeface="Cambria Math" panose="02040503050406030204" pitchFamily="18" charset="0"/>
                                <a:ea typeface="华文中宋" panose="02010600040101010101" pitchFamily="2" charset="-122"/>
                              </a:rPr>
                            </m:ctrlPr>
                          </m:sSubPr>
                          <m:e>
                            <m:r>
                              <a:rPr lang="en-US" altLang="zh-CN" sz="2000" b="1" i="1">
                                <a:latin typeface="Cambria Math" panose="02040503050406030204" pitchFamily="18" charset="0"/>
                                <a:ea typeface="华文中宋" panose="02010600040101010101" pitchFamily="2" charset="-122"/>
                              </a:rPr>
                              <m:t>𝒙</m:t>
                            </m:r>
                          </m:e>
                          <m:sub>
                            <m:r>
                              <a:rPr lang="en-US" altLang="zh-CN" sz="2000" b="1" i="1" smtClean="0">
                                <a:latin typeface="Cambria Math" panose="02040503050406030204" pitchFamily="18" charset="0"/>
                                <a:ea typeface="华文中宋" panose="02010600040101010101" pitchFamily="2" charset="-122"/>
                              </a:rPr>
                              <m:t>𝑵</m:t>
                            </m:r>
                          </m:sub>
                        </m:sSub>
                      </m:e>
                    </m:d>
                  </m:oMath>
                </a14:m>
                <a:r>
                  <a:rPr lang="zh-CN" altLang="en-US" sz="2000" b="1" dirty="0">
                    <a:latin typeface="华文中宋" panose="02010600040101010101" pitchFamily="2" charset="-122"/>
                    <a:ea typeface="华文中宋" panose="02010600040101010101" pitchFamily="2" charset="-122"/>
                  </a:rPr>
                  <a:t>或其增广样本集</a:t>
                </a:r>
                <a14:m>
                  <m:oMath xmlns:m="http://schemas.openxmlformats.org/officeDocument/2006/math">
                    <m:r>
                      <a:rPr lang="zh-CN" altLang="en-US" sz="2000" b="1" i="1" dirty="0" smtClean="0">
                        <a:latin typeface="Cambria Math" panose="02040503050406030204" pitchFamily="18" charset="0"/>
                        <a:ea typeface="华文中宋" panose="02010600040101010101" pitchFamily="2" charset="-122"/>
                      </a:rPr>
                      <m:t>𝓨</m:t>
                    </m:r>
                  </m:oMath>
                </a14:m>
                <a:r>
                  <a:rPr lang="zh-CN" altLang="en-US" sz="2000" b="1" dirty="0">
                    <a:latin typeface="华文中宋" panose="02010600040101010101" pitchFamily="2" charset="-122"/>
                    <a:ea typeface="华文中宋" panose="02010600040101010101" pitchFamily="2" charset="-122"/>
                  </a:rPr>
                  <a:t>。</a:t>
                </a:r>
                <a:endParaRPr lang="en-US" altLang="zh-CN" sz="2000" b="1" dirty="0">
                  <a:latin typeface="华文中宋" panose="02010600040101010101" pitchFamily="2" charset="-122"/>
                  <a:ea typeface="华文中宋" panose="02010600040101010101" pitchFamily="2" charset="-122"/>
                </a:endParaRPr>
              </a:p>
              <a:p>
                <a:pPr marL="0" indent="0">
                  <a:spcBef>
                    <a:spcPts val="1200"/>
                  </a:spcBef>
                  <a:buClr>
                    <a:srgbClr val="FF0000"/>
                  </a:buClr>
                  <a:buFont typeface="Symbol" pitchFamily="18" charset="2"/>
                  <a:buNone/>
                </a:pPr>
                <a:r>
                  <a:rPr lang="zh-CN" altLang="en-US" sz="2000" b="1" dirty="0">
                    <a:solidFill>
                      <a:srgbClr val="FF0000"/>
                    </a:solidFill>
                    <a:latin typeface="华文中宋" panose="02010600040101010101" pitchFamily="2" charset="-122"/>
                    <a:ea typeface="华文中宋" panose="02010600040101010101" pitchFamily="2" charset="-122"/>
                  </a:rPr>
                  <a:t>步骤</a:t>
                </a:r>
                <a:r>
                  <a:rPr lang="en-US" altLang="zh-CN" sz="2000" b="1" dirty="0">
                    <a:solidFill>
                      <a:srgbClr val="FF0000"/>
                    </a:solidFill>
                    <a:latin typeface="华文中宋" panose="02010600040101010101" pitchFamily="2" charset="-122"/>
                    <a:ea typeface="华文中宋" panose="02010600040101010101" pitchFamily="2" charset="-122"/>
                  </a:rPr>
                  <a:t>2</a:t>
                </a:r>
                <a:r>
                  <a:rPr lang="zh-CN" altLang="en-US" sz="2000" b="1" dirty="0">
                    <a:solidFill>
                      <a:srgbClr val="FF0000"/>
                    </a:solidFill>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确定准则函数</a:t>
                </a:r>
                <a14:m>
                  <m:oMath xmlns:m="http://schemas.openxmlformats.org/officeDocument/2006/math">
                    <m:r>
                      <a:rPr lang="zh-CN" altLang="en-US" sz="2000" b="1" i="1" smtClean="0">
                        <a:latin typeface="Cambria Math" panose="02040503050406030204" pitchFamily="18" charset="0"/>
                        <a:ea typeface="华文中宋" panose="02010600040101010101" pitchFamily="2" charset="-122"/>
                      </a:rPr>
                      <m:t>𝓣</m:t>
                    </m:r>
                  </m:oMath>
                </a14:m>
                <a:r>
                  <a:rPr lang="zh-CN" altLang="en-US" sz="2000" b="1" dirty="0">
                    <a:latin typeface="华文中宋" panose="02010600040101010101" pitchFamily="2" charset="-122"/>
                    <a:ea typeface="华文中宋" panose="02010600040101010101" pitchFamily="2" charset="-122"/>
                  </a:rPr>
                  <a:t>，满足①</a:t>
                </a:r>
                <a14:m>
                  <m:oMath xmlns:m="http://schemas.openxmlformats.org/officeDocument/2006/math">
                    <m:r>
                      <a:rPr lang="zh-CN" altLang="en-US" sz="2000" b="1" i="1">
                        <a:latin typeface="Cambria Math" panose="02040503050406030204" pitchFamily="18" charset="0"/>
                        <a:ea typeface="华文中宋" panose="02010600040101010101" pitchFamily="2" charset="-122"/>
                      </a:rPr>
                      <m:t>𝓣</m:t>
                    </m:r>
                  </m:oMath>
                </a14:m>
                <a:r>
                  <a:rPr lang="zh-CN" altLang="en-US" sz="2000" b="1" dirty="0">
                    <a:latin typeface="华文中宋" panose="02010600040101010101" pitchFamily="2" charset="-122"/>
                    <a:ea typeface="华文中宋" panose="02010600040101010101" pitchFamily="2" charset="-122"/>
                  </a:rPr>
                  <a:t>是样本集和</a:t>
                </a:r>
                <a:r>
                  <a:rPr lang="en-US" altLang="zh-CN" sz="2000" b="1" i="1" dirty="0">
                    <a:latin typeface="Times New Roman" panose="02020603050405020304" pitchFamily="18" charset="0"/>
                    <a:ea typeface="华文中宋" panose="02010600040101010101" pitchFamily="2" charset="-122"/>
                    <a:cs typeface="Times New Roman" panose="02020603050405020304" pitchFamily="18" charset="0"/>
                  </a:rPr>
                  <a:t>w</a:t>
                </a:r>
                <a:r>
                  <a:rPr lang="en-US" altLang="zh-CN" sz="2000" b="1" dirty="0">
                    <a:latin typeface="华文中宋" panose="02010600040101010101" pitchFamily="2" charset="-122"/>
                    <a:ea typeface="华文中宋" panose="02010600040101010101" pitchFamily="2" charset="-122"/>
                  </a:rPr>
                  <a:t>, </a:t>
                </a:r>
                <a:r>
                  <a:rPr lang="en-US" altLang="zh-CN" sz="2000" b="1" i="1" dirty="0">
                    <a:latin typeface="Times New Roman" panose="02020603050405020304" pitchFamily="18" charset="0"/>
                    <a:ea typeface="华文中宋" panose="02010600040101010101" pitchFamily="2" charset="-122"/>
                    <a:cs typeface="Times New Roman" panose="02020603050405020304" pitchFamily="18" charset="0"/>
                  </a:rPr>
                  <a:t>w</a:t>
                </a:r>
                <a:r>
                  <a:rPr lang="en-US" altLang="zh-CN" sz="2000" b="1" i="1" baseline="-25000" dirty="0">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000" b="1" dirty="0">
                    <a:latin typeface="华文中宋" panose="02010600040101010101" pitchFamily="2" charset="-122"/>
                    <a:ea typeface="华文中宋" panose="02010600040101010101" pitchFamily="2" charset="-122"/>
                  </a:rPr>
                  <a:t>或</a:t>
                </a:r>
                <a:r>
                  <a:rPr lang="en-US" altLang="zh-CN" sz="2000" b="1" i="1" dirty="0">
                    <a:latin typeface="Times New Roman" panose="02020603050405020304" pitchFamily="18" charset="0"/>
                    <a:ea typeface="华文中宋" panose="02010600040101010101" pitchFamily="2" charset="-122"/>
                    <a:cs typeface="Times New Roman" panose="02020603050405020304" pitchFamily="18" charset="0"/>
                  </a:rPr>
                  <a:t>a</a:t>
                </a:r>
                <a:r>
                  <a:rPr lang="zh-CN" altLang="en-US" sz="2000" b="1" dirty="0">
                    <a:latin typeface="华文中宋" panose="02010600040101010101" pitchFamily="2" charset="-122"/>
                    <a:ea typeface="华文中宋" panose="02010600040101010101" pitchFamily="2" charset="-122"/>
                  </a:rPr>
                  <a:t>的函数；②</a:t>
                </a:r>
                <a14:m>
                  <m:oMath xmlns:m="http://schemas.openxmlformats.org/officeDocument/2006/math">
                    <m:r>
                      <a:rPr lang="zh-CN" altLang="en-US" sz="2000" b="1" i="1" smtClean="0">
                        <a:solidFill>
                          <a:schemeClr val="tx2"/>
                        </a:solidFill>
                        <a:latin typeface="Cambria Math" panose="02040503050406030204" pitchFamily="18" charset="0"/>
                        <a:ea typeface="华文中宋" panose="02010600040101010101" pitchFamily="2" charset="-122"/>
                      </a:rPr>
                      <m:t>𝓣</m:t>
                    </m:r>
                  </m:oMath>
                </a14:m>
                <a:r>
                  <a:rPr lang="zh-CN" altLang="en-US" sz="2000" b="1" dirty="0">
                    <a:solidFill>
                      <a:schemeClr val="tx2"/>
                    </a:solidFill>
                    <a:latin typeface="华文中宋" panose="02010600040101010101" pitchFamily="2" charset="-122"/>
                    <a:ea typeface="华文中宋" panose="02010600040101010101" pitchFamily="2" charset="-122"/>
                  </a:rPr>
                  <a:t>的值</a:t>
                </a:r>
                <a:r>
                  <a:rPr lang="zh-CN" altLang="en-US" sz="2000" b="1" dirty="0" smtClean="0">
                    <a:solidFill>
                      <a:schemeClr val="tx2"/>
                    </a:solidFill>
                    <a:latin typeface="华文中宋" panose="02010600040101010101" pitchFamily="2" charset="-122"/>
                    <a:ea typeface="华文中宋" panose="02010600040101010101" pitchFamily="2" charset="-122"/>
                  </a:rPr>
                  <a:t>反映分类器</a:t>
                </a:r>
                <a:r>
                  <a:rPr lang="zh-CN" altLang="en-US" sz="2000" b="1" dirty="0">
                    <a:solidFill>
                      <a:schemeClr val="tx2"/>
                    </a:solidFill>
                    <a:latin typeface="华文中宋" panose="02010600040101010101" pitchFamily="2" charset="-122"/>
                    <a:ea typeface="华文中宋" panose="02010600040101010101" pitchFamily="2" charset="-122"/>
                  </a:rPr>
                  <a:t>的性能，其极值对应“最好”的决策。</a:t>
                </a:r>
                <a:endParaRPr lang="en-US" altLang="zh-CN" sz="2000" b="1" dirty="0">
                  <a:solidFill>
                    <a:schemeClr val="tx1"/>
                  </a:solidFill>
                  <a:latin typeface="华文中宋" panose="02010600040101010101" pitchFamily="2" charset="-122"/>
                  <a:ea typeface="华文中宋" panose="02010600040101010101" pitchFamily="2" charset="-122"/>
                </a:endParaRPr>
              </a:p>
              <a:p>
                <a:pPr marL="0" indent="0">
                  <a:spcBef>
                    <a:spcPts val="1200"/>
                  </a:spcBef>
                  <a:buClr>
                    <a:srgbClr val="FF0000"/>
                  </a:buClr>
                  <a:buFont typeface="Symbol" pitchFamily="18" charset="2"/>
                  <a:buNone/>
                </a:pPr>
                <a:r>
                  <a:rPr lang="zh-CN" altLang="en-US" sz="2000" b="1" dirty="0">
                    <a:solidFill>
                      <a:srgbClr val="FF0000"/>
                    </a:solidFill>
                    <a:latin typeface="华文中宋" panose="02010600040101010101" pitchFamily="2" charset="-122"/>
                    <a:ea typeface="华文中宋" panose="02010600040101010101" pitchFamily="2" charset="-122"/>
                  </a:rPr>
                  <a:t>步骤</a:t>
                </a:r>
                <a:r>
                  <a:rPr lang="en-US" altLang="zh-CN" sz="2000" b="1" dirty="0">
                    <a:solidFill>
                      <a:srgbClr val="FF0000"/>
                    </a:solidFill>
                    <a:latin typeface="华文中宋" panose="02010600040101010101" pitchFamily="2" charset="-122"/>
                    <a:ea typeface="华文中宋" panose="02010600040101010101" pitchFamily="2" charset="-122"/>
                  </a:rPr>
                  <a:t>3</a:t>
                </a:r>
                <a:r>
                  <a:rPr lang="zh-CN" altLang="en-US" sz="2000" b="1" dirty="0">
                    <a:solidFill>
                      <a:srgbClr val="FF0000"/>
                    </a:solidFill>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优化求解准则函数极值    </a:t>
                </a:r>
                <a:r>
                  <a:rPr lang="en-US" altLang="zh-CN" sz="2000" b="1" dirty="0">
                    <a:latin typeface="华文中宋" panose="02010600040101010101" pitchFamily="2" charset="-122"/>
                    <a:ea typeface="华文中宋" panose="02010600040101010101" pitchFamily="2" charset="-122"/>
                  </a:rPr>
                  <a:t>,     </a:t>
                </a:r>
                <a:r>
                  <a:rPr lang="zh-CN" altLang="en-US" sz="2000" b="1" dirty="0">
                    <a:latin typeface="华文中宋" panose="02010600040101010101" pitchFamily="2" charset="-122"/>
                    <a:ea typeface="华文中宋" panose="02010600040101010101" pitchFamily="2" charset="-122"/>
                  </a:rPr>
                  <a:t>或    。</a:t>
                </a:r>
                <a:endParaRPr lang="en-US" altLang="zh-CN" sz="2000" b="1" dirty="0">
                  <a:latin typeface="华文中宋" panose="02010600040101010101" pitchFamily="2" charset="-122"/>
                  <a:ea typeface="华文中宋" panose="02010600040101010101" pitchFamily="2" charset="-122"/>
                </a:endParaRPr>
              </a:p>
              <a:p>
                <a:pPr marL="0" indent="0">
                  <a:spcBef>
                    <a:spcPts val="1200"/>
                  </a:spcBef>
                  <a:buClr>
                    <a:srgbClr val="FF0000"/>
                  </a:buClr>
                  <a:buFont typeface="Symbol" pitchFamily="18" charset="2"/>
                  <a:buNone/>
                </a:pP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最终得到线性判别函数：                          或                  ，对于位置类别样本</a:t>
                </a:r>
                <a:r>
                  <a:rPr lang="en-US" altLang="zh-CN" sz="2000" b="1" i="1" dirty="0" err="1">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i="1" baseline="-25000" dirty="0" err="1">
                    <a:latin typeface="Times New Roman" panose="02020603050405020304" pitchFamily="18" charset="0"/>
                    <a:ea typeface="华文中宋" panose="02010600040101010101" pitchFamily="2" charset="-122"/>
                    <a:cs typeface="Times New Roman" panose="02020603050405020304" pitchFamily="18" charset="0"/>
                  </a:rPr>
                  <a:t>k</a:t>
                </a:r>
                <a:r>
                  <a:rPr lang="en-US" altLang="zh-CN" sz="2000" b="1" i="1" baseline="-250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，计算</a:t>
                </a:r>
                <a:r>
                  <a:rPr lang="en-US" altLang="zh-CN" sz="2000" b="1" i="1" dirty="0">
                    <a:latin typeface="Times New Roman" panose="02020603050405020304" pitchFamily="18" charset="0"/>
                    <a:ea typeface="华文中宋" panose="02010600040101010101" pitchFamily="2" charset="-122"/>
                    <a:cs typeface="Times New Roman" panose="02020603050405020304" pitchFamily="18" charset="0"/>
                  </a:rPr>
                  <a:t>g</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b="1" i="1" dirty="0" err="1">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000" b="1" i="1" baseline="-25000" dirty="0" err="1">
                    <a:latin typeface="Times New Roman" panose="02020603050405020304" pitchFamily="18" charset="0"/>
                    <a:ea typeface="华文中宋" panose="02010600040101010101" pitchFamily="2" charset="-122"/>
                    <a:cs typeface="Times New Roman" panose="02020603050405020304" pitchFamily="18" charset="0"/>
                  </a:rPr>
                  <a:t>k</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b="1" dirty="0">
                    <a:latin typeface="华文中宋" panose="02010600040101010101" pitchFamily="2" charset="-122"/>
                    <a:ea typeface="华文中宋" panose="02010600040101010101" pitchFamily="2" charset="-122"/>
                    <a:cs typeface="Times New Roman" panose="02020603050405020304" pitchFamily="18" charset="0"/>
                  </a:rPr>
                  <a:t>并通过决策规则判断其类别。</a:t>
                </a:r>
                <a:endParaRPr lang="en-US" altLang="zh-CN" sz="2000" b="1" dirty="0">
                  <a:latin typeface="Times New Roman" panose="02020603050405020304" pitchFamily="18" charset="0"/>
                  <a:ea typeface="华文中宋" panose="02010600040101010101" pitchFamily="2" charset="-122"/>
                  <a:cs typeface="Times New Roman" panose="02020603050405020304" pitchFamily="18" charset="0"/>
                </a:endParaRPr>
              </a:p>
            </p:txBody>
          </p:sp>
        </mc:Choice>
        <mc:Fallback xmlns="">
          <p:sp>
            <p:nvSpPr>
              <p:cNvPr id="4" name="内容占位符 1">
                <a:extLst>
                  <a:ext uri="{FF2B5EF4-FFF2-40B4-BE49-F238E27FC236}">
                    <a16:creationId xmlns:a16="http://schemas.microsoft.com/office/drawing/2014/main" id="{577111F1-7B0B-4A86-9A8D-496B9AC546FE}"/>
                  </a:ext>
                </a:extLst>
              </p:cNvPr>
              <p:cNvSpPr txBox="1">
                <a:spLocks noRot="1" noChangeAspect="1" noMove="1" noResize="1" noEditPoints="1" noAdjustHandles="1" noChangeArrowheads="1" noChangeShapeType="1" noTextEdit="1"/>
              </p:cNvSpPr>
              <p:nvPr/>
            </p:nvSpPr>
            <p:spPr>
              <a:xfrm>
                <a:off x="457200" y="2276872"/>
                <a:ext cx="8229600" cy="5112568"/>
              </a:xfrm>
              <a:prstGeom prst="rect">
                <a:avLst/>
              </a:prstGeom>
              <a:blipFill>
                <a:blip r:embed="rId3"/>
                <a:stretch>
                  <a:fillRect l="-1111" t="-1193" r="-667"/>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E15E2A48-982B-4ABB-8B29-983A3D9F2D23}"/>
              </a:ext>
            </a:extLst>
          </p:cNvPr>
          <p:cNvGraphicFramePr>
            <a:graphicFrameLocks noChangeAspect="1"/>
          </p:cNvGraphicFramePr>
          <p:nvPr>
            <p:extLst>
              <p:ext uri="{D42A27DB-BD31-4B8C-83A1-F6EECF244321}">
                <p14:modId xmlns:p14="http://schemas.microsoft.com/office/powerpoint/2010/main" val="1577265265"/>
              </p:ext>
            </p:extLst>
          </p:nvPr>
        </p:nvGraphicFramePr>
        <p:xfrm>
          <a:off x="3473013" y="2729432"/>
          <a:ext cx="1968154" cy="334364"/>
        </p:xfrm>
        <a:graphic>
          <a:graphicData uri="http://schemas.openxmlformats.org/presentationml/2006/ole">
            <mc:AlternateContent xmlns:mc="http://schemas.openxmlformats.org/markup-compatibility/2006">
              <mc:Choice xmlns:v="urn:schemas-microsoft-com:vml" Requires="v">
                <p:oleObj spid="_x0000_s1656" name="Formula" r:id="rId4" imgW="1105200" imgH="186840" progId="Equation.Ribbit">
                  <p:embed/>
                </p:oleObj>
              </mc:Choice>
              <mc:Fallback>
                <p:oleObj name="Formula" r:id="rId4" imgW="1105200" imgH="186840" progId="Equation.Ribbit">
                  <p:embed/>
                  <p:pic>
                    <p:nvPicPr>
                      <p:cNvPr id="12" name="对象 11"/>
                      <p:cNvPicPr/>
                      <p:nvPr/>
                    </p:nvPicPr>
                    <p:blipFill>
                      <a:blip r:embed="rId5"/>
                      <a:stretch>
                        <a:fillRect/>
                      </a:stretch>
                    </p:blipFill>
                    <p:spPr>
                      <a:xfrm>
                        <a:off x="3473013" y="2729432"/>
                        <a:ext cx="1968154" cy="33436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A866BD5-BA0F-4D6D-90B0-C4CCDD752BF9}"/>
              </a:ext>
            </a:extLst>
          </p:cNvPr>
          <p:cNvGraphicFramePr>
            <a:graphicFrameLocks noChangeAspect="1"/>
          </p:cNvGraphicFramePr>
          <p:nvPr>
            <p:extLst>
              <p:ext uri="{D42A27DB-BD31-4B8C-83A1-F6EECF244321}">
                <p14:modId xmlns:p14="http://schemas.microsoft.com/office/powerpoint/2010/main" val="4272708240"/>
              </p:ext>
            </p:extLst>
          </p:nvPr>
        </p:nvGraphicFramePr>
        <p:xfrm>
          <a:off x="3473013" y="3063796"/>
          <a:ext cx="4051315" cy="625213"/>
        </p:xfrm>
        <a:graphic>
          <a:graphicData uri="http://schemas.openxmlformats.org/presentationml/2006/ole">
            <mc:AlternateContent xmlns:mc="http://schemas.openxmlformats.org/markup-compatibility/2006">
              <mc:Choice xmlns:v="urn:schemas-microsoft-com:vml" Requires="v">
                <p:oleObj spid="_x0000_s1657" name="Formula" r:id="rId6" imgW="2383920" imgH="367200" progId="Equation.Ribbit">
                  <p:embed/>
                </p:oleObj>
              </mc:Choice>
              <mc:Fallback>
                <p:oleObj name="Formula" r:id="rId6" imgW="2383920" imgH="367200" progId="Equation.Ribbit">
                  <p:embed/>
                  <p:pic>
                    <p:nvPicPr>
                      <p:cNvPr id="6" name="对象 5"/>
                      <p:cNvPicPr/>
                      <p:nvPr/>
                    </p:nvPicPr>
                    <p:blipFill>
                      <a:blip r:embed="rId7"/>
                      <a:stretch>
                        <a:fillRect/>
                      </a:stretch>
                    </p:blipFill>
                    <p:spPr>
                      <a:xfrm>
                        <a:off x="3473013" y="3063796"/>
                        <a:ext cx="4051315" cy="625213"/>
                      </a:xfrm>
                      <a:prstGeom prst="rect">
                        <a:avLst/>
                      </a:prstGeom>
                    </p:spPr>
                  </p:pic>
                </p:oleObj>
              </mc:Fallback>
            </mc:AlternateContent>
          </a:graphicData>
        </a:graphic>
      </p:graphicFrame>
      <p:sp>
        <p:nvSpPr>
          <p:cNvPr id="7" name="圆角矩形 6">
            <a:extLst>
              <a:ext uri="{FF2B5EF4-FFF2-40B4-BE49-F238E27FC236}">
                <a16:creationId xmlns:a16="http://schemas.microsoft.com/office/drawing/2014/main" id="{9BBFF826-3375-490A-9F49-AFDD753E2E23}"/>
              </a:ext>
            </a:extLst>
          </p:cNvPr>
          <p:cNvSpPr/>
          <p:nvPr/>
        </p:nvSpPr>
        <p:spPr>
          <a:xfrm>
            <a:off x="4291732" y="2729432"/>
            <a:ext cx="396032" cy="3343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圆角矩形 7">
            <a:extLst>
              <a:ext uri="{FF2B5EF4-FFF2-40B4-BE49-F238E27FC236}">
                <a16:creationId xmlns:a16="http://schemas.microsoft.com/office/drawing/2014/main" id="{0B85D679-FC8B-47CA-A649-BCE2FBDC0B34}"/>
              </a:ext>
            </a:extLst>
          </p:cNvPr>
          <p:cNvSpPr/>
          <p:nvPr/>
        </p:nvSpPr>
        <p:spPr>
          <a:xfrm>
            <a:off x="5102638" y="2718546"/>
            <a:ext cx="396032" cy="3343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圆角矩形 8">
            <a:extLst>
              <a:ext uri="{FF2B5EF4-FFF2-40B4-BE49-F238E27FC236}">
                <a16:creationId xmlns:a16="http://schemas.microsoft.com/office/drawing/2014/main" id="{A4FCDF29-6C9E-44C1-8567-C9D5A626CC08}"/>
              </a:ext>
            </a:extLst>
          </p:cNvPr>
          <p:cNvSpPr/>
          <p:nvPr/>
        </p:nvSpPr>
        <p:spPr>
          <a:xfrm>
            <a:off x="7042044" y="3209220"/>
            <a:ext cx="396032" cy="3343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aphicFrame>
        <p:nvGraphicFramePr>
          <p:cNvPr id="10" name="对象 9">
            <a:extLst>
              <a:ext uri="{FF2B5EF4-FFF2-40B4-BE49-F238E27FC236}">
                <a16:creationId xmlns:a16="http://schemas.microsoft.com/office/drawing/2014/main" id="{38E5EA71-2A93-4FEC-88DD-387DB837BE30}"/>
              </a:ext>
            </a:extLst>
          </p:cNvPr>
          <p:cNvGraphicFramePr>
            <a:graphicFrameLocks noChangeAspect="1"/>
          </p:cNvGraphicFramePr>
          <p:nvPr>
            <p:extLst>
              <p:ext uri="{D42A27DB-BD31-4B8C-83A1-F6EECF244321}">
                <p14:modId xmlns:p14="http://schemas.microsoft.com/office/powerpoint/2010/main" val="535602566"/>
              </p:ext>
            </p:extLst>
          </p:nvPr>
        </p:nvGraphicFramePr>
        <p:xfrm>
          <a:off x="2894044" y="4070380"/>
          <a:ext cx="296863" cy="277812"/>
        </p:xfrm>
        <a:graphic>
          <a:graphicData uri="http://schemas.openxmlformats.org/presentationml/2006/ole">
            <mc:AlternateContent xmlns:mc="http://schemas.openxmlformats.org/markup-compatibility/2006">
              <mc:Choice xmlns:v="urn:schemas-microsoft-com:vml" Requires="v">
                <p:oleObj spid="_x0000_s1658" name="Formula" r:id="rId8" imgW="166680" imgH="155160" progId="Equation.Ribbit">
                  <p:embed/>
                </p:oleObj>
              </mc:Choice>
              <mc:Fallback>
                <p:oleObj name="Formula" r:id="rId8" imgW="166680" imgH="155160" progId="Equation.Ribbit">
                  <p:embed/>
                  <p:pic>
                    <p:nvPicPr>
                      <p:cNvPr id="10" name="对象 9"/>
                      <p:cNvPicPr/>
                      <p:nvPr/>
                    </p:nvPicPr>
                    <p:blipFill>
                      <a:blip r:embed="rId9"/>
                      <a:stretch>
                        <a:fillRect/>
                      </a:stretch>
                    </p:blipFill>
                    <p:spPr>
                      <a:xfrm>
                        <a:off x="2894044" y="4070380"/>
                        <a:ext cx="296863" cy="27781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504293F5-9645-4D7F-98EE-D2DD875E3675}"/>
              </a:ext>
            </a:extLst>
          </p:cNvPr>
          <p:cNvGraphicFramePr>
            <a:graphicFrameLocks noChangeAspect="1"/>
          </p:cNvGraphicFramePr>
          <p:nvPr>
            <p:extLst>
              <p:ext uri="{D42A27DB-BD31-4B8C-83A1-F6EECF244321}">
                <p14:modId xmlns:p14="http://schemas.microsoft.com/office/powerpoint/2010/main" val="243888415"/>
              </p:ext>
            </p:extLst>
          </p:nvPr>
        </p:nvGraphicFramePr>
        <p:xfrm>
          <a:off x="3342383" y="4077638"/>
          <a:ext cx="278435" cy="284392"/>
        </p:xfrm>
        <a:graphic>
          <a:graphicData uri="http://schemas.openxmlformats.org/presentationml/2006/ole">
            <mc:AlternateContent xmlns:mc="http://schemas.openxmlformats.org/markup-compatibility/2006">
              <mc:Choice xmlns:v="urn:schemas-microsoft-com:vml" Requires="v">
                <p:oleObj spid="_x0000_s1659" name="Formula" r:id="rId10" imgW="166680" imgH="169200" progId="Equation.Ribbit">
                  <p:embed/>
                </p:oleObj>
              </mc:Choice>
              <mc:Fallback>
                <p:oleObj name="Formula" r:id="rId10" imgW="166680" imgH="169200" progId="Equation.Ribbit">
                  <p:embed/>
                  <p:pic>
                    <p:nvPicPr>
                      <p:cNvPr id="11" name="对象 10"/>
                      <p:cNvPicPr/>
                      <p:nvPr/>
                    </p:nvPicPr>
                    <p:blipFill>
                      <a:blip r:embed="rId11"/>
                      <a:stretch>
                        <a:fillRect/>
                      </a:stretch>
                    </p:blipFill>
                    <p:spPr>
                      <a:xfrm>
                        <a:off x="3342383" y="4077638"/>
                        <a:ext cx="278435" cy="284392"/>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BE7BD0D2-A52F-4B5A-ACEF-0BE990A1A456}"/>
              </a:ext>
            </a:extLst>
          </p:cNvPr>
          <p:cNvGraphicFramePr>
            <a:graphicFrameLocks noChangeAspect="1"/>
          </p:cNvGraphicFramePr>
          <p:nvPr>
            <p:extLst>
              <p:ext uri="{D42A27DB-BD31-4B8C-83A1-F6EECF244321}">
                <p14:modId xmlns:p14="http://schemas.microsoft.com/office/powerpoint/2010/main" val="2130278817"/>
              </p:ext>
            </p:extLst>
          </p:nvPr>
        </p:nvGraphicFramePr>
        <p:xfrm>
          <a:off x="3956586" y="4070380"/>
          <a:ext cx="234950" cy="277812"/>
        </p:xfrm>
        <a:graphic>
          <a:graphicData uri="http://schemas.openxmlformats.org/presentationml/2006/ole">
            <mc:AlternateContent xmlns:mc="http://schemas.openxmlformats.org/markup-compatibility/2006">
              <mc:Choice xmlns:v="urn:schemas-microsoft-com:vml" Requires="v">
                <p:oleObj spid="_x0000_s1660" name="Formula" r:id="rId12" imgW="132120" imgH="155160" progId="Equation.Ribbit">
                  <p:embed/>
                </p:oleObj>
              </mc:Choice>
              <mc:Fallback>
                <p:oleObj name="Formula" r:id="rId12" imgW="132120" imgH="155160" progId="Equation.Ribbit">
                  <p:embed/>
                  <p:pic>
                    <p:nvPicPr>
                      <p:cNvPr id="14" name="对象 13"/>
                      <p:cNvPicPr/>
                      <p:nvPr/>
                    </p:nvPicPr>
                    <p:blipFill>
                      <a:blip r:embed="rId13"/>
                      <a:stretch>
                        <a:fillRect/>
                      </a:stretch>
                    </p:blipFill>
                    <p:spPr>
                      <a:xfrm>
                        <a:off x="3956586" y="4070380"/>
                        <a:ext cx="234950" cy="27781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6CA632C-0796-40B8-9499-7228B46B3321}"/>
              </a:ext>
            </a:extLst>
          </p:cNvPr>
          <p:cNvGraphicFramePr>
            <a:graphicFrameLocks noChangeAspect="1"/>
          </p:cNvGraphicFramePr>
          <p:nvPr>
            <p:extLst>
              <p:ext uri="{D42A27DB-BD31-4B8C-83A1-F6EECF244321}">
                <p14:modId xmlns:p14="http://schemas.microsoft.com/office/powerpoint/2010/main" val="2678512862"/>
              </p:ext>
            </p:extLst>
          </p:nvPr>
        </p:nvGraphicFramePr>
        <p:xfrm>
          <a:off x="4040096" y="5755649"/>
          <a:ext cx="296863" cy="277812"/>
        </p:xfrm>
        <a:graphic>
          <a:graphicData uri="http://schemas.openxmlformats.org/presentationml/2006/ole">
            <mc:AlternateContent xmlns:mc="http://schemas.openxmlformats.org/markup-compatibility/2006">
              <mc:Choice xmlns:v="urn:schemas-microsoft-com:vml" Requires="v">
                <p:oleObj spid="_x0000_s1661" name="Formula" r:id="rId14" imgW="166680" imgH="155160" progId="Equation.Ribbit">
                  <p:embed/>
                </p:oleObj>
              </mc:Choice>
              <mc:Fallback>
                <p:oleObj name="Formula" r:id="rId14" imgW="166680" imgH="155160" progId="Equation.Ribbit">
                  <p:embed/>
                  <p:pic>
                    <p:nvPicPr>
                      <p:cNvPr id="19" name="对象 18"/>
                      <p:cNvPicPr/>
                      <p:nvPr/>
                    </p:nvPicPr>
                    <p:blipFill>
                      <a:blip r:embed="rId9"/>
                      <a:stretch>
                        <a:fillRect/>
                      </a:stretch>
                    </p:blipFill>
                    <p:spPr>
                      <a:xfrm>
                        <a:off x="4040096" y="5755649"/>
                        <a:ext cx="296863" cy="277812"/>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60E341E8-E586-4EA7-907A-3D3B16469198}"/>
              </a:ext>
            </a:extLst>
          </p:cNvPr>
          <p:cNvGraphicFramePr>
            <a:graphicFrameLocks noChangeAspect="1"/>
          </p:cNvGraphicFramePr>
          <p:nvPr>
            <p:extLst>
              <p:ext uri="{D42A27DB-BD31-4B8C-83A1-F6EECF244321}">
                <p14:modId xmlns:p14="http://schemas.microsoft.com/office/powerpoint/2010/main" val="4094286962"/>
              </p:ext>
            </p:extLst>
          </p:nvPr>
        </p:nvGraphicFramePr>
        <p:xfrm>
          <a:off x="4488435" y="5762907"/>
          <a:ext cx="278435" cy="284392"/>
        </p:xfrm>
        <a:graphic>
          <a:graphicData uri="http://schemas.openxmlformats.org/presentationml/2006/ole">
            <mc:AlternateContent xmlns:mc="http://schemas.openxmlformats.org/markup-compatibility/2006">
              <mc:Choice xmlns:v="urn:schemas-microsoft-com:vml" Requires="v">
                <p:oleObj spid="_x0000_s1662" name="Formula" r:id="rId15" imgW="166680" imgH="169200" progId="Equation.Ribbit">
                  <p:embed/>
                </p:oleObj>
              </mc:Choice>
              <mc:Fallback>
                <p:oleObj name="Formula" r:id="rId15" imgW="166680" imgH="169200" progId="Equation.Ribbit">
                  <p:embed/>
                  <p:pic>
                    <p:nvPicPr>
                      <p:cNvPr id="20" name="对象 19"/>
                      <p:cNvPicPr/>
                      <p:nvPr/>
                    </p:nvPicPr>
                    <p:blipFill>
                      <a:blip r:embed="rId11"/>
                      <a:stretch>
                        <a:fillRect/>
                      </a:stretch>
                    </p:blipFill>
                    <p:spPr>
                      <a:xfrm>
                        <a:off x="4488435" y="5762907"/>
                        <a:ext cx="278435" cy="284392"/>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83293BB1-22D7-404C-8577-B60E726A55E2}"/>
              </a:ext>
            </a:extLst>
          </p:cNvPr>
          <p:cNvGraphicFramePr>
            <a:graphicFrameLocks noChangeAspect="1"/>
          </p:cNvGraphicFramePr>
          <p:nvPr>
            <p:extLst>
              <p:ext uri="{D42A27DB-BD31-4B8C-83A1-F6EECF244321}">
                <p14:modId xmlns:p14="http://schemas.microsoft.com/office/powerpoint/2010/main" val="857190605"/>
              </p:ext>
            </p:extLst>
          </p:nvPr>
        </p:nvGraphicFramePr>
        <p:xfrm>
          <a:off x="5102638" y="5755649"/>
          <a:ext cx="234950" cy="277812"/>
        </p:xfrm>
        <a:graphic>
          <a:graphicData uri="http://schemas.openxmlformats.org/presentationml/2006/ole">
            <mc:AlternateContent xmlns:mc="http://schemas.openxmlformats.org/markup-compatibility/2006">
              <mc:Choice xmlns:v="urn:schemas-microsoft-com:vml" Requires="v">
                <p:oleObj spid="_x0000_s1663" name="Formula" r:id="rId16" imgW="132120" imgH="155160" progId="Equation.Ribbit">
                  <p:embed/>
                </p:oleObj>
              </mc:Choice>
              <mc:Fallback>
                <p:oleObj name="Formula" r:id="rId16" imgW="132120" imgH="155160" progId="Equation.Ribbit">
                  <p:embed/>
                  <p:pic>
                    <p:nvPicPr>
                      <p:cNvPr id="21" name="对象 20"/>
                      <p:cNvPicPr/>
                      <p:nvPr/>
                    </p:nvPicPr>
                    <p:blipFill>
                      <a:blip r:embed="rId13"/>
                      <a:stretch>
                        <a:fillRect/>
                      </a:stretch>
                    </p:blipFill>
                    <p:spPr>
                      <a:xfrm>
                        <a:off x="5102638" y="5755649"/>
                        <a:ext cx="234950" cy="277812"/>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7772A112-8778-458C-8106-CE3D8CD01B1E}"/>
              </a:ext>
            </a:extLst>
          </p:cNvPr>
          <p:cNvGraphicFramePr>
            <a:graphicFrameLocks noChangeAspect="1"/>
          </p:cNvGraphicFramePr>
          <p:nvPr>
            <p:extLst>
              <p:ext uri="{D42A27DB-BD31-4B8C-83A1-F6EECF244321}">
                <p14:modId xmlns:p14="http://schemas.microsoft.com/office/powerpoint/2010/main" val="271051276"/>
              </p:ext>
            </p:extLst>
          </p:nvPr>
        </p:nvGraphicFramePr>
        <p:xfrm>
          <a:off x="3305878" y="6162796"/>
          <a:ext cx="2062162" cy="336550"/>
        </p:xfrm>
        <a:graphic>
          <a:graphicData uri="http://schemas.openxmlformats.org/presentationml/2006/ole">
            <mc:AlternateContent xmlns:mc="http://schemas.openxmlformats.org/markup-compatibility/2006">
              <mc:Choice xmlns:v="urn:schemas-microsoft-com:vml" Requires="v">
                <p:oleObj spid="_x0000_s1664" name="Formula" r:id="rId17" imgW="1159560" imgH="189360" progId="Equation.Ribbit">
                  <p:embed/>
                </p:oleObj>
              </mc:Choice>
              <mc:Fallback>
                <p:oleObj name="Formula" r:id="rId17" imgW="1159560" imgH="189360" progId="Equation.Ribbit">
                  <p:embed/>
                  <p:pic>
                    <p:nvPicPr>
                      <p:cNvPr id="22" name="对象 21"/>
                      <p:cNvPicPr/>
                      <p:nvPr/>
                    </p:nvPicPr>
                    <p:blipFill>
                      <a:blip r:embed="rId18"/>
                      <a:stretch>
                        <a:fillRect/>
                      </a:stretch>
                    </p:blipFill>
                    <p:spPr>
                      <a:xfrm>
                        <a:off x="3305878" y="6162796"/>
                        <a:ext cx="2062162" cy="33655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6D57C2E7-48F7-4ECF-8FB9-987A5BE58677}"/>
              </a:ext>
            </a:extLst>
          </p:cNvPr>
          <p:cNvGraphicFramePr>
            <a:graphicFrameLocks noChangeAspect="1"/>
          </p:cNvGraphicFramePr>
          <p:nvPr>
            <p:extLst>
              <p:ext uri="{D42A27DB-BD31-4B8C-83A1-F6EECF244321}">
                <p14:modId xmlns:p14="http://schemas.microsoft.com/office/powerpoint/2010/main" val="3771551263"/>
              </p:ext>
            </p:extLst>
          </p:nvPr>
        </p:nvGraphicFramePr>
        <p:xfrm>
          <a:off x="5788756" y="6162796"/>
          <a:ext cx="1319213" cy="319087"/>
        </p:xfrm>
        <a:graphic>
          <a:graphicData uri="http://schemas.openxmlformats.org/presentationml/2006/ole">
            <mc:AlternateContent xmlns:mc="http://schemas.openxmlformats.org/markup-compatibility/2006">
              <mc:Choice xmlns:v="urn:schemas-microsoft-com:vml" Requires="v">
                <p:oleObj spid="_x0000_s1665" name="Formula" r:id="rId19" imgW="776160" imgH="186840" progId="Equation.Ribbit">
                  <p:embed/>
                </p:oleObj>
              </mc:Choice>
              <mc:Fallback>
                <p:oleObj name="Formula" r:id="rId19" imgW="776160" imgH="186840" progId="Equation.Ribbit">
                  <p:embed/>
                  <p:pic>
                    <p:nvPicPr>
                      <p:cNvPr id="23" name="对象 22"/>
                      <p:cNvPicPr/>
                      <p:nvPr/>
                    </p:nvPicPr>
                    <p:blipFill>
                      <a:blip r:embed="rId20"/>
                      <a:stretch>
                        <a:fillRect/>
                      </a:stretch>
                    </p:blipFill>
                    <p:spPr>
                      <a:xfrm>
                        <a:off x="5788756" y="6162796"/>
                        <a:ext cx="1319213" cy="319087"/>
                      </a:xfrm>
                      <a:prstGeom prst="rect">
                        <a:avLst/>
                      </a:prstGeom>
                    </p:spPr>
                  </p:pic>
                </p:oleObj>
              </mc:Fallback>
            </mc:AlternateContent>
          </a:graphicData>
        </a:graphic>
      </p:graphicFrame>
    </p:spTree>
    <p:extLst>
      <p:ext uri="{BB962C8B-B14F-4D97-AF65-F5344CB8AC3E}">
        <p14:creationId xmlns:p14="http://schemas.microsoft.com/office/powerpoint/2010/main" val="398160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065901"/>
          </a:xfrm>
        </p:spPr>
        <p:txBody>
          <a:bodyPr>
            <a:normAutofit/>
          </a:bodyPr>
          <a:lstStyle/>
          <a:p>
            <a:r>
              <a:rPr lang="zh-CN" altLang="en-US" sz="2800" b="1" dirty="0"/>
              <a:t>决策时</a:t>
            </a:r>
          </a:p>
          <a:p>
            <a:endParaRPr lang="zh-CN" altLang="en-US" sz="2800" b="1" dirty="0"/>
          </a:p>
          <a:p>
            <a:endParaRPr lang="en-US" altLang="zh-CN" sz="2800" b="1" dirty="0"/>
          </a:p>
          <a:p>
            <a:endParaRPr lang="zh-CN" altLang="en-US" sz="2800" b="1" dirty="0"/>
          </a:p>
          <a:p>
            <a:r>
              <a:rPr lang="zh-CN" altLang="en-US" sz="2800" b="1" dirty="0"/>
              <a:t>核函数在特征空间中直接计算数据映射后的内积就像在原始输入数据的函数中计算一样，大大简化了计算过程</a:t>
            </a:r>
            <a:r>
              <a:rPr lang="zh-CN" altLang="en-US" sz="2800" b="1" dirty="0" smtClean="0"/>
              <a:t>。</a:t>
            </a:r>
            <a:endParaRPr lang="en-US" altLang="zh-CN" sz="2800" b="1" dirty="0" smtClean="0"/>
          </a:p>
          <a:p>
            <a:r>
              <a:rPr lang="zh-CN" altLang="en-US" sz="2800" b="1" dirty="0" smtClean="0">
                <a:solidFill>
                  <a:srgbClr val="FF0000"/>
                </a:solidFill>
              </a:rPr>
              <a:t>非线性变换有很多种，为什么用核函数？</a:t>
            </a:r>
            <a:endParaRPr lang="zh-CN" altLang="en-US" sz="2800" b="1" dirty="0">
              <a:solidFill>
                <a:srgbClr val="FF0000"/>
              </a:solidFill>
            </a:endParaRPr>
          </a:p>
          <a:p>
            <a:endParaRPr lang="zh-CN" altLang="en-US" sz="2800" b="1" dirty="0"/>
          </a:p>
        </p:txBody>
      </p:sp>
      <p:sp>
        <p:nvSpPr>
          <p:cNvPr id="3" name="标题 2"/>
          <p:cNvSpPr>
            <a:spLocks noGrp="1"/>
          </p:cNvSpPr>
          <p:nvPr>
            <p:ph type="title"/>
          </p:nvPr>
        </p:nvSpPr>
        <p:spPr/>
        <p:txBody>
          <a:bodyPr/>
          <a:lstStyle/>
          <a:p>
            <a:r>
              <a:rPr lang="zh-CN" altLang="en-US" dirty="0"/>
              <a:t>非线性支持向量机</a:t>
            </a:r>
          </a:p>
        </p:txBody>
      </p:sp>
      <p:graphicFrame>
        <p:nvGraphicFramePr>
          <p:cNvPr id="4" name="对象 3">
            <a:extLst>
              <a:ext uri="{FF2B5EF4-FFF2-40B4-BE49-F238E27FC236}">
                <a16:creationId xmlns:a16="http://schemas.microsoft.com/office/drawing/2014/main" id="{A2889010-9842-4A15-B024-AF3916A724E5}"/>
              </a:ext>
            </a:extLst>
          </p:cNvPr>
          <p:cNvGraphicFramePr>
            <a:graphicFrameLocks noChangeAspect="1"/>
          </p:cNvGraphicFramePr>
          <p:nvPr>
            <p:extLst>
              <p:ext uri="{D42A27DB-BD31-4B8C-83A1-F6EECF244321}">
                <p14:modId xmlns:p14="http://schemas.microsoft.com/office/powerpoint/2010/main" val="2696984469"/>
              </p:ext>
            </p:extLst>
          </p:nvPr>
        </p:nvGraphicFramePr>
        <p:xfrm>
          <a:off x="1547664" y="3346480"/>
          <a:ext cx="2722562" cy="638175"/>
        </p:xfrm>
        <a:graphic>
          <a:graphicData uri="http://schemas.openxmlformats.org/presentationml/2006/ole">
            <mc:AlternateContent xmlns:mc="http://schemas.openxmlformats.org/markup-compatibility/2006">
              <mc:Choice xmlns:v="urn:schemas-microsoft-com:vml" Requires="v">
                <p:oleObj spid="_x0000_s21599" name="Formula" r:id="rId3" imgW="1559880" imgH="365760" progId="Equation.Ribbit">
                  <p:embed/>
                </p:oleObj>
              </mc:Choice>
              <mc:Fallback>
                <p:oleObj name="Formula" r:id="rId3" imgW="1559880" imgH="365760" progId="Equation.Ribbit">
                  <p:embed/>
                  <p:pic>
                    <p:nvPicPr>
                      <p:cNvPr id="15" name="对象 14"/>
                      <p:cNvPicPr/>
                      <p:nvPr/>
                    </p:nvPicPr>
                    <p:blipFill>
                      <a:blip r:embed="rId4"/>
                      <a:stretch>
                        <a:fillRect/>
                      </a:stretch>
                    </p:blipFill>
                    <p:spPr>
                      <a:xfrm>
                        <a:off x="1547664" y="3346480"/>
                        <a:ext cx="2722562" cy="638175"/>
                      </a:xfrm>
                      <a:prstGeom prst="rect">
                        <a:avLst/>
                      </a:prstGeom>
                    </p:spPr>
                  </p:pic>
                </p:oleObj>
              </mc:Fallback>
            </mc:AlternateContent>
          </a:graphicData>
        </a:graphic>
      </p:graphicFrame>
      <p:sp>
        <p:nvSpPr>
          <p:cNvPr id="5" name="右箭头 15">
            <a:extLst>
              <a:ext uri="{FF2B5EF4-FFF2-40B4-BE49-F238E27FC236}">
                <a16:creationId xmlns:a16="http://schemas.microsoft.com/office/drawing/2014/main" id="{BBC363CF-5DBC-47F7-B2DB-B37F3158F138}"/>
              </a:ext>
            </a:extLst>
          </p:cNvPr>
          <p:cNvSpPr/>
          <p:nvPr/>
        </p:nvSpPr>
        <p:spPr>
          <a:xfrm>
            <a:off x="4389692" y="3510665"/>
            <a:ext cx="422175" cy="2880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a:extLst>
              <a:ext uri="{FF2B5EF4-FFF2-40B4-BE49-F238E27FC236}">
                <a16:creationId xmlns:a16="http://schemas.microsoft.com/office/drawing/2014/main" id="{F76A5216-BDF6-453A-8FB8-EF2F9E12CFFB}"/>
              </a:ext>
            </a:extLst>
          </p:cNvPr>
          <p:cNvGraphicFramePr>
            <a:graphicFrameLocks noChangeAspect="1"/>
          </p:cNvGraphicFramePr>
          <p:nvPr>
            <p:extLst>
              <p:ext uri="{D42A27DB-BD31-4B8C-83A1-F6EECF244321}">
                <p14:modId xmlns:p14="http://schemas.microsoft.com/office/powerpoint/2010/main" val="2394864550"/>
              </p:ext>
            </p:extLst>
          </p:nvPr>
        </p:nvGraphicFramePr>
        <p:xfrm>
          <a:off x="4941296" y="3341879"/>
          <a:ext cx="3035300" cy="638175"/>
        </p:xfrm>
        <a:graphic>
          <a:graphicData uri="http://schemas.openxmlformats.org/presentationml/2006/ole">
            <mc:AlternateContent xmlns:mc="http://schemas.openxmlformats.org/markup-compatibility/2006">
              <mc:Choice xmlns:v="urn:schemas-microsoft-com:vml" Requires="v">
                <p:oleObj spid="_x0000_s21600" name="Formula" r:id="rId5" imgW="1740240" imgH="365760" progId="Equation.Ribbit">
                  <p:embed/>
                </p:oleObj>
              </mc:Choice>
              <mc:Fallback>
                <p:oleObj name="Formula" r:id="rId5" imgW="1740240" imgH="365760" progId="Equation.Ribbit">
                  <p:embed/>
                  <p:pic>
                    <p:nvPicPr>
                      <p:cNvPr id="17" name="对象 16"/>
                      <p:cNvPicPr/>
                      <p:nvPr/>
                    </p:nvPicPr>
                    <p:blipFill>
                      <a:blip r:embed="rId6"/>
                      <a:stretch>
                        <a:fillRect/>
                      </a:stretch>
                    </p:blipFill>
                    <p:spPr>
                      <a:xfrm>
                        <a:off x="4941296" y="3341879"/>
                        <a:ext cx="3035300" cy="63817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2CF02CB0-3119-41B5-8DD9-A39B6B811D56}"/>
              </a:ext>
            </a:extLst>
          </p:cNvPr>
          <p:cNvSpPr/>
          <p:nvPr/>
        </p:nvSpPr>
        <p:spPr>
          <a:xfrm>
            <a:off x="6616706" y="3462542"/>
            <a:ext cx="968743" cy="3842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2">
            <a:extLst>
              <a:ext uri="{FF2B5EF4-FFF2-40B4-BE49-F238E27FC236}">
                <a16:creationId xmlns:a16="http://schemas.microsoft.com/office/drawing/2014/main" id="{CA8970F3-E078-41EA-9DAE-1402A67F382D}"/>
              </a:ext>
            </a:extLst>
          </p:cNvPr>
          <p:cNvSpPr/>
          <p:nvPr/>
        </p:nvSpPr>
        <p:spPr>
          <a:xfrm>
            <a:off x="7101077" y="3927968"/>
            <a:ext cx="135219" cy="191239"/>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37C6F41-76A5-4DC5-9649-2E4335A6CDB1}"/>
              </a:ext>
            </a:extLst>
          </p:cNvPr>
          <p:cNvSpPr txBox="1"/>
          <p:nvPr/>
        </p:nvSpPr>
        <p:spPr>
          <a:xfrm>
            <a:off x="6693980" y="4181018"/>
            <a:ext cx="949412" cy="400110"/>
          </a:xfrm>
          <a:prstGeom prst="rect">
            <a:avLst/>
          </a:prstGeom>
          <a:noFill/>
        </p:spPr>
        <p:txBody>
          <a:bodyPr wrap="square" rtlCol="0">
            <a:spAutoFit/>
          </a:bodyPr>
          <a:lstStyle/>
          <a:p>
            <a:pPr algn="ctr"/>
            <a:r>
              <a:rPr lang="zh-CN" altLang="en-US"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核函数</a:t>
            </a:r>
            <a:endParaRPr lang="en-US" altLang="zh-CN" sz="20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A285795F-096D-4041-B20C-BB44F915ADD2}"/>
              </a:ext>
            </a:extLst>
          </p:cNvPr>
          <p:cNvGraphicFramePr>
            <a:graphicFrameLocks noChangeAspect="1"/>
          </p:cNvGraphicFramePr>
          <p:nvPr>
            <p:extLst>
              <p:ext uri="{D42A27DB-BD31-4B8C-83A1-F6EECF244321}">
                <p14:modId xmlns:p14="http://schemas.microsoft.com/office/powerpoint/2010/main" val="3097178927"/>
              </p:ext>
            </p:extLst>
          </p:nvPr>
        </p:nvGraphicFramePr>
        <p:xfrm>
          <a:off x="3025626" y="4207797"/>
          <a:ext cx="2489200" cy="327025"/>
        </p:xfrm>
        <a:graphic>
          <a:graphicData uri="http://schemas.openxmlformats.org/presentationml/2006/ole">
            <mc:AlternateContent xmlns:mc="http://schemas.openxmlformats.org/markup-compatibility/2006">
              <mc:Choice xmlns:v="urn:schemas-microsoft-com:vml" Requires="v">
                <p:oleObj spid="_x0000_s21601" name="Formula" r:id="rId7" imgW="1427760" imgH="186840" progId="Equation.Ribbit">
                  <p:embed/>
                </p:oleObj>
              </mc:Choice>
              <mc:Fallback>
                <p:oleObj name="Formula" r:id="rId7" imgW="1427760" imgH="186840" progId="Equation.Ribbit">
                  <p:embed/>
                  <p:pic>
                    <p:nvPicPr>
                      <p:cNvPr id="20" name="对象 19"/>
                      <p:cNvPicPr/>
                      <p:nvPr/>
                    </p:nvPicPr>
                    <p:blipFill>
                      <a:blip r:embed="rId8"/>
                      <a:stretch>
                        <a:fillRect/>
                      </a:stretch>
                    </p:blipFill>
                    <p:spPr>
                      <a:xfrm>
                        <a:off x="3025626" y="4207797"/>
                        <a:ext cx="2489200" cy="327025"/>
                      </a:xfrm>
                      <a:prstGeom prst="rect">
                        <a:avLst/>
                      </a:prstGeom>
                    </p:spPr>
                  </p:pic>
                </p:oleObj>
              </mc:Fallback>
            </mc:AlternateContent>
          </a:graphicData>
        </a:graphic>
      </p:graphicFrame>
    </p:spTree>
    <p:extLst>
      <p:ext uri="{BB962C8B-B14F-4D97-AF65-F5344CB8AC3E}">
        <p14:creationId xmlns:p14="http://schemas.microsoft.com/office/powerpoint/2010/main" val="143206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非线性支持向量机</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7360" y="2204864"/>
            <a:ext cx="5247007" cy="3596057"/>
          </a:xfrm>
          <a:prstGeom prst="rect">
            <a:avLst/>
          </a:prstGeom>
          <a:noFill/>
          <a:ln>
            <a:noFill/>
          </a:ln>
        </p:spPr>
      </p:pic>
    </p:spTree>
    <p:extLst>
      <p:ext uri="{BB962C8B-B14F-4D97-AF65-F5344CB8AC3E}">
        <p14:creationId xmlns:p14="http://schemas.microsoft.com/office/powerpoint/2010/main" val="38199888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7325" y="1712874"/>
            <a:ext cx="7408333" cy="5254853"/>
          </a:xfrm>
        </p:spPr>
        <p:txBody>
          <a:bodyPr>
            <a:normAutofit lnSpcReduction="10000"/>
          </a:bodyPr>
          <a:lstStyle/>
          <a:p>
            <a:r>
              <a:rPr lang="zh-CN" altLang="en-US" dirty="0" smtClean="0"/>
              <a:t>线性支持向量机的结论</a:t>
            </a:r>
            <a:endParaRPr lang="en-US" altLang="zh-CN" dirty="0" smtClean="0"/>
          </a:p>
          <a:p>
            <a:r>
              <a:rPr lang="zh-CN" altLang="en-US" dirty="0" smtClean="0"/>
              <a:t>求解的分类器是</a:t>
            </a:r>
            <a:endParaRPr lang="en-US" altLang="zh-CN" dirty="0" smtClean="0"/>
          </a:p>
          <a:p>
            <a:endParaRPr lang="en-US" altLang="zh-CN" dirty="0"/>
          </a:p>
          <a:p>
            <a:endParaRPr lang="en-US" altLang="zh-CN" dirty="0" smtClean="0"/>
          </a:p>
          <a:p>
            <a:r>
              <a:rPr lang="zh-CN" altLang="en-US" dirty="0" smtClean="0"/>
              <a:t>其中 </a:t>
            </a:r>
            <a:r>
              <a:rPr lang="en-US" altLang="zh-CN" dirty="0" smtClean="0"/>
              <a:t>a </a:t>
            </a:r>
            <a:r>
              <a:rPr lang="en-US" altLang="zh-CN" dirty="0" err="1" smtClean="0"/>
              <a:t>i</a:t>
            </a:r>
            <a:r>
              <a:rPr lang="en-US" altLang="zh-CN" dirty="0" smtClean="0"/>
              <a:t> </a:t>
            </a:r>
            <a:r>
              <a:rPr lang="zh-CN" altLang="en-US" dirty="0" smtClean="0"/>
              <a:t>是下列二次优化问题的解</a:t>
            </a:r>
            <a:endParaRPr lang="en-US" altLang="zh-CN" dirty="0" smtClean="0"/>
          </a:p>
          <a:p>
            <a:endParaRPr lang="en-US" altLang="zh-CN" dirty="0"/>
          </a:p>
          <a:p>
            <a:endParaRPr lang="en-US" altLang="zh-CN" dirty="0" smtClean="0"/>
          </a:p>
          <a:p>
            <a:endParaRPr lang="en-US" altLang="zh-CN" dirty="0" smtClean="0"/>
          </a:p>
          <a:p>
            <a:endParaRPr lang="en-US" altLang="zh-CN" dirty="0"/>
          </a:p>
          <a:p>
            <a:r>
              <a:rPr lang="en-US" altLang="zh-CN" dirty="0"/>
              <a:t>b</a:t>
            </a:r>
            <a:r>
              <a:rPr lang="zh-CN" altLang="en-US" dirty="0" smtClean="0"/>
              <a:t>通过使下面式子成立的样本</a:t>
            </a:r>
            <a:r>
              <a:rPr lang="en-US" altLang="zh-CN" dirty="0" smtClean="0"/>
              <a:t>x</a:t>
            </a:r>
            <a:r>
              <a:rPr lang="zh-CN" altLang="en-US" dirty="0" smtClean="0"/>
              <a:t>（支持向量）求得</a:t>
            </a:r>
            <a:endParaRPr lang="en-US" altLang="zh-CN" dirty="0" smtClean="0"/>
          </a:p>
          <a:p>
            <a:pPr marL="0" indent="0">
              <a:buNone/>
            </a:pPr>
            <a:r>
              <a:rPr lang="en-US" altLang="zh-CN" dirty="0"/>
              <a:t> </a:t>
            </a:r>
            <a:r>
              <a:rPr lang="en-US" altLang="zh-CN" dirty="0" smtClean="0"/>
              <a:t>       </a:t>
            </a:r>
          </a:p>
          <a:p>
            <a:pPr marL="0" indent="0">
              <a:buNone/>
            </a:pPr>
            <a:r>
              <a:rPr lang="en-US" altLang="zh-CN" dirty="0"/>
              <a:t> </a:t>
            </a:r>
            <a:r>
              <a:rPr lang="en-US" altLang="zh-CN" dirty="0" smtClean="0"/>
              <a:t>               </a:t>
            </a:r>
            <a:endParaRPr lang="zh-CN" altLang="en-US" dirty="0"/>
          </a:p>
        </p:txBody>
      </p:sp>
      <p:sp>
        <p:nvSpPr>
          <p:cNvPr id="3" name="标题 2"/>
          <p:cNvSpPr>
            <a:spLocks noGrp="1"/>
          </p:cNvSpPr>
          <p:nvPr>
            <p:ph type="title"/>
          </p:nvPr>
        </p:nvSpPr>
        <p:spPr/>
        <p:txBody>
          <a:bodyPr/>
          <a:lstStyle/>
          <a:p>
            <a:endParaRPr lang="zh-CN" altLang="en-US"/>
          </a:p>
        </p:txBody>
      </p:sp>
      <p:sp>
        <p:nvSpPr>
          <p:cNvPr id="4" name="Rectangle 2"/>
          <p:cNvSpPr>
            <a:spLocks noChangeArrowheads="1"/>
          </p:cNvSpPr>
          <p:nvPr/>
        </p:nvSpPr>
        <p:spPr bwMode="auto">
          <a:xfrm>
            <a:off x="2555776" y="3573016"/>
            <a:ext cx="1144646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4273438"/>
              </p:ext>
            </p:extLst>
          </p:nvPr>
        </p:nvGraphicFramePr>
        <p:xfrm>
          <a:off x="3131840" y="2276872"/>
          <a:ext cx="4464496" cy="792088"/>
        </p:xfrm>
        <a:graphic>
          <a:graphicData uri="http://schemas.openxmlformats.org/presentationml/2006/ole">
            <mc:AlternateContent xmlns:mc="http://schemas.openxmlformats.org/markup-compatibility/2006">
              <mc:Choice xmlns:v="urn:schemas-microsoft-com:vml" Requires="v">
                <p:oleObj spid="_x0000_s32821" r:id="rId3" imgW="2933700" imgH="457200" progId="Equation.DSMT4">
                  <p:embed/>
                </p:oleObj>
              </mc:Choice>
              <mc:Fallback>
                <p:oleObj r:id="rId3" imgW="29337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276872"/>
                        <a:ext cx="4464496" cy="792088"/>
                      </a:xfrm>
                      <a:prstGeom prst="rect">
                        <a:avLst/>
                      </a:prstGeom>
                      <a:noFill/>
                    </p:spPr>
                  </p:pic>
                </p:oleObj>
              </mc:Fallback>
            </mc:AlternateContent>
          </a:graphicData>
        </a:graphic>
      </p:graphicFrame>
      <p:sp>
        <p:nvSpPr>
          <p:cNvPr id="6" name="Rectangle 5"/>
          <p:cNvSpPr>
            <a:spLocks noChangeArrowheads="1"/>
          </p:cNvSpPr>
          <p:nvPr/>
        </p:nvSpPr>
        <p:spPr bwMode="auto">
          <a:xfrm>
            <a:off x="3131840" y="4109732"/>
            <a:ext cx="153109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70816560"/>
              </p:ext>
            </p:extLst>
          </p:nvPr>
        </p:nvGraphicFramePr>
        <p:xfrm>
          <a:off x="3076099" y="3742685"/>
          <a:ext cx="4824536" cy="1617836"/>
        </p:xfrm>
        <a:graphic>
          <a:graphicData uri="http://schemas.openxmlformats.org/presentationml/2006/ole">
            <mc:AlternateContent xmlns:mc="http://schemas.openxmlformats.org/markup-compatibility/2006">
              <mc:Choice xmlns:v="urn:schemas-microsoft-com:vml" Requires="v">
                <p:oleObj spid="_x0000_s32822" r:id="rId5" imgW="2882900" imgH="1130300" progId="Equation.DSMT4">
                  <p:embed/>
                </p:oleObj>
              </mc:Choice>
              <mc:Fallback>
                <p:oleObj r:id="rId5" imgW="2882900" imgH="11303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099" y="3742685"/>
                        <a:ext cx="4824536" cy="1617836"/>
                      </a:xfrm>
                      <a:prstGeom prst="rect">
                        <a:avLst/>
                      </a:prstGeom>
                      <a:noFill/>
                    </p:spPr>
                  </p:pic>
                </p:oleObj>
              </mc:Fallback>
            </mc:AlternateContent>
          </a:graphicData>
        </a:graphic>
      </p:graphicFrame>
      <p:sp>
        <p:nvSpPr>
          <p:cNvPr id="8" name="Rectangle 7"/>
          <p:cNvSpPr>
            <a:spLocks noChangeArrowheads="1"/>
          </p:cNvSpPr>
          <p:nvPr/>
        </p:nvSpPr>
        <p:spPr bwMode="auto">
          <a:xfrm>
            <a:off x="179512" y="109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805017013"/>
              </p:ext>
            </p:extLst>
          </p:nvPr>
        </p:nvGraphicFramePr>
        <p:xfrm>
          <a:off x="2699792" y="5897236"/>
          <a:ext cx="3600400" cy="844132"/>
        </p:xfrm>
        <a:graphic>
          <a:graphicData uri="http://schemas.openxmlformats.org/presentationml/2006/ole">
            <mc:AlternateContent xmlns:mc="http://schemas.openxmlformats.org/markup-compatibility/2006">
              <mc:Choice xmlns:v="urn:schemas-microsoft-com:vml" Requires="v">
                <p:oleObj spid="_x0000_s32823" r:id="rId7" imgW="1714500" imgH="457200" progId="Equation.DSMT4">
                  <p:embed/>
                </p:oleObj>
              </mc:Choice>
              <mc:Fallback>
                <p:oleObj r:id="rId7" imgW="1714500" imgH="4572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5897236"/>
                        <a:ext cx="3600400" cy="844132"/>
                      </a:xfrm>
                      <a:prstGeom prst="rect">
                        <a:avLst/>
                      </a:prstGeom>
                      <a:noFill/>
                    </p:spPr>
                  </p:pic>
                </p:oleObj>
              </mc:Fallback>
            </mc:AlternateContent>
          </a:graphicData>
        </a:graphic>
      </p:graphicFrame>
    </p:spTree>
    <p:extLst>
      <p:ext uri="{BB962C8B-B14F-4D97-AF65-F5344CB8AC3E}">
        <p14:creationId xmlns:p14="http://schemas.microsoft.com/office/powerpoint/2010/main" val="25963624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67833" y="1700808"/>
            <a:ext cx="7408333" cy="4535107"/>
          </a:xfrm>
        </p:spPr>
        <p:txBody>
          <a:bodyPr/>
          <a:lstStyle/>
          <a:p>
            <a:r>
              <a:rPr lang="zh-CN" altLang="en-US" dirty="0" smtClean="0"/>
              <a:t>如果对</a:t>
            </a:r>
            <a:r>
              <a:rPr lang="en-US" altLang="zh-CN" dirty="0" smtClean="0"/>
              <a:t>x</a:t>
            </a:r>
            <a:r>
              <a:rPr lang="zh-CN" altLang="en-US" dirty="0" smtClean="0"/>
              <a:t>进行非线性变换，新特征空间里构造的支持向量决策函数为：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定义支持向量的等式变为</a:t>
            </a:r>
            <a:endParaRPr lang="en-US" altLang="zh-CN" dirty="0" smtClean="0"/>
          </a:p>
          <a:p>
            <a:endParaRPr lang="zh-CN" altLang="en-US" dirty="0"/>
          </a:p>
        </p:txBody>
      </p:sp>
      <p:sp>
        <p:nvSpPr>
          <p:cNvPr id="3" name="标题 2"/>
          <p:cNvSpPr>
            <a:spLocks noGrp="1"/>
          </p:cNvSpPr>
          <p:nvPr>
            <p:ph type="title"/>
          </p:nvPr>
        </p:nvSpPr>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29969458"/>
              </p:ext>
            </p:extLst>
          </p:nvPr>
        </p:nvGraphicFramePr>
        <p:xfrm>
          <a:off x="2195736" y="2412854"/>
          <a:ext cx="4680520" cy="872130"/>
        </p:xfrm>
        <a:graphic>
          <a:graphicData uri="http://schemas.openxmlformats.org/presentationml/2006/ole">
            <mc:AlternateContent xmlns:mc="http://schemas.openxmlformats.org/markup-compatibility/2006">
              <mc:Choice xmlns:v="urn:schemas-microsoft-com:vml" Requires="v">
                <p:oleObj spid="_x0000_s33838" r:id="rId3" imgW="3429000" imgH="457200" progId="Equation.DSMT4">
                  <p:embed/>
                </p:oleObj>
              </mc:Choice>
              <mc:Fallback>
                <p:oleObj r:id="rId3" imgW="34290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412854"/>
                        <a:ext cx="4680520" cy="872130"/>
                      </a:xfrm>
                      <a:prstGeom prst="rect">
                        <a:avLst/>
                      </a:prstGeom>
                      <a:noFill/>
                    </p:spPr>
                  </p:pic>
                </p:oleObj>
              </mc:Fallback>
            </mc:AlternateContent>
          </a:graphicData>
        </a:graphic>
      </p:graphicFrame>
      <p:sp>
        <p:nvSpPr>
          <p:cNvPr id="6" name="Rectangle 4"/>
          <p:cNvSpPr>
            <a:spLocks noChangeArrowheads="1"/>
          </p:cNvSpPr>
          <p:nvPr/>
        </p:nvSpPr>
        <p:spPr bwMode="auto">
          <a:xfrm>
            <a:off x="2699791" y="3547188"/>
            <a:ext cx="1271545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277225669"/>
              </p:ext>
            </p:extLst>
          </p:nvPr>
        </p:nvGraphicFramePr>
        <p:xfrm>
          <a:off x="2411760" y="3409792"/>
          <a:ext cx="4536504" cy="1747400"/>
        </p:xfrm>
        <a:graphic>
          <a:graphicData uri="http://schemas.openxmlformats.org/presentationml/2006/ole">
            <mc:AlternateContent xmlns:mc="http://schemas.openxmlformats.org/markup-compatibility/2006">
              <mc:Choice xmlns:v="urn:schemas-microsoft-com:vml" Requires="v">
                <p:oleObj spid="_x0000_s33839" r:id="rId5" imgW="3263900" imgH="1117600" progId="Equation.DSMT4">
                  <p:embed/>
                </p:oleObj>
              </mc:Choice>
              <mc:Fallback>
                <p:oleObj r:id="rId5" imgW="3263900" imgH="1117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409792"/>
                        <a:ext cx="4536504" cy="1747400"/>
                      </a:xfrm>
                      <a:prstGeom prst="rect">
                        <a:avLst/>
                      </a:prstGeom>
                      <a:noFill/>
                    </p:spPr>
                  </p:pic>
                </p:oleObj>
              </mc:Fallback>
            </mc:AlternateContent>
          </a:graphicData>
        </a:graphic>
      </p:graphicFrame>
      <p:sp>
        <p:nvSpPr>
          <p:cNvPr id="8" name="Rectangle 6"/>
          <p:cNvSpPr>
            <a:spLocks noChangeArrowheads="1"/>
          </p:cNvSpPr>
          <p:nvPr/>
        </p:nvSpPr>
        <p:spPr bwMode="auto">
          <a:xfrm>
            <a:off x="4067943" y="5806359"/>
            <a:ext cx="1803330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393471352"/>
              </p:ext>
            </p:extLst>
          </p:nvPr>
        </p:nvGraphicFramePr>
        <p:xfrm>
          <a:off x="4036964" y="5579334"/>
          <a:ext cx="4104456" cy="718985"/>
        </p:xfrm>
        <a:graphic>
          <a:graphicData uri="http://schemas.openxmlformats.org/presentationml/2006/ole">
            <mc:AlternateContent xmlns:mc="http://schemas.openxmlformats.org/markup-compatibility/2006">
              <mc:Choice xmlns:v="urn:schemas-microsoft-com:vml" Requires="v">
                <p:oleObj spid="_x0000_s33840" r:id="rId7" imgW="2082800" imgH="457200" progId="Equation.DSMT4">
                  <p:embed/>
                </p:oleObj>
              </mc:Choice>
              <mc:Fallback>
                <p:oleObj r:id="rId7" imgW="208280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6964" y="5579334"/>
                        <a:ext cx="4104456" cy="718985"/>
                      </a:xfrm>
                      <a:prstGeom prst="rect">
                        <a:avLst/>
                      </a:prstGeom>
                      <a:noFill/>
                    </p:spPr>
                  </p:pic>
                </p:oleObj>
              </mc:Fallback>
            </mc:AlternateContent>
          </a:graphicData>
        </a:graphic>
      </p:graphicFrame>
    </p:spTree>
    <p:extLst>
      <p:ext uri="{BB962C8B-B14F-4D97-AF65-F5344CB8AC3E}">
        <p14:creationId xmlns:p14="http://schemas.microsoft.com/office/powerpoint/2010/main" val="450733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2204864"/>
            <a:ext cx="7408333" cy="4536504"/>
          </a:xfrm>
        </p:spPr>
        <p:txBody>
          <a:bodyPr/>
          <a:lstStyle/>
          <a:p>
            <a:r>
              <a:rPr lang="zh-CN" altLang="en-US" dirty="0" smtClean="0"/>
              <a:t>对比发现，在进行变换后，无论变换的具体形式如何，变换对支持向量的影响是把两个样本在原特征空间中的内积变成了在新特征空间中的内积，新空间中的内积页是原特征的函数，可记作</a:t>
            </a:r>
            <a:endParaRPr lang="en-US" altLang="zh-CN" dirty="0" smtClean="0"/>
          </a:p>
          <a:p>
            <a:endParaRPr lang="en-US" altLang="zh-CN" dirty="0"/>
          </a:p>
          <a:p>
            <a:endParaRPr lang="en-US" altLang="zh-CN" dirty="0" smtClean="0"/>
          </a:p>
          <a:p>
            <a:endParaRPr lang="en-US" altLang="zh-CN" dirty="0"/>
          </a:p>
          <a:p>
            <a:r>
              <a:rPr lang="zh-CN" altLang="en-US" dirty="0" smtClean="0"/>
              <a:t>称为核函数</a:t>
            </a:r>
            <a:endParaRPr lang="en-US" altLang="zh-CN" dirty="0" smtClean="0"/>
          </a:p>
          <a:p>
            <a:endParaRPr lang="en-US" altLang="zh-CN" dirty="0"/>
          </a:p>
          <a:p>
            <a:r>
              <a:rPr lang="zh-CN" altLang="en-US" dirty="0" smtClean="0"/>
              <a:t>变换空间的支持向量机可写为：</a:t>
            </a:r>
            <a:endParaRPr lang="en-US" altLang="zh-CN" dirty="0"/>
          </a:p>
          <a:p>
            <a:pPr marL="0" indent="0">
              <a:buNone/>
            </a:pPr>
            <a:endParaRPr lang="en-US" altLang="zh-CN" dirty="0" smtClean="0"/>
          </a:p>
          <a:p>
            <a:endParaRPr lang="zh-CN" altLang="en-US" dirty="0"/>
          </a:p>
        </p:txBody>
      </p:sp>
      <p:sp>
        <p:nvSpPr>
          <p:cNvPr id="3" name="标题 2"/>
          <p:cNvSpPr>
            <a:spLocks noGrp="1"/>
          </p:cNvSpPr>
          <p:nvPr>
            <p:ph type="title"/>
          </p:nvPr>
        </p:nvSpPr>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92282329"/>
              </p:ext>
            </p:extLst>
          </p:nvPr>
        </p:nvGraphicFramePr>
        <p:xfrm>
          <a:off x="2483768" y="3861048"/>
          <a:ext cx="4392488" cy="792088"/>
        </p:xfrm>
        <a:graphic>
          <a:graphicData uri="http://schemas.openxmlformats.org/presentationml/2006/ole">
            <mc:AlternateContent xmlns:mc="http://schemas.openxmlformats.org/markup-compatibility/2006">
              <mc:Choice xmlns:v="urn:schemas-microsoft-com:vml" Requires="v">
                <p:oleObj spid="_x0000_s34832" r:id="rId3" imgW="1713756" imgH="355446" progId="Equation.DSMT4">
                  <p:embed/>
                </p:oleObj>
              </mc:Choice>
              <mc:Fallback>
                <p:oleObj r:id="rId3" imgW="1713756" imgH="35544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861048"/>
                        <a:ext cx="4392488" cy="792088"/>
                      </a:xfrm>
                      <a:prstGeom prst="rect">
                        <a:avLst/>
                      </a:prstGeom>
                      <a:noFill/>
                    </p:spPr>
                  </p:pic>
                </p:oleObj>
              </mc:Fallback>
            </mc:AlternateContent>
          </a:graphicData>
        </a:graphic>
      </p:graphicFrame>
    </p:spTree>
    <p:extLst>
      <p:ext uri="{BB962C8B-B14F-4D97-AF65-F5344CB8AC3E}">
        <p14:creationId xmlns:p14="http://schemas.microsoft.com/office/powerpoint/2010/main" val="22739279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844824"/>
            <a:ext cx="7408333" cy="4281339"/>
          </a:xfrm>
        </p:spPr>
        <p:txBody>
          <a:bodyPr/>
          <a:lstStyle/>
          <a:p>
            <a:r>
              <a:rPr lang="zh-CN" altLang="en-US" dirty="0"/>
              <a:t>变换空间的支持向量机可写为</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a:t>b</a:t>
            </a:r>
            <a:r>
              <a:rPr lang="zh-CN" altLang="en-US" dirty="0" smtClean="0"/>
              <a:t>通过满足下式的样本（支持向量）求得</a:t>
            </a:r>
            <a:endParaRPr lang="en-US" altLang="zh-CN" dirty="0"/>
          </a:p>
          <a:p>
            <a:pPr marL="0" indent="0">
              <a:buNone/>
            </a:pPr>
            <a:endParaRPr lang="zh-CN" altLang="en-US" dirty="0"/>
          </a:p>
        </p:txBody>
      </p:sp>
      <p:sp>
        <p:nvSpPr>
          <p:cNvPr id="3" name="标题 2"/>
          <p:cNvSpPr>
            <a:spLocks noGrp="1"/>
          </p:cNvSpPr>
          <p:nvPr>
            <p:ph type="title"/>
          </p:nvPr>
        </p:nvSpPr>
        <p:spPr/>
        <p:txBody>
          <a:bodyPr/>
          <a:lstStyle/>
          <a:p>
            <a:endParaRPr lang="zh-CN" alt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27279614"/>
              </p:ext>
            </p:extLst>
          </p:nvPr>
        </p:nvGraphicFramePr>
        <p:xfrm>
          <a:off x="2627784" y="2420888"/>
          <a:ext cx="3888432" cy="792088"/>
        </p:xfrm>
        <a:graphic>
          <a:graphicData uri="http://schemas.openxmlformats.org/presentationml/2006/ole">
            <mc:AlternateContent xmlns:mc="http://schemas.openxmlformats.org/markup-compatibility/2006">
              <mc:Choice xmlns:v="urn:schemas-microsoft-com:vml" Requires="v">
                <p:oleObj spid="_x0000_s35887" r:id="rId3" imgW="2019300" imgH="457200" progId="Equation.DSMT4">
                  <p:embed/>
                </p:oleObj>
              </mc:Choice>
              <mc:Fallback>
                <p:oleObj r:id="rId3" imgW="20193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2420888"/>
                        <a:ext cx="3888432" cy="792088"/>
                      </a:xfrm>
                      <a:prstGeom prst="rect">
                        <a:avLst/>
                      </a:prstGeom>
                      <a:noFill/>
                    </p:spPr>
                  </p:pic>
                </p:oleObj>
              </mc:Fallback>
            </mc:AlternateContent>
          </a:graphicData>
        </a:graphic>
      </p:graphicFrame>
      <p:sp>
        <p:nvSpPr>
          <p:cNvPr id="6" name="Rectangle 4"/>
          <p:cNvSpPr>
            <a:spLocks noChangeArrowheads="1"/>
          </p:cNvSpPr>
          <p:nvPr/>
        </p:nvSpPr>
        <p:spPr bwMode="auto">
          <a:xfrm>
            <a:off x="2771800" y="3645024"/>
            <a:ext cx="1552868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27895709"/>
              </p:ext>
            </p:extLst>
          </p:nvPr>
        </p:nvGraphicFramePr>
        <p:xfrm>
          <a:off x="2771800" y="3645024"/>
          <a:ext cx="4464496" cy="1800200"/>
        </p:xfrm>
        <a:graphic>
          <a:graphicData uri="http://schemas.openxmlformats.org/presentationml/2006/ole">
            <mc:AlternateContent xmlns:mc="http://schemas.openxmlformats.org/markup-compatibility/2006">
              <mc:Choice xmlns:v="urn:schemas-microsoft-com:vml" Requires="v">
                <p:oleObj spid="_x0000_s35888" r:id="rId5" imgW="2628900" imgH="1117600" progId="Equation.DSMT4">
                  <p:embed/>
                </p:oleObj>
              </mc:Choice>
              <mc:Fallback>
                <p:oleObj r:id="rId5" imgW="2628900" imgH="1117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3645024"/>
                        <a:ext cx="4464496" cy="1800200"/>
                      </a:xfrm>
                      <a:prstGeom prst="rect">
                        <a:avLst/>
                      </a:prstGeom>
                      <a:noFill/>
                    </p:spPr>
                  </p:pic>
                </p:oleObj>
              </mc:Fallback>
            </mc:AlternateContent>
          </a:graphicData>
        </a:graphic>
      </p:graphicFrame>
      <p:sp>
        <p:nvSpPr>
          <p:cNvPr id="8" name="Rectangle 10"/>
          <p:cNvSpPr>
            <a:spLocks noChangeArrowheads="1"/>
          </p:cNvSpPr>
          <p:nvPr/>
        </p:nvSpPr>
        <p:spPr bwMode="auto">
          <a:xfrm>
            <a:off x="3433691" y="5922731"/>
            <a:ext cx="1964485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606456715"/>
              </p:ext>
            </p:extLst>
          </p:nvPr>
        </p:nvGraphicFramePr>
        <p:xfrm>
          <a:off x="2987824" y="5922731"/>
          <a:ext cx="4104456" cy="779496"/>
        </p:xfrm>
        <a:graphic>
          <a:graphicData uri="http://schemas.openxmlformats.org/presentationml/2006/ole">
            <mc:AlternateContent xmlns:mc="http://schemas.openxmlformats.org/markup-compatibility/2006">
              <mc:Choice xmlns:v="urn:schemas-microsoft-com:vml" Requires="v">
                <p:oleObj spid="_x0000_s35889" r:id="rId7" imgW="1778000" imgH="457200" progId="Equation.DSMT4">
                  <p:embed/>
                </p:oleObj>
              </mc:Choice>
              <mc:Fallback>
                <p:oleObj r:id="rId7" imgW="1778000" imgH="457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5922731"/>
                        <a:ext cx="4104456" cy="779496"/>
                      </a:xfrm>
                      <a:prstGeom prst="rect">
                        <a:avLst/>
                      </a:prstGeom>
                      <a:noFill/>
                    </p:spPr>
                  </p:pic>
                </p:oleObj>
              </mc:Fallback>
            </mc:AlternateContent>
          </a:graphicData>
        </a:graphic>
      </p:graphicFrame>
    </p:spTree>
    <p:extLst>
      <p:ext uri="{BB962C8B-B14F-4D97-AF65-F5344CB8AC3E}">
        <p14:creationId xmlns:p14="http://schemas.microsoft.com/office/powerpoint/2010/main" val="3475268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484784"/>
            <a:ext cx="7408333" cy="4641379"/>
          </a:xfrm>
        </p:spPr>
        <p:txBody>
          <a:bodyPr/>
          <a:lstStyle/>
          <a:p>
            <a:r>
              <a:rPr lang="zh-CN" altLang="en-US" dirty="0" smtClean="0"/>
              <a:t>进一步分析可得，只要知道核函数，没有必要知道非线性变换得实际形式，是否可以直接设计核函数而不用设计非线性变换呢？</a:t>
            </a:r>
            <a:endParaRPr lang="en-US" altLang="zh-CN" dirty="0" smtClean="0"/>
          </a:p>
          <a:p>
            <a:endParaRPr lang="en-US" altLang="zh-CN" dirty="0"/>
          </a:p>
          <a:p>
            <a:r>
              <a:rPr lang="zh-CN" altLang="en-US" dirty="0" smtClean="0"/>
              <a:t>根据泛函理论，是可以的，需要找到能够构成某一变换空间里的内积核函数。</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42471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如何判断一个函数是否可以作为核函数</a:t>
            </a:r>
            <a:r>
              <a:rPr lang="en-US" altLang="zh-CN" sz="2800" b="1" dirty="0"/>
              <a:t>?</a:t>
            </a:r>
          </a:p>
          <a:p>
            <a:r>
              <a:rPr lang="en-US" altLang="zh-CN" sz="2800" b="1" dirty="0">
                <a:solidFill>
                  <a:srgbClr val="FF0000"/>
                </a:solidFill>
              </a:rPr>
              <a:t>Mercer</a:t>
            </a:r>
            <a:r>
              <a:rPr lang="zh-CN" altLang="en-US" sz="2800" b="1" dirty="0">
                <a:solidFill>
                  <a:srgbClr val="FF0000"/>
                </a:solidFill>
              </a:rPr>
              <a:t>定理</a:t>
            </a:r>
            <a:r>
              <a:rPr lang="zh-CN" altLang="en-US" sz="2800" b="1" dirty="0"/>
              <a:t>：</a:t>
            </a:r>
          </a:p>
          <a:p>
            <a:r>
              <a:rPr lang="zh-CN" altLang="en-US" sz="2800" b="1" dirty="0"/>
              <a:t>                        上的映射</a:t>
            </a:r>
            <a:r>
              <a:rPr lang="en-US" altLang="zh-CN" sz="2800" b="1" dirty="0"/>
              <a:t>k</a:t>
            </a:r>
            <a:r>
              <a:rPr lang="zh-CN" altLang="en-US" sz="2800" b="1" dirty="0"/>
              <a:t>是一个有效核函数</a:t>
            </a:r>
            <a:r>
              <a:rPr lang="en-US" altLang="zh-CN" sz="2800" b="1" dirty="0"/>
              <a:t>(</a:t>
            </a:r>
            <a:r>
              <a:rPr lang="zh-CN" altLang="en-US" sz="2800" b="1" dirty="0"/>
              <a:t>也称</a:t>
            </a:r>
            <a:r>
              <a:rPr lang="en-US" altLang="zh-CN" sz="2800" b="1" dirty="0"/>
              <a:t>Mercer</a:t>
            </a:r>
            <a:r>
              <a:rPr lang="zh-CN" altLang="en-US" sz="2800" b="1" dirty="0"/>
              <a:t>核函数</a:t>
            </a:r>
            <a:r>
              <a:rPr lang="en-US" altLang="zh-CN" sz="2800" b="1" dirty="0"/>
              <a:t>)</a:t>
            </a:r>
            <a:r>
              <a:rPr lang="zh-CN" altLang="en-US" sz="2800" b="1" dirty="0"/>
              <a:t>当且仅当对于训练样本其相应的核函数矩阵是对称半正定的</a:t>
            </a:r>
            <a:r>
              <a:rPr lang="en-US" altLang="zh-CN" sz="2800" b="1" dirty="0"/>
              <a:t>,</a:t>
            </a:r>
            <a:r>
              <a:rPr lang="zh-CN" altLang="en-US" sz="2800" b="1" dirty="0"/>
              <a:t>即对于任何平方可积函数</a:t>
            </a:r>
            <a:r>
              <a:rPr lang="en-US" altLang="zh-CN" sz="2800" b="1" dirty="0"/>
              <a:t>g(x)</a:t>
            </a:r>
            <a:r>
              <a:rPr lang="zh-CN" altLang="en-US" sz="2800" b="1" dirty="0"/>
              <a:t>有                                         。</a:t>
            </a:r>
          </a:p>
          <a:p>
            <a:endParaRPr lang="zh-CN" altLang="en-US" sz="2800" b="1" dirty="0"/>
          </a:p>
        </p:txBody>
      </p:sp>
      <p:sp>
        <p:nvSpPr>
          <p:cNvPr id="3" name="标题 2"/>
          <p:cNvSpPr>
            <a:spLocks noGrp="1"/>
          </p:cNvSpPr>
          <p:nvPr>
            <p:ph type="title"/>
          </p:nvPr>
        </p:nvSpPr>
        <p:spPr/>
        <p:txBody>
          <a:bodyPr>
            <a:normAutofit/>
          </a:bodyPr>
          <a:lstStyle/>
          <a:p>
            <a:r>
              <a:rPr lang="zh-CN" altLang="en-US" dirty="0"/>
              <a:t>非线性支持向量机</a:t>
            </a:r>
          </a:p>
        </p:txBody>
      </p:sp>
      <p:graphicFrame>
        <p:nvGraphicFramePr>
          <p:cNvPr id="10" name="对象 9">
            <a:extLst>
              <a:ext uri="{FF2B5EF4-FFF2-40B4-BE49-F238E27FC236}">
                <a16:creationId xmlns:a16="http://schemas.microsoft.com/office/drawing/2014/main" id="{970733B5-A148-4911-9611-41E7A00C0332}"/>
              </a:ext>
            </a:extLst>
          </p:cNvPr>
          <p:cNvGraphicFramePr>
            <a:graphicFrameLocks noChangeAspect="1"/>
          </p:cNvGraphicFramePr>
          <p:nvPr>
            <p:extLst>
              <p:ext uri="{D42A27DB-BD31-4B8C-83A1-F6EECF244321}">
                <p14:modId xmlns:p14="http://schemas.microsoft.com/office/powerpoint/2010/main" val="211406135"/>
              </p:ext>
            </p:extLst>
          </p:nvPr>
        </p:nvGraphicFramePr>
        <p:xfrm>
          <a:off x="1403648" y="3861048"/>
          <a:ext cx="1547812" cy="249238"/>
        </p:xfrm>
        <a:graphic>
          <a:graphicData uri="http://schemas.openxmlformats.org/presentationml/2006/ole">
            <mc:AlternateContent xmlns:mc="http://schemas.openxmlformats.org/markup-compatibility/2006">
              <mc:Choice xmlns:v="urn:schemas-microsoft-com:vml" Requires="v">
                <p:oleObj spid="_x0000_s25660" name="Formula" r:id="rId3" imgW="903240" imgH="145080" progId="Equation.Ribbit">
                  <p:embed/>
                </p:oleObj>
              </mc:Choice>
              <mc:Fallback>
                <p:oleObj name="Formula" r:id="rId3" imgW="903240" imgH="145080" progId="Equation.Ribbit">
                  <p:embed/>
                  <p:pic>
                    <p:nvPicPr>
                      <p:cNvPr id="40" name="对象 39"/>
                      <p:cNvPicPr/>
                      <p:nvPr/>
                    </p:nvPicPr>
                    <p:blipFill>
                      <a:blip r:embed="rId4"/>
                      <a:stretch>
                        <a:fillRect/>
                      </a:stretch>
                    </p:blipFill>
                    <p:spPr>
                      <a:xfrm>
                        <a:off x="1403648" y="3861048"/>
                        <a:ext cx="1547812" cy="24923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957366B-E6D2-4C1B-9749-B33D4F03478B}"/>
              </a:ext>
            </a:extLst>
          </p:cNvPr>
          <p:cNvGraphicFramePr>
            <a:graphicFrameLocks noChangeAspect="1"/>
          </p:cNvGraphicFramePr>
          <p:nvPr>
            <p:extLst>
              <p:ext uri="{D42A27DB-BD31-4B8C-83A1-F6EECF244321}">
                <p14:modId xmlns:p14="http://schemas.microsoft.com/office/powerpoint/2010/main" val="3847288517"/>
              </p:ext>
            </p:extLst>
          </p:nvPr>
        </p:nvGraphicFramePr>
        <p:xfrm>
          <a:off x="4355976" y="5085184"/>
          <a:ext cx="3121025" cy="342900"/>
        </p:xfrm>
        <a:graphic>
          <a:graphicData uri="http://schemas.openxmlformats.org/presentationml/2006/ole">
            <mc:AlternateContent xmlns:mc="http://schemas.openxmlformats.org/markup-compatibility/2006">
              <mc:Choice xmlns:v="urn:schemas-microsoft-com:vml" Requires="v">
                <p:oleObj spid="_x0000_s25661" name="Formula" r:id="rId5" imgW="1820160" imgH="198360" progId="Equation.Ribbit">
                  <p:embed/>
                </p:oleObj>
              </mc:Choice>
              <mc:Fallback>
                <p:oleObj name="Formula" r:id="rId5" imgW="1820160" imgH="198360" progId="Equation.Ribbit">
                  <p:embed/>
                  <p:pic>
                    <p:nvPicPr>
                      <p:cNvPr id="41" name="对象 40"/>
                      <p:cNvPicPr/>
                      <p:nvPr/>
                    </p:nvPicPr>
                    <p:blipFill>
                      <a:blip r:embed="rId6"/>
                      <a:stretch>
                        <a:fillRect/>
                      </a:stretch>
                    </p:blipFill>
                    <p:spPr>
                      <a:xfrm>
                        <a:off x="4355976" y="5085184"/>
                        <a:ext cx="3121025" cy="342900"/>
                      </a:xfrm>
                      <a:prstGeom prst="rect">
                        <a:avLst/>
                      </a:prstGeom>
                    </p:spPr>
                  </p:pic>
                </p:oleObj>
              </mc:Fallback>
            </mc:AlternateContent>
          </a:graphicData>
        </a:graphic>
      </p:graphicFrame>
    </p:spTree>
    <p:extLst>
      <p:ext uri="{BB962C8B-B14F-4D97-AF65-F5344CB8AC3E}">
        <p14:creationId xmlns:p14="http://schemas.microsoft.com/office/powerpoint/2010/main" val="1383693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800" b="1" dirty="0"/>
              <a:t>根据问题和数据的不同，选择带有不同的核函数。</a:t>
            </a:r>
          </a:p>
          <a:p>
            <a:r>
              <a:rPr lang="zh-CN" altLang="en-US" sz="2800" b="1" dirty="0"/>
              <a:t>一些常用的核函数：</a:t>
            </a:r>
          </a:p>
          <a:p>
            <a:r>
              <a:rPr lang="zh-CN" altLang="en-US" sz="2800" b="1" dirty="0"/>
              <a:t>线性核：</a:t>
            </a:r>
          </a:p>
          <a:p>
            <a:r>
              <a:rPr lang="zh-CN" altLang="en-US" sz="2800" b="1" dirty="0"/>
              <a:t>多项式核：</a:t>
            </a:r>
          </a:p>
          <a:p>
            <a:r>
              <a:rPr lang="zh-CN" altLang="en-US" sz="2800" b="1" dirty="0"/>
              <a:t>高斯核：</a:t>
            </a:r>
          </a:p>
          <a:p>
            <a:r>
              <a:rPr lang="en-US" altLang="zh-CN" sz="2800" b="1" dirty="0"/>
              <a:t>Sigmoid</a:t>
            </a:r>
            <a:r>
              <a:rPr lang="zh-CN" altLang="en-US" sz="2800" b="1" dirty="0"/>
              <a:t>核：</a:t>
            </a:r>
          </a:p>
        </p:txBody>
      </p:sp>
      <p:sp>
        <p:nvSpPr>
          <p:cNvPr id="3" name="标题 2"/>
          <p:cNvSpPr>
            <a:spLocks noGrp="1"/>
          </p:cNvSpPr>
          <p:nvPr>
            <p:ph type="title"/>
          </p:nvPr>
        </p:nvSpPr>
        <p:spPr/>
        <p:txBody>
          <a:bodyPr>
            <a:normAutofit/>
          </a:bodyPr>
          <a:lstStyle/>
          <a:p>
            <a:r>
              <a:rPr lang="zh-CN" altLang="en-US" dirty="0"/>
              <a:t>非线性支持向量机</a:t>
            </a:r>
          </a:p>
        </p:txBody>
      </p:sp>
      <p:graphicFrame>
        <p:nvGraphicFramePr>
          <p:cNvPr id="5" name="对象 4">
            <a:extLst>
              <a:ext uri="{FF2B5EF4-FFF2-40B4-BE49-F238E27FC236}">
                <a16:creationId xmlns:a16="http://schemas.microsoft.com/office/drawing/2014/main" id="{E76DE7BA-3BAB-4733-A6A2-F52138DD1F2E}"/>
              </a:ext>
            </a:extLst>
          </p:cNvPr>
          <p:cNvGraphicFramePr>
            <a:graphicFrameLocks noChangeAspect="1"/>
          </p:cNvGraphicFramePr>
          <p:nvPr>
            <p:extLst>
              <p:ext uri="{D42A27DB-BD31-4B8C-83A1-F6EECF244321}">
                <p14:modId xmlns:p14="http://schemas.microsoft.com/office/powerpoint/2010/main" val="2222541772"/>
              </p:ext>
            </p:extLst>
          </p:nvPr>
        </p:nvGraphicFramePr>
        <p:xfrm>
          <a:off x="3131840" y="4556422"/>
          <a:ext cx="3117850" cy="312738"/>
        </p:xfrm>
        <a:graphic>
          <a:graphicData uri="http://schemas.openxmlformats.org/presentationml/2006/ole">
            <mc:AlternateContent xmlns:mc="http://schemas.openxmlformats.org/markup-compatibility/2006">
              <mc:Choice xmlns:v="urn:schemas-microsoft-com:vml" Requires="v">
                <p:oleObj spid="_x0000_s24698" name="Formula" r:id="rId4" imgW="1874520" imgH="188280" progId="Equation.Ribbit">
                  <p:embed/>
                </p:oleObj>
              </mc:Choice>
              <mc:Fallback>
                <p:oleObj name="Formula" r:id="rId4" imgW="1874520" imgH="188280" progId="Equation.Ribbit">
                  <p:embed/>
                  <p:pic>
                    <p:nvPicPr>
                      <p:cNvPr id="22" name="对象 21"/>
                      <p:cNvPicPr/>
                      <p:nvPr/>
                    </p:nvPicPr>
                    <p:blipFill>
                      <a:blip r:embed="rId5"/>
                      <a:stretch>
                        <a:fillRect/>
                      </a:stretch>
                    </p:blipFill>
                    <p:spPr>
                      <a:xfrm>
                        <a:off x="3131840" y="4556422"/>
                        <a:ext cx="3117850" cy="31273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852F09B-2BBA-4C88-AD43-C63EFF3075B5}"/>
              </a:ext>
            </a:extLst>
          </p:cNvPr>
          <p:cNvGraphicFramePr>
            <a:graphicFrameLocks noChangeAspect="1"/>
          </p:cNvGraphicFramePr>
          <p:nvPr>
            <p:extLst>
              <p:ext uri="{D42A27DB-BD31-4B8C-83A1-F6EECF244321}">
                <p14:modId xmlns:p14="http://schemas.microsoft.com/office/powerpoint/2010/main" val="1514828620"/>
              </p:ext>
            </p:extLst>
          </p:nvPr>
        </p:nvGraphicFramePr>
        <p:xfrm>
          <a:off x="3131840" y="4124374"/>
          <a:ext cx="1765300" cy="312738"/>
        </p:xfrm>
        <a:graphic>
          <a:graphicData uri="http://schemas.openxmlformats.org/presentationml/2006/ole">
            <mc:AlternateContent xmlns:mc="http://schemas.openxmlformats.org/markup-compatibility/2006">
              <mc:Choice xmlns:v="urn:schemas-microsoft-com:vml" Requires="v">
                <p:oleObj spid="_x0000_s24699" name="Formula" r:id="rId6" imgW="1062000" imgH="188280" progId="Equation.Ribbit">
                  <p:embed/>
                </p:oleObj>
              </mc:Choice>
              <mc:Fallback>
                <p:oleObj name="Formula" r:id="rId6" imgW="1062000" imgH="188280" progId="Equation.Ribbit">
                  <p:embed/>
                  <p:pic>
                    <p:nvPicPr>
                      <p:cNvPr id="35" name="对象 34"/>
                      <p:cNvPicPr/>
                      <p:nvPr/>
                    </p:nvPicPr>
                    <p:blipFill>
                      <a:blip r:embed="rId7"/>
                      <a:stretch>
                        <a:fillRect/>
                      </a:stretch>
                    </p:blipFill>
                    <p:spPr>
                      <a:xfrm>
                        <a:off x="3131840" y="4124374"/>
                        <a:ext cx="1765300" cy="31273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31988671-2F9C-4966-8090-3B7F809DE6BB}"/>
              </a:ext>
            </a:extLst>
          </p:cNvPr>
          <p:cNvGraphicFramePr>
            <a:graphicFrameLocks noChangeAspect="1"/>
          </p:cNvGraphicFramePr>
          <p:nvPr>
            <p:extLst>
              <p:ext uri="{D42A27DB-BD31-4B8C-83A1-F6EECF244321}">
                <p14:modId xmlns:p14="http://schemas.microsoft.com/office/powerpoint/2010/main" val="3263649372"/>
              </p:ext>
            </p:extLst>
          </p:nvPr>
        </p:nvGraphicFramePr>
        <p:xfrm>
          <a:off x="3131840" y="4979913"/>
          <a:ext cx="2902196" cy="393303"/>
        </p:xfrm>
        <a:graphic>
          <a:graphicData uri="http://schemas.openxmlformats.org/presentationml/2006/ole">
            <mc:AlternateContent xmlns:mc="http://schemas.openxmlformats.org/markup-compatibility/2006">
              <mc:Choice xmlns:v="urn:schemas-microsoft-com:vml" Requires="v">
                <p:oleObj spid="_x0000_s24700" name="Formula" r:id="rId8" imgW="1746360" imgH="237600" progId="Equation.Ribbit">
                  <p:embed/>
                </p:oleObj>
              </mc:Choice>
              <mc:Fallback>
                <p:oleObj name="Formula" r:id="rId8" imgW="1746360" imgH="237600" progId="Equation.Ribbit">
                  <p:embed/>
                  <p:pic>
                    <p:nvPicPr>
                      <p:cNvPr id="36" name="对象 35"/>
                      <p:cNvPicPr/>
                      <p:nvPr/>
                    </p:nvPicPr>
                    <p:blipFill>
                      <a:blip r:embed="rId9"/>
                      <a:stretch>
                        <a:fillRect/>
                      </a:stretch>
                    </p:blipFill>
                    <p:spPr>
                      <a:xfrm>
                        <a:off x="3131840" y="4979913"/>
                        <a:ext cx="2902196" cy="39330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ADA51A12-00EC-43E1-A4FA-65106F96E3B2}"/>
              </a:ext>
            </a:extLst>
          </p:cNvPr>
          <p:cNvGraphicFramePr>
            <a:graphicFrameLocks noChangeAspect="1"/>
          </p:cNvGraphicFramePr>
          <p:nvPr>
            <p:extLst>
              <p:ext uri="{D42A27DB-BD31-4B8C-83A1-F6EECF244321}">
                <p14:modId xmlns:p14="http://schemas.microsoft.com/office/powerpoint/2010/main" val="1315697863"/>
              </p:ext>
            </p:extLst>
          </p:nvPr>
        </p:nvGraphicFramePr>
        <p:xfrm>
          <a:off x="3131840" y="5492526"/>
          <a:ext cx="3225800" cy="312738"/>
        </p:xfrm>
        <a:graphic>
          <a:graphicData uri="http://schemas.openxmlformats.org/presentationml/2006/ole">
            <mc:AlternateContent xmlns:mc="http://schemas.openxmlformats.org/markup-compatibility/2006">
              <mc:Choice xmlns:v="urn:schemas-microsoft-com:vml" Requires="v">
                <p:oleObj spid="_x0000_s24701" name="Formula" r:id="rId10" imgW="1941840" imgH="188280" progId="Equation.Ribbit">
                  <p:embed/>
                </p:oleObj>
              </mc:Choice>
              <mc:Fallback>
                <p:oleObj name="Formula" r:id="rId10" imgW="1941840" imgH="188280" progId="Equation.Ribbit">
                  <p:embed/>
                  <p:pic>
                    <p:nvPicPr>
                      <p:cNvPr id="37" name="对象 36"/>
                      <p:cNvPicPr/>
                      <p:nvPr/>
                    </p:nvPicPr>
                    <p:blipFill>
                      <a:blip r:embed="rId11"/>
                      <a:stretch>
                        <a:fillRect/>
                      </a:stretch>
                    </p:blipFill>
                    <p:spPr>
                      <a:xfrm>
                        <a:off x="3131840" y="5492526"/>
                        <a:ext cx="3225800" cy="312738"/>
                      </a:xfrm>
                      <a:prstGeom prst="rect">
                        <a:avLst/>
                      </a:prstGeom>
                    </p:spPr>
                  </p:pic>
                </p:oleObj>
              </mc:Fallback>
            </mc:AlternateContent>
          </a:graphicData>
        </a:graphic>
      </p:graphicFrame>
    </p:spTree>
    <p:extLst>
      <p:ext uri="{BB962C8B-B14F-4D97-AF65-F5344CB8AC3E}">
        <p14:creationId xmlns:p14="http://schemas.microsoft.com/office/powerpoint/2010/main" val="19344787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91056"/>
            <a:ext cx="7408333" cy="4535107"/>
          </a:xfrm>
        </p:spPr>
        <p:txBody>
          <a:bodyPr/>
          <a:lstStyle/>
          <a:p>
            <a:r>
              <a:rPr lang="zh-CN" altLang="en-US" dirty="0" smtClean="0"/>
              <a:t>支持向量机的基本思想：</a:t>
            </a:r>
            <a:endParaRPr lang="en-US" altLang="zh-CN" dirty="0" smtClean="0"/>
          </a:p>
          <a:p>
            <a:r>
              <a:rPr lang="en-US" altLang="zh-CN" dirty="0" smtClean="0"/>
              <a:t>1</a:t>
            </a:r>
            <a:r>
              <a:rPr lang="zh-CN" altLang="en-US" dirty="0" smtClean="0"/>
              <a:t>）通过非线性变换将输入空间变换到一个高维空间</a:t>
            </a:r>
            <a:endParaRPr lang="en-US" altLang="zh-CN" dirty="0" smtClean="0"/>
          </a:p>
          <a:p>
            <a:r>
              <a:rPr lang="en-US" altLang="zh-CN" dirty="0" smtClean="0"/>
              <a:t>2</a:t>
            </a:r>
            <a:r>
              <a:rPr lang="zh-CN" altLang="en-US" dirty="0" smtClean="0"/>
              <a:t>）在这个新空间中求最优分类面即最大间隔分类面</a:t>
            </a:r>
            <a:endParaRPr lang="en-US" altLang="zh-CN" dirty="0" smtClean="0"/>
          </a:p>
          <a:p>
            <a:endParaRPr lang="en-US" altLang="zh-CN" dirty="0"/>
          </a:p>
          <a:p>
            <a:r>
              <a:rPr lang="zh-CN" altLang="en-US" dirty="0" smtClean="0"/>
              <a:t>非线性变换通过定义适当的内积核函数实现。</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9050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endParaRPr lang="zh-CN" altLang="en-US" sz="2800" b="1" dirty="0"/>
          </a:p>
        </p:txBody>
      </p:sp>
      <p:sp>
        <p:nvSpPr>
          <p:cNvPr id="3" name="标题 2"/>
          <p:cNvSpPr>
            <a:spLocks noGrp="1"/>
          </p:cNvSpPr>
          <p:nvPr>
            <p:ph type="title"/>
          </p:nvPr>
        </p:nvSpPr>
        <p:spPr/>
        <p:txBody>
          <a:bodyPr/>
          <a:lstStyle/>
          <a:p>
            <a:r>
              <a:rPr lang="zh-CN" altLang="en-US" dirty="0"/>
              <a:t>回顾 </a:t>
            </a:r>
            <a:r>
              <a:rPr lang="en-US" altLang="zh-CN" dirty="0"/>
              <a:t>– </a:t>
            </a:r>
            <a:r>
              <a:rPr lang="zh-CN" altLang="en-US" dirty="0"/>
              <a:t>多分类问题</a:t>
            </a:r>
          </a:p>
        </p:txBody>
      </p:sp>
      <p:sp>
        <p:nvSpPr>
          <p:cNvPr id="4" name="内容占位符 1">
            <a:extLst>
              <a:ext uri="{FF2B5EF4-FFF2-40B4-BE49-F238E27FC236}">
                <a16:creationId xmlns:a16="http://schemas.microsoft.com/office/drawing/2014/main" id="{6078777E-CDCD-4709-ADB3-46E8A84DE181}"/>
              </a:ext>
            </a:extLst>
          </p:cNvPr>
          <p:cNvSpPr txBox="1">
            <a:spLocks/>
          </p:cNvSpPr>
          <p:nvPr/>
        </p:nvSpPr>
        <p:spPr>
          <a:xfrm>
            <a:off x="457200" y="1988840"/>
            <a:ext cx="8229600" cy="518457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spcBef>
                <a:spcPts val="1800"/>
              </a:spcBef>
              <a:buClr>
                <a:srgbClr val="FF0000"/>
              </a:buClr>
              <a:buFont typeface="Wingdings" panose="05000000000000000000" pitchFamily="2" charset="2"/>
              <a:buChar char="l"/>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1 </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vs. </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(N-1) or 1 </a:t>
            </a:r>
            <a:r>
              <a:rPr lang="en-US" altLang="zh-CN" b="1" i="1" dirty="0">
                <a:latin typeface="Times New Roman" panose="02020603050405020304" pitchFamily="18" charset="0"/>
                <a:ea typeface="华文中宋" panose="02010600040101010101" pitchFamily="2" charset="-122"/>
                <a:cs typeface="Times New Roman" panose="02020603050405020304" pitchFamily="18" charset="0"/>
              </a:rPr>
              <a:t>vs.</a:t>
            </a: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 1</a:t>
            </a:r>
          </a:p>
        </p:txBody>
      </p:sp>
      <p:pic>
        <p:nvPicPr>
          <p:cNvPr id="5" name="图片 4">
            <a:extLst>
              <a:ext uri="{FF2B5EF4-FFF2-40B4-BE49-F238E27FC236}">
                <a16:creationId xmlns:a16="http://schemas.microsoft.com/office/drawing/2014/main" id="{1B8404FC-D84A-4BAC-AFA7-8DC9488B44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44" y="2583049"/>
            <a:ext cx="4273549" cy="4140000"/>
          </a:xfrm>
          <a:prstGeom prst="rect">
            <a:avLst/>
          </a:prstGeom>
        </p:spPr>
      </p:pic>
      <p:pic>
        <p:nvPicPr>
          <p:cNvPr id="6" name="图片 5">
            <a:extLst>
              <a:ext uri="{FF2B5EF4-FFF2-40B4-BE49-F238E27FC236}">
                <a16:creationId xmlns:a16="http://schemas.microsoft.com/office/drawing/2014/main" id="{369CBD91-6C58-49BC-9B5C-980DC0CA53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2636" y="2581335"/>
            <a:ext cx="4161591" cy="4140000"/>
          </a:xfrm>
          <a:prstGeom prst="rect">
            <a:avLst/>
          </a:prstGeom>
        </p:spPr>
      </p:pic>
      <p:cxnSp>
        <p:nvCxnSpPr>
          <p:cNvPr id="7" name="直接连接符 6">
            <a:extLst>
              <a:ext uri="{FF2B5EF4-FFF2-40B4-BE49-F238E27FC236}">
                <a16:creationId xmlns:a16="http://schemas.microsoft.com/office/drawing/2014/main" id="{10C3F7CD-9B99-49FE-B132-B8D48BCC171D}"/>
              </a:ext>
            </a:extLst>
          </p:cNvPr>
          <p:cNvCxnSpPr/>
          <p:nvPr/>
        </p:nvCxnSpPr>
        <p:spPr>
          <a:xfrm>
            <a:off x="4644008" y="2304256"/>
            <a:ext cx="0" cy="46531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8123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1556792"/>
            <a:ext cx="7408333" cy="5184576"/>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选择不同的核函数，可看作是选择不同的相似性度量</a:t>
            </a:r>
            <a:endParaRPr lang="en-US" altLang="zh-CN" dirty="0" smtClean="0"/>
          </a:p>
          <a:p>
            <a:r>
              <a:rPr lang="zh-CN" altLang="en-US" dirty="0" smtClean="0"/>
              <a:t>线性支持向量机就是采用欧式空间中的内积作为相似性度量</a:t>
            </a:r>
            <a:endParaRPr lang="zh-CN" altLang="en-US" dirty="0"/>
          </a:p>
        </p:txBody>
      </p:sp>
      <p:sp>
        <p:nvSpPr>
          <p:cNvPr id="3" name="标题 2"/>
          <p:cNvSpPr>
            <a:spLocks noGrp="1"/>
          </p:cNvSpPr>
          <p:nvPr>
            <p:ph type="title"/>
          </p:nvPr>
        </p:nvSpPr>
        <p:spPr/>
        <p:txBody>
          <a:bodyPr/>
          <a:lstStyle/>
          <a:p>
            <a:endParaRPr lang="zh-CN" altLang="en-US"/>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8328"/>
            <a:ext cx="6732736" cy="4602840"/>
          </a:xfrm>
          <a:prstGeom prst="rect">
            <a:avLst/>
          </a:prstGeom>
          <a:noFill/>
          <a:ln>
            <a:noFill/>
          </a:ln>
        </p:spPr>
      </p:pic>
    </p:spTree>
    <p:extLst>
      <p:ext uri="{BB962C8B-B14F-4D97-AF65-F5344CB8AC3E}">
        <p14:creationId xmlns:p14="http://schemas.microsoft.com/office/powerpoint/2010/main" val="3222669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800" b="1" dirty="0" err="1"/>
              <a:t>LibSVM</a:t>
            </a:r>
            <a:r>
              <a:rPr lang="en-US" altLang="zh-CN" sz="2800" b="1" dirty="0"/>
              <a:t>: http://www.csie.ntu.edu.tw/~cjlin/libsvm/ </a:t>
            </a:r>
          </a:p>
          <a:p>
            <a:endParaRPr lang="zh-CN" altLang="en-US" sz="2800" b="1" dirty="0"/>
          </a:p>
        </p:txBody>
      </p:sp>
      <p:sp>
        <p:nvSpPr>
          <p:cNvPr id="3" name="标题 2"/>
          <p:cNvSpPr>
            <a:spLocks noGrp="1"/>
          </p:cNvSpPr>
          <p:nvPr>
            <p:ph type="title"/>
          </p:nvPr>
        </p:nvSpPr>
        <p:spPr/>
        <p:txBody>
          <a:bodyPr>
            <a:normAutofit/>
          </a:bodyPr>
          <a:lstStyle/>
          <a:p>
            <a:r>
              <a:rPr lang="zh-CN" altLang="en-US" dirty="0"/>
              <a:t>非线性支持向量机</a:t>
            </a:r>
            <a:r>
              <a:rPr lang="en-US" altLang="zh-CN" dirty="0"/>
              <a:t> - SVM</a:t>
            </a:r>
            <a:r>
              <a:rPr lang="zh-CN" altLang="en-US" dirty="0"/>
              <a:t>工具</a:t>
            </a:r>
          </a:p>
        </p:txBody>
      </p:sp>
      <p:pic>
        <p:nvPicPr>
          <p:cNvPr id="4" name="图片 3">
            <a:extLst>
              <a:ext uri="{FF2B5EF4-FFF2-40B4-BE49-F238E27FC236}">
                <a16:creationId xmlns:a16="http://schemas.microsoft.com/office/drawing/2014/main" id="{A0042F69-475F-49DD-9A16-2BF7907778F3}"/>
              </a:ext>
            </a:extLst>
          </p:cNvPr>
          <p:cNvPicPr>
            <a:picLocks noChangeAspect="1"/>
          </p:cNvPicPr>
          <p:nvPr/>
        </p:nvPicPr>
        <p:blipFill>
          <a:blip r:embed="rId2"/>
          <a:stretch>
            <a:fillRect/>
          </a:stretch>
        </p:blipFill>
        <p:spPr>
          <a:xfrm>
            <a:off x="3119708" y="3546157"/>
            <a:ext cx="2904583" cy="3286294"/>
          </a:xfrm>
          <a:prstGeom prst="rect">
            <a:avLst/>
          </a:prstGeom>
        </p:spPr>
      </p:pic>
    </p:spTree>
    <p:extLst>
      <p:ext uri="{BB962C8B-B14F-4D97-AF65-F5344CB8AC3E}">
        <p14:creationId xmlns:p14="http://schemas.microsoft.com/office/powerpoint/2010/main" val="2718149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支持向量机的基本思想：</a:t>
            </a:r>
            <a:endParaRPr lang="en-US" altLang="zh-CN" dirty="0"/>
          </a:p>
          <a:p>
            <a:r>
              <a:rPr lang="en-US" altLang="zh-CN" dirty="0"/>
              <a:t>1</a:t>
            </a:r>
            <a:r>
              <a:rPr lang="zh-CN" altLang="en-US" dirty="0"/>
              <a:t>）通过非线性变换将输入空间变换到一个高维空间</a:t>
            </a:r>
            <a:endParaRPr lang="en-US" altLang="zh-CN" dirty="0"/>
          </a:p>
          <a:p>
            <a:r>
              <a:rPr lang="en-US" altLang="zh-CN" dirty="0"/>
              <a:t>2</a:t>
            </a:r>
            <a:r>
              <a:rPr lang="zh-CN" altLang="en-US" dirty="0"/>
              <a:t>）在这个新空间中求最优分类面即最大间隔分类</a:t>
            </a:r>
            <a:r>
              <a:rPr lang="zh-CN" altLang="en-US" dirty="0" smtClean="0"/>
              <a:t>面</a:t>
            </a:r>
            <a:endParaRPr lang="en-US" altLang="zh-CN" dirty="0"/>
          </a:p>
          <a:p>
            <a:r>
              <a:rPr lang="zh-CN" altLang="en-US" dirty="0"/>
              <a:t>非线性变换通过定义适当的内积核函数实现</a:t>
            </a:r>
            <a:r>
              <a:rPr lang="zh-CN" altLang="en-US" dirty="0" smtClean="0"/>
              <a:t>。</a:t>
            </a:r>
            <a:endParaRPr lang="en-US" altLang="zh-CN" dirty="0" smtClean="0"/>
          </a:p>
          <a:p>
            <a:endParaRPr lang="en-US" altLang="zh-CN" dirty="0"/>
          </a:p>
          <a:p>
            <a:r>
              <a:rPr lang="zh-CN" altLang="en-US" dirty="0" smtClean="0">
                <a:solidFill>
                  <a:srgbClr val="FF0000"/>
                </a:solidFill>
              </a:rPr>
              <a:t>用变换空间中的线性问题来求解原空间中的非线性问题。</a:t>
            </a:r>
            <a:endParaRPr lang="zh-CN" altLang="en-US" dirty="0">
              <a:solidFill>
                <a:srgbClr val="FF0000"/>
              </a:solidFill>
            </a:endParaRPr>
          </a:p>
          <a:p>
            <a:endParaRPr lang="zh-CN" altLang="en-US" dirty="0"/>
          </a:p>
        </p:txBody>
      </p:sp>
      <p:sp>
        <p:nvSpPr>
          <p:cNvPr id="3" name="标题 2"/>
          <p:cNvSpPr>
            <a:spLocks noGrp="1"/>
          </p:cNvSpPr>
          <p:nvPr>
            <p:ph type="title"/>
          </p:nvPr>
        </p:nvSpPr>
        <p:spPr/>
        <p:txBody>
          <a:bodyPr/>
          <a:lstStyle/>
          <a:p>
            <a:r>
              <a:rPr lang="zh-CN" altLang="en-US" dirty="0" smtClean="0"/>
              <a:t>扩展</a:t>
            </a:r>
            <a:r>
              <a:rPr lang="en-US" altLang="zh-CN" dirty="0" smtClean="0"/>
              <a:t>---</a:t>
            </a:r>
            <a:r>
              <a:rPr lang="zh-CN" altLang="en-US" dirty="0" smtClean="0"/>
              <a:t>核函数机器</a:t>
            </a:r>
            <a:endParaRPr lang="zh-CN" altLang="en-US" dirty="0"/>
          </a:p>
        </p:txBody>
      </p:sp>
    </p:spTree>
    <p:extLst>
      <p:ext uri="{BB962C8B-B14F-4D97-AF65-F5344CB8AC3E}">
        <p14:creationId xmlns:p14="http://schemas.microsoft.com/office/powerpoint/2010/main" val="1841777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借鉴这一想法，对于传统的线性方法可以进行发展</a:t>
            </a:r>
            <a:endParaRPr lang="en-US" altLang="zh-CN" dirty="0" smtClean="0"/>
          </a:p>
          <a:p>
            <a:r>
              <a:rPr lang="zh-CN" altLang="en-US" dirty="0" smtClean="0"/>
              <a:t>基本做法：如果原方法能表述成只涉及样本的内积计算的形式，就可以通过采用核函数内积实现非线性变换，通过引入适当的间隔约束控制非线性机器的推广能力，这类方法统称为核函数方法或者核方法。</a:t>
            </a:r>
            <a:endParaRPr lang="en-US" altLang="zh-CN" dirty="0" smtClean="0"/>
          </a:p>
          <a:p>
            <a:r>
              <a:rPr lang="en-US" altLang="zh-CN" dirty="0" smtClean="0"/>
              <a:t>Fisher+</a:t>
            </a:r>
            <a:r>
              <a:rPr lang="zh-CN" altLang="en-US" dirty="0" smtClean="0"/>
              <a:t>核    核</a:t>
            </a:r>
            <a:r>
              <a:rPr lang="en-US" altLang="zh-CN" dirty="0" smtClean="0"/>
              <a:t>Fisher</a:t>
            </a:r>
            <a:r>
              <a:rPr lang="zh-CN" altLang="en-US" dirty="0" smtClean="0"/>
              <a:t>判别  </a:t>
            </a:r>
            <a:r>
              <a:rPr lang="en-US" altLang="zh-CN" dirty="0" smtClean="0"/>
              <a:t>KFD</a:t>
            </a:r>
          </a:p>
          <a:p>
            <a:r>
              <a:rPr lang="en-US" altLang="zh-CN" dirty="0" smtClean="0"/>
              <a:t>MSE+</a:t>
            </a:r>
            <a:r>
              <a:rPr lang="zh-CN" altLang="en-US" dirty="0" smtClean="0"/>
              <a:t>核       核最小平方误差算法 </a:t>
            </a:r>
            <a:r>
              <a:rPr lang="en-US" altLang="zh-CN" dirty="0" smtClean="0"/>
              <a:t>KMSE</a:t>
            </a:r>
          </a:p>
          <a:p>
            <a:r>
              <a:rPr lang="zh-CN" altLang="en-US" dirty="0" smtClean="0"/>
              <a:t>核</a:t>
            </a:r>
            <a:r>
              <a:rPr lang="en-US" altLang="zh-CN" dirty="0" smtClean="0"/>
              <a:t>PCA</a:t>
            </a:r>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29608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lgn="ctr">
              <a:buNone/>
            </a:pPr>
            <a:r>
              <a:rPr lang="zh-CN" altLang="en-US" sz="5400" dirty="0"/>
              <a:t>其他非线性分类方法</a:t>
            </a:r>
          </a:p>
        </p:txBody>
      </p:sp>
      <p:sp>
        <p:nvSpPr>
          <p:cNvPr id="3" name="标题 2"/>
          <p:cNvSpPr>
            <a:spLocks noGrp="1"/>
          </p:cNvSpPr>
          <p:nvPr>
            <p:ph type="title"/>
          </p:nvPr>
        </p:nvSpPr>
        <p:spPr/>
        <p:txBody>
          <a:bodyPr>
            <a:normAutofit/>
          </a:bodyPr>
          <a:lstStyle/>
          <a:p>
            <a:r>
              <a:rPr lang="zh-CN" altLang="en-US" sz="6600" dirty="0" smtClean="0"/>
              <a:t>补充内容</a:t>
            </a:r>
            <a:endParaRPr lang="zh-CN" altLang="en-US" sz="6600" dirty="0"/>
          </a:p>
        </p:txBody>
      </p:sp>
    </p:spTree>
    <p:extLst>
      <p:ext uri="{BB962C8B-B14F-4D97-AF65-F5344CB8AC3E}">
        <p14:creationId xmlns:p14="http://schemas.microsoft.com/office/powerpoint/2010/main" val="7272060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600" dirty="0" smtClean="0"/>
              <a:t>决策树</a:t>
            </a:r>
            <a:endParaRPr lang="en-US" altLang="zh-CN" sz="3600" dirty="0" smtClean="0"/>
          </a:p>
          <a:p>
            <a:endParaRPr lang="en-US" altLang="zh-CN" sz="3600" dirty="0"/>
          </a:p>
          <a:p>
            <a:endParaRPr lang="en-US" altLang="zh-CN" sz="3600" dirty="0" smtClean="0"/>
          </a:p>
          <a:p>
            <a:r>
              <a:rPr lang="zh-CN" altLang="en-US" sz="3600" dirty="0" smtClean="0"/>
              <a:t>随机森林</a:t>
            </a:r>
            <a:endParaRPr lang="zh-CN" altLang="en-US" sz="3600" dirty="0"/>
          </a:p>
        </p:txBody>
      </p:sp>
      <p:sp>
        <p:nvSpPr>
          <p:cNvPr id="3" name="标题 2"/>
          <p:cNvSpPr>
            <a:spLocks noGrp="1"/>
          </p:cNvSpPr>
          <p:nvPr>
            <p:ph type="title"/>
          </p:nvPr>
        </p:nvSpPr>
        <p:spPr/>
        <p:txBody>
          <a:bodyPr/>
          <a:lstStyle/>
          <a:p>
            <a:r>
              <a:rPr lang="zh-CN" altLang="en-US" dirty="0" smtClean="0"/>
              <a:t>其他非线性分类方法</a:t>
            </a:r>
            <a:endParaRPr lang="zh-CN" altLang="en-US" dirty="0"/>
          </a:p>
        </p:txBody>
      </p:sp>
    </p:spTree>
    <p:extLst>
      <p:ext uri="{BB962C8B-B14F-4D97-AF65-F5344CB8AC3E}">
        <p14:creationId xmlns:p14="http://schemas.microsoft.com/office/powerpoint/2010/main" val="37057331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b="1" dirty="0" smtClean="0">
                <a:latin typeface="+mn-ea"/>
                <a:ea typeface="+mn-ea"/>
              </a:rPr>
              <a:t>非线性分类问题</a:t>
            </a:r>
          </a:p>
        </p:txBody>
      </p:sp>
      <p:graphicFrame>
        <p:nvGraphicFramePr>
          <p:cNvPr id="157699" name="Group 3"/>
          <p:cNvGraphicFramePr>
            <a:graphicFrameLocks noGrp="1"/>
          </p:cNvGraphicFramePr>
          <p:nvPr/>
        </p:nvGraphicFramePr>
        <p:xfrm>
          <a:off x="762000" y="2743200"/>
          <a:ext cx="8153400" cy="3597273"/>
        </p:xfrm>
        <a:graphic>
          <a:graphicData uri="http://schemas.openxmlformats.org/drawingml/2006/table">
            <a:tbl>
              <a:tblPr/>
              <a:tblGrid>
                <a:gridCol w="685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1066800">
                  <a:extLst>
                    <a:ext uri="{9D8B030D-6E8A-4147-A177-3AD203B41FA5}">
                      <a16:colId xmlns:a16="http://schemas.microsoft.com/office/drawing/2014/main" val="20008"/>
                    </a:ext>
                  </a:extLst>
                </a:gridCol>
              </a:tblGrid>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姓名</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年龄</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收入</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学生</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信誉</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电话</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地址</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邮编</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买计算机</a:t>
                      </a: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张三</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281-322-0328</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2714 Ave. M</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77388</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买</a:t>
                      </a: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李四</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713-239-7830</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5606 Holly Cr</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78766</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买</a:t>
                      </a: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王二</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281-242-3222</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2000 Bell Blvd.</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70244</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不买</a:t>
                      </a: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222">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赵五</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281-550-0544</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 Main Street</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70244</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买</a:t>
                      </a: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刘兰</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34</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713-239-7430</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606 Holly Ct</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78566</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买</a:t>
                      </a: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杨俊</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27</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8900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281-355-7990</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233 Rice Blvd.</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70388</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不买</a:t>
                      </a: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张毅</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38</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9500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281-556-0544</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399 Sugar Rd.</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78244</a:t>
                      </a: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买</a:t>
                      </a: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533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1600" b="1" i="0" u="none" strike="noStrike" cap="none" normalizeH="0" baseline="0" smtClean="0">
                        <a:ln>
                          <a:noFill/>
                        </a:ln>
                        <a:solidFill>
                          <a:schemeClr val="folHlink"/>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5715" name="Text Box 115"/>
          <p:cNvSpPr txBox="1">
            <a:spLocks noChangeArrowheads="1"/>
          </p:cNvSpPr>
          <p:nvPr/>
        </p:nvSpPr>
        <p:spPr bwMode="auto">
          <a:xfrm>
            <a:off x="1295400" y="5257800"/>
            <a:ext cx="1676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4400" b="1"/>
              <a:t>……</a:t>
            </a:r>
          </a:p>
        </p:txBody>
      </p:sp>
      <p:sp>
        <p:nvSpPr>
          <p:cNvPr id="25717" name="Text Box 117"/>
          <p:cNvSpPr txBox="1">
            <a:spLocks noChangeArrowheads="1"/>
          </p:cNvSpPr>
          <p:nvPr/>
        </p:nvSpPr>
        <p:spPr bwMode="auto">
          <a:xfrm>
            <a:off x="762000" y="213360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dirty="0">
                <a:latin typeface="+mn-ea"/>
                <a:ea typeface="+mn-ea"/>
              </a:rPr>
              <a:t>你能判定他</a:t>
            </a:r>
            <a:r>
              <a:rPr kumimoji="0" lang="en-US" altLang="zh-CN" sz="2800" b="1" dirty="0">
                <a:latin typeface="+mn-ea"/>
                <a:ea typeface="+mn-ea"/>
              </a:rPr>
              <a:t>/</a:t>
            </a:r>
            <a:r>
              <a:rPr kumimoji="0" lang="zh-CN" altLang="en-US" sz="2800" b="1" dirty="0">
                <a:latin typeface="+mn-ea"/>
                <a:ea typeface="+mn-ea"/>
              </a:rPr>
              <a:t>她买计算机的可能性大不大吗？</a:t>
            </a:r>
          </a:p>
        </p:txBody>
      </p:sp>
    </p:spTree>
    <p:extLst>
      <p:ext uri="{BB962C8B-B14F-4D97-AF65-F5344CB8AC3E}">
        <p14:creationId xmlns:p14="http://schemas.microsoft.com/office/powerpoint/2010/main" val="259625269"/>
      </p:ext>
    </p:extLst>
  </p:cSld>
  <p:clrMapOvr>
    <a:masterClrMapping/>
  </p:clrMapOvr>
  <p:transition spd="med">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p:txBody>
          <a:bodyPr/>
          <a:lstStyle/>
          <a:p>
            <a:pPr eaLnBrk="1" hangingPunct="1"/>
            <a:r>
              <a:rPr lang="zh-CN" altLang="en-US" b="1" smtClean="0"/>
              <a:t>决策树的用途</a:t>
            </a:r>
          </a:p>
        </p:txBody>
      </p:sp>
      <p:sp>
        <p:nvSpPr>
          <p:cNvPr id="35843" name="Rectangle 1027"/>
          <p:cNvSpPr>
            <a:spLocks noGrp="1" noChangeArrowheads="1"/>
          </p:cNvSpPr>
          <p:nvPr>
            <p:ph type="body" idx="1"/>
          </p:nvPr>
        </p:nvSpPr>
        <p:spPr>
          <a:xfrm>
            <a:off x="762000" y="2057400"/>
            <a:ext cx="8004175" cy="4343400"/>
          </a:xfrm>
        </p:spPr>
        <p:txBody>
          <a:bodyPr/>
          <a:lstStyle/>
          <a:p>
            <a:pPr eaLnBrk="1" hangingPunct="1"/>
            <a:r>
              <a:rPr lang="zh-CN" altLang="en-US" sz="2400" b="1" smtClean="0">
                <a:solidFill>
                  <a:schemeClr val="tx2"/>
                </a:solidFill>
              </a:rPr>
              <a:t>决策树把数据归入可能对一个目标变量有不同效果的规则组。</a:t>
            </a:r>
          </a:p>
        </p:txBody>
      </p:sp>
      <p:sp>
        <p:nvSpPr>
          <p:cNvPr id="35844" name="Rectangle 1028"/>
          <p:cNvSpPr>
            <a:spLocks noChangeArrowheads="1"/>
          </p:cNvSpPr>
          <p:nvPr/>
        </p:nvSpPr>
        <p:spPr bwMode="auto">
          <a:xfrm>
            <a:off x="838200" y="5557838"/>
            <a:ext cx="6858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62" tIns="46038" rIns="182562" bIns="46038"/>
          <a:lstStyle>
            <a:lvl1pPr marL="342900" indent="-34290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tx2"/>
              </a:buClr>
              <a:buFont typeface="Wingdings" panose="05000000000000000000" pitchFamily="2" charset="2"/>
              <a:buChar char="l"/>
            </a:pPr>
            <a:endParaRPr kumimoji="0" lang="zh-CN" altLang="zh-CN">
              <a:solidFill>
                <a:schemeClr val="bg2"/>
              </a:solidFill>
            </a:endParaRPr>
          </a:p>
        </p:txBody>
      </p:sp>
      <p:sp>
        <p:nvSpPr>
          <p:cNvPr id="35845" name="Rectangle 1029"/>
          <p:cNvSpPr>
            <a:spLocks noChangeArrowheads="1"/>
          </p:cNvSpPr>
          <p:nvPr/>
        </p:nvSpPr>
        <p:spPr bwMode="auto">
          <a:xfrm>
            <a:off x="1524000" y="6243638"/>
            <a:ext cx="76200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0" lang="en-US" altLang="zh-CN" sz="2800" b="1">
              <a:solidFill>
                <a:schemeClr val="bg2"/>
              </a:solidFill>
            </a:endParaRPr>
          </a:p>
          <a:p>
            <a:pPr eaLnBrk="1" hangingPunct="1">
              <a:spcBef>
                <a:spcPct val="50000"/>
              </a:spcBef>
            </a:pPr>
            <a:endParaRPr kumimoji="0" lang="en-US" altLang="zh-CN" sz="2800" b="1">
              <a:solidFill>
                <a:schemeClr val="bg2"/>
              </a:solidFill>
            </a:endParaRPr>
          </a:p>
        </p:txBody>
      </p:sp>
      <p:pic>
        <p:nvPicPr>
          <p:cNvPr id="35846" name="Picture 1030" descr="temp1"/>
          <p:cNvPicPr>
            <a:picLocks noChangeAspect="1" noChangeArrowheads="1"/>
          </p:cNvPicPr>
          <p:nvPr/>
        </p:nvPicPr>
        <p:blipFill>
          <a:blip r:embed="rId3">
            <a:extLst>
              <a:ext uri="{28A0092B-C50C-407E-A947-70E740481C1C}">
                <a14:useLocalDpi xmlns:a14="http://schemas.microsoft.com/office/drawing/2010/main" val="0"/>
              </a:ext>
            </a:extLst>
          </a:blip>
          <a:srcRect l="1563" t="18750" r="1253" b="6424"/>
          <a:stretch>
            <a:fillRect/>
          </a:stretch>
        </p:blipFill>
        <p:spPr bwMode="auto">
          <a:xfrm>
            <a:off x="1219200" y="2895600"/>
            <a:ext cx="6934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5675280"/>
      </p:ext>
    </p:extLst>
  </p:cSld>
  <p:clrMapOvr>
    <a:masterClrMapping/>
  </p:clrMapOvr>
  <p:transition spd="med">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026" descr="tem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90800"/>
            <a:ext cx="5715000" cy="383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1027"/>
          <p:cNvSpPr>
            <a:spLocks noGrp="1" noChangeArrowheads="1"/>
          </p:cNvSpPr>
          <p:nvPr>
            <p:ph type="title"/>
          </p:nvPr>
        </p:nvSpPr>
        <p:spPr/>
        <p:txBody>
          <a:bodyPr/>
          <a:lstStyle/>
          <a:p>
            <a:pPr eaLnBrk="1" hangingPunct="1"/>
            <a:r>
              <a:rPr lang="zh-CN" altLang="en-US" b="1" smtClean="0"/>
              <a:t>决策树的用途</a:t>
            </a:r>
          </a:p>
        </p:txBody>
      </p:sp>
      <p:sp>
        <p:nvSpPr>
          <p:cNvPr id="37892" name="Rectangle 1028"/>
          <p:cNvSpPr>
            <a:spLocks noGrp="1" noChangeArrowheads="1"/>
          </p:cNvSpPr>
          <p:nvPr>
            <p:ph type="body" idx="1"/>
          </p:nvPr>
        </p:nvSpPr>
        <p:spPr>
          <a:xfrm>
            <a:off x="762000" y="2057400"/>
            <a:ext cx="8004175" cy="4343400"/>
          </a:xfrm>
        </p:spPr>
        <p:txBody>
          <a:bodyPr/>
          <a:lstStyle/>
          <a:p>
            <a:pPr eaLnBrk="1" hangingPunct="1"/>
            <a:r>
              <a:rPr lang="en-US" altLang="zh-CN" b="1" smtClean="0">
                <a:solidFill>
                  <a:schemeClr val="tx2"/>
                </a:solidFill>
              </a:rPr>
              <a:t>	</a:t>
            </a:r>
            <a:r>
              <a:rPr lang="zh-CN" altLang="en-US" sz="2800" b="1" smtClean="0">
                <a:solidFill>
                  <a:schemeClr val="tx2"/>
                </a:solidFill>
              </a:rPr>
              <a:t>临床决策</a:t>
            </a:r>
          </a:p>
        </p:txBody>
      </p:sp>
      <p:sp>
        <p:nvSpPr>
          <p:cNvPr id="37893" name="Rectangle 1029"/>
          <p:cNvSpPr>
            <a:spLocks noChangeArrowheads="1"/>
          </p:cNvSpPr>
          <p:nvPr/>
        </p:nvSpPr>
        <p:spPr bwMode="auto">
          <a:xfrm>
            <a:off x="838200" y="5557838"/>
            <a:ext cx="6858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2562" tIns="46038" rIns="182562" bIns="46038"/>
          <a:lstStyle>
            <a:lvl1pPr marL="342900" indent="-342900">
              <a:spcBef>
                <a:spcPct val="20000"/>
              </a:spcBef>
              <a:buClr>
                <a:srgbClr val="A50021"/>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SzPct val="7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666699"/>
              </a:buClr>
              <a:buSzPct val="7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6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tx2"/>
              </a:buClr>
              <a:buFont typeface="Wingdings" panose="05000000000000000000" pitchFamily="2" charset="2"/>
              <a:buChar char="l"/>
            </a:pPr>
            <a:endParaRPr kumimoji="0" lang="zh-CN" altLang="zh-CN">
              <a:solidFill>
                <a:schemeClr val="bg2"/>
              </a:solidFill>
            </a:endParaRPr>
          </a:p>
        </p:txBody>
      </p:sp>
      <p:sp>
        <p:nvSpPr>
          <p:cNvPr id="37894" name="Rectangle 1030"/>
          <p:cNvSpPr>
            <a:spLocks noChangeArrowheads="1"/>
          </p:cNvSpPr>
          <p:nvPr/>
        </p:nvSpPr>
        <p:spPr bwMode="auto">
          <a:xfrm>
            <a:off x="1524000" y="6243638"/>
            <a:ext cx="7620000"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kumimoji="0" lang="en-US" altLang="zh-CN" sz="2800" b="1">
              <a:solidFill>
                <a:schemeClr val="bg2"/>
              </a:solidFill>
            </a:endParaRPr>
          </a:p>
          <a:p>
            <a:pPr eaLnBrk="1" hangingPunct="1">
              <a:spcBef>
                <a:spcPct val="50000"/>
              </a:spcBef>
            </a:pPr>
            <a:endParaRPr kumimoji="0" lang="en-US" altLang="zh-CN" sz="2800" b="1">
              <a:solidFill>
                <a:schemeClr val="bg2"/>
              </a:solidFill>
            </a:endParaRPr>
          </a:p>
        </p:txBody>
      </p:sp>
    </p:spTree>
    <p:extLst>
      <p:ext uri="{BB962C8B-B14F-4D97-AF65-F5344CB8AC3E}">
        <p14:creationId xmlns:p14="http://schemas.microsoft.com/office/powerpoint/2010/main" val="3968231789"/>
      </p:ext>
    </p:extLst>
  </p:cSld>
  <p:clrMapOvr>
    <a:masterClrMapping/>
  </p:clrMapOvr>
  <p:transition spd="med">
    <p:pull dir="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pPr eaLnBrk="1" hangingPunct="1"/>
            <a:r>
              <a:rPr lang="zh-CN" altLang="en-US" b="1" smtClean="0"/>
              <a:t>决策树的用途</a:t>
            </a:r>
          </a:p>
        </p:txBody>
      </p:sp>
      <p:graphicFrame>
        <p:nvGraphicFramePr>
          <p:cNvPr id="171011" name="Group 1027"/>
          <p:cNvGraphicFramePr>
            <a:graphicFrameLocks noGrp="1"/>
          </p:cNvGraphicFramePr>
          <p:nvPr/>
        </p:nvGraphicFramePr>
        <p:xfrm>
          <a:off x="609600" y="2057400"/>
          <a:ext cx="4514850" cy="4389440"/>
        </p:xfrm>
        <a:graphic>
          <a:graphicData uri="http://schemas.openxmlformats.org/drawingml/2006/table">
            <a:tbl>
              <a:tblPr/>
              <a:tblGrid>
                <a:gridCol w="5111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543050">
                  <a:extLst>
                    <a:ext uri="{9D8B030D-6E8A-4147-A177-3AD203B41FA5}">
                      <a16:colId xmlns:a16="http://schemas.microsoft.com/office/drawing/2014/main" val="20005"/>
                    </a:ext>
                  </a:extLst>
                </a:gridCol>
              </a:tblGrid>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计数</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年龄</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收入</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学生</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信誉</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归类：买计算机？</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42108" name="Text Box 1148"/>
          <p:cNvSpPr txBox="1">
            <a:spLocks noChangeArrowheads="1"/>
          </p:cNvSpPr>
          <p:nvPr/>
        </p:nvSpPr>
        <p:spPr bwMode="auto">
          <a:xfrm>
            <a:off x="5391150" y="2009775"/>
            <a:ext cx="3429000" cy="3749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000" b="1"/>
              <a:t>假定公司收集了左表数据，那么对于任意给定的客人（测试样例），你能帮助公司将这位客人归类吗？</a:t>
            </a:r>
          </a:p>
          <a:p>
            <a:pPr eaLnBrk="1" hangingPunct="1">
              <a:spcBef>
                <a:spcPct val="50000"/>
              </a:spcBef>
            </a:pPr>
            <a:r>
              <a:rPr kumimoji="0" lang="zh-CN" altLang="en-US" sz="2000" b="1"/>
              <a:t>即：你能预测这位客人是属于“买”计算机的那一类，还是属于“不买”计算机的那一类？</a:t>
            </a:r>
          </a:p>
          <a:p>
            <a:pPr eaLnBrk="1" hangingPunct="1">
              <a:spcBef>
                <a:spcPct val="50000"/>
              </a:spcBef>
            </a:pPr>
            <a:r>
              <a:rPr kumimoji="0" lang="zh-CN" altLang="en-US" sz="2000" b="1"/>
              <a:t>又：你需要多少有关这位客人的信息才能回答这个问题？</a:t>
            </a:r>
          </a:p>
        </p:txBody>
      </p:sp>
      <p:sp>
        <p:nvSpPr>
          <p:cNvPr id="42109" name="Text Box 1149"/>
          <p:cNvSpPr txBox="1">
            <a:spLocks noChangeArrowheads="1"/>
          </p:cNvSpPr>
          <p:nvPr/>
        </p:nvSpPr>
        <p:spPr bwMode="auto">
          <a:xfrm>
            <a:off x="5419725" y="5741988"/>
            <a:ext cx="3352800" cy="701675"/>
          </a:xfrm>
          <a:prstGeom prst="rect">
            <a:avLst/>
          </a:prstGeom>
          <a:solidFill>
            <a:srgbClr val="FF66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000" b="1">
                <a:solidFill>
                  <a:schemeClr val="bg1"/>
                </a:solidFill>
              </a:rPr>
              <a:t>决策树可以帮助你解决</a:t>
            </a:r>
            <a:r>
              <a:rPr kumimoji="0" lang="zh-CN" altLang="en-US" sz="2000" b="1" i="1">
                <a:solidFill>
                  <a:schemeClr val="bg1"/>
                </a:solidFill>
              </a:rPr>
              <a:t>好</a:t>
            </a:r>
            <a:r>
              <a:rPr kumimoji="0" lang="zh-CN" altLang="en-US" sz="2000" b="1">
                <a:solidFill>
                  <a:schemeClr val="bg1"/>
                </a:solidFill>
              </a:rPr>
              <a:t>这个问题</a:t>
            </a:r>
          </a:p>
        </p:txBody>
      </p:sp>
    </p:spTree>
    <p:extLst>
      <p:ext uri="{BB962C8B-B14F-4D97-AF65-F5344CB8AC3E}">
        <p14:creationId xmlns:p14="http://schemas.microsoft.com/office/powerpoint/2010/main" val="1567182011"/>
      </p:ext>
    </p:extLst>
  </p:cSld>
  <p:clrMapOvr>
    <a:masterClrMapping/>
  </p:clrMapOvr>
  <p:transition spd="med">
    <p:pull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675466"/>
            <a:ext cx="7408333" cy="4182534"/>
          </a:xfrm>
        </p:spPr>
        <p:txBody>
          <a:bodyPr>
            <a:normAutofit/>
          </a:bodyPr>
          <a:lstStyle/>
          <a:p>
            <a:r>
              <a:rPr lang="zh-CN" altLang="en-US" sz="3600" b="1" dirty="0" smtClean="0"/>
              <a:t>分段线性判别函数</a:t>
            </a:r>
            <a:endParaRPr lang="en-US" altLang="zh-CN" sz="3600" b="1" dirty="0" smtClean="0"/>
          </a:p>
          <a:p>
            <a:endParaRPr lang="zh-CN" altLang="en-US" sz="3600" b="1" dirty="0"/>
          </a:p>
          <a:p>
            <a:r>
              <a:rPr lang="zh-CN" altLang="en-US" sz="3600" b="1" dirty="0" smtClean="0"/>
              <a:t>二</a:t>
            </a:r>
            <a:r>
              <a:rPr lang="zh-CN" altLang="en-US" sz="3600" b="1" dirty="0"/>
              <a:t>次</a:t>
            </a:r>
            <a:r>
              <a:rPr lang="zh-CN" altLang="en-US" sz="3600" b="1" dirty="0" smtClean="0"/>
              <a:t>判别函数</a:t>
            </a:r>
            <a:endParaRPr lang="en-US" altLang="zh-CN" sz="3600" b="1" dirty="0" smtClean="0"/>
          </a:p>
          <a:p>
            <a:endParaRPr lang="en-US" altLang="zh-CN" sz="3600" b="1" dirty="0"/>
          </a:p>
          <a:p>
            <a:r>
              <a:rPr lang="zh-CN" altLang="en-US" sz="3600" b="1" dirty="0" smtClean="0"/>
              <a:t>神经网络</a:t>
            </a:r>
            <a:endParaRPr lang="en-US" altLang="zh-CN" sz="3600" b="1" dirty="0"/>
          </a:p>
          <a:p>
            <a:endParaRPr lang="zh-CN" altLang="en-US" sz="2800" b="1" dirty="0"/>
          </a:p>
        </p:txBody>
      </p:sp>
      <p:sp>
        <p:nvSpPr>
          <p:cNvPr id="3" name="标题 2"/>
          <p:cNvSpPr>
            <a:spLocks noGrp="1"/>
          </p:cNvSpPr>
          <p:nvPr>
            <p:ph type="title"/>
          </p:nvPr>
        </p:nvSpPr>
        <p:spPr/>
        <p:txBody>
          <a:bodyPr/>
          <a:lstStyle/>
          <a:p>
            <a:r>
              <a:rPr lang="zh-CN" altLang="en-US" dirty="0"/>
              <a:t>非线性</a:t>
            </a:r>
            <a:r>
              <a:rPr lang="zh-CN" altLang="en-US" dirty="0" smtClean="0"/>
              <a:t>分类器 设 计</a:t>
            </a:r>
            <a:endParaRPr lang="zh-CN" altLang="en-US" dirty="0"/>
          </a:p>
        </p:txBody>
      </p:sp>
    </p:spTree>
    <p:extLst>
      <p:ext uri="{BB962C8B-B14F-4D97-AF65-F5344CB8AC3E}">
        <p14:creationId xmlns:p14="http://schemas.microsoft.com/office/powerpoint/2010/main" val="27471156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pPr eaLnBrk="1" hangingPunct="1"/>
            <a:r>
              <a:rPr lang="zh-CN" altLang="en-US" b="1" smtClean="0"/>
              <a:t>决策树</a:t>
            </a:r>
          </a:p>
        </p:txBody>
      </p:sp>
      <p:sp>
        <p:nvSpPr>
          <p:cNvPr id="44035" name="Rectangle 1027"/>
          <p:cNvSpPr>
            <a:spLocks noGrp="1" noChangeArrowheads="1"/>
          </p:cNvSpPr>
          <p:nvPr>
            <p:ph type="body" idx="1"/>
          </p:nvPr>
        </p:nvSpPr>
        <p:spPr>
          <a:xfrm>
            <a:off x="762000" y="2028825"/>
            <a:ext cx="8004175" cy="4343400"/>
          </a:xfrm>
        </p:spPr>
        <p:txBody>
          <a:bodyPr/>
          <a:lstStyle/>
          <a:p>
            <a:pPr marL="609600" indent="-609600" eaLnBrk="1" hangingPunct="1"/>
            <a:r>
              <a:rPr lang="zh-CN" altLang="en-US" sz="2800" b="1" smtClean="0">
                <a:solidFill>
                  <a:schemeClr val="tx2"/>
                </a:solidFill>
              </a:rPr>
              <a:t>内部节点上选用一个属性进行分割（测试）</a:t>
            </a:r>
          </a:p>
          <a:p>
            <a:pPr marL="609600" indent="-609600" eaLnBrk="1" hangingPunct="1"/>
            <a:r>
              <a:rPr lang="zh-CN" altLang="en-US" sz="2800" b="1" smtClean="0">
                <a:solidFill>
                  <a:schemeClr val="tx2"/>
                </a:solidFill>
              </a:rPr>
              <a:t>分枝表示测试输出</a:t>
            </a:r>
          </a:p>
          <a:p>
            <a:pPr marL="609600" indent="-609600" eaLnBrk="1" hangingPunct="1"/>
            <a:r>
              <a:rPr lang="zh-CN" altLang="en-US" sz="2800" b="1" smtClean="0">
                <a:solidFill>
                  <a:schemeClr val="tx2"/>
                </a:solidFill>
              </a:rPr>
              <a:t>叶子节点表示类</a:t>
            </a:r>
          </a:p>
        </p:txBody>
      </p:sp>
      <p:grpSp>
        <p:nvGrpSpPr>
          <p:cNvPr id="44036" name="Group 1028"/>
          <p:cNvGrpSpPr>
            <a:grpSpLocks/>
          </p:cNvGrpSpPr>
          <p:nvPr/>
        </p:nvGrpSpPr>
        <p:grpSpPr bwMode="auto">
          <a:xfrm>
            <a:off x="4343400" y="3124200"/>
            <a:ext cx="4133850" cy="2743200"/>
            <a:chOff x="3156" y="1680"/>
            <a:chExt cx="2604" cy="1728"/>
          </a:xfrm>
        </p:grpSpPr>
        <p:sp>
          <p:nvSpPr>
            <p:cNvPr id="44042" name="Text Box 1029"/>
            <p:cNvSpPr txBox="1">
              <a:spLocks noChangeArrowheads="1"/>
            </p:cNvSpPr>
            <p:nvPr/>
          </p:nvSpPr>
          <p:spPr bwMode="auto">
            <a:xfrm>
              <a:off x="4128" y="1680"/>
              <a:ext cx="540"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年龄？</a:t>
              </a:r>
            </a:p>
          </p:txBody>
        </p:sp>
        <p:sp>
          <p:nvSpPr>
            <p:cNvPr id="44043" name="Text Box 1030"/>
            <p:cNvSpPr txBox="1">
              <a:spLocks noChangeArrowheads="1"/>
            </p:cNvSpPr>
            <p:nvPr/>
          </p:nvSpPr>
          <p:spPr bwMode="auto">
            <a:xfrm>
              <a:off x="3396" y="2448"/>
              <a:ext cx="576"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学生？</a:t>
              </a:r>
            </a:p>
          </p:txBody>
        </p:sp>
        <p:sp>
          <p:nvSpPr>
            <p:cNvPr id="44044" name="Text Box 1031"/>
            <p:cNvSpPr txBox="1">
              <a:spLocks noChangeArrowheads="1"/>
            </p:cNvSpPr>
            <p:nvPr/>
          </p:nvSpPr>
          <p:spPr bwMode="auto">
            <a:xfrm>
              <a:off x="4896" y="2448"/>
              <a:ext cx="528"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信誉？</a:t>
              </a:r>
            </a:p>
          </p:txBody>
        </p:sp>
        <p:grpSp>
          <p:nvGrpSpPr>
            <p:cNvPr id="44045" name="Group 1032"/>
            <p:cNvGrpSpPr>
              <a:grpSpLocks/>
            </p:cNvGrpSpPr>
            <p:nvPr/>
          </p:nvGrpSpPr>
          <p:grpSpPr bwMode="auto">
            <a:xfrm>
              <a:off x="4080" y="2435"/>
              <a:ext cx="576" cy="240"/>
              <a:chOff x="4080" y="2435"/>
              <a:chExt cx="576" cy="240"/>
            </a:xfrm>
          </p:grpSpPr>
          <p:sp>
            <p:nvSpPr>
              <p:cNvPr id="44072" name="Oval 1033"/>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73" name="Text Box 1034"/>
              <p:cNvSpPr txBox="1">
                <a:spLocks noChangeArrowheads="1"/>
              </p:cNvSpPr>
              <p:nvPr/>
            </p:nvSpPr>
            <p:spPr bwMode="auto">
              <a:xfrm>
                <a:off x="4224" y="24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买</a:t>
                </a:r>
              </a:p>
            </p:txBody>
          </p:sp>
        </p:grpSp>
        <p:sp>
          <p:nvSpPr>
            <p:cNvPr id="44046" name="Line 1035"/>
            <p:cNvSpPr>
              <a:spLocks noChangeShapeType="1"/>
            </p:cNvSpPr>
            <p:nvPr/>
          </p:nvSpPr>
          <p:spPr bwMode="auto">
            <a:xfrm flipH="1">
              <a:off x="3684" y="1872"/>
              <a:ext cx="672"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7" name="Line 1036"/>
            <p:cNvSpPr>
              <a:spLocks noChangeShapeType="1"/>
            </p:cNvSpPr>
            <p:nvPr/>
          </p:nvSpPr>
          <p:spPr bwMode="auto">
            <a:xfrm>
              <a:off x="4356" y="1872"/>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8" name="Line 1037"/>
            <p:cNvSpPr>
              <a:spLocks noChangeShapeType="1"/>
            </p:cNvSpPr>
            <p:nvPr/>
          </p:nvSpPr>
          <p:spPr bwMode="auto">
            <a:xfrm>
              <a:off x="4368" y="1872"/>
              <a:ext cx="708"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49" name="Line 1038"/>
            <p:cNvSpPr>
              <a:spLocks noChangeShapeType="1"/>
            </p:cNvSpPr>
            <p:nvPr/>
          </p:nvSpPr>
          <p:spPr bwMode="auto">
            <a:xfrm flipH="1">
              <a:off x="3444" y="2688"/>
              <a:ext cx="192"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50" name="Line 1039"/>
            <p:cNvSpPr>
              <a:spLocks noChangeShapeType="1"/>
            </p:cNvSpPr>
            <p:nvPr/>
          </p:nvSpPr>
          <p:spPr bwMode="auto">
            <a:xfrm>
              <a:off x="3732" y="2688"/>
              <a:ext cx="288"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51" name="Line 1040"/>
            <p:cNvSpPr>
              <a:spLocks noChangeShapeType="1"/>
            </p:cNvSpPr>
            <p:nvPr/>
          </p:nvSpPr>
          <p:spPr bwMode="auto">
            <a:xfrm flipH="1">
              <a:off x="4836" y="2688"/>
              <a:ext cx="24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52" name="Line 1041"/>
            <p:cNvSpPr>
              <a:spLocks noChangeShapeType="1"/>
            </p:cNvSpPr>
            <p:nvPr/>
          </p:nvSpPr>
          <p:spPr bwMode="auto">
            <a:xfrm>
              <a:off x="5172" y="2688"/>
              <a:ext cx="288"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053" name="Rectangle 1042"/>
            <p:cNvSpPr>
              <a:spLocks noChangeArrowheads="1"/>
            </p:cNvSpPr>
            <p:nvPr/>
          </p:nvSpPr>
          <p:spPr bwMode="auto">
            <a:xfrm>
              <a:off x="3684" y="2016"/>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青</a:t>
              </a:r>
            </a:p>
          </p:txBody>
        </p:sp>
        <p:sp>
          <p:nvSpPr>
            <p:cNvPr id="44054" name="Rectangle 1043"/>
            <p:cNvSpPr>
              <a:spLocks noChangeArrowheads="1"/>
            </p:cNvSpPr>
            <p:nvPr/>
          </p:nvSpPr>
          <p:spPr bwMode="auto">
            <a:xfrm>
              <a:off x="4164" y="211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中</a:t>
              </a:r>
            </a:p>
          </p:txBody>
        </p:sp>
        <p:sp>
          <p:nvSpPr>
            <p:cNvPr id="44055" name="Rectangle 1044"/>
            <p:cNvSpPr>
              <a:spLocks noChangeArrowheads="1"/>
            </p:cNvSpPr>
            <p:nvPr/>
          </p:nvSpPr>
          <p:spPr bwMode="auto">
            <a:xfrm>
              <a:off x="4704" y="2064"/>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老</a:t>
              </a:r>
            </a:p>
          </p:txBody>
        </p:sp>
        <p:sp>
          <p:nvSpPr>
            <p:cNvPr id="44056" name="Rectangle 1045"/>
            <p:cNvSpPr>
              <a:spLocks noChangeArrowheads="1"/>
            </p:cNvSpPr>
            <p:nvPr/>
          </p:nvSpPr>
          <p:spPr bwMode="auto">
            <a:xfrm>
              <a:off x="3336" y="2819"/>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否</a:t>
              </a:r>
            </a:p>
          </p:txBody>
        </p:sp>
        <p:sp>
          <p:nvSpPr>
            <p:cNvPr id="44057" name="Rectangle 1046"/>
            <p:cNvSpPr>
              <a:spLocks noChangeArrowheads="1"/>
            </p:cNvSpPr>
            <p:nvPr/>
          </p:nvSpPr>
          <p:spPr bwMode="auto">
            <a:xfrm>
              <a:off x="3794" y="2814"/>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是</a:t>
              </a:r>
            </a:p>
          </p:txBody>
        </p:sp>
        <p:sp>
          <p:nvSpPr>
            <p:cNvPr id="44058" name="Rectangle 1047"/>
            <p:cNvSpPr>
              <a:spLocks noChangeArrowheads="1"/>
            </p:cNvSpPr>
            <p:nvPr/>
          </p:nvSpPr>
          <p:spPr bwMode="auto">
            <a:xfrm>
              <a:off x="4704" y="283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优</a:t>
              </a:r>
            </a:p>
          </p:txBody>
        </p:sp>
        <p:sp>
          <p:nvSpPr>
            <p:cNvPr id="44059" name="Rectangle 1048"/>
            <p:cNvSpPr>
              <a:spLocks noChangeArrowheads="1"/>
            </p:cNvSpPr>
            <p:nvPr/>
          </p:nvSpPr>
          <p:spPr bwMode="auto">
            <a:xfrm>
              <a:off x="5280" y="283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良</a:t>
              </a:r>
            </a:p>
          </p:txBody>
        </p:sp>
        <p:grpSp>
          <p:nvGrpSpPr>
            <p:cNvPr id="44060" name="Group 1049"/>
            <p:cNvGrpSpPr>
              <a:grpSpLocks/>
            </p:cNvGrpSpPr>
            <p:nvPr/>
          </p:nvGrpSpPr>
          <p:grpSpPr bwMode="auto">
            <a:xfrm>
              <a:off x="3156" y="3155"/>
              <a:ext cx="576" cy="240"/>
              <a:chOff x="3156" y="3155"/>
              <a:chExt cx="576" cy="240"/>
            </a:xfrm>
          </p:grpSpPr>
          <p:sp>
            <p:nvSpPr>
              <p:cNvPr id="44070" name="Oval 1050"/>
              <p:cNvSpPr>
                <a:spLocks noChangeArrowheads="1"/>
              </p:cNvSpPr>
              <p:nvPr/>
            </p:nvSpPr>
            <p:spPr bwMode="auto">
              <a:xfrm>
                <a:off x="3156" y="315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71" name="Text Box 1051"/>
              <p:cNvSpPr txBox="1">
                <a:spLocks noChangeArrowheads="1"/>
              </p:cNvSpPr>
              <p:nvPr/>
            </p:nvSpPr>
            <p:spPr bwMode="auto">
              <a:xfrm>
                <a:off x="3252" y="317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不买</a:t>
                </a:r>
              </a:p>
            </p:txBody>
          </p:sp>
        </p:grpSp>
        <p:grpSp>
          <p:nvGrpSpPr>
            <p:cNvPr id="44061" name="Group 1052"/>
            <p:cNvGrpSpPr>
              <a:grpSpLocks/>
            </p:cNvGrpSpPr>
            <p:nvPr/>
          </p:nvGrpSpPr>
          <p:grpSpPr bwMode="auto">
            <a:xfrm>
              <a:off x="5184" y="3156"/>
              <a:ext cx="576" cy="240"/>
              <a:chOff x="4080" y="2435"/>
              <a:chExt cx="576" cy="240"/>
            </a:xfrm>
          </p:grpSpPr>
          <p:sp>
            <p:nvSpPr>
              <p:cNvPr id="44068" name="Oval 1053"/>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69" name="Text Box 1054"/>
              <p:cNvSpPr txBox="1">
                <a:spLocks noChangeArrowheads="1"/>
              </p:cNvSpPr>
              <p:nvPr/>
            </p:nvSpPr>
            <p:spPr bwMode="auto">
              <a:xfrm>
                <a:off x="4224" y="24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买</a:t>
                </a:r>
              </a:p>
            </p:txBody>
          </p:sp>
        </p:grpSp>
        <p:grpSp>
          <p:nvGrpSpPr>
            <p:cNvPr id="44062" name="Group 1055"/>
            <p:cNvGrpSpPr>
              <a:grpSpLocks/>
            </p:cNvGrpSpPr>
            <p:nvPr/>
          </p:nvGrpSpPr>
          <p:grpSpPr bwMode="auto">
            <a:xfrm>
              <a:off x="3791" y="3155"/>
              <a:ext cx="576" cy="240"/>
              <a:chOff x="4080" y="2435"/>
              <a:chExt cx="576" cy="240"/>
            </a:xfrm>
          </p:grpSpPr>
          <p:sp>
            <p:nvSpPr>
              <p:cNvPr id="44066" name="Oval 1056"/>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67" name="Text Box 1057"/>
              <p:cNvSpPr txBox="1">
                <a:spLocks noChangeArrowheads="1"/>
              </p:cNvSpPr>
              <p:nvPr/>
            </p:nvSpPr>
            <p:spPr bwMode="auto">
              <a:xfrm>
                <a:off x="4224" y="24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买</a:t>
                </a:r>
              </a:p>
            </p:txBody>
          </p:sp>
        </p:grpSp>
        <p:grpSp>
          <p:nvGrpSpPr>
            <p:cNvPr id="44063" name="Group 1058"/>
            <p:cNvGrpSpPr>
              <a:grpSpLocks/>
            </p:cNvGrpSpPr>
            <p:nvPr/>
          </p:nvGrpSpPr>
          <p:grpSpPr bwMode="auto">
            <a:xfrm>
              <a:off x="4512" y="3168"/>
              <a:ext cx="576" cy="240"/>
              <a:chOff x="4512" y="3168"/>
              <a:chExt cx="576" cy="240"/>
            </a:xfrm>
          </p:grpSpPr>
          <p:sp>
            <p:nvSpPr>
              <p:cNvPr id="44064" name="Oval 1059"/>
              <p:cNvSpPr>
                <a:spLocks noChangeArrowheads="1"/>
              </p:cNvSpPr>
              <p:nvPr/>
            </p:nvSpPr>
            <p:spPr bwMode="auto">
              <a:xfrm>
                <a:off x="4512" y="3168"/>
                <a:ext cx="576" cy="240"/>
              </a:xfrm>
              <a:prstGeom prst="ellipse">
                <a:avLst/>
              </a:prstGeom>
              <a:solidFill>
                <a:srgbClr val="B4B6B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65" name="Text Box 1060"/>
              <p:cNvSpPr txBox="1">
                <a:spLocks noChangeArrowheads="1"/>
              </p:cNvSpPr>
              <p:nvPr/>
            </p:nvSpPr>
            <p:spPr bwMode="auto">
              <a:xfrm>
                <a:off x="4608" y="3187"/>
                <a:ext cx="384" cy="212"/>
              </a:xfrm>
              <a:prstGeom prst="rect">
                <a:avLst/>
              </a:prstGeom>
              <a:solidFill>
                <a:srgbClr val="B4B6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不买</a:t>
                </a:r>
              </a:p>
            </p:txBody>
          </p:sp>
        </p:grpSp>
      </p:grpSp>
      <p:sp>
        <p:nvSpPr>
          <p:cNvPr id="44037" name="Text Box 1086"/>
          <p:cNvSpPr txBox="1">
            <a:spLocks noChangeArrowheads="1"/>
          </p:cNvSpPr>
          <p:nvPr/>
        </p:nvSpPr>
        <p:spPr bwMode="auto">
          <a:xfrm>
            <a:off x="762000" y="3733800"/>
            <a:ext cx="3581400" cy="519113"/>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a:solidFill>
                  <a:schemeClr val="bg1"/>
                </a:solidFill>
              </a:rPr>
              <a:t>谁在买计算机？</a:t>
            </a:r>
          </a:p>
        </p:txBody>
      </p:sp>
      <p:sp>
        <p:nvSpPr>
          <p:cNvPr id="44038" name="Text Box 1088"/>
          <p:cNvSpPr txBox="1">
            <a:spLocks noChangeArrowheads="1"/>
          </p:cNvSpPr>
          <p:nvPr/>
        </p:nvSpPr>
        <p:spPr bwMode="auto">
          <a:xfrm>
            <a:off x="685800" y="5486400"/>
            <a:ext cx="3581400" cy="519113"/>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a:solidFill>
                  <a:schemeClr val="bg1"/>
                </a:solidFill>
              </a:rPr>
              <a:t>他</a:t>
            </a:r>
            <a:r>
              <a:rPr kumimoji="0" lang="en-US" altLang="zh-CN" sz="2800" b="1">
                <a:solidFill>
                  <a:schemeClr val="bg1"/>
                </a:solidFill>
              </a:rPr>
              <a:t>/</a:t>
            </a:r>
            <a:r>
              <a:rPr kumimoji="0" lang="zh-CN" altLang="en-US" sz="2800" b="1">
                <a:solidFill>
                  <a:schemeClr val="bg1"/>
                </a:solidFill>
              </a:rPr>
              <a:t>她会买计算机吗？</a:t>
            </a:r>
          </a:p>
        </p:txBody>
      </p:sp>
      <p:sp>
        <p:nvSpPr>
          <p:cNvPr id="44039" name="AutoShape 1089"/>
          <p:cNvSpPr>
            <a:spLocks noChangeArrowheads="1"/>
          </p:cNvSpPr>
          <p:nvPr/>
        </p:nvSpPr>
        <p:spPr bwMode="auto">
          <a:xfrm>
            <a:off x="2057400" y="4419600"/>
            <a:ext cx="76200" cy="914400"/>
          </a:xfrm>
          <a:prstGeom prst="downArrow">
            <a:avLst>
              <a:gd name="adj1" fmla="val 50000"/>
              <a:gd name="adj2" fmla="val 3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40" name="Text Box 1090"/>
          <p:cNvSpPr txBox="1">
            <a:spLocks noChangeArrowheads="1"/>
          </p:cNvSpPr>
          <p:nvPr/>
        </p:nvSpPr>
        <p:spPr bwMode="auto">
          <a:xfrm>
            <a:off x="762000" y="46482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t>类似情况</a:t>
            </a:r>
          </a:p>
        </p:txBody>
      </p:sp>
      <p:sp>
        <p:nvSpPr>
          <p:cNvPr id="44041" name="Text Box 1091"/>
          <p:cNvSpPr txBox="1">
            <a:spLocks noChangeArrowheads="1"/>
          </p:cNvSpPr>
          <p:nvPr/>
        </p:nvSpPr>
        <p:spPr bwMode="auto">
          <a:xfrm>
            <a:off x="2362200" y="4662488"/>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t>学习</a:t>
            </a:r>
          </a:p>
        </p:txBody>
      </p:sp>
    </p:spTree>
    <p:extLst>
      <p:ext uri="{BB962C8B-B14F-4D97-AF65-F5344CB8AC3E}">
        <p14:creationId xmlns:p14="http://schemas.microsoft.com/office/powerpoint/2010/main" val="3631231923"/>
      </p:ext>
    </p:extLst>
  </p:cSld>
  <p:clrMapOvr>
    <a:masterClrMapping/>
  </p:clrMapOvr>
  <p:transition spd="med">
    <p:pull dir="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决策树学习</a:t>
            </a:r>
          </a:p>
        </p:txBody>
      </p:sp>
      <p:sp>
        <p:nvSpPr>
          <p:cNvPr id="46083" name="Rectangle 3"/>
          <p:cNvSpPr>
            <a:spLocks noGrp="1" noChangeArrowheads="1"/>
          </p:cNvSpPr>
          <p:nvPr>
            <p:ph type="body" idx="1"/>
          </p:nvPr>
        </p:nvSpPr>
        <p:spPr>
          <a:xfrm>
            <a:off x="914400" y="1905000"/>
            <a:ext cx="7693025" cy="3724275"/>
          </a:xfrm>
        </p:spPr>
        <p:txBody>
          <a:bodyPr/>
          <a:lstStyle/>
          <a:p>
            <a:pPr eaLnBrk="1" hangingPunct="1"/>
            <a:r>
              <a:rPr lang="zh-CN" altLang="en-US" sz="2800" smtClean="0"/>
              <a:t>决策树算法对数据处理过程中，将数据按树状结构分成若干分枝形成决策树，从根到树叶的每条路径创建一个规则。</a:t>
            </a:r>
          </a:p>
        </p:txBody>
      </p:sp>
      <p:grpSp>
        <p:nvGrpSpPr>
          <p:cNvPr id="46084" name="Group 4"/>
          <p:cNvGrpSpPr>
            <a:grpSpLocks/>
          </p:cNvGrpSpPr>
          <p:nvPr/>
        </p:nvGrpSpPr>
        <p:grpSpPr bwMode="auto">
          <a:xfrm>
            <a:off x="533400" y="3429000"/>
            <a:ext cx="4133850" cy="2743200"/>
            <a:chOff x="3156" y="1680"/>
            <a:chExt cx="2604" cy="1728"/>
          </a:xfrm>
        </p:grpSpPr>
        <p:sp>
          <p:nvSpPr>
            <p:cNvPr id="46088" name="Text Box 5"/>
            <p:cNvSpPr txBox="1">
              <a:spLocks noChangeArrowheads="1"/>
            </p:cNvSpPr>
            <p:nvPr/>
          </p:nvSpPr>
          <p:spPr bwMode="auto">
            <a:xfrm>
              <a:off x="4128" y="1680"/>
              <a:ext cx="540"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1600"/>
                <a:t> </a:t>
              </a:r>
              <a:r>
                <a:rPr kumimoji="0" lang="zh-CN" altLang="en-US" sz="1600"/>
                <a:t>年龄？</a:t>
              </a:r>
            </a:p>
          </p:txBody>
        </p:sp>
        <p:sp>
          <p:nvSpPr>
            <p:cNvPr id="46089" name="Text Box 6"/>
            <p:cNvSpPr txBox="1">
              <a:spLocks noChangeArrowheads="1"/>
            </p:cNvSpPr>
            <p:nvPr/>
          </p:nvSpPr>
          <p:spPr bwMode="auto">
            <a:xfrm>
              <a:off x="3396" y="2448"/>
              <a:ext cx="576"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1600"/>
                <a:t>  </a:t>
              </a:r>
              <a:r>
                <a:rPr kumimoji="0" lang="zh-CN" altLang="en-US" sz="1600"/>
                <a:t>学生？</a:t>
              </a:r>
            </a:p>
          </p:txBody>
        </p:sp>
        <p:sp>
          <p:nvSpPr>
            <p:cNvPr id="46090" name="Text Box 7"/>
            <p:cNvSpPr txBox="1">
              <a:spLocks noChangeArrowheads="1"/>
            </p:cNvSpPr>
            <p:nvPr/>
          </p:nvSpPr>
          <p:spPr bwMode="auto">
            <a:xfrm>
              <a:off x="4896" y="2448"/>
              <a:ext cx="528"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sz="1600" b="1"/>
                <a:t>信誉？</a:t>
              </a:r>
            </a:p>
          </p:txBody>
        </p:sp>
        <p:grpSp>
          <p:nvGrpSpPr>
            <p:cNvPr id="46091" name="Group 8"/>
            <p:cNvGrpSpPr>
              <a:grpSpLocks/>
            </p:cNvGrpSpPr>
            <p:nvPr/>
          </p:nvGrpSpPr>
          <p:grpSpPr bwMode="auto">
            <a:xfrm>
              <a:off x="4080" y="2435"/>
              <a:ext cx="576" cy="240"/>
              <a:chOff x="4080" y="2435"/>
              <a:chExt cx="576" cy="240"/>
            </a:xfrm>
          </p:grpSpPr>
          <p:sp>
            <p:nvSpPr>
              <p:cNvPr id="46118" name="Oval 9"/>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119" name="Text Box 10"/>
              <p:cNvSpPr txBox="1">
                <a:spLocks noChangeArrowheads="1"/>
              </p:cNvSpPr>
              <p:nvPr/>
            </p:nvSpPr>
            <p:spPr bwMode="auto">
              <a:xfrm>
                <a:off x="4224" y="24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买</a:t>
                </a:r>
              </a:p>
            </p:txBody>
          </p:sp>
        </p:grpSp>
        <p:sp>
          <p:nvSpPr>
            <p:cNvPr id="46092" name="Line 11"/>
            <p:cNvSpPr>
              <a:spLocks noChangeShapeType="1"/>
            </p:cNvSpPr>
            <p:nvPr/>
          </p:nvSpPr>
          <p:spPr bwMode="auto">
            <a:xfrm flipH="1">
              <a:off x="3684" y="1872"/>
              <a:ext cx="672"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3" name="Line 12"/>
            <p:cNvSpPr>
              <a:spLocks noChangeShapeType="1"/>
            </p:cNvSpPr>
            <p:nvPr/>
          </p:nvSpPr>
          <p:spPr bwMode="auto">
            <a:xfrm>
              <a:off x="4356" y="1872"/>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4" name="Line 13"/>
            <p:cNvSpPr>
              <a:spLocks noChangeShapeType="1"/>
            </p:cNvSpPr>
            <p:nvPr/>
          </p:nvSpPr>
          <p:spPr bwMode="auto">
            <a:xfrm>
              <a:off x="4368" y="1872"/>
              <a:ext cx="708"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5" name="Line 14"/>
            <p:cNvSpPr>
              <a:spLocks noChangeShapeType="1"/>
            </p:cNvSpPr>
            <p:nvPr/>
          </p:nvSpPr>
          <p:spPr bwMode="auto">
            <a:xfrm flipH="1">
              <a:off x="3444" y="2688"/>
              <a:ext cx="192"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6" name="Line 15"/>
            <p:cNvSpPr>
              <a:spLocks noChangeShapeType="1"/>
            </p:cNvSpPr>
            <p:nvPr/>
          </p:nvSpPr>
          <p:spPr bwMode="auto">
            <a:xfrm>
              <a:off x="3732" y="2688"/>
              <a:ext cx="288"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7" name="Line 16"/>
            <p:cNvSpPr>
              <a:spLocks noChangeShapeType="1"/>
            </p:cNvSpPr>
            <p:nvPr/>
          </p:nvSpPr>
          <p:spPr bwMode="auto">
            <a:xfrm flipH="1">
              <a:off x="4836" y="2688"/>
              <a:ext cx="240"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8" name="Line 17"/>
            <p:cNvSpPr>
              <a:spLocks noChangeShapeType="1"/>
            </p:cNvSpPr>
            <p:nvPr/>
          </p:nvSpPr>
          <p:spPr bwMode="auto">
            <a:xfrm>
              <a:off x="5172" y="2688"/>
              <a:ext cx="288"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099" name="Rectangle 18"/>
            <p:cNvSpPr>
              <a:spLocks noChangeArrowheads="1"/>
            </p:cNvSpPr>
            <p:nvPr/>
          </p:nvSpPr>
          <p:spPr bwMode="auto">
            <a:xfrm>
              <a:off x="3684" y="2016"/>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青</a:t>
              </a:r>
            </a:p>
          </p:txBody>
        </p:sp>
        <p:sp>
          <p:nvSpPr>
            <p:cNvPr id="46100" name="Rectangle 19"/>
            <p:cNvSpPr>
              <a:spLocks noChangeArrowheads="1"/>
            </p:cNvSpPr>
            <p:nvPr/>
          </p:nvSpPr>
          <p:spPr bwMode="auto">
            <a:xfrm>
              <a:off x="4164" y="211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中</a:t>
              </a:r>
            </a:p>
          </p:txBody>
        </p:sp>
        <p:sp>
          <p:nvSpPr>
            <p:cNvPr id="46101" name="Rectangle 20"/>
            <p:cNvSpPr>
              <a:spLocks noChangeArrowheads="1"/>
            </p:cNvSpPr>
            <p:nvPr/>
          </p:nvSpPr>
          <p:spPr bwMode="auto">
            <a:xfrm>
              <a:off x="4704" y="2064"/>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老</a:t>
              </a:r>
            </a:p>
          </p:txBody>
        </p:sp>
        <p:sp>
          <p:nvSpPr>
            <p:cNvPr id="46102" name="Rectangle 21"/>
            <p:cNvSpPr>
              <a:spLocks noChangeArrowheads="1"/>
            </p:cNvSpPr>
            <p:nvPr/>
          </p:nvSpPr>
          <p:spPr bwMode="auto">
            <a:xfrm>
              <a:off x="3336" y="2819"/>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否</a:t>
              </a:r>
            </a:p>
          </p:txBody>
        </p:sp>
        <p:sp>
          <p:nvSpPr>
            <p:cNvPr id="46103" name="Rectangle 22"/>
            <p:cNvSpPr>
              <a:spLocks noChangeArrowheads="1"/>
            </p:cNvSpPr>
            <p:nvPr/>
          </p:nvSpPr>
          <p:spPr bwMode="auto">
            <a:xfrm>
              <a:off x="3794" y="2814"/>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是</a:t>
              </a:r>
            </a:p>
          </p:txBody>
        </p:sp>
        <p:sp>
          <p:nvSpPr>
            <p:cNvPr id="46104" name="Rectangle 23"/>
            <p:cNvSpPr>
              <a:spLocks noChangeArrowheads="1"/>
            </p:cNvSpPr>
            <p:nvPr/>
          </p:nvSpPr>
          <p:spPr bwMode="auto">
            <a:xfrm>
              <a:off x="4704" y="283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优</a:t>
              </a:r>
            </a:p>
          </p:txBody>
        </p:sp>
        <p:sp>
          <p:nvSpPr>
            <p:cNvPr id="46105" name="Rectangle 24"/>
            <p:cNvSpPr>
              <a:spLocks noChangeArrowheads="1"/>
            </p:cNvSpPr>
            <p:nvPr/>
          </p:nvSpPr>
          <p:spPr bwMode="auto">
            <a:xfrm>
              <a:off x="5280" y="283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良</a:t>
              </a:r>
            </a:p>
          </p:txBody>
        </p:sp>
        <p:grpSp>
          <p:nvGrpSpPr>
            <p:cNvPr id="46106" name="Group 25"/>
            <p:cNvGrpSpPr>
              <a:grpSpLocks/>
            </p:cNvGrpSpPr>
            <p:nvPr/>
          </p:nvGrpSpPr>
          <p:grpSpPr bwMode="auto">
            <a:xfrm>
              <a:off x="3156" y="3155"/>
              <a:ext cx="576" cy="240"/>
              <a:chOff x="3156" y="3155"/>
              <a:chExt cx="576" cy="240"/>
            </a:xfrm>
          </p:grpSpPr>
          <p:sp>
            <p:nvSpPr>
              <p:cNvPr id="46116" name="Oval 26"/>
              <p:cNvSpPr>
                <a:spLocks noChangeArrowheads="1"/>
              </p:cNvSpPr>
              <p:nvPr/>
            </p:nvSpPr>
            <p:spPr bwMode="auto">
              <a:xfrm>
                <a:off x="3156" y="315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117" name="Text Box 27"/>
              <p:cNvSpPr txBox="1">
                <a:spLocks noChangeArrowheads="1"/>
              </p:cNvSpPr>
              <p:nvPr/>
            </p:nvSpPr>
            <p:spPr bwMode="auto">
              <a:xfrm>
                <a:off x="3252" y="317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不买</a:t>
                </a:r>
              </a:p>
            </p:txBody>
          </p:sp>
        </p:grpSp>
        <p:grpSp>
          <p:nvGrpSpPr>
            <p:cNvPr id="46107" name="Group 28"/>
            <p:cNvGrpSpPr>
              <a:grpSpLocks/>
            </p:cNvGrpSpPr>
            <p:nvPr/>
          </p:nvGrpSpPr>
          <p:grpSpPr bwMode="auto">
            <a:xfrm>
              <a:off x="5184" y="3156"/>
              <a:ext cx="576" cy="240"/>
              <a:chOff x="4080" y="2435"/>
              <a:chExt cx="576" cy="240"/>
            </a:xfrm>
          </p:grpSpPr>
          <p:sp>
            <p:nvSpPr>
              <p:cNvPr id="46114" name="Oval 29"/>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115" name="Text Box 30"/>
              <p:cNvSpPr txBox="1">
                <a:spLocks noChangeArrowheads="1"/>
              </p:cNvSpPr>
              <p:nvPr/>
            </p:nvSpPr>
            <p:spPr bwMode="auto">
              <a:xfrm>
                <a:off x="4224" y="24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买</a:t>
                </a:r>
              </a:p>
            </p:txBody>
          </p:sp>
        </p:grpSp>
        <p:grpSp>
          <p:nvGrpSpPr>
            <p:cNvPr id="46108" name="Group 31"/>
            <p:cNvGrpSpPr>
              <a:grpSpLocks/>
            </p:cNvGrpSpPr>
            <p:nvPr/>
          </p:nvGrpSpPr>
          <p:grpSpPr bwMode="auto">
            <a:xfrm>
              <a:off x="3791" y="3155"/>
              <a:ext cx="576" cy="240"/>
              <a:chOff x="4080" y="2435"/>
              <a:chExt cx="576" cy="240"/>
            </a:xfrm>
          </p:grpSpPr>
          <p:sp>
            <p:nvSpPr>
              <p:cNvPr id="46112" name="Oval 32"/>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113" name="Text Box 33"/>
              <p:cNvSpPr txBox="1">
                <a:spLocks noChangeArrowheads="1"/>
              </p:cNvSpPr>
              <p:nvPr/>
            </p:nvSpPr>
            <p:spPr bwMode="auto">
              <a:xfrm>
                <a:off x="4224" y="24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买</a:t>
                </a:r>
              </a:p>
            </p:txBody>
          </p:sp>
        </p:grpSp>
        <p:grpSp>
          <p:nvGrpSpPr>
            <p:cNvPr id="46109" name="Group 34"/>
            <p:cNvGrpSpPr>
              <a:grpSpLocks/>
            </p:cNvGrpSpPr>
            <p:nvPr/>
          </p:nvGrpSpPr>
          <p:grpSpPr bwMode="auto">
            <a:xfrm>
              <a:off x="4512" y="3168"/>
              <a:ext cx="576" cy="240"/>
              <a:chOff x="4512" y="3168"/>
              <a:chExt cx="576" cy="240"/>
            </a:xfrm>
          </p:grpSpPr>
          <p:sp>
            <p:nvSpPr>
              <p:cNvPr id="46110" name="Oval 35"/>
              <p:cNvSpPr>
                <a:spLocks noChangeArrowheads="1"/>
              </p:cNvSpPr>
              <p:nvPr/>
            </p:nvSpPr>
            <p:spPr bwMode="auto">
              <a:xfrm>
                <a:off x="4512" y="3168"/>
                <a:ext cx="576" cy="240"/>
              </a:xfrm>
              <a:prstGeom prst="ellipse">
                <a:avLst/>
              </a:prstGeom>
              <a:solidFill>
                <a:srgbClr val="B4B6B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111" name="Text Box 36"/>
              <p:cNvSpPr txBox="1">
                <a:spLocks noChangeArrowheads="1"/>
              </p:cNvSpPr>
              <p:nvPr/>
            </p:nvSpPr>
            <p:spPr bwMode="auto">
              <a:xfrm>
                <a:off x="4608" y="3187"/>
                <a:ext cx="384" cy="212"/>
              </a:xfrm>
              <a:prstGeom prst="rect">
                <a:avLst/>
              </a:prstGeom>
              <a:solidFill>
                <a:srgbClr val="B4B6B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不买</a:t>
                </a:r>
              </a:p>
            </p:txBody>
          </p:sp>
        </p:grpSp>
      </p:grpSp>
      <p:sp>
        <p:nvSpPr>
          <p:cNvPr id="46085" name="AutoShape 37"/>
          <p:cNvSpPr>
            <a:spLocks noChangeArrowheads="1"/>
          </p:cNvSpPr>
          <p:nvPr/>
        </p:nvSpPr>
        <p:spPr bwMode="auto">
          <a:xfrm>
            <a:off x="4267200" y="4876800"/>
            <a:ext cx="1066800" cy="152400"/>
          </a:xfrm>
          <a:prstGeom prst="rightArrow">
            <a:avLst>
              <a:gd name="adj1" fmla="val 50000"/>
              <a:gd name="adj2" fmla="val 17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086" name="Rectangle 38"/>
          <p:cNvSpPr>
            <a:spLocks noChangeArrowheads="1"/>
          </p:cNvSpPr>
          <p:nvPr/>
        </p:nvSpPr>
        <p:spPr bwMode="auto">
          <a:xfrm>
            <a:off x="5334000" y="3886200"/>
            <a:ext cx="3581400" cy="2057400"/>
          </a:xfrm>
          <a:prstGeom prst="rect">
            <a:avLst/>
          </a:prstGeom>
          <a:solidFill>
            <a:srgbClr val="00CC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solidFill>
                  <a:srgbClr val="FF0066"/>
                </a:solidFill>
                <a:latin typeface="Arial" panose="020B0604020202020204" pitchFamily="34" charset="0"/>
              </a:rPr>
              <a:t>If</a:t>
            </a:r>
            <a:r>
              <a:rPr kumimoji="0" lang="en-US" altLang="zh-CN" sz="1800" b="1">
                <a:latin typeface="Arial" panose="020B0604020202020204" pitchFamily="34" charset="0"/>
              </a:rPr>
              <a:t> (</a:t>
            </a:r>
            <a:r>
              <a:rPr kumimoji="0" lang="zh-CN" altLang="en-US" sz="1800" b="1">
                <a:latin typeface="Arial" panose="020B0604020202020204" pitchFamily="34" charset="0"/>
              </a:rPr>
              <a:t>年龄＝中</a:t>
            </a:r>
            <a:r>
              <a:rPr kumimoji="0" lang="en-US" altLang="zh-CN" sz="1800" b="1">
                <a:latin typeface="Arial" panose="020B0604020202020204" pitchFamily="34" charset="0"/>
              </a:rPr>
              <a:t>)</a:t>
            </a:r>
            <a:r>
              <a:rPr kumimoji="0" lang="en-US" altLang="zh-CN" sz="1800" b="1">
                <a:solidFill>
                  <a:srgbClr val="FF0066"/>
                </a:solidFill>
                <a:latin typeface="Arial" panose="020B0604020202020204" pitchFamily="34" charset="0"/>
              </a:rPr>
              <a:t>or</a:t>
            </a:r>
            <a:r>
              <a:rPr kumimoji="0" lang="en-US" altLang="zh-CN" sz="1800" b="1">
                <a:latin typeface="Arial" panose="020B0604020202020204" pitchFamily="34" charset="0"/>
              </a:rPr>
              <a:t> (</a:t>
            </a:r>
            <a:r>
              <a:rPr kumimoji="0" lang="zh-CN" altLang="en-US" sz="1800" b="1">
                <a:latin typeface="Arial" panose="020B0604020202020204" pitchFamily="34" charset="0"/>
              </a:rPr>
              <a:t>年龄＝老 </a:t>
            </a:r>
            <a:r>
              <a:rPr kumimoji="0" lang="en-US" altLang="zh-CN" sz="1800" b="1">
                <a:solidFill>
                  <a:srgbClr val="FF0066"/>
                </a:solidFill>
                <a:latin typeface="Arial" panose="020B0604020202020204" pitchFamily="34" charset="0"/>
              </a:rPr>
              <a:t>and</a:t>
            </a:r>
            <a:r>
              <a:rPr kumimoji="0" lang="en-US" altLang="zh-CN" sz="1800" b="1">
                <a:latin typeface="Arial" panose="020B0604020202020204" pitchFamily="34" charset="0"/>
              </a:rPr>
              <a:t> </a:t>
            </a:r>
            <a:r>
              <a:rPr kumimoji="0" lang="zh-CN" altLang="en-US" sz="1800" b="1">
                <a:latin typeface="Arial" panose="020B0604020202020204" pitchFamily="34" charset="0"/>
              </a:rPr>
              <a:t>信</a:t>
            </a:r>
          </a:p>
          <a:p>
            <a:pPr eaLnBrk="1" hangingPunct="1"/>
            <a:r>
              <a:rPr kumimoji="0" lang="zh-CN" altLang="en-US" sz="1800" b="1">
                <a:latin typeface="Arial" panose="020B0604020202020204" pitchFamily="34" charset="0"/>
              </a:rPr>
              <a:t>誉＝良</a:t>
            </a:r>
            <a:r>
              <a:rPr kumimoji="0" lang="en-US" altLang="zh-CN" sz="1800" b="1">
                <a:latin typeface="Arial" panose="020B0604020202020204" pitchFamily="34" charset="0"/>
              </a:rPr>
              <a:t>) </a:t>
            </a:r>
            <a:r>
              <a:rPr kumimoji="0" lang="en-US" altLang="zh-CN" sz="1800" b="1">
                <a:solidFill>
                  <a:srgbClr val="FF0066"/>
                </a:solidFill>
                <a:latin typeface="Arial" panose="020B0604020202020204" pitchFamily="34" charset="0"/>
              </a:rPr>
              <a:t>or</a:t>
            </a:r>
            <a:r>
              <a:rPr kumimoji="0" lang="en-US" altLang="zh-CN" sz="1800" b="1">
                <a:latin typeface="Arial" panose="020B0604020202020204" pitchFamily="34" charset="0"/>
              </a:rPr>
              <a:t>(</a:t>
            </a:r>
            <a:r>
              <a:rPr kumimoji="0" lang="zh-CN" altLang="en-US" sz="1800" b="1">
                <a:latin typeface="Arial" panose="020B0604020202020204" pitchFamily="34" charset="0"/>
              </a:rPr>
              <a:t>年龄＝青 </a:t>
            </a:r>
            <a:r>
              <a:rPr kumimoji="0" lang="en-US" altLang="zh-CN" sz="1800" b="1">
                <a:solidFill>
                  <a:srgbClr val="FF0066"/>
                </a:solidFill>
                <a:latin typeface="Arial" panose="020B0604020202020204" pitchFamily="34" charset="0"/>
              </a:rPr>
              <a:t>and</a:t>
            </a:r>
            <a:r>
              <a:rPr kumimoji="0" lang="en-US" altLang="zh-CN" sz="1800" b="1">
                <a:latin typeface="Arial" panose="020B0604020202020204" pitchFamily="34" charset="0"/>
              </a:rPr>
              <a:t> </a:t>
            </a:r>
            <a:r>
              <a:rPr kumimoji="0" lang="zh-CN" altLang="en-US" sz="1800" b="1">
                <a:latin typeface="Arial" panose="020B0604020202020204" pitchFamily="34" charset="0"/>
              </a:rPr>
              <a:t>学生＝</a:t>
            </a:r>
          </a:p>
          <a:p>
            <a:pPr eaLnBrk="1" hangingPunct="1"/>
            <a:r>
              <a:rPr kumimoji="0" lang="zh-CN" altLang="en-US" sz="1800" b="1">
                <a:latin typeface="Arial" panose="020B0604020202020204" pitchFamily="34" charset="0"/>
              </a:rPr>
              <a:t>是</a:t>
            </a:r>
            <a:r>
              <a:rPr kumimoji="0" lang="en-US" altLang="zh-CN" sz="1800" b="1">
                <a:latin typeface="Arial" panose="020B0604020202020204" pitchFamily="34" charset="0"/>
              </a:rPr>
              <a:t>) </a:t>
            </a:r>
            <a:r>
              <a:rPr kumimoji="0" lang="en-US" altLang="zh-CN" sz="1800" b="1">
                <a:solidFill>
                  <a:srgbClr val="FF0066"/>
                </a:solidFill>
                <a:latin typeface="Arial" panose="020B0604020202020204" pitchFamily="34" charset="0"/>
              </a:rPr>
              <a:t>then</a:t>
            </a:r>
            <a:r>
              <a:rPr kumimoji="0" lang="en-US" altLang="zh-CN" sz="1800" b="1">
                <a:latin typeface="Arial" panose="020B0604020202020204" pitchFamily="34" charset="0"/>
              </a:rPr>
              <a:t> </a:t>
            </a:r>
            <a:r>
              <a:rPr kumimoji="0" lang="zh-CN" altLang="en-US" sz="1800" b="1">
                <a:latin typeface="Arial" panose="020B0604020202020204" pitchFamily="34" charset="0"/>
              </a:rPr>
              <a:t>买计算机</a:t>
            </a:r>
          </a:p>
          <a:p>
            <a:pPr eaLnBrk="1" hangingPunct="1"/>
            <a:endParaRPr kumimoji="0" lang="zh-CN" altLang="en-US" sz="1800" b="1">
              <a:latin typeface="Arial" panose="020B0604020202020204" pitchFamily="34" charset="0"/>
            </a:endParaRPr>
          </a:p>
          <a:p>
            <a:pPr eaLnBrk="1" hangingPunct="1"/>
            <a:r>
              <a:rPr kumimoji="0" lang="en-US" altLang="zh-CN" sz="1800" b="1">
                <a:solidFill>
                  <a:srgbClr val="FF0066"/>
                </a:solidFill>
                <a:latin typeface="Arial" panose="020B0604020202020204" pitchFamily="34" charset="0"/>
              </a:rPr>
              <a:t>If</a:t>
            </a:r>
            <a:r>
              <a:rPr kumimoji="0" lang="en-US" altLang="zh-CN" sz="1800" b="1">
                <a:latin typeface="Arial" panose="020B0604020202020204" pitchFamily="34" charset="0"/>
              </a:rPr>
              <a:t> (</a:t>
            </a:r>
            <a:r>
              <a:rPr kumimoji="0" lang="zh-CN" altLang="en-US" sz="1800" b="1">
                <a:latin typeface="Arial" panose="020B0604020202020204" pitchFamily="34" charset="0"/>
              </a:rPr>
              <a:t>年龄＝老 </a:t>
            </a:r>
            <a:r>
              <a:rPr kumimoji="0" lang="en-US" altLang="zh-CN" sz="1800" b="1">
                <a:solidFill>
                  <a:srgbClr val="FF0066"/>
                </a:solidFill>
                <a:latin typeface="Arial" panose="020B0604020202020204" pitchFamily="34" charset="0"/>
              </a:rPr>
              <a:t>and</a:t>
            </a:r>
            <a:r>
              <a:rPr kumimoji="0" lang="en-US" altLang="zh-CN" sz="1800" b="1">
                <a:latin typeface="Arial" panose="020B0604020202020204" pitchFamily="34" charset="0"/>
              </a:rPr>
              <a:t> </a:t>
            </a:r>
            <a:r>
              <a:rPr kumimoji="0" lang="zh-CN" altLang="en-US" sz="1800" b="1">
                <a:latin typeface="Arial" panose="020B0604020202020204" pitchFamily="34" charset="0"/>
              </a:rPr>
              <a:t>信誉＝优</a:t>
            </a:r>
            <a:r>
              <a:rPr kumimoji="0" lang="en-US" altLang="zh-CN" sz="1800" b="1">
                <a:latin typeface="Arial" panose="020B0604020202020204" pitchFamily="34" charset="0"/>
              </a:rPr>
              <a:t>) </a:t>
            </a:r>
            <a:r>
              <a:rPr kumimoji="0" lang="en-US" altLang="zh-CN" sz="1800" b="1">
                <a:solidFill>
                  <a:srgbClr val="FF0066"/>
                </a:solidFill>
                <a:latin typeface="Arial" panose="020B0604020202020204" pitchFamily="34" charset="0"/>
              </a:rPr>
              <a:t>or </a:t>
            </a:r>
            <a:r>
              <a:rPr kumimoji="0" lang="en-US" altLang="zh-CN" sz="1800" b="1">
                <a:latin typeface="Arial" panose="020B0604020202020204" pitchFamily="34" charset="0"/>
              </a:rPr>
              <a:t>(</a:t>
            </a:r>
            <a:r>
              <a:rPr kumimoji="0" lang="zh-CN" altLang="en-US" sz="1800" b="1">
                <a:latin typeface="Arial" panose="020B0604020202020204" pitchFamily="34" charset="0"/>
              </a:rPr>
              <a:t>年</a:t>
            </a:r>
          </a:p>
          <a:p>
            <a:pPr eaLnBrk="1" hangingPunct="1"/>
            <a:r>
              <a:rPr kumimoji="0" lang="zh-CN" altLang="en-US" sz="1800" b="1">
                <a:latin typeface="Arial" panose="020B0604020202020204" pitchFamily="34" charset="0"/>
              </a:rPr>
              <a:t>龄＝青 </a:t>
            </a:r>
            <a:r>
              <a:rPr kumimoji="0" lang="en-US" altLang="zh-CN" sz="1800" b="1">
                <a:solidFill>
                  <a:srgbClr val="FF0066"/>
                </a:solidFill>
                <a:latin typeface="Arial" panose="020B0604020202020204" pitchFamily="34" charset="0"/>
              </a:rPr>
              <a:t>and</a:t>
            </a:r>
            <a:r>
              <a:rPr kumimoji="0" lang="en-US" altLang="zh-CN" sz="1800" b="1">
                <a:latin typeface="Arial" panose="020B0604020202020204" pitchFamily="34" charset="0"/>
              </a:rPr>
              <a:t> </a:t>
            </a:r>
            <a:r>
              <a:rPr kumimoji="0" lang="zh-CN" altLang="en-US" sz="1800" b="1">
                <a:latin typeface="Arial" panose="020B0604020202020204" pitchFamily="34" charset="0"/>
              </a:rPr>
              <a:t>学生＝否</a:t>
            </a:r>
            <a:r>
              <a:rPr kumimoji="0" lang="en-US" altLang="zh-CN" sz="1800" b="1">
                <a:latin typeface="Arial" panose="020B0604020202020204" pitchFamily="34" charset="0"/>
              </a:rPr>
              <a:t>)</a:t>
            </a:r>
          </a:p>
          <a:p>
            <a:pPr eaLnBrk="1" hangingPunct="1"/>
            <a:r>
              <a:rPr kumimoji="0" lang="en-US" altLang="zh-CN" sz="1800" b="1">
                <a:latin typeface="Arial" panose="020B0604020202020204" pitchFamily="34" charset="0"/>
              </a:rPr>
              <a:t> </a:t>
            </a:r>
            <a:r>
              <a:rPr kumimoji="0" lang="en-US" altLang="zh-CN" sz="1800" b="1">
                <a:solidFill>
                  <a:srgbClr val="FF0066"/>
                </a:solidFill>
                <a:latin typeface="Arial" panose="020B0604020202020204" pitchFamily="34" charset="0"/>
              </a:rPr>
              <a:t>then</a:t>
            </a:r>
            <a:r>
              <a:rPr kumimoji="0" lang="en-US" altLang="zh-CN" sz="1800" b="1">
                <a:latin typeface="Arial" panose="020B0604020202020204" pitchFamily="34" charset="0"/>
              </a:rPr>
              <a:t> </a:t>
            </a:r>
            <a:r>
              <a:rPr kumimoji="0" lang="zh-CN" altLang="en-US" sz="1800" b="1">
                <a:latin typeface="Arial" panose="020B0604020202020204" pitchFamily="34" charset="0"/>
              </a:rPr>
              <a:t>不买计算机</a:t>
            </a:r>
          </a:p>
        </p:txBody>
      </p:sp>
      <p:sp>
        <p:nvSpPr>
          <p:cNvPr id="46087" name="Text Box 39"/>
          <p:cNvSpPr txBox="1">
            <a:spLocks noChangeArrowheads="1"/>
          </p:cNvSpPr>
          <p:nvPr/>
        </p:nvSpPr>
        <p:spPr bwMode="auto">
          <a:xfrm>
            <a:off x="4152900" y="4419600"/>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b="1">
                <a:latin typeface="Arial" panose="020B0604020202020204" pitchFamily="34" charset="0"/>
              </a:rPr>
              <a:t>规则表示</a:t>
            </a:r>
          </a:p>
        </p:txBody>
      </p:sp>
    </p:spTree>
    <p:extLst>
      <p:ext uri="{BB962C8B-B14F-4D97-AF65-F5344CB8AC3E}">
        <p14:creationId xmlns:p14="http://schemas.microsoft.com/office/powerpoint/2010/main" val="117075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zh-CN" altLang="en-US" b="1" smtClean="0"/>
              <a:t>反例</a:t>
            </a:r>
          </a:p>
        </p:txBody>
      </p:sp>
      <p:graphicFrame>
        <p:nvGraphicFramePr>
          <p:cNvPr id="175107" name="Group 1027"/>
          <p:cNvGraphicFramePr>
            <a:graphicFrameLocks noGrp="1"/>
          </p:cNvGraphicFramePr>
          <p:nvPr/>
        </p:nvGraphicFramePr>
        <p:xfrm>
          <a:off x="609600" y="2057400"/>
          <a:ext cx="4514850" cy="4389440"/>
        </p:xfrm>
        <a:graphic>
          <a:graphicData uri="http://schemas.openxmlformats.org/drawingml/2006/table">
            <a:tbl>
              <a:tblPr/>
              <a:tblGrid>
                <a:gridCol w="511175">
                  <a:extLst>
                    <a:ext uri="{9D8B030D-6E8A-4147-A177-3AD203B41FA5}">
                      <a16:colId xmlns:a16="http://schemas.microsoft.com/office/drawing/2014/main" val="20000"/>
                    </a:ext>
                  </a:extLst>
                </a:gridCol>
                <a:gridCol w="555625">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1543050">
                  <a:extLst>
                    <a:ext uri="{9D8B030D-6E8A-4147-A177-3AD203B41FA5}">
                      <a16:colId xmlns:a16="http://schemas.microsoft.com/office/drawing/2014/main" val="20005"/>
                    </a:ext>
                  </a:extLst>
                </a:gridCol>
              </a:tblGrid>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计数</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年龄</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收入</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学生</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信誉</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归类：买计算机？</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128</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青</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良</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63</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27434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老</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857250" indent="5715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200150" indent="17145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1543050" indent="28575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0002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4574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29146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371850" indent="28575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买</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solidFill>
                      <a:srgbClr val="B4B6B0"/>
                    </a:solidFill>
                  </a:tcPr>
                </a:tc>
                <a:extLst>
                  <a:ext uri="{0D108BD9-81ED-4DB2-BD59-A6C34878D82A}">
                    <a16:rowId xmlns:a16="http://schemas.microsoft.com/office/drawing/2014/main" val="10015"/>
                  </a:ext>
                </a:extLst>
              </a:tr>
            </a:tbl>
          </a:graphicData>
        </a:graphic>
      </p:graphicFrame>
      <p:sp>
        <p:nvSpPr>
          <p:cNvPr id="48252" name="Text Box 1148"/>
          <p:cNvSpPr txBox="1">
            <a:spLocks noChangeArrowheads="1"/>
          </p:cNvSpPr>
          <p:nvPr/>
        </p:nvSpPr>
        <p:spPr bwMode="auto">
          <a:xfrm>
            <a:off x="5410200" y="2057400"/>
            <a:ext cx="3581400" cy="519113"/>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b="1">
                <a:solidFill>
                  <a:schemeClr val="bg1"/>
                </a:solidFill>
              </a:rPr>
              <a:t>一棵很糟糕的决策树</a:t>
            </a:r>
          </a:p>
        </p:txBody>
      </p:sp>
      <p:grpSp>
        <p:nvGrpSpPr>
          <p:cNvPr id="48253" name="Group 1149"/>
          <p:cNvGrpSpPr>
            <a:grpSpLocks/>
          </p:cNvGrpSpPr>
          <p:nvPr/>
        </p:nvGrpSpPr>
        <p:grpSpPr bwMode="auto">
          <a:xfrm>
            <a:off x="5181600" y="2667000"/>
            <a:ext cx="3352800" cy="3733800"/>
            <a:chOff x="3264" y="1680"/>
            <a:chExt cx="2112" cy="2352"/>
          </a:xfrm>
        </p:grpSpPr>
        <p:sp>
          <p:nvSpPr>
            <p:cNvPr id="48254" name="Text Box 1150"/>
            <p:cNvSpPr txBox="1">
              <a:spLocks noChangeArrowheads="1"/>
            </p:cNvSpPr>
            <p:nvPr/>
          </p:nvSpPr>
          <p:spPr bwMode="auto">
            <a:xfrm>
              <a:off x="4560" y="1680"/>
              <a:ext cx="576"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收入？</a:t>
              </a:r>
            </a:p>
          </p:txBody>
        </p:sp>
        <p:sp>
          <p:nvSpPr>
            <p:cNvPr id="48255" name="Text Box 1151"/>
            <p:cNvSpPr txBox="1">
              <a:spLocks noChangeArrowheads="1"/>
            </p:cNvSpPr>
            <p:nvPr/>
          </p:nvSpPr>
          <p:spPr bwMode="auto">
            <a:xfrm>
              <a:off x="4032" y="2208"/>
              <a:ext cx="576"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学生？</a:t>
              </a:r>
            </a:p>
          </p:txBody>
        </p:sp>
        <p:sp>
          <p:nvSpPr>
            <p:cNvPr id="48256" name="Line 1152"/>
            <p:cNvSpPr>
              <a:spLocks noChangeShapeType="1"/>
            </p:cNvSpPr>
            <p:nvPr/>
          </p:nvSpPr>
          <p:spPr bwMode="auto">
            <a:xfrm flipH="1">
              <a:off x="4371" y="1872"/>
              <a:ext cx="381" cy="3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57" name="Line 1153"/>
            <p:cNvSpPr>
              <a:spLocks noChangeShapeType="1"/>
            </p:cNvSpPr>
            <p:nvPr/>
          </p:nvSpPr>
          <p:spPr bwMode="auto">
            <a:xfrm>
              <a:off x="4752" y="1872"/>
              <a:ext cx="144"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58" name="Line 1154"/>
            <p:cNvSpPr>
              <a:spLocks noChangeShapeType="1"/>
            </p:cNvSpPr>
            <p:nvPr/>
          </p:nvSpPr>
          <p:spPr bwMode="auto">
            <a:xfrm>
              <a:off x="4751" y="1874"/>
              <a:ext cx="625" cy="3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59" name="Line 1155"/>
            <p:cNvSpPr>
              <a:spLocks noChangeShapeType="1"/>
            </p:cNvSpPr>
            <p:nvPr/>
          </p:nvSpPr>
          <p:spPr bwMode="auto">
            <a:xfrm flipH="1">
              <a:off x="4032" y="2400"/>
              <a:ext cx="288"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60" name="Line 1156"/>
            <p:cNvSpPr>
              <a:spLocks noChangeShapeType="1"/>
            </p:cNvSpPr>
            <p:nvPr/>
          </p:nvSpPr>
          <p:spPr bwMode="auto">
            <a:xfrm>
              <a:off x="4318" y="2390"/>
              <a:ext cx="386" cy="34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61" name="Rectangle 1157"/>
            <p:cNvSpPr>
              <a:spLocks noChangeArrowheads="1"/>
            </p:cNvSpPr>
            <p:nvPr/>
          </p:nvSpPr>
          <p:spPr bwMode="auto">
            <a:xfrm>
              <a:off x="3504" y="3600"/>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青</a:t>
              </a:r>
            </a:p>
          </p:txBody>
        </p:sp>
        <p:sp>
          <p:nvSpPr>
            <p:cNvPr id="48262" name="Rectangle 1158"/>
            <p:cNvSpPr>
              <a:spLocks noChangeArrowheads="1"/>
            </p:cNvSpPr>
            <p:nvPr/>
          </p:nvSpPr>
          <p:spPr bwMode="auto">
            <a:xfrm>
              <a:off x="3888" y="3600"/>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中</a:t>
              </a:r>
            </a:p>
          </p:txBody>
        </p:sp>
        <p:sp>
          <p:nvSpPr>
            <p:cNvPr id="48263" name="Rectangle 1159"/>
            <p:cNvSpPr>
              <a:spLocks noChangeArrowheads="1"/>
            </p:cNvSpPr>
            <p:nvPr/>
          </p:nvSpPr>
          <p:spPr bwMode="auto">
            <a:xfrm>
              <a:off x="4032" y="2544"/>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否</a:t>
              </a:r>
            </a:p>
          </p:txBody>
        </p:sp>
        <p:sp>
          <p:nvSpPr>
            <p:cNvPr id="48264" name="Rectangle 1160"/>
            <p:cNvSpPr>
              <a:spLocks noChangeArrowheads="1"/>
            </p:cNvSpPr>
            <p:nvPr/>
          </p:nvSpPr>
          <p:spPr bwMode="auto">
            <a:xfrm>
              <a:off x="4512" y="2544"/>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是</a:t>
              </a:r>
            </a:p>
          </p:txBody>
        </p:sp>
        <p:sp>
          <p:nvSpPr>
            <p:cNvPr id="48265" name="Rectangle 1161"/>
            <p:cNvSpPr>
              <a:spLocks noChangeArrowheads="1"/>
            </p:cNvSpPr>
            <p:nvPr/>
          </p:nvSpPr>
          <p:spPr bwMode="auto">
            <a:xfrm>
              <a:off x="4320" y="1968"/>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高</a:t>
              </a:r>
            </a:p>
          </p:txBody>
        </p:sp>
        <p:sp>
          <p:nvSpPr>
            <p:cNvPr id="48266" name="Rectangle 1162"/>
            <p:cNvSpPr>
              <a:spLocks noChangeArrowheads="1"/>
            </p:cNvSpPr>
            <p:nvPr/>
          </p:nvSpPr>
          <p:spPr bwMode="auto">
            <a:xfrm>
              <a:off x="4992" y="1968"/>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低</a:t>
              </a:r>
            </a:p>
          </p:txBody>
        </p:sp>
        <p:sp>
          <p:nvSpPr>
            <p:cNvPr id="48267" name="Rectangle 1163"/>
            <p:cNvSpPr>
              <a:spLocks noChangeArrowheads="1"/>
            </p:cNvSpPr>
            <p:nvPr/>
          </p:nvSpPr>
          <p:spPr bwMode="auto">
            <a:xfrm>
              <a:off x="4608" y="2016"/>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中</a:t>
              </a:r>
            </a:p>
          </p:txBody>
        </p:sp>
        <p:sp>
          <p:nvSpPr>
            <p:cNvPr id="48268" name="Text Box 1164"/>
            <p:cNvSpPr txBox="1">
              <a:spLocks noChangeArrowheads="1"/>
            </p:cNvSpPr>
            <p:nvPr/>
          </p:nvSpPr>
          <p:spPr bwMode="auto">
            <a:xfrm>
              <a:off x="3744" y="2736"/>
              <a:ext cx="576" cy="203"/>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kumimoji="0" lang="zh-CN" altLang="en-US" sz="1600"/>
                <a:t>信誉？</a:t>
              </a:r>
            </a:p>
          </p:txBody>
        </p:sp>
        <p:sp>
          <p:nvSpPr>
            <p:cNvPr id="48269" name="Rectangle 1165"/>
            <p:cNvSpPr>
              <a:spLocks noChangeArrowheads="1"/>
            </p:cNvSpPr>
            <p:nvPr/>
          </p:nvSpPr>
          <p:spPr bwMode="auto">
            <a:xfrm>
              <a:off x="3744" y="307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良</a:t>
              </a:r>
            </a:p>
          </p:txBody>
        </p:sp>
        <p:sp>
          <p:nvSpPr>
            <p:cNvPr id="48270" name="Rectangle 1166"/>
            <p:cNvSpPr>
              <a:spLocks noChangeArrowheads="1"/>
            </p:cNvSpPr>
            <p:nvPr/>
          </p:nvSpPr>
          <p:spPr bwMode="auto">
            <a:xfrm>
              <a:off x="4272" y="3072"/>
              <a:ext cx="21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200"/>
                <a:t>优</a:t>
              </a:r>
            </a:p>
          </p:txBody>
        </p:sp>
        <p:sp>
          <p:nvSpPr>
            <p:cNvPr id="48271" name="Line 1167"/>
            <p:cNvSpPr>
              <a:spLocks noChangeShapeType="1"/>
            </p:cNvSpPr>
            <p:nvPr/>
          </p:nvSpPr>
          <p:spPr bwMode="auto">
            <a:xfrm flipH="1">
              <a:off x="3753" y="2961"/>
              <a:ext cx="229" cy="3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72" name="Line 1168"/>
            <p:cNvSpPr>
              <a:spLocks noChangeShapeType="1"/>
            </p:cNvSpPr>
            <p:nvPr/>
          </p:nvSpPr>
          <p:spPr bwMode="auto">
            <a:xfrm>
              <a:off x="4003" y="2943"/>
              <a:ext cx="317" cy="3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73" name="Text Box 1169"/>
            <p:cNvSpPr txBox="1">
              <a:spLocks noChangeArrowheads="1"/>
            </p:cNvSpPr>
            <p:nvPr/>
          </p:nvSpPr>
          <p:spPr bwMode="auto">
            <a:xfrm>
              <a:off x="3456" y="3264"/>
              <a:ext cx="576" cy="218"/>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年龄？</a:t>
              </a:r>
            </a:p>
          </p:txBody>
        </p:sp>
        <p:sp>
          <p:nvSpPr>
            <p:cNvPr id="48274" name="Line 1170"/>
            <p:cNvSpPr>
              <a:spLocks noChangeShapeType="1"/>
            </p:cNvSpPr>
            <p:nvPr/>
          </p:nvSpPr>
          <p:spPr bwMode="auto">
            <a:xfrm flipH="1">
              <a:off x="3552" y="3486"/>
              <a:ext cx="157" cy="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275" name="Line 1171"/>
            <p:cNvSpPr>
              <a:spLocks noChangeShapeType="1"/>
            </p:cNvSpPr>
            <p:nvPr/>
          </p:nvSpPr>
          <p:spPr bwMode="auto">
            <a:xfrm>
              <a:off x="3745" y="3475"/>
              <a:ext cx="287" cy="36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8276" name="Group 1172"/>
            <p:cNvGrpSpPr>
              <a:grpSpLocks/>
            </p:cNvGrpSpPr>
            <p:nvPr/>
          </p:nvGrpSpPr>
          <p:grpSpPr bwMode="auto">
            <a:xfrm>
              <a:off x="3264" y="3792"/>
              <a:ext cx="576" cy="240"/>
              <a:chOff x="3156" y="3155"/>
              <a:chExt cx="576" cy="240"/>
            </a:xfrm>
          </p:grpSpPr>
          <p:sp>
            <p:nvSpPr>
              <p:cNvPr id="48286" name="Oval 1173"/>
              <p:cNvSpPr>
                <a:spLocks noChangeArrowheads="1"/>
              </p:cNvSpPr>
              <p:nvPr/>
            </p:nvSpPr>
            <p:spPr bwMode="auto">
              <a:xfrm>
                <a:off x="3156" y="315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87" name="Text Box 1174"/>
              <p:cNvSpPr txBox="1">
                <a:spLocks noChangeArrowheads="1"/>
              </p:cNvSpPr>
              <p:nvPr/>
            </p:nvSpPr>
            <p:spPr bwMode="auto">
              <a:xfrm>
                <a:off x="3252" y="317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不买</a:t>
                </a:r>
              </a:p>
            </p:txBody>
          </p:sp>
        </p:grpSp>
        <p:grpSp>
          <p:nvGrpSpPr>
            <p:cNvPr id="48277" name="Group 1175"/>
            <p:cNvGrpSpPr>
              <a:grpSpLocks/>
            </p:cNvGrpSpPr>
            <p:nvPr/>
          </p:nvGrpSpPr>
          <p:grpSpPr bwMode="auto">
            <a:xfrm>
              <a:off x="3888" y="3792"/>
              <a:ext cx="576" cy="240"/>
              <a:chOff x="4080" y="2435"/>
              <a:chExt cx="576" cy="240"/>
            </a:xfrm>
          </p:grpSpPr>
          <p:sp>
            <p:nvSpPr>
              <p:cNvPr id="48284" name="Oval 1176"/>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85" name="Text Box 1177"/>
              <p:cNvSpPr txBox="1">
                <a:spLocks noChangeArrowheads="1"/>
              </p:cNvSpPr>
              <p:nvPr/>
            </p:nvSpPr>
            <p:spPr bwMode="auto">
              <a:xfrm>
                <a:off x="4224" y="24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买</a:t>
                </a:r>
              </a:p>
            </p:txBody>
          </p:sp>
        </p:grpSp>
        <p:grpSp>
          <p:nvGrpSpPr>
            <p:cNvPr id="48278" name="Group 1178"/>
            <p:cNvGrpSpPr>
              <a:grpSpLocks/>
            </p:cNvGrpSpPr>
            <p:nvPr/>
          </p:nvGrpSpPr>
          <p:grpSpPr bwMode="auto">
            <a:xfrm>
              <a:off x="4465" y="2718"/>
              <a:ext cx="576" cy="240"/>
              <a:chOff x="4080" y="2435"/>
              <a:chExt cx="576" cy="240"/>
            </a:xfrm>
          </p:grpSpPr>
          <p:sp>
            <p:nvSpPr>
              <p:cNvPr id="48282" name="Oval 1179"/>
              <p:cNvSpPr>
                <a:spLocks noChangeArrowheads="1"/>
              </p:cNvSpPr>
              <p:nvPr/>
            </p:nvSpPr>
            <p:spPr bwMode="auto">
              <a:xfrm>
                <a:off x="4080" y="243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83" name="Text Box 1180"/>
              <p:cNvSpPr txBox="1">
                <a:spLocks noChangeArrowheads="1"/>
              </p:cNvSpPr>
              <p:nvPr/>
            </p:nvSpPr>
            <p:spPr bwMode="auto">
              <a:xfrm>
                <a:off x="4224" y="244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买</a:t>
                </a:r>
              </a:p>
            </p:txBody>
          </p:sp>
        </p:grpSp>
        <p:grpSp>
          <p:nvGrpSpPr>
            <p:cNvPr id="48279" name="Group 1181"/>
            <p:cNvGrpSpPr>
              <a:grpSpLocks/>
            </p:cNvGrpSpPr>
            <p:nvPr/>
          </p:nvGrpSpPr>
          <p:grpSpPr bwMode="auto">
            <a:xfrm>
              <a:off x="4177" y="3240"/>
              <a:ext cx="576" cy="240"/>
              <a:chOff x="3156" y="3155"/>
              <a:chExt cx="576" cy="240"/>
            </a:xfrm>
          </p:grpSpPr>
          <p:sp>
            <p:nvSpPr>
              <p:cNvPr id="48280" name="Oval 1182"/>
              <p:cNvSpPr>
                <a:spLocks noChangeArrowheads="1"/>
              </p:cNvSpPr>
              <p:nvPr/>
            </p:nvSpPr>
            <p:spPr bwMode="auto">
              <a:xfrm>
                <a:off x="3156" y="3155"/>
                <a:ext cx="576" cy="240"/>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281" name="Text Box 1183"/>
              <p:cNvSpPr txBox="1">
                <a:spLocks noChangeArrowheads="1"/>
              </p:cNvSpPr>
              <p:nvPr/>
            </p:nvSpPr>
            <p:spPr bwMode="auto">
              <a:xfrm>
                <a:off x="3252" y="317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1600"/>
                  <a:t>不买</a:t>
                </a:r>
              </a:p>
            </p:txBody>
          </p:sp>
        </p:grpSp>
      </p:grpSp>
    </p:spTree>
    <p:extLst>
      <p:ext uri="{BB962C8B-B14F-4D97-AF65-F5344CB8AC3E}">
        <p14:creationId xmlns:p14="http://schemas.microsoft.com/office/powerpoint/2010/main" val="3149666137"/>
      </p:ext>
    </p:extLst>
  </p:cSld>
  <p:clrMapOvr>
    <a:masterClrMapping/>
  </p:clrMapOvr>
  <p:transition spd="med">
    <p:pull dir="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决策树生成过程</a:t>
            </a:r>
          </a:p>
        </p:txBody>
      </p:sp>
      <p:sp>
        <p:nvSpPr>
          <p:cNvPr id="50179" name="Rectangle 3"/>
          <p:cNvSpPr>
            <a:spLocks noGrp="1" noChangeArrowheads="1"/>
          </p:cNvSpPr>
          <p:nvPr>
            <p:ph type="body" sz="half" idx="1"/>
          </p:nvPr>
        </p:nvSpPr>
        <p:spPr/>
        <p:txBody>
          <a:bodyPr/>
          <a:lstStyle/>
          <a:p>
            <a:pPr eaLnBrk="1" hangingPunct="1">
              <a:buFont typeface="Wingdings" panose="05000000000000000000" pitchFamily="2" charset="2"/>
              <a:buNone/>
            </a:pPr>
            <a:r>
              <a:rPr lang="en-US" altLang="en-US" sz="2800" smtClean="0"/>
              <a:t>⑴</a:t>
            </a:r>
            <a:r>
              <a:rPr lang="zh-CN" altLang="en-US" sz="2800" smtClean="0"/>
              <a:t>在条件属性集中选择</a:t>
            </a:r>
            <a:r>
              <a:rPr lang="zh-CN" altLang="en-US" sz="2800" smtClean="0">
                <a:solidFill>
                  <a:srgbClr val="FF0066"/>
                </a:solidFill>
              </a:rPr>
              <a:t>最有分类标识能力</a:t>
            </a:r>
            <a:r>
              <a:rPr lang="zh-CN" altLang="en-US" sz="2800" smtClean="0"/>
              <a:t>的属性作为决策树当前节点。</a:t>
            </a:r>
          </a:p>
        </p:txBody>
      </p:sp>
      <p:graphicFrame>
        <p:nvGraphicFramePr>
          <p:cNvPr id="41517" name="Group 557"/>
          <p:cNvGraphicFramePr>
            <a:graphicFrameLocks noGrp="1"/>
          </p:cNvGraphicFramePr>
          <p:nvPr>
            <p:ph sz="half" idx="2"/>
          </p:nvPr>
        </p:nvGraphicFramePr>
        <p:xfrm>
          <a:off x="4724400" y="2362200"/>
          <a:ext cx="4267200" cy="4067177"/>
        </p:xfrm>
        <a:graphic>
          <a:graphicData uri="http://schemas.openxmlformats.org/drawingml/2006/table">
            <a:tbl>
              <a:tblPr/>
              <a:tblGrid>
                <a:gridCol w="914400">
                  <a:extLst>
                    <a:ext uri="{9D8B030D-6E8A-4147-A177-3AD203B41FA5}">
                      <a16:colId xmlns:a16="http://schemas.microsoft.com/office/drawing/2014/main" val="20000"/>
                    </a:ext>
                  </a:extLst>
                </a:gridCol>
                <a:gridCol w="871538">
                  <a:extLst>
                    <a:ext uri="{9D8B030D-6E8A-4147-A177-3AD203B41FA5}">
                      <a16:colId xmlns:a16="http://schemas.microsoft.com/office/drawing/2014/main" val="20001"/>
                    </a:ext>
                  </a:extLst>
                </a:gridCol>
                <a:gridCol w="766762">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949325">
                  <a:extLst>
                    <a:ext uri="{9D8B030D-6E8A-4147-A177-3AD203B41FA5}">
                      <a16:colId xmlns:a16="http://schemas.microsoft.com/office/drawing/2014/main" val="20004"/>
                    </a:ext>
                  </a:extLst>
                </a:gridCol>
              </a:tblGrid>
              <a:tr h="304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4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50268" name="Rectangle 551"/>
          <p:cNvSpPr>
            <a:spLocks noChangeArrowheads="1"/>
          </p:cNvSpPr>
          <p:nvPr/>
        </p:nvSpPr>
        <p:spPr bwMode="auto">
          <a:xfrm>
            <a:off x="1752600" y="3962400"/>
            <a:ext cx="1905000" cy="609600"/>
          </a:xfrm>
          <a:prstGeom prst="rect">
            <a:avLst/>
          </a:prstGeom>
          <a:solidFill>
            <a:srgbClr val="FF00FF">
              <a:alpha val="3882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latin typeface="Arial" panose="020B0604020202020204" pitchFamily="34" charset="0"/>
              </a:rPr>
              <a:t>体形</a:t>
            </a:r>
          </a:p>
        </p:txBody>
      </p:sp>
      <p:sp>
        <p:nvSpPr>
          <p:cNvPr id="50269" name="Line 552"/>
          <p:cNvSpPr>
            <a:spLocks noChangeShapeType="1"/>
          </p:cNvSpPr>
          <p:nvPr/>
        </p:nvSpPr>
        <p:spPr bwMode="auto">
          <a:xfrm flipH="1">
            <a:off x="1524000" y="45720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70" name="Line 553"/>
          <p:cNvSpPr>
            <a:spLocks noChangeShapeType="1"/>
          </p:cNvSpPr>
          <p:nvPr/>
        </p:nvSpPr>
        <p:spPr bwMode="auto">
          <a:xfrm>
            <a:off x="2667000" y="45720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71" name="Line 554"/>
          <p:cNvSpPr>
            <a:spLocks noChangeShapeType="1"/>
          </p:cNvSpPr>
          <p:nvPr/>
        </p:nvSpPr>
        <p:spPr bwMode="auto">
          <a:xfrm>
            <a:off x="3048000" y="4572000"/>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72" name="AutoShape 559"/>
          <p:cNvSpPr>
            <a:spLocks noChangeArrowheads="1"/>
          </p:cNvSpPr>
          <p:nvPr/>
        </p:nvSpPr>
        <p:spPr bwMode="auto">
          <a:xfrm>
            <a:off x="6629400" y="1371600"/>
            <a:ext cx="2362200" cy="838200"/>
          </a:xfrm>
          <a:prstGeom prst="irregularSeal2">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dangerous </a:t>
            </a:r>
          </a:p>
        </p:txBody>
      </p:sp>
    </p:spTree>
    <p:extLst>
      <p:ext uri="{BB962C8B-B14F-4D97-AF65-F5344CB8AC3E}">
        <p14:creationId xmlns:p14="http://schemas.microsoft.com/office/powerpoint/2010/main" val="17220484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smtClean="0"/>
              <a:t>决策树生成过程</a:t>
            </a:r>
          </a:p>
        </p:txBody>
      </p:sp>
      <p:sp>
        <p:nvSpPr>
          <p:cNvPr id="52227" name="Rectangle 3"/>
          <p:cNvSpPr>
            <a:spLocks noGrp="1" noChangeArrowheads="1"/>
          </p:cNvSpPr>
          <p:nvPr>
            <p:ph type="body" sz="half" idx="1"/>
          </p:nvPr>
        </p:nvSpPr>
        <p:spPr/>
        <p:txBody>
          <a:bodyPr/>
          <a:lstStyle/>
          <a:p>
            <a:pPr eaLnBrk="1" hangingPunct="1">
              <a:buFont typeface="Wingdings" panose="05000000000000000000" pitchFamily="2" charset="2"/>
              <a:buNone/>
            </a:pPr>
            <a:r>
              <a:rPr lang="en-US" altLang="zh-CN" sz="2800" smtClean="0"/>
              <a:t>⑵ </a:t>
            </a:r>
            <a:r>
              <a:rPr lang="zh-CN" altLang="en-US" sz="2800" smtClean="0"/>
              <a:t>根据当前决策属性</a:t>
            </a:r>
            <a:r>
              <a:rPr lang="zh-CN" altLang="en-US" sz="2800" smtClean="0">
                <a:solidFill>
                  <a:srgbClr val="FF0066"/>
                </a:solidFill>
              </a:rPr>
              <a:t>取值</a:t>
            </a:r>
            <a:r>
              <a:rPr lang="zh-CN" altLang="en-US" sz="2800" smtClean="0"/>
              <a:t>不同，将训练样本数据集划分为若干</a:t>
            </a:r>
            <a:r>
              <a:rPr lang="zh-CN" altLang="en-US" sz="2800" smtClean="0">
                <a:solidFill>
                  <a:srgbClr val="FF0066"/>
                </a:solidFill>
              </a:rPr>
              <a:t>子集</a:t>
            </a:r>
            <a:r>
              <a:rPr lang="zh-CN" altLang="en-US" sz="2800" smtClean="0"/>
              <a:t>。</a:t>
            </a:r>
          </a:p>
        </p:txBody>
      </p:sp>
      <p:graphicFrame>
        <p:nvGraphicFramePr>
          <p:cNvPr id="48433" name="Group 305"/>
          <p:cNvGraphicFramePr>
            <a:graphicFrameLocks noGrp="1"/>
          </p:cNvGraphicFramePr>
          <p:nvPr>
            <p:ph sz="quarter" idx="2"/>
          </p:nvPr>
        </p:nvGraphicFramePr>
        <p:xfrm>
          <a:off x="5105400" y="990600"/>
          <a:ext cx="3540125" cy="1831976"/>
        </p:xfrm>
        <a:graphic>
          <a:graphicData uri="http://schemas.openxmlformats.org/drawingml/2006/table">
            <a:tbl>
              <a:tblPr/>
              <a:tblGrid>
                <a:gridCol w="85725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6112">
                  <a:extLst>
                    <a:ext uri="{9D8B030D-6E8A-4147-A177-3AD203B41FA5}">
                      <a16:colId xmlns:a16="http://schemas.microsoft.com/office/drawing/2014/main" val="20002"/>
                    </a:ext>
                  </a:extLst>
                </a:gridCol>
                <a:gridCol w="644525">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tblGrid>
              <a:tr h="5461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2268" name="Rectangle 4"/>
          <p:cNvSpPr>
            <a:spLocks noChangeArrowheads="1"/>
          </p:cNvSpPr>
          <p:nvPr/>
        </p:nvSpPr>
        <p:spPr bwMode="auto">
          <a:xfrm>
            <a:off x="1143000" y="4495800"/>
            <a:ext cx="1905000" cy="609600"/>
          </a:xfrm>
          <a:prstGeom prst="rect">
            <a:avLst/>
          </a:prstGeom>
          <a:solidFill>
            <a:srgbClr val="FF00FF">
              <a:alpha val="3882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latin typeface="Arial" panose="020B0604020202020204" pitchFamily="34" charset="0"/>
              </a:rPr>
              <a:t>体形</a:t>
            </a:r>
          </a:p>
        </p:txBody>
      </p:sp>
      <p:sp>
        <p:nvSpPr>
          <p:cNvPr id="52269" name="Line 5"/>
          <p:cNvSpPr>
            <a:spLocks noChangeShapeType="1"/>
          </p:cNvSpPr>
          <p:nvPr/>
        </p:nvSpPr>
        <p:spPr bwMode="auto">
          <a:xfrm flipV="1">
            <a:off x="3048000" y="3048000"/>
            <a:ext cx="175260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0" name="Line 6"/>
          <p:cNvSpPr>
            <a:spLocks noChangeShapeType="1"/>
          </p:cNvSpPr>
          <p:nvPr/>
        </p:nvSpPr>
        <p:spPr bwMode="auto">
          <a:xfrm flipV="1">
            <a:off x="3048000" y="4495800"/>
            <a:ext cx="1752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1" name="Line 7"/>
          <p:cNvSpPr>
            <a:spLocks noChangeShapeType="1"/>
          </p:cNvSpPr>
          <p:nvPr/>
        </p:nvSpPr>
        <p:spPr bwMode="auto">
          <a:xfrm>
            <a:off x="3048000" y="4800600"/>
            <a:ext cx="17526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2" name="Text Box 8"/>
          <p:cNvSpPr txBox="1">
            <a:spLocks noChangeArrowheads="1"/>
          </p:cNvSpPr>
          <p:nvPr/>
        </p:nvSpPr>
        <p:spPr bwMode="auto">
          <a:xfrm>
            <a:off x="3429000" y="37338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大</a:t>
            </a:r>
          </a:p>
        </p:txBody>
      </p:sp>
      <p:sp>
        <p:nvSpPr>
          <p:cNvPr id="52273" name="Text Box 9"/>
          <p:cNvSpPr txBox="1">
            <a:spLocks noChangeArrowheads="1"/>
          </p:cNvSpPr>
          <p:nvPr/>
        </p:nvSpPr>
        <p:spPr bwMode="auto">
          <a:xfrm>
            <a:off x="3886200" y="42672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中</a:t>
            </a:r>
          </a:p>
        </p:txBody>
      </p:sp>
      <p:sp>
        <p:nvSpPr>
          <p:cNvPr id="52274" name="Text Box 10"/>
          <p:cNvSpPr txBox="1">
            <a:spLocks noChangeArrowheads="1"/>
          </p:cNvSpPr>
          <p:nvPr/>
        </p:nvSpPr>
        <p:spPr bwMode="auto">
          <a:xfrm>
            <a:off x="3870325" y="52038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小</a:t>
            </a:r>
          </a:p>
        </p:txBody>
      </p:sp>
      <p:graphicFrame>
        <p:nvGraphicFramePr>
          <p:cNvPr id="48432" name="Group 304"/>
          <p:cNvGraphicFramePr>
            <a:graphicFrameLocks noGrp="1"/>
          </p:cNvGraphicFramePr>
          <p:nvPr>
            <p:ph sz="quarter" idx="3"/>
          </p:nvPr>
        </p:nvGraphicFramePr>
        <p:xfrm>
          <a:off x="5146675" y="2971800"/>
          <a:ext cx="3540125" cy="1833564"/>
        </p:xfrm>
        <a:graphic>
          <a:graphicData uri="http://schemas.openxmlformats.org/drawingml/2006/table">
            <a:tbl>
              <a:tblPr/>
              <a:tblGrid>
                <a:gridCol w="817563">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615950">
                  <a:extLst>
                    <a:ext uri="{9D8B030D-6E8A-4147-A177-3AD203B41FA5}">
                      <a16:colId xmlns:a16="http://schemas.microsoft.com/office/drawing/2014/main" val="20002"/>
                    </a:ext>
                  </a:extLst>
                </a:gridCol>
                <a:gridCol w="611187">
                  <a:extLst>
                    <a:ext uri="{9D8B030D-6E8A-4147-A177-3AD203B41FA5}">
                      <a16:colId xmlns:a16="http://schemas.microsoft.com/office/drawing/2014/main" val="20003"/>
                    </a:ext>
                  </a:extLst>
                </a:gridCol>
                <a:gridCol w="882650">
                  <a:extLst>
                    <a:ext uri="{9D8B030D-6E8A-4147-A177-3AD203B41FA5}">
                      <a16:colId xmlns:a16="http://schemas.microsoft.com/office/drawing/2014/main" val="20004"/>
                    </a:ext>
                  </a:extLst>
                </a:gridCol>
              </a:tblGrid>
              <a:tr h="54768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22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8434" name="Group 306"/>
          <p:cNvGraphicFramePr>
            <a:graphicFrameLocks noGrp="1"/>
          </p:cNvGraphicFramePr>
          <p:nvPr/>
        </p:nvGraphicFramePr>
        <p:xfrm>
          <a:off x="5181600" y="4953000"/>
          <a:ext cx="3505200" cy="1737190"/>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8013">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873125">
                  <a:extLst>
                    <a:ext uri="{9D8B030D-6E8A-4147-A177-3AD203B41FA5}">
                      <a16:colId xmlns:a16="http://schemas.microsoft.com/office/drawing/2014/main" val="20004"/>
                    </a:ext>
                  </a:extLst>
                </a:gridCol>
              </a:tblGrid>
              <a:tr h="517971">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573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决策树生成过程</a:t>
            </a:r>
          </a:p>
        </p:txBody>
      </p:sp>
      <p:sp>
        <p:nvSpPr>
          <p:cNvPr id="54275" name="Rectangle 3"/>
          <p:cNvSpPr>
            <a:spLocks noGrp="1" noChangeArrowheads="1"/>
          </p:cNvSpPr>
          <p:nvPr>
            <p:ph type="body" idx="1"/>
          </p:nvPr>
        </p:nvSpPr>
        <p:spPr>
          <a:xfrm>
            <a:off x="872067" y="1911252"/>
            <a:ext cx="7408333" cy="4214911"/>
          </a:xfrm>
        </p:spPr>
        <p:txBody>
          <a:bodyPr/>
          <a:lstStyle/>
          <a:p>
            <a:pPr eaLnBrk="1" hangingPunct="1">
              <a:buFont typeface="Wingdings" panose="05000000000000000000" pitchFamily="2" charset="2"/>
              <a:buNone/>
            </a:pPr>
            <a:r>
              <a:rPr lang="en-US" altLang="zh-CN" sz="2800" dirty="0" smtClean="0"/>
              <a:t>⑶ </a:t>
            </a:r>
            <a:r>
              <a:rPr lang="zh-CN" altLang="en-US" sz="2800" dirty="0" smtClean="0"/>
              <a:t>针对上一步得到每一个子集，重复上述过程，直到子集中所有元组都属于</a:t>
            </a:r>
            <a:r>
              <a:rPr lang="zh-CN" altLang="en-US" sz="2800" dirty="0" smtClean="0">
                <a:solidFill>
                  <a:schemeClr val="tx2"/>
                </a:solidFill>
              </a:rPr>
              <a:t>同一类</a:t>
            </a:r>
            <a:r>
              <a:rPr lang="zh-CN" altLang="en-US" sz="2800" dirty="0" smtClean="0"/>
              <a:t>，不能再进一步划分为止。</a:t>
            </a:r>
          </a:p>
        </p:txBody>
      </p:sp>
      <p:graphicFrame>
        <p:nvGraphicFramePr>
          <p:cNvPr id="51461" name="Group 261"/>
          <p:cNvGraphicFramePr>
            <a:graphicFrameLocks noGrp="1"/>
          </p:cNvGraphicFramePr>
          <p:nvPr/>
        </p:nvGraphicFramePr>
        <p:xfrm>
          <a:off x="838200" y="5029200"/>
          <a:ext cx="3733800" cy="1737190"/>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1101725">
                  <a:extLst>
                    <a:ext uri="{9D8B030D-6E8A-4147-A177-3AD203B41FA5}">
                      <a16:colId xmlns:a16="http://schemas.microsoft.com/office/drawing/2014/main" val="20004"/>
                    </a:ext>
                  </a:extLst>
                </a:gridCol>
              </a:tblGrid>
              <a:tr h="517971">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4314" name="Group 260"/>
          <p:cNvGrpSpPr>
            <a:grpSpLocks/>
          </p:cNvGrpSpPr>
          <p:nvPr/>
        </p:nvGrpSpPr>
        <p:grpSpPr bwMode="auto">
          <a:xfrm>
            <a:off x="762000" y="3505200"/>
            <a:ext cx="2438400" cy="1371600"/>
            <a:chOff x="480" y="2352"/>
            <a:chExt cx="1536" cy="864"/>
          </a:xfrm>
        </p:grpSpPr>
        <p:sp>
          <p:nvSpPr>
            <p:cNvPr id="54373" name="Rectangle 81"/>
            <p:cNvSpPr>
              <a:spLocks noChangeArrowheads="1"/>
            </p:cNvSpPr>
            <p:nvPr/>
          </p:nvSpPr>
          <p:spPr bwMode="auto">
            <a:xfrm>
              <a:off x="960" y="2352"/>
              <a:ext cx="816" cy="240"/>
            </a:xfrm>
            <a:prstGeom prst="rect">
              <a:avLst/>
            </a:prstGeom>
            <a:solidFill>
              <a:srgbClr val="FF00FF">
                <a:alpha val="3882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latin typeface="Arial" panose="020B0604020202020204" pitchFamily="34" charset="0"/>
                </a:rPr>
                <a:t>体形</a:t>
              </a:r>
            </a:p>
          </p:txBody>
        </p:sp>
        <p:sp>
          <p:nvSpPr>
            <p:cNvPr id="54374" name="Line 82"/>
            <p:cNvSpPr>
              <a:spLocks noChangeShapeType="1"/>
            </p:cNvSpPr>
            <p:nvPr/>
          </p:nvSpPr>
          <p:spPr bwMode="auto">
            <a:xfrm flipH="1">
              <a:off x="768" y="2592"/>
              <a:ext cx="432"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 name="Line 83"/>
            <p:cNvSpPr>
              <a:spLocks noChangeShapeType="1"/>
            </p:cNvSpPr>
            <p:nvPr/>
          </p:nvSpPr>
          <p:spPr bwMode="auto">
            <a:xfrm>
              <a:off x="1344" y="259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 name="Line 84"/>
            <p:cNvSpPr>
              <a:spLocks noChangeShapeType="1"/>
            </p:cNvSpPr>
            <p:nvPr/>
          </p:nvSpPr>
          <p:spPr bwMode="auto">
            <a:xfrm>
              <a:off x="1536" y="2592"/>
              <a:ext cx="28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7" name="Text Box 85"/>
            <p:cNvSpPr txBox="1">
              <a:spLocks noChangeArrowheads="1"/>
            </p:cNvSpPr>
            <p:nvPr/>
          </p:nvSpPr>
          <p:spPr bwMode="auto">
            <a:xfrm>
              <a:off x="768" y="264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大</a:t>
              </a:r>
            </a:p>
          </p:txBody>
        </p:sp>
        <p:sp>
          <p:nvSpPr>
            <p:cNvPr id="54378" name="Text Box 86"/>
            <p:cNvSpPr txBox="1">
              <a:spLocks noChangeArrowheads="1"/>
            </p:cNvSpPr>
            <p:nvPr/>
          </p:nvSpPr>
          <p:spPr bwMode="auto">
            <a:xfrm>
              <a:off x="1152" y="2736"/>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中</a:t>
              </a:r>
            </a:p>
          </p:txBody>
        </p:sp>
        <p:sp>
          <p:nvSpPr>
            <p:cNvPr id="54379" name="Text Box 87"/>
            <p:cNvSpPr txBox="1">
              <a:spLocks noChangeArrowheads="1"/>
            </p:cNvSpPr>
            <p:nvPr/>
          </p:nvSpPr>
          <p:spPr bwMode="auto">
            <a:xfrm>
              <a:off x="1680" y="264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小</a:t>
              </a:r>
            </a:p>
          </p:txBody>
        </p:sp>
        <p:sp>
          <p:nvSpPr>
            <p:cNvPr id="54380" name="Oval 88"/>
            <p:cNvSpPr>
              <a:spLocks noChangeArrowheads="1"/>
            </p:cNvSpPr>
            <p:nvPr/>
          </p:nvSpPr>
          <p:spPr bwMode="auto">
            <a:xfrm>
              <a:off x="480" y="2976"/>
              <a:ext cx="576"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危险</a:t>
              </a:r>
            </a:p>
          </p:txBody>
        </p:sp>
        <p:sp>
          <p:nvSpPr>
            <p:cNvPr id="54381" name="Rectangle 89"/>
            <p:cNvSpPr>
              <a:spLocks noChangeArrowheads="1"/>
            </p:cNvSpPr>
            <p:nvPr/>
          </p:nvSpPr>
          <p:spPr bwMode="auto">
            <a:xfrm>
              <a:off x="1152" y="3024"/>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a:t>
              </a:r>
            </a:p>
          </p:txBody>
        </p:sp>
        <p:sp>
          <p:nvSpPr>
            <p:cNvPr id="54382" name="Rectangle 90"/>
            <p:cNvSpPr>
              <a:spLocks noChangeArrowheads="1"/>
            </p:cNvSpPr>
            <p:nvPr/>
          </p:nvSpPr>
          <p:spPr bwMode="auto">
            <a:xfrm>
              <a:off x="1632" y="3024"/>
              <a:ext cx="38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a:t>
              </a:r>
            </a:p>
          </p:txBody>
        </p:sp>
      </p:grpSp>
      <p:sp>
        <p:nvSpPr>
          <p:cNvPr id="54315" name="Rectangle 91"/>
          <p:cNvSpPr>
            <a:spLocks noChangeArrowheads="1"/>
          </p:cNvSpPr>
          <p:nvPr/>
        </p:nvSpPr>
        <p:spPr bwMode="auto">
          <a:xfrm>
            <a:off x="4038600" y="4495800"/>
            <a:ext cx="914400" cy="381000"/>
          </a:xfrm>
          <a:prstGeom prst="rect">
            <a:avLst/>
          </a:prstGeom>
          <a:solidFill>
            <a:srgbClr val="FF00FF">
              <a:alpha val="3882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latin typeface="Arial" panose="020B0604020202020204" pitchFamily="34" charset="0"/>
              </a:rPr>
              <a:t>颜色</a:t>
            </a:r>
          </a:p>
        </p:txBody>
      </p:sp>
      <p:graphicFrame>
        <p:nvGraphicFramePr>
          <p:cNvPr id="51458" name="Group 258"/>
          <p:cNvGraphicFramePr>
            <a:graphicFrameLocks noGrp="1"/>
          </p:cNvGraphicFramePr>
          <p:nvPr/>
        </p:nvGraphicFramePr>
        <p:xfrm>
          <a:off x="5410200" y="3124200"/>
          <a:ext cx="3352800" cy="1127604"/>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51786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1459" name="Group 259"/>
          <p:cNvGraphicFramePr>
            <a:graphicFrameLocks noGrp="1"/>
          </p:cNvGraphicFramePr>
          <p:nvPr/>
        </p:nvGraphicFramePr>
        <p:xfrm>
          <a:off x="5410200" y="4648200"/>
          <a:ext cx="3352800" cy="1127604"/>
        </p:xfrm>
        <a:graphic>
          <a:graphicData uri="http://schemas.openxmlformats.org/drawingml/2006/table">
            <a:tbl>
              <a:tblPr/>
              <a:tblGrid>
                <a:gridCol w="838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66738">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gridCol w="835025">
                  <a:extLst>
                    <a:ext uri="{9D8B030D-6E8A-4147-A177-3AD203B41FA5}">
                      <a16:colId xmlns:a16="http://schemas.microsoft.com/office/drawing/2014/main" val="20004"/>
                    </a:ext>
                  </a:extLst>
                </a:gridCol>
              </a:tblGrid>
              <a:tr h="51786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4368" name="Line 254"/>
          <p:cNvSpPr>
            <a:spLocks noChangeShapeType="1"/>
          </p:cNvSpPr>
          <p:nvPr/>
        </p:nvSpPr>
        <p:spPr bwMode="auto">
          <a:xfrm flipV="1">
            <a:off x="4953000" y="38100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9" name="Line 255"/>
          <p:cNvSpPr>
            <a:spLocks noChangeShapeType="1"/>
          </p:cNvSpPr>
          <p:nvPr/>
        </p:nvSpPr>
        <p:spPr bwMode="auto">
          <a:xfrm>
            <a:off x="4953000" y="46482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0" name="Text Box 256"/>
          <p:cNvSpPr txBox="1">
            <a:spLocks noChangeArrowheads="1"/>
          </p:cNvSpPr>
          <p:nvPr/>
        </p:nvSpPr>
        <p:spPr bwMode="auto">
          <a:xfrm>
            <a:off x="4937125" y="38322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棕</a:t>
            </a:r>
          </a:p>
        </p:txBody>
      </p:sp>
      <p:sp>
        <p:nvSpPr>
          <p:cNvPr id="54371" name="Text Box 257"/>
          <p:cNvSpPr txBox="1">
            <a:spLocks noChangeArrowheads="1"/>
          </p:cNvSpPr>
          <p:nvPr/>
        </p:nvSpPr>
        <p:spPr bwMode="auto">
          <a:xfrm>
            <a:off x="4953000" y="48768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黑</a:t>
            </a:r>
          </a:p>
        </p:txBody>
      </p:sp>
      <p:sp>
        <p:nvSpPr>
          <p:cNvPr id="54372" name="AutoShape 262"/>
          <p:cNvSpPr>
            <a:spLocks noChangeArrowheads="1"/>
          </p:cNvSpPr>
          <p:nvPr/>
        </p:nvSpPr>
        <p:spPr bwMode="auto">
          <a:xfrm>
            <a:off x="4876800" y="6096000"/>
            <a:ext cx="1447800" cy="457200"/>
          </a:xfrm>
          <a:custGeom>
            <a:avLst/>
            <a:gdLst>
              <a:gd name="T0" fmla="*/ 1034172 w 21600"/>
              <a:gd name="T1" fmla="*/ 0 h 21600"/>
              <a:gd name="T2" fmla="*/ 620476 w 21600"/>
              <a:gd name="T3" fmla="*/ 152400 h 21600"/>
              <a:gd name="T4" fmla="*/ 0 w 21600"/>
              <a:gd name="T5" fmla="*/ 381021 h 21600"/>
              <a:gd name="T6" fmla="*/ 620476 w 21600"/>
              <a:gd name="T7" fmla="*/ 457200 h 21600"/>
              <a:gd name="T8" fmla="*/ 1240952 w 21600"/>
              <a:gd name="T9" fmla="*/ 317500 h 21600"/>
              <a:gd name="T10" fmla="*/ 1447800 w 21600"/>
              <a:gd name="T11" fmla="*/ 15240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020047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219200" y="762000"/>
            <a:ext cx="7924800" cy="1143000"/>
          </a:xfrm>
        </p:spPr>
        <p:txBody>
          <a:bodyPr/>
          <a:lstStyle/>
          <a:p>
            <a:pPr eaLnBrk="1" hangingPunct="1"/>
            <a:r>
              <a:rPr lang="zh-CN" altLang="en-US" smtClean="0"/>
              <a:t>决策树生成过程</a:t>
            </a:r>
          </a:p>
        </p:txBody>
      </p:sp>
      <p:sp>
        <p:nvSpPr>
          <p:cNvPr id="56323" name="Rectangle 4"/>
          <p:cNvSpPr>
            <a:spLocks noChangeArrowheads="1"/>
          </p:cNvSpPr>
          <p:nvPr/>
        </p:nvSpPr>
        <p:spPr bwMode="auto">
          <a:xfrm>
            <a:off x="1524000" y="3124200"/>
            <a:ext cx="1295400" cy="381000"/>
          </a:xfrm>
          <a:prstGeom prst="rect">
            <a:avLst/>
          </a:prstGeom>
          <a:solidFill>
            <a:srgbClr val="FF00FF">
              <a:alpha val="3882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latin typeface="Arial" panose="020B0604020202020204" pitchFamily="34" charset="0"/>
              </a:rPr>
              <a:t>体形</a:t>
            </a:r>
          </a:p>
        </p:txBody>
      </p:sp>
      <p:sp>
        <p:nvSpPr>
          <p:cNvPr id="56324" name="Line 5"/>
          <p:cNvSpPr>
            <a:spLocks noChangeShapeType="1"/>
          </p:cNvSpPr>
          <p:nvPr/>
        </p:nvSpPr>
        <p:spPr bwMode="auto">
          <a:xfrm flipH="1">
            <a:off x="1219200" y="35052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5" name="Line 6"/>
          <p:cNvSpPr>
            <a:spLocks noChangeShapeType="1"/>
          </p:cNvSpPr>
          <p:nvPr/>
        </p:nvSpPr>
        <p:spPr bwMode="auto">
          <a:xfrm>
            <a:off x="2133600" y="3505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6" name="Line 7"/>
          <p:cNvSpPr>
            <a:spLocks noChangeShapeType="1"/>
          </p:cNvSpPr>
          <p:nvPr/>
        </p:nvSpPr>
        <p:spPr bwMode="auto">
          <a:xfrm>
            <a:off x="2438400" y="35052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7" name="Text Box 8"/>
          <p:cNvSpPr txBox="1">
            <a:spLocks noChangeArrowheads="1"/>
          </p:cNvSpPr>
          <p:nvPr/>
        </p:nvSpPr>
        <p:spPr bwMode="auto">
          <a:xfrm>
            <a:off x="1219200" y="35814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大</a:t>
            </a:r>
          </a:p>
        </p:txBody>
      </p:sp>
      <p:sp>
        <p:nvSpPr>
          <p:cNvPr id="56328" name="Text Box 9"/>
          <p:cNvSpPr txBox="1">
            <a:spLocks noChangeArrowheads="1"/>
          </p:cNvSpPr>
          <p:nvPr/>
        </p:nvSpPr>
        <p:spPr bwMode="auto">
          <a:xfrm>
            <a:off x="1828800" y="37338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中</a:t>
            </a:r>
          </a:p>
        </p:txBody>
      </p:sp>
      <p:sp>
        <p:nvSpPr>
          <p:cNvPr id="56329" name="Text Box 10"/>
          <p:cNvSpPr txBox="1">
            <a:spLocks noChangeArrowheads="1"/>
          </p:cNvSpPr>
          <p:nvPr/>
        </p:nvSpPr>
        <p:spPr bwMode="auto">
          <a:xfrm>
            <a:off x="2667000" y="35814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小</a:t>
            </a:r>
          </a:p>
        </p:txBody>
      </p:sp>
      <p:sp>
        <p:nvSpPr>
          <p:cNvPr id="56330" name="Oval 11"/>
          <p:cNvSpPr>
            <a:spLocks noChangeArrowheads="1"/>
          </p:cNvSpPr>
          <p:nvPr/>
        </p:nvSpPr>
        <p:spPr bwMode="auto">
          <a:xfrm>
            <a:off x="762000" y="4114800"/>
            <a:ext cx="914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危险</a:t>
            </a:r>
          </a:p>
        </p:txBody>
      </p:sp>
      <p:sp>
        <p:nvSpPr>
          <p:cNvPr id="56331" name="Rectangle 12"/>
          <p:cNvSpPr>
            <a:spLocks noChangeArrowheads="1"/>
          </p:cNvSpPr>
          <p:nvPr/>
        </p:nvSpPr>
        <p:spPr bwMode="auto">
          <a:xfrm>
            <a:off x="1828800" y="41910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颜色</a:t>
            </a:r>
          </a:p>
        </p:txBody>
      </p:sp>
      <p:sp>
        <p:nvSpPr>
          <p:cNvPr id="56332" name="Rectangle 13"/>
          <p:cNvSpPr>
            <a:spLocks noChangeArrowheads="1"/>
          </p:cNvSpPr>
          <p:nvPr/>
        </p:nvSpPr>
        <p:spPr bwMode="auto">
          <a:xfrm>
            <a:off x="2590800" y="41910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a:t>
            </a:r>
          </a:p>
        </p:txBody>
      </p:sp>
      <p:sp>
        <p:nvSpPr>
          <p:cNvPr id="56333" name="Line 14"/>
          <p:cNvSpPr>
            <a:spLocks noChangeShapeType="1"/>
          </p:cNvSpPr>
          <p:nvPr/>
        </p:nvSpPr>
        <p:spPr bwMode="auto">
          <a:xfrm flipH="1">
            <a:off x="1524000" y="44958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4" name="Oval 15"/>
          <p:cNvSpPr>
            <a:spLocks noChangeArrowheads="1"/>
          </p:cNvSpPr>
          <p:nvPr/>
        </p:nvSpPr>
        <p:spPr bwMode="auto">
          <a:xfrm>
            <a:off x="990600" y="4953000"/>
            <a:ext cx="10668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不危险</a:t>
            </a:r>
          </a:p>
        </p:txBody>
      </p:sp>
      <p:sp>
        <p:nvSpPr>
          <p:cNvPr id="56335" name="Text Box 16"/>
          <p:cNvSpPr txBox="1">
            <a:spLocks noChangeArrowheads="1"/>
          </p:cNvSpPr>
          <p:nvPr/>
        </p:nvSpPr>
        <p:spPr bwMode="auto">
          <a:xfrm>
            <a:off x="1508125" y="44418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黑</a:t>
            </a:r>
          </a:p>
        </p:txBody>
      </p:sp>
      <p:sp>
        <p:nvSpPr>
          <p:cNvPr id="56336" name="Line 17"/>
          <p:cNvSpPr>
            <a:spLocks noChangeShapeType="1"/>
          </p:cNvSpPr>
          <p:nvPr/>
        </p:nvSpPr>
        <p:spPr bwMode="auto">
          <a:xfrm>
            <a:off x="2209800" y="44958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7" name="Rectangle 18"/>
          <p:cNvSpPr>
            <a:spLocks noChangeArrowheads="1"/>
          </p:cNvSpPr>
          <p:nvPr/>
        </p:nvSpPr>
        <p:spPr bwMode="auto">
          <a:xfrm>
            <a:off x="2209800" y="5029200"/>
            <a:ext cx="685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a:t>
            </a:r>
          </a:p>
        </p:txBody>
      </p:sp>
      <p:sp>
        <p:nvSpPr>
          <p:cNvPr id="56338" name="Text Box 19"/>
          <p:cNvSpPr txBox="1">
            <a:spLocks noChangeArrowheads="1"/>
          </p:cNvSpPr>
          <p:nvPr/>
        </p:nvSpPr>
        <p:spPr bwMode="auto">
          <a:xfrm>
            <a:off x="2362200" y="45720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棕</a:t>
            </a:r>
          </a:p>
        </p:txBody>
      </p:sp>
      <p:graphicFrame>
        <p:nvGraphicFramePr>
          <p:cNvPr id="55443" name="Group 147"/>
          <p:cNvGraphicFramePr>
            <a:graphicFrameLocks noGrp="1"/>
          </p:cNvGraphicFramePr>
          <p:nvPr/>
        </p:nvGraphicFramePr>
        <p:xfrm>
          <a:off x="4572000" y="2057400"/>
          <a:ext cx="3810000" cy="1737190"/>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8013">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1177925">
                  <a:extLst>
                    <a:ext uri="{9D8B030D-6E8A-4147-A177-3AD203B41FA5}">
                      <a16:colId xmlns:a16="http://schemas.microsoft.com/office/drawing/2014/main" val="20004"/>
                    </a:ext>
                  </a:extLst>
                </a:gridCol>
              </a:tblGrid>
              <a:tr h="517971">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6377" name="Rectangle 58"/>
          <p:cNvSpPr>
            <a:spLocks noChangeArrowheads="1"/>
          </p:cNvSpPr>
          <p:nvPr/>
        </p:nvSpPr>
        <p:spPr bwMode="auto">
          <a:xfrm>
            <a:off x="3429000" y="5029200"/>
            <a:ext cx="914400" cy="381000"/>
          </a:xfrm>
          <a:prstGeom prst="rect">
            <a:avLst/>
          </a:prstGeom>
          <a:solidFill>
            <a:srgbClr val="FF00FF">
              <a:alpha val="3882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latin typeface="Arial" panose="020B0604020202020204" pitchFamily="34" charset="0"/>
              </a:rPr>
              <a:t>颜色</a:t>
            </a:r>
          </a:p>
        </p:txBody>
      </p:sp>
      <p:graphicFrame>
        <p:nvGraphicFramePr>
          <p:cNvPr id="55444" name="Group 148"/>
          <p:cNvGraphicFramePr>
            <a:graphicFrameLocks noGrp="1"/>
          </p:cNvGraphicFramePr>
          <p:nvPr/>
        </p:nvGraphicFramePr>
        <p:xfrm>
          <a:off x="5029200" y="4114800"/>
          <a:ext cx="3657600" cy="1127604"/>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8013">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1025525">
                  <a:extLst>
                    <a:ext uri="{9D8B030D-6E8A-4147-A177-3AD203B41FA5}">
                      <a16:colId xmlns:a16="http://schemas.microsoft.com/office/drawing/2014/main" val="20004"/>
                    </a:ext>
                  </a:extLst>
                </a:gridCol>
              </a:tblGrid>
              <a:tr h="51786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5446" name="Group 150"/>
          <p:cNvGraphicFramePr>
            <a:graphicFrameLocks noGrp="1"/>
          </p:cNvGraphicFramePr>
          <p:nvPr/>
        </p:nvGraphicFramePr>
        <p:xfrm>
          <a:off x="5029200" y="5410200"/>
          <a:ext cx="3581400" cy="1127604"/>
        </p:xfrm>
        <a:graphic>
          <a:graphicData uri="http://schemas.openxmlformats.org/drawingml/2006/table">
            <a:tbl>
              <a:tblPr/>
              <a:tblGrid>
                <a:gridCol w="8636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649288">
                  <a:extLst>
                    <a:ext uri="{9D8B030D-6E8A-4147-A177-3AD203B41FA5}">
                      <a16:colId xmlns:a16="http://schemas.microsoft.com/office/drawing/2014/main" val="20003"/>
                    </a:ext>
                  </a:extLst>
                </a:gridCol>
                <a:gridCol w="769937">
                  <a:extLst>
                    <a:ext uri="{9D8B030D-6E8A-4147-A177-3AD203B41FA5}">
                      <a16:colId xmlns:a16="http://schemas.microsoft.com/office/drawing/2014/main" val="20004"/>
                    </a:ext>
                  </a:extLst>
                </a:gridCol>
              </a:tblGrid>
              <a:tr h="51786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6430" name="Line 143"/>
          <p:cNvSpPr>
            <a:spLocks noChangeShapeType="1"/>
          </p:cNvSpPr>
          <p:nvPr/>
        </p:nvSpPr>
        <p:spPr bwMode="auto">
          <a:xfrm flipV="1">
            <a:off x="4343400" y="4495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31" name="Line 144"/>
          <p:cNvSpPr>
            <a:spLocks noChangeShapeType="1"/>
          </p:cNvSpPr>
          <p:nvPr/>
        </p:nvSpPr>
        <p:spPr bwMode="auto">
          <a:xfrm>
            <a:off x="4343400" y="51816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32" name="Text Box 145"/>
          <p:cNvSpPr txBox="1">
            <a:spLocks noChangeArrowheads="1"/>
          </p:cNvSpPr>
          <p:nvPr/>
        </p:nvSpPr>
        <p:spPr bwMode="auto">
          <a:xfrm>
            <a:off x="4479925" y="44418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黑</a:t>
            </a:r>
          </a:p>
        </p:txBody>
      </p:sp>
      <p:sp>
        <p:nvSpPr>
          <p:cNvPr id="56433" name="Text Box 146"/>
          <p:cNvSpPr txBox="1">
            <a:spLocks noChangeArrowheads="1"/>
          </p:cNvSpPr>
          <p:nvPr/>
        </p:nvSpPr>
        <p:spPr bwMode="auto">
          <a:xfrm>
            <a:off x="4419600" y="54102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棕</a:t>
            </a:r>
          </a:p>
        </p:txBody>
      </p:sp>
      <p:sp>
        <p:nvSpPr>
          <p:cNvPr id="56434" name="AutoShape 151"/>
          <p:cNvSpPr>
            <a:spLocks noChangeArrowheads="1"/>
          </p:cNvSpPr>
          <p:nvPr/>
        </p:nvSpPr>
        <p:spPr bwMode="auto">
          <a:xfrm>
            <a:off x="3962400" y="3124200"/>
            <a:ext cx="381000" cy="1371600"/>
          </a:xfrm>
          <a:prstGeom prst="curvedRightArrow">
            <a:avLst>
              <a:gd name="adj1" fmla="val 72000"/>
              <a:gd name="adj2" fmla="val 144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418805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219200" y="762000"/>
            <a:ext cx="7924800" cy="1143000"/>
          </a:xfrm>
        </p:spPr>
        <p:txBody>
          <a:bodyPr/>
          <a:lstStyle/>
          <a:p>
            <a:pPr eaLnBrk="1" hangingPunct="1"/>
            <a:r>
              <a:rPr lang="zh-CN" altLang="en-US" smtClean="0"/>
              <a:t>决策树生成过程</a:t>
            </a:r>
          </a:p>
        </p:txBody>
      </p:sp>
      <p:sp>
        <p:nvSpPr>
          <p:cNvPr id="58371" name="Rectangle 4"/>
          <p:cNvSpPr>
            <a:spLocks noChangeArrowheads="1"/>
          </p:cNvSpPr>
          <p:nvPr/>
        </p:nvSpPr>
        <p:spPr bwMode="auto">
          <a:xfrm>
            <a:off x="1524000" y="2667000"/>
            <a:ext cx="1295400" cy="381000"/>
          </a:xfrm>
          <a:prstGeom prst="rect">
            <a:avLst/>
          </a:prstGeom>
          <a:solidFill>
            <a:srgbClr val="FF00FF">
              <a:alpha val="3882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latin typeface="Arial" panose="020B0604020202020204" pitchFamily="34" charset="0"/>
              </a:rPr>
              <a:t>体形</a:t>
            </a:r>
          </a:p>
        </p:txBody>
      </p:sp>
      <p:sp>
        <p:nvSpPr>
          <p:cNvPr id="58372" name="Line 5"/>
          <p:cNvSpPr>
            <a:spLocks noChangeShapeType="1"/>
          </p:cNvSpPr>
          <p:nvPr/>
        </p:nvSpPr>
        <p:spPr bwMode="auto">
          <a:xfrm flipH="1">
            <a:off x="1219200" y="30480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3" name="Line 6"/>
          <p:cNvSpPr>
            <a:spLocks noChangeShapeType="1"/>
          </p:cNvSpPr>
          <p:nvPr/>
        </p:nvSpPr>
        <p:spPr bwMode="auto">
          <a:xfrm>
            <a:off x="2133600" y="3048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4" name="Line 7"/>
          <p:cNvSpPr>
            <a:spLocks noChangeShapeType="1"/>
          </p:cNvSpPr>
          <p:nvPr/>
        </p:nvSpPr>
        <p:spPr bwMode="auto">
          <a:xfrm>
            <a:off x="2438400" y="30480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75" name="Text Box 8"/>
          <p:cNvSpPr txBox="1">
            <a:spLocks noChangeArrowheads="1"/>
          </p:cNvSpPr>
          <p:nvPr/>
        </p:nvSpPr>
        <p:spPr bwMode="auto">
          <a:xfrm>
            <a:off x="1219200" y="31242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大</a:t>
            </a:r>
          </a:p>
        </p:txBody>
      </p:sp>
      <p:sp>
        <p:nvSpPr>
          <p:cNvPr id="58376" name="Text Box 9"/>
          <p:cNvSpPr txBox="1">
            <a:spLocks noChangeArrowheads="1"/>
          </p:cNvSpPr>
          <p:nvPr/>
        </p:nvSpPr>
        <p:spPr bwMode="auto">
          <a:xfrm>
            <a:off x="1828800" y="32766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中</a:t>
            </a:r>
          </a:p>
        </p:txBody>
      </p:sp>
      <p:sp>
        <p:nvSpPr>
          <p:cNvPr id="58377" name="Text Box 10"/>
          <p:cNvSpPr txBox="1">
            <a:spLocks noChangeArrowheads="1"/>
          </p:cNvSpPr>
          <p:nvPr/>
        </p:nvSpPr>
        <p:spPr bwMode="auto">
          <a:xfrm>
            <a:off x="2819400" y="3200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小</a:t>
            </a:r>
          </a:p>
        </p:txBody>
      </p:sp>
      <p:sp>
        <p:nvSpPr>
          <p:cNvPr id="58378" name="Oval 11"/>
          <p:cNvSpPr>
            <a:spLocks noChangeArrowheads="1"/>
          </p:cNvSpPr>
          <p:nvPr/>
        </p:nvSpPr>
        <p:spPr bwMode="auto">
          <a:xfrm>
            <a:off x="762000" y="3657600"/>
            <a:ext cx="914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危险</a:t>
            </a:r>
          </a:p>
        </p:txBody>
      </p:sp>
      <p:sp>
        <p:nvSpPr>
          <p:cNvPr id="58379" name="Rectangle 12"/>
          <p:cNvSpPr>
            <a:spLocks noChangeArrowheads="1"/>
          </p:cNvSpPr>
          <p:nvPr/>
        </p:nvSpPr>
        <p:spPr bwMode="auto">
          <a:xfrm>
            <a:off x="1828800" y="37338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颜色</a:t>
            </a:r>
          </a:p>
        </p:txBody>
      </p:sp>
      <p:sp>
        <p:nvSpPr>
          <p:cNvPr id="58380" name="Rectangle 13"/>
          <p:cNvSpPr>
            <a:spLocks noChangeArrowheads="1"/>
          </p:cNvSpPr>
          <p:nvPr/>
        </p:nvSpPr>
        <p:spPr bwMode="auto">
          <a:xfrm>
            <a:off x="2819400" y="3810000"/>
            <a:ext cx="609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颜色</a:t>
            </a:r>
          </a:p>
        </p:txBody>
      </p:sp>
      <p:sp>
        <p:nvSpPr>
          <p:cNvPr id="58381" name="Line 14"/>
          <p:cNvSpPr>
            <a:spLocks noChangeShapeType="1"/>
          </p:cNvSpPr>
          <p:nvPr/>
        </p:nvSpPr>
        <p:spPr bwMode="auto">
          <a:xfrm flipH="1">
            <a:off x="1524000" y="40386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2" name="Oval 15"/>
          <p:cNvSpPr>
            <a:spLocks noChangeArrowheads="1"/>
          </p:cNvSpPr>
          <p:nvPr/>
        </p:nvSpPr>
        <p:spPr bwMode="auto">
          <a:xfrm>
            <a:off x="990600" y="4495800"/>
            <a:ext cx="10668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不危险</a:t>
            </a:r>
          </a:p>
        </p:txBody>
      </p:sp>
      <p:sp>
        <p:nvSpPr>
          <p:cNvPr id="58383" name="Text Box 16"/>
          <p:cNvSpPr txBox="1">
            <a:spLocks noChangeArrowheads="1"/>
          </p:cNvSpPr>
          <p:nvPr/>
        </p:nvSpPr>
        <p:spPr bwMode="auto">
          <a:xfrm>
            <a:off x="1508125" y="39846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黑</a:t>
            </a:r>
          </a:p>
        </p:txBody>
      </p:sp>
      <p:sp>
        <p:nvSpPr>
          <p:cNvPr id="58384" name="Line 17"/>
          <p:cNvSpPr>
            <a:spLocks noChangeShapeType="1"/>
          </p:cNvSpPr>
          <p:nvPr/>
        </p:nvSpPr>
        <p:spPr bwMode="auto">
          <a:xfrm>
            <a:off x="2209800" y="40386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5" name="Rectangle 18"/>
          <p:cNvSpPr>
            <a:spLocks noChangeArrowheads="1"/>
          </p:cNvSpPr>
          <p:nvPr/>
        </p:nvSpPr>
        <p:spPr bwMode="auto">
          <a:xfrm>
            <a:off x="2209800" y="4572000"/>
            <a:ext cx="685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a:t>
            </a:r>
          </a:p>
        </p:txBody>
      </p:sp>
      <p:sp>
        <p:nvSpPr>
          <p:cNvPr id="58386" name="Text Box 19"/>
          <p:cNvSpPr txBox="1">
            <a:spLocks noChangeArrowheads="1"/>
          </p:cNvSpPr>
          <p:nvPr/>
        </p:nvSpPr>
        <p:spPr bwMode="auto">
          <a:xfrm>
            <a:off x="2362200" y="41148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棕</a:t>
            </a:r>
          </a:p>
        </p:txBody>
      </p:sp>
      <p:sp>
        <p:nvSpPr>
          <p:cNvPr id="58387" name="Line 20"/>
          <p:cNvSpPr>
            <a:spLocks noChangeShapeType="1"/>
          </p:cNvSpPr>
          <p:nvPr/>
        </p:nvSpPr>
        <p:spPr bwMode="auto">
          <a:xfrm>
            <a:off x="3124200" y="4114800"/>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8" name="Line 21"/>
          <p:cNvSpPr>
            <a:spLocks noChangeShapeType="1"/>
          </p:cNvSpPr>
          <p:nvPr/>
        </p:nvSpPr>
        <p:spPr bwMode="auto">
          <a:xfrm>
            <a:off x="3276600" y="4114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389" name="Oval 22"/>
          <p:cNvSpPr>
            <a:spLocks noChangeArrowheads="1"/>
          </p:cNvSpPr>
          <p:nvPr/>
        </p:nvSpPr>
        <p:spPr bwMode="auto">
          <a:xfrm>
            <a:off x="2895600" y="4800600"/>
            <a:ext cx="762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不危险</a:t>
            </a:r>
          </a:p>
        </p:txBody>
      </p:sp>
      <p:sp>
        <p:nvSpPr>
          <p:cNvPr id="58390" name="Rectangle 23"/>
          <p:cNvSpPr>
            <a:spLocks noChangeArrowheads="1"/>
          </p:cNvSpPr>
          <p:nvPr/>
        </p:nvSpPr>
        <p:spPr bwMode="auto">
          <a:xfrm>
            <a:off x="3733800" y="4800600"/>
            <a:ext cx="685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a:t>
            </a:r>
          </a:p>
        </p:txBody>
      </p:sp>
      <p:sp>
        <p:nvSpPr>
          <p:cNvPr id="58391" name="Text Box 24"/>
          <p:cNvSpPr txBox="1">
            <a:spLocks noChangeArrowheads="1"/>
          </p:cNvSpPr>
          <p:nvPr/>
        </p:nvSpPr>
        <p:spPr bwMode="auto">
          <a:xfrm>
            <a:off x="2895600" y="42672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黑</a:t>
            </a:r>
          </a:p>
        </p:txBody>
      </p:sp>
      <p:sp>
        <p:nvSpPr>
          <p:cNvPr id="58392" name="Text Box 25"/>
          <p:cNvSpPr txBox="1">
            <a:spLocks noChangeArrowheads="1"/>
          </p:cNvSpPr>
          <p:nvPr/>
        </p:nvSpPr>
        <p:spPr bwMode="auto">
          <a:xfrm>
            <a:off x="3505200" y="41910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棕</a:t>
            </a:r>
          </a:p>
        </p:txBody>
      </p:sp>
      <p:graphicFrame>
        <p:nvGraphicFramePr>
          <p:cNvPr id="56507" name="Group 187"/>
          <p:cNvGraphicFramePr>
            <a:graphicFrameLocks noGrp="1"/>
          </p:cNvGraphicFramePr>
          <p:nvPr/>
        </p:nvGraphicFramePr>
        <p:xfrm>
          <a:off x="5334000" y="1676400"/>
          <a:ext cx="3352800" cy="1127604"/>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51786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8419" name="Rectangle 52"/>
          <p:cNvSpPr>
            <a:spLocks noChangeArrowheads="1"/>
          </p:cNvSpPr>
          <p:nvPr/>
        </p:nvSpPr>
        <p:spPr bwMode="auto">
          <a:xfrm>
            <a:off x="4038600" y="3810000"/>
            <a:ext cx="762000" cy="381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毛型</a:t>
            </a:r>
          </a:p>
        </p:txBody>
      </p:sp>
      <p:graphicFrame>
        <p:nvGraphicFramePr>
          <p:cNvPr id="56509" name="Group 189"/>
          <p:cNvGraphicFramePr>
            <a:graphicFrameLocks noGrp="1"/>
          </p:cNvGraphicFramePr>
          <p:nvPr/>
        </p:nvGraphicFramePr>
        <p:xfrm>
          <a:off x="5410200" y="2971800"/>
          <a:ext cx="3352800" cy="822820"/>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51776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56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6508" name="Group 188"/>
          <p:cNvGraphicFramePr>
            <a:graphicFrameLocks noGrp="1"/>
          </p:cNvGraphicFramePr>
          <p:nvPr/>
        </p:nvGraphicFramePr>
        <p:xfrm>
          <a:off x="5410200" y="3886200"/>
          <a:ext cx="3352800" cy="822820"/>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51776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56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8460" name="Line 111"/>
          <p:cNvSpPr>
            <a:spLocks noChangeShapeType="1"/>
          </p:cNvSpPr>
          <p:nvPr/>
        </p:nvSpPr>
        <p:spPr bwMode="auto">
          <a:xfrm flipV="1">
            <a:off x="4800600" y="37338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61" name="Line 112"/>
          <p:cNvSpPr>
            <a:spLocks noChangeShapeType="1"/>
          </p:cNvSpPr>
          <p:nvPr/>
        </p:nvSpPr>
        <p:spPr bwMode="auto">
          <a:xfrm>
            <a:off x="4800600" y="3962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62" name="Text Box 113"/>
          <p:cNvSpPr txBox="1">
            <a:spLocks noChangeArrowheads="1"/>
          </p:cNvSpPr>
          <p:nvPr/>
        </p:nvSpPr>
        <p:spPr bwMode="auto">
          <a:xfrm>
            <a:off x="4724400" y="32766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卷毛</a:t>
            </a:r>
          </a:p>
        </p:txBody>
      </p:sp>
      <p:sp>
        <p:nvSpPr>
          <p:cNvPr id="58463" name="Text Box 114"/>
          <p:cNvSpPr txBox="1">
            <a:spLocks noChangeArrowheads="1"/>
          </p:cNvSpPr>
          <p:nvPr/>
        </p:nvSpPr>
        <p:spPr bwMode="auto">
          <a:xfrm>
            <a:off x="4724400" y="43434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光滑</a:t>
            </a:r>
          </a:p>
        </p:txBody>
      </p:sp>
      <p:graphicFrame>
        <p:nvGraphicFramePr>
          <p:cNvPr id="56506" name="Group 186"/>
          <p:cNvGraphicFramePr>
            <a:graphicFrameLocks noGrp="1"/>
          </p:cNvGraphicFramePr>
          <p:nvPr/>
        </p:nvGraphicFramePr>
        <p:xfrm>
          <a:off x="533400" y="5410200"/>
          <a:ext cx="3352800" cy="1127604"/>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8013">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51786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2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T="45694" marB="4569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694" marB="4569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94" marB="4569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8490" name="Rectangle 141"/>
          <p:cNvSpPr>
            <a:spLocks noChangeArrowheads="1"/>
          </p:cNvSpPr>
          <p:nvPr/>
        </p:nvSpPr>
        <p:spPr bwMode="auto">
          <a:xfrm>
            <a:off x="4191000" y="5397500"/>
            <a:ext cx="762000" cy="3810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毛型</a:t>
            </a:r>
          </a:p>
        </p:txBody>
      </p:sp>
      <p:graphicFrame>
        <p:nvGraphicFramePr>
          <p:cNvPr id="56510" name="Group 190"/>
          <p:cNvGraphicFramePr>
            <a:graphicFrameLocks noGrp="1"/>
          </p:cNvGraphicFramePr>
          <p:nvPr/>
        </p:nvGraphicFramePr>
        <p:xfrm>
          <a:off x="5562600" y="5016500"/>
          <a:ext cx="3581400" cy="822820"/>
        </p:xfrm>
        <a:graphic>
          <a:graphicData uri="http://schemas.openxmlformats.org/drawingml/2006/table">
            <a:tbl>
              <a:tblPr/>
              <a:tblGrid>
                <a:gridCol w="863600">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5087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769937">
                  <a:extLst>
                    <a:ext uri="{9D8B030D-6E8A-4147-A177-3AD203B41FA5}">
                      <a16:colId xmlns:a16="http://schemas.microsoft.com/office/drawing/2014/main" val="20004"/>
                    </a:ext>
                  </a:extLst>
                </a:gridCol>
              </a:tblGrid>
              <a:tr h="51776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56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6511" name="Group 191"/>
          <p:cNvGraphicFramePr>
            <a:graphicFrameLocks noGrp="1"/>
          </p:cNvGraphicFramePr>
          <p:nvPr/>
        </p:nvGraphicFramePr>
        <p:xfrm>
          <a:off x="5562600" y="5854700"/>
          <a:ext cx="3352800" cy="822820"/>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tblGrid>
              <a:tr h="51776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56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685" marB="4568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0000FF">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685" marB="4568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685" marB="4568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8531" name="Line 182"/>
          <p:cNvSpPr>
            <a:spLocks noChangeShapeType="1"/>
          </p:cNvSpPr>
          <p:nvPr/>
        </p:nvSpPr>
        <p:spPr bwMode="auto">
          <a:xfrm flipV="1">
            <a:off x="4953000" y="5321300"/>
            <a:ext cx="609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32" name="Line 183"/>
          <p:cNvSpPr>
            <a:spLocks noChangeShapeType="1"/>
          </p:cNvSpPr>
          <p:nvPr/>
        </p:nvSpPr>
        <p:spPr bwMode="auto">
          <a:xfrm>
            <a:off x="4953000" y="55499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33" name="Text Box 184"/>
          <p:cNvSpPr txBox="1">
            <a:spLocks noChangeArrowheads="1"/>
          </p:cNvSpPr>
          <p:nvPr/>
        </p:nvSpPr>
        <p:spPr bwMode="auto">
          <a:xfrm>
            <a:off x="4953000" y="50165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卷毛</a:t>
            </a:r>
          </a:p>
        </p:txBody>
      </p:sp>
      <p:sp>
        <p:nvSpPr>
          <p:cNvPr id="58534" name="Text Box 185"/>
          <p:cNvSpPr txBox="1">
            <a:spLocks noChangeArrowheads="1"/>
          </p:cNvSpPr>
          <p:nvPr/>
        </p:nvSpPr>
        <p:spPr bwMode="auto">
          <a:xfrm>
            <a:off x="4800600" y="58547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光滑</a:t>
            </a:r>
          </a:p>
        </p:txBody>
      </p:sp>
      <p:sp>
        <p:nvSpPr>
          <p:cNvPr id="58535" name="AutoShape 192"/>
          <p:cNvSpPr>
            <a:spLocks noChangeArrowheads="1"/>
          </p:cNvSpPr>
          <p:nvPr/>
        </p:nvSpPr>
        <p:spPr bwMode="auto">
          <a:xfrm>
            <a:off x="3962400" y="6019800"/>
            <a:ext cx="609600" cy="76200"/>
          </a:xfrm>
          <a:prstGeom prst="rightArrow">
            <a:avLst>
              <a:gd name="adj1" fmla="val 50000"/>
              <a:gd name="adj2" fmla="val 20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536" name="AutoShape 193"/>
          <p:cNvSpPr>
            <a:spLocks noChangeArrowheads="1"/>
          </p:cNvSpPr>
          <p:nvPr/>
        </p:nvSpPr>
        <p:spPr bwMode="auto">
          <a:xfrm>
            <a:off x="4419600" y="2286000"/>
            <a:ext cx="685800" cy="914400"/>
          </a:xfrm>
          <a:prstGeom prst="curvedRightArrow">
            <a:avLst>
              <a:gd name="adj1" fmla="val 26667"/>
              <a:gd name="adj2" fmla="val 5333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rgbClr val="FF0066"/>
              </a:solidFill>
            </a:endParaRPr>
          </a:p>
        </p:txBody>
      </p:sp>
    </p:spTree>
    <p:extLst>
      <p:ext uri="{BB962C8B-B14F-4D97-AF65-F5344CB8AC3E}">
        <p14:creationId xmlns:p14="http://schemas.microsoft.com/office/powerpoint/2010/main" val="26488038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smtClean="0"/>
              <a:t>决策树生成过程</a:t>
            </a:r>
          </a:p>
        </p:txBody>
      </p:sp>
      <p:sp>
        <p:nvSpPr>
          <p:cNvPr id="60419" name="Rectangle 3"/>
          <p:cNvSpPr>
            <a:spLocks noGrp="1" noChangeArrowheads="1"/>
          </p:cNvSpPr>
          <p:nvPr>
            <p:ph type="body" idx="1"/>
          </p:nvPr>
        </p:nvSpPr>
        <p:spPr/>
        <p:txBody>
          <a:bodyPr/>
          <a:lstStyle/>
          <a:p>
            <a:pPr eaLnBrk="1" hangingPunct="1"/>
            <a:r>
              <a:rPr lang="zh-CN" altLang="en-US" smtClean="0"/>
              <a:t>最终生成的决策树</a:t>
            </a:r>
          </a:p>
        </p:txBody>
      </p:sp>
      <p:sp>
        <p:nvSpPr>
          <p:cNvPr id="60420" name="Rectangle 4"/>
          <p:cNvSpPr>
            <a:spLocks noChangeArrowheads="1"/>
          </p:cNvSpPr>
          <p:nvPr/>
        </p:nvSpPr>
        <p:spPr bwMode="auto">
          <a:xfrm>
            <a:off x="3657600" y="3048000"/>
            <a:ext cx="1295400" cy="381000"/>
          </a:xfrm>
          <a:prstGeom prst="rect">
            <a:avLst/>
          </a:prstGeom>
          <a:solidFill>
            <a:srgbClr val="FF00FF">
              <a:alpha val="38823"/>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latin typeface="Arial" panose="020B0604020202020204" pitchFamily="34" charset="0"/>
              </a:rPr>
              <a:t>体形</a:t>
            </a:r>
          </a:p>
        </p:txBody>
      </p:sp>
      <p:sp>
        <p:nvSpPr>
          <p:cNvPr id="60421" name="Line 5"/>
          <p:cNvSpPr>
            <a:spLocks noChangeShapeType="1"/>
          </p:cNvSpPr>
          <p:nvPr/>
        </p:nvSpPr>
        <p:spPr bwMode="auto">
          <a:xfrm flipH="1">
            <a:off x="3352800" y="3429000"/>
            <a:ext cx="685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2" name="Line 6"/>
          <p:cNvSpPr>
            <a:spLocks noChangeShapeType="1"/>
          </p:cNvSpPr>
          <p:nvPr/>
        </p:nvSpPr>
        <p:spPr bwMode="auto">
          <a:xfrm>
            <a:off x="4267200" y="3429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3" name="Line 7"/>
          <p:cNvSpPr>
            <a:spLocks noChangeShapeType="1"/>
          </p:cNvSpPr>
          <p:nvPr/>
        </p:nvSpPr>
        <p:spPr bwMode="auto">
          <a:xfrm>
            <a:off x="4572000" y="34290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24" name="Text Box 8"/>
          <p:cNvSpPr txBox="1">
            <a:spLocks noChangeArrowheads="1"/>
          </p:cNvSpPr>
          <p:nvPr/>
        </p:nvSpPr>
        <p:spPr bwMode="auto">
          <a:xfrm>
            <a:off x="3352800" y="35052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大</a:t>
            </a:r>
          </a:p>
        </p:txBody>
      </p:sp>
      <p:sp>
        <p:nvSpPr>
          <p:cNvPr id="60425" name="Text Box 9"/>
          <p:cNvSpPr txBox="1">
            <a:spLocks noChangeArrowheads="1"/>
          </p:cNvSpPr>
          <p:nvPr/>
        </p:nvSpPr>
        <p:spPr bwMode="auto">
          <a:xfrm>
            <a:off x="3962400" y="36576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中</a:t>
            </a:r>
          </a:p>
        </p:txBody>
      </p:sp>
      <p:sp>
        <p:nvSpPr>
          <p:cNvPr id="60426" name="Text Box 10"/>
          <p:cNvSpPr txBox="1">
            <a:spLocks noChangeArrowheads="1"/>
          </p:cNvSpPr>
          <p:nvPr/>
        </p:nvSpPr>
        <p:spPr bwMode="auto">
          <a:xfrm>
            <a:off x="4953000" y="35814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小</a:t>
            </a:r>
          </a:p>
        </p:txBody>
      </p:sp>
      <p:sp>
        <p:nvSpPr>
          <p:cNvPr id="60427" name="Oval 11"/>
          <p:cNvSpPr>
            <a:spLocks noChangeArrowheads="1"/>
          </p:cNvSpPr>
          <p:nvPr/>
        </p:nvSpPr>
        <p:spPr bwMode="auto">
          <a:xfrm>
            <a:off x="2895600" y="4038600"/>
            <a:ext cx="914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危险</a:t>
            </a:r>
          </a:p>
        </p:txBody>
      </p:sp>
      <p:sp>
        <p:nvSpPr>
          <p:cNvPr id="60428" name="Rectangle 12"/>
          <p:cNvSpPr>
            <a:spLocks noChangeArrowheads="1"/>
          </p:cNvSpPr>
          <p:nvPr/>
        </p:nvSpPr>
        <p:spPr bwMode="auto">
          <a:xfrm>
            <a:off x="3962400" y="4114800"/>
            <a:ext cx="609600" cy="304800"/>
          </a:xfrm>
          <a:prstGeom prst="rect">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颜色</a:t>
            </a:r>
          </a:p>
        </p:txBody>
      </p:sp>
      <p:sp>
        <p:nvSpPr>
          <p:cNvPr id="60429" name="Rectangle 13"/>
          <p:cNvSpPr>
            <a:spLocks noChangeArrowheads="1"/>
          </p:cNvSpPr>
          <p:nvPr/>
        </p:nvSpPr>
        <p:spPr bwMode="auto">
          <a:xfrm>
            <a:off x="4953000" y="4191000"/>
            <a:ext cx="609600" cy="304800"/>
          </a:xfrm>
          <a:prstGeom prst="rect">
            <a:avLst/>
          </a:prstGeom>
          <a:solidFill>
            <a:srgbClr val="CC99FF">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颜色</a:t>
            </a:r>
          </a:p>
        </p:txBody>
      </p:sp>
      <p:sp>
        <p:nvSpPr>
          <p:cNvPr id="60430" name="Line 14"/>
          <p:cNvSpPr>
            <a:spLocks noChangeShapeType="1"/>
          </p:cNvSpPr>
          <p:nvPr/>
        </p:nvSpPr>
        <p:spPr bwMode="auto">
          <a:xfrm flipH="1">
            <a:off x="3657600" y="4419600"/>
            <a:ext cx="457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1" name="Oval 15"/>
          <p:cNvSpPr>
            <a:spLocks noChangeArrowheads="1"/>
          </p:cNvSpPr>
          <p:nvPr/>
        </p:nvSpPr>
        <p:spPr bwMode="auto">
          <a:xfrm>
            <a:off x="3124200" y="4876800"/>
            <a:ext cx="10668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不危险</a:t>
            </a:r>
          </a:p>
        </p:txBody>
      </p:sp>
      <p:sp>
        <p:nvSpPr>
          <p:cNvPr id="60432" name="Text Box 16"/>
          <p:cNvSpPr txBox="1">
            <a:spLocks noChangeArrowheads="1"/>
          </p:cNvSpPr>
          <p:nvPr/>
        </p:nvSpPr>
        <p:spPr bwMode="auto">
          <a:xfrm>
            <a:off x="3641725" y="43656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黑</a:t>
            </a:r>
          </a:p>
        </p:txBody>
      </p:sp>
      <p:sp>
        <p:nvSpPr>
          <p:cNvPr id="60433" name="Line 17"/>
          <p:cNvSpPr>
            <a:spLocks noChangeShapeType="1"/>
          </p:cNvSpPr>
          <p:nvPr/>
        </p:nvSpPr>
        <p:spPr bwMode="auto">
          <a:xfrm>
            <a:off x="4343400" y="441960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4" name="Rectangle 18"/>
          <p:cNvSpPr>
            <a:spLocks noChangeArrowheads="1"/>
          </p:cNvSpPr>
          <p:nvPr/>
        </p:nvSpPr>
        <p:spPr bwMode="auto">
          <a:xfrm>
            <a:off x="4343400" y="4953000"/>
            <a:ext cx="685800" cy="304800"/>
          </a:xfrm>
          <a:prstGeom prst="rect">
            <a:avLst/>
          </a:prstGeom>
          <a:solidFill>
            <a:srgbClr val="FF99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毛型</a:t>
            </a:r>
          </a:p>
        </p:txBody>
      </p:sp>
      <p:sp>
        <p:nvSpPr>
          <p:cNvPr id="60435" name="Text Box 19"/>
          <p:cNvSpPr txBox="1">
            <a:spLocks noChangeArrowheads="1"/>
          </p:cNvSpPr>
          <p:nvPr/>
        </p:nvSpPr>
        <p:spPr bwMode="auto">
          <a:xfrm>
            <a:off x="4495800" y="44958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棕</a:t>
            </a:r>
          </a:p>
        </p:txBody>
      </p:sp>
      <p:sp>
        <p:nvSpPr>
          <p:cNvPr id="60436" name="Line 20"/>
          <p:cNvSpPr>
            <a:spLocks noChangeShapeType="1"/>
          </p:cNvSpPr>
          <p:nvPr/>
        </p:nvSpPr>
        <p:spPr bwMode="auto">
          <a:xfrm>
            <a:off x="5257800" y="4495800"/>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7" name="Line 21"/>
          <p:cNvSpPr>
            <a:spLocks noChangeShapeType="1"/>
          </p:cNvSpPr>
          <p:nvPr/>
        </p:nvSpPr>
        <p:spPr bwMode="auto">
          <a:xfrm>
            <a:off x="5410200" y="4495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38" name="Oval 22"/>
          <p:cNvSpPr>
            <a:spLocks noChangeArrowheads="1"/>
          </p:cNvSpPr>
          <p:nvPr/>
        </p:nvSpPr>
        <p:spPr bwMode="auto">
          <a:xfrm>
            <a:off x="5029200" y="5181600"/>
            <a:ext cx="762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不危险</a:t>
            </a:r>
          </a:p>
        </p:txBody>
      </p:sp>
      <p:sp>
        <p:nvSpPr>
          <p:cNvPr id="60439" name="Rectangle 23"/>
          <p:cNvSpPr>
            <a:spLocks noChangeArrowheads="1"/>
          </p:cNvSpPr>
          <p:nvPr/>
        </p:nvSpPr>
        <p:spPr bwMode="auto">
          <a:xfrm>
            <a:off x="5867400" y="5181600"/>
            <a:ext cx="685800" cy="304800"/>
          </a:xfrm>
          <a:prstGeom prst="rect">
            <a:avLst/>
          </a:prstGeom>
          <a:solidFill>
            <a:srgbClr val="FF99CC">
              <a:alpha val="50195"/>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毛型</a:t>
            </a:r>
          </a:p>
        </p:txBody>
      </p:sp>
      <p:sp>
        <p:nvSpPr>
          <p:cNvPr id="60440" name="Text Box 24"/>
          <p:cNvSpPr txBox="1">
            <a:spLocks noChangeArrowheads="1"/>
          </p:cNvSpPr>
          <p:nvPr/>
        </p:nvSpPr>
        <p:spPr bwMode="auto">
          <a:xfrm>
            <a:off x="5029200" y="46482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黑</a:t>
            </a:r>
          </a:p>
        </p:txBody>
      </p:sp>
      <p:sp>
        <p:nvSpPr>
          <p:cNvPr id="60441" name="Text Box 25"/>
          <p:cNvSpPr txBox="1">
            <a:spLocks noChangeArrowheads="1"/>
          </p:cNvSpPr>
          <p:nvPr/>
        </p:nvSpPr>
        <p:spPr bwMode="auto">
          <a:xfrm>
            <a:off x="5638800" y="457200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棕</a:t>
            </a:r>
          </a:p>
        </p:txBody>
      </p:sp>
      <p:sp>
        <p:nvSpPr>
          <p:cNvPr id="60442" name="Line 26"/>
          <p:cNvSpPr>
            <a:spLocks noChangeShapeType="1"/>
          </p:cNvSpPr>
          <p:nvPr/>
        </p:nvSpPr>
        <p:spPr bwMode="auto">
          <a:xfrm flipH="1">
            <a:off x="3962400" y="5257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3" name="Line 27"/>
          <p:cNvSpPr>
            <a:spLocks noChangeShapeType="1"/>
          </p:cNvSpPr>
          <p:nvPr/>
        </p:nvSpPr>
        <p:spPr bwMode="auto">
          <a:xfrm>
            <a:off x="4724400" y="52578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4" name="Oval 28"/>
          <p:cNvSpPr>
            <a:spLocks noChangeArrowheads="1"/>
          </p:cNvSpPr>
          <p:nvPr/>
        </p:nvSpPr>
        <p:spPr bwMode="auto">
          <a:xfrm>
            <a:off x="3505200" y="5791200"/>
            <a:ext cx="8382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不危险</a:t>
            </a:r>
          </a:p>
        </p:txBody>
      </p:sp>
      <p:sp>
        <p:nvSpPr>
          <p:cNvPr id="60445" name="Oval 29"/>
          <p:cNvSpPr>
            <a:spLocks noChangeArrowheads="1"/>
          </p:cNvSpPr>
          <p:nvPr/>
        </p:nvSpPr>
        <p:spPr bwMode="auto">
          <a:xfrm>
            <a:off x="4495800" y="5791200"/>
            <a:ext cx="9144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危险</a:t>
            </a:r>
          </a:p>
        </p:txBody>
      </p:sp>
      <p:sp>
        <p:nvSpPr>
          <p:cNvPr id="60446" name="Line 30"/>
          <p:cNvSpPr>
            <a:spLocks noChangeShapeType="1"/>
          </p:cNvSpPr>
          <p:nvPr/>
        </p:nvSpPr>
        <p:spPr bwMode="auto">
          <a:xfrm flipH="1">
            <a:off x="6096000" y="5486400"/>
            <a:ext cx="76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7" name="Line 31"/>
          <p:cNvSpPr>
            <a:spLocks noChangeShapeType="1"/>
          </p:cNvSpPr>
          <p:nvPr/>
        </p:nvSpPr>
        <p:spPr bwMode="auto">
          <a:xfrm>
            <a:off x="6324600" y="5486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448" name="Oval 32"/>
          <p:cNvSpPr>
            <a:spLocks noChangeArrowheads="1"/>
          </p:cNvSpPr>
          <p:nvPr/>
        </p:nvSpPr>
        <p:spPr bwMode="auto">
          <a:xfrm>
            <a:off x="5715000" y="59436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不危险</a:t>
            </a:r>
          </a:p>
        </p:txBody>
      </p:sp>
      <p:sp>
        <p:nvSpPr>
          <p:cNvPr id="60449" name="Oval 33"/>
          <p:cNvSpPr>
            <a:spLocks noChangeArrowheads="1"/>
          </p:cNvSpPr>
          <p:nvPr/>
        </p:nvSpPr>
        <p:spPr bwMode="auto">
          <a:xfrm>
            <a:off x="6629400" y="5867400"/>
            <a:ext cx="9144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a:latin typeface="Arial" panose="020B0604020202020204" pitchFamily="34" charset="0"/>
              </a:rPr>
              <a:t>危险</a:t>
            </a:r>
          </a:p>
        </p:txBody>
      </p:sp>
      <p:sp>
        <p:nvSpPr>
          <p:cNvPr id="60450" name="Text Box 34"/>
          <p:cNvSpPr txBox="1">
            <a:spLocks noChangeArrowheads="1"/>
          </p:cNvSpPr>
          <p:nvPr/>
        </p:nvSpPr>
        <p:spPr bwMode="auto">
          <a:xfrm>
            <a:off x="6400800" y="54864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卷毛</a:t>
            </a:r>
          </a:p>
        </p:txBody>
      </p:sp>
      <p:sp>
        <p:nvSpPr>
          <p:cNvPr id="60451" name="Text Box 35"/>
          <p:cNvSpPr txBox="1">
            <a:spLocks noChangeArrowheads="1"/>
          </p:cNvSpPr>
          <p:nvPr/>
        </p:nvSpPr>
        <p:spPr bwMode="auto">
          <a:xfrm>
            <a:off x="5791200" y="55626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光滑</a:t>
            </a:r>
          </a:p>
        </p:txBody>
      </p:sp>
      <p:sp>
        <p:nvSpPr>
          <p:cNvPr id="60452" name="Text Box 36"/>
          <p:cNvSpPr txBox="1">
            <a:spLocks noChangeArrowheads="1"/>
          </p:cNvSpPr>
          <p:nvPr/>
        </p:nvSpPr>
        <p:spPr bwMode="auto">
          <a:xfrm>
            <a:off x="3810000" y="53340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卷毛</a:t>
            </a:r>
          </a:p>
        </p:txBody>
      </p:sp>
      <p:sp>
        <p:nvSpPr>
          <p:cNvPr id="60453" name="Text Box 37"/>
          <p:cNvSpPr txBox="1">
            <a:spLocks noChangeArrowheads="1"/>
          </p:cNvSpPr>
          <p:nvPr/>
        </p:nvSpPr>
        <p:spPr bwMode="auto">
          <a:xfrm>
            <a:off x="4495800" y="54102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a:latin typeface="Arial" panose="020B0604020202020204" pitchFamily="34" charset="0"/>
              </a:rPr>
              <a:t>光滑</a:t>
            </a:r>
          </a:p>
        </p:txBody>
      </p:sp>
    </p:spTree>
    <p:extLst>
      <p:ext uri="{BB962C8B-B14F-4D97-AF65-F5344CB8AC3E}">
        <p14:creationId xmlns:p14="http://schemas.microsoft.com/office/powerpoint/2010/main" val="2693931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b="1" smtClean="0"/>
              <a:t>决策树的建立</a:t>
            </a:r>
            <a:r>
              <a:rPr lang="zh-CN" altLang="en-US" sz="3200" b="1" smtClean="0"/>
              <a:t/>
            </a:r>
            <a:br>
              <a:rPr lang="zh-CN" altLang="en-US" sz="3200" b="1" smtClean="0"/>
            </a:br>
            <a:r>
              <a:rPr lang="zh-CN" altLang="en-US" sz="3200" b="1" smtClean="0"/>
              <a:t>			</a:t>
            </a:r>
            <a:r>
              <a:rPr lang="en-US" altLang="zh-CN" sz="3200" b="1" smtClean="0"/>
              <a:t>-- </a:t>
            </a:r>
            <a:r>
              <a:rPr lang="zh-CN" altLang="en-US" sz="3200" b="1" smtClean="0"/>
              <a:t>决策树建立的关键</a:t>
            </a:r>
          </a:p>
        </p:txBody>
      </p:sp>
      <p:grpSp>
        <p:nvGrpSpPr>
          <p:cNvPr id="64515" name="Group 124"/>
          <p:cNvGrpSpPr>
            <a:grpSpLocks/>
          </p:cNvGrpSpPr>
          <p:nvPr/>
        </p:nvGrpSpPr>
        <p:grpSpPr bwMode="auto">
          <a:xfrm>
            <a:off x="5715000" y="4343400"/>
            <a:ext cx="2571750" cy="1447800"/>
            <a:chOff x="3744" y="1440"/>
            <a:chExt cx="1620" cy="912"/>
          </a:xfrm>
        </p:grpSpPr>
        <p:sp>
          <p:nvSpPr>
            <p:cNvPr id="64605" name="Text Box 125"/>
            <p:cNvSpPr txBox="1">
              <a:spLocks noChangeArrowheads="1"/>
            </p:cNvSpPr>
            <p:nvPr/>
          </p:nvSpPr>
          <p:spPr bwMode="auto">
            <a:xfrm>
              <a:off x="4128" y="1440"/>
              <a:ext cx="912" cy="333"/>
            </a:xfrm>
            <a:prstGeom prst="rect">
              <a:avLst/>
            </a:prstGeom>
            <a:solidFill>
              <a:srgbClr val="66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a:t>树根？</a:t>
              </a:r>
            </a:p>
          </p:txBody>
        </p:sp>
        <p:sp>
          <p:nvSpPr>
            <p:cNvPr id="64606" name="Line 126"/>
            <p:cNvSpPr>
              <a:spLocks noChangeShapeType="1"/>
            </p:cNvSpPr>
            <p:nvPr/>
          </p:nvSpPr>
          <p:spPr bwMode="auto">
            <a:xfrm flipH="1">
              <a:off x="3744" y="1776"/>
              <a:ext cx="672"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07" name="Line 127"/>
            <p:cNvSpPr>
              <a:spLocks noChangeShapeType="1"/>
            </p:cNvSpPr>
            <p:nvPr/>
          </p:nvSpPr>
          <p:spPr bwMode="auto">
            <a:xfrm>
              <a:off x="4512" y="1776"/>
              <a:ext cx="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08" name="Line 128"/>
            <p:cNvSpPr>
              <a:spLocks noChangeShapeType="1"/>
            </p:cNvSpPr>
            <p:nvPr/>
          </p:nvSpPr>
          <p:spPr bwMode="auto">
            <a:xfrm>
              <a:off x="4656" y="1776"/>
              <a:ext cx="708"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4516" name="Text Box 129"/>
          <p:cNvSpPr txBox="1">
            <a:spLocks noChangeArrowheads="1"/>
          </p:cNvSpPr>
          <p:nvPr/>
        </p:nvSpPr>
        <p:spPr bwMode="auto">
          <a:xfrm>
            <a:off x="5638800" y="2209800"/>
            <a:ext cx="2895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800"/>
              <a:t>建立一个好的决策树的</a:t>
            </a:r>
            <a:r>
              <a:rPr kumimoji="0" lang="zh-CN" altLang="en-US" sz="2800">
                <a:solidFill>
                  <a:srgbClr val="FF0066"/>
                </a:solidFill>
              </a:rPr>
              <a:t>关键</a:t>
            </a:r>
            <a:r>
              <a:rPr kumimoji="0" lang="zh-CN" altLang="en-US" sz="2800"/>
              <a:t>是决定树根和子树根的属性</a:t>
            </a:r>
          </a:p>
        </p:txBody>
      </p:sp>
      <p:graphicFrame>
        <p:nvGraphicFramePr>
          <p:cNvPr id="185562" name="Group 218"/>
          <p:cNvGraphicFramePr>
            <a:graphicFrameLocks noGrp="1"/>
          </p:cNvGraphicFramePr>
          <p:nvPr/>
        </p:nvGraphicFramePr>
        <p:xfrm>
          <a:off x="533400" y="2057400"/>
          <a:ext cx="4419600" cy="4067177"/>
        </p:xfrm>
        <a:graphic>
          <a:graphicData uri="http://schemas.openxmlformats.org/drawingml/2006/table">
            <a:tbl>
              <a:tblPr/>
              <a:tblGrid>
                <a:gridCol w="914400">
                  <a:extLst>
                    <a:ext uri="{9D8B030D-6E8A-4147-A177-3AD203B41FA5}">
                      <a16:colId xmlns:a16="http://schemas.microsoft.com/office/drawing/2014/main" val="20000"/>
                    </a:ext>
                  </a:extLst>
                </a:gridCol>
                <a:gridCol w="871538">
                  <a:extLst>
                    <a:ext uri="{9D8B030D-6E8A-4147-A177-3AD203B41FA5}">
                      <a16:colId xmlns:a16="http://schemas.microsoft.com/office/drawing/2014/main" val="20001"/>
                    </a:ext>
                  </a:extLst>
                </a:gridCol>
                <a:gridCol w="766762">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1101725">
                  <a:extLst>
                    <a:ext uri="{9D8B030D-6E8A-4147-A177-3AD203B41FA5}">
                      <a16:colId xmlns:a16="http://schemas.microsoft.com/office/drawing/2014/main" val="20004"/>
                    </a:ext>
                  </a:extLst>
                </a:gridCol>
              </a:tblGrid>
              <a:tr h="304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273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43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4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676069520"/>
      </p:ext>
    </p:extLst>
  </p:cSld>
  <p:clrMapOvr>
    <a:masterClrMapping/>
  </p:clrMapOvr>
  <p:transition spd="med">
    <p:pull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b="1" dirty="0"/>
              <a:t>引言</a:t>
            </a:r>
            <a:endParaRPr lang="en-US" altLang="zh-CN" sz="2800" b="1" dirty="0"/>
          </a:p>
          <a:p>
            <a:r>
              <a:rPr lang="zh-CN" altLang="en-US" sz="2800" b="1" dirty="0"/>
              <a:t>线性支持向量机</a:t>
            </a:r>
            <a:endParaRPr lang="en-US" altLang="zh-CN" sz="2800" b="1" dirty="0"/>
          </a:p>
          <a:p>
            <a:r>
              <a:rPr lang="zh-CN" altLang="en-US" sz="2800" b="1" dirty="0"/>
              <a:t>非线性支持向量机</a:t>
            </a:r>
          </a:p>
        </p:txBody>
      </p:sp>
      <p:sp>
        <p:nvSpPr>
          <p:cNvPr id="3" name="标题 2"/>
          <p:cNvSpPr>
            <a:spLocks noGrp="1"/>
          </p:cNvSpPr>
          <p:nvPr>
            <p:ph type="title"/>
          </p:nvPr>
        </p:nvSpPr>
        <p:spPr/>
        <p:txBody>
          <a:bodyPr/>
          <a:lstStyle/>
          <a:p>
            <a:r>
              <a:rPr lang="zh-CN" altLang="en-US" dirty="0"/>
              <a:t>内容</a:t>
            </a:r>
          </a:p>
        </p:txBody>
      </p:sp>
    </p:spTree>
    <p:extLst>
      <p:ext uri="{BB962C8B-B14F-4D97-AF65-F5344CB8AC3E}">
        <p14:creationId xmlns:p14="http://schemas.microsoft.com/office/powerpoint/2010/main" val="16588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smtClean="0"/>
              <a:t>决策树分类算法－</a:t>
            </a:r>
            <a:r>
              <a:rPr lang="en-US" altLang="zh-CN" smtClean="0"/>
              <a:t>ID3</a:t>
            </a:r>
            <a:r>
              <a:rPr lang="zh-CN" altLang="en-US" smtClean="0"/>
              <a:t>算法</a:t>
            </a:r>
          </a:p>
        </p:txBody>
      </p:sp>
      <p:sp>
        <p:nvSpPr>
          <p:cNvPr id="66563" name="Rectangle 3"/>
          <p:cNvSpPr>
            <a:spLocks noGrp="1" noChangeArrowheads="1"/>
          </p:cNvSpPr>
          <p:nvPr>
            <p:ph type="body" idx="1"/>
          </p:nvPr>
        </p:nvSpPr>
        <p:spPr/>
        <p:txBody>
          <a:bodyPr/>
          <a:lstStyle/>
          <a:p>
            <a:pPr eaLnBrk="1" hangingPunct="1"/>
            <a:r>
              <a:rPr lang="zh-CN" altLang="en-US" smtClean="0"/>
              <a:t>基本思想：</a:t>
            </a:r>
          </a:p>
          <a:p>
            <a:pPr eaLnBrk="1" hangingPunct="1">
              <a:buFont typeface="Wingdings" panose="05000000000000000000" pitchFamily="2" charset="2"/>
              <a:buNone/>
            </a:pPr>
            <a:r>
              <a:rPr lang="zh-CN" altLang="en-US" smtClean="0"/>
              <a:t>    按一定</a:t>
            </a:r>
            <a:r>
              <a:rPr lang="zh-CN" altLang="en-US" smtClean="0">
                <a:solidFill>
                  <a:srgbClr val="FF0066"/>
                </a:solidFill>
              </a:rPr>
              <a:t>准则</a:t>
            </a:r>
            <a:r>
              <a:rPr lang="zh-CN" altLang="en-US" smtClean="0"/>
              <a:t>选择一个条件属性作为根节点，根据其属性取值将整个例子空间划分为几个子空间，然后递归使用这一准则继续划分，直到所有底层子空间只含有一类例子，决策树构造结束。</a:t>
            </a:r>
          </a:p>
          <a:p>
            <a:pPr eaLnBrk="1" hangingPunct="1">
              <a:buFont typeface="Wingdings" panose="05000000000000000000" pitchFamily="2" charset="2"/>
              <a:buNone/>
            </a:pPr>
            <a:endParaRPr lang="zh-CN" altLang="en-US" smtClean="0"/>
          </a:p>
          <a:p>
            <a:pPr eaLnBrk="1" hangingPunct="1">
              <a:buFont typeface="Wingdings" panose="05000000000000000000" pitchFamily="2" charset="2"/>
              <a:buNone/>
            </a:pPr>
            <a:endParaRPr lang="en-US" altLang="zh-CN" smtClean="0"/>
          </a:p>
        </p:txBody>
      </p:sp>
    </p:spTree>
    <p:extLst>
      <p:ext uri="{BB962C8B-B14F-4D97-AF65-F5344CB8AC3E}">
        <p14:creationId xmlns:p14="http://schemas.microsoft.com/office/powerpoint/2010/main" val="1944458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t>ID3</a:t>
            </a:r>
            <a:r>
              <a:rPr lang="zh-CN" altLang="en-US" smtClean="0"/>
              <a:t>学习算法</a:t>
            </a:r>
          </a:p>
        </p:txBody>
      </p:sp>
      <p:sp>
        <p:nvSpPr>
          <p:cNvPr id="68611" name="Rectangle 3"/>
          <p:cNvSpPr>
            <a:spLocks noGrp="1" noChangeArrowheads="1"/>
          </p:cNvSpPr>
          <p:nvPr>
            <p:ph type="body" idx="1"/>
          </p:nvPr>
        </p:nvSpPr>
        <p:spPr/>
        <p:txBody>
          <a:bodyPr/>
          <a:lstStyle/>
          <a:p>
            <a:pPr eaLnBrk="1" hangingPunct="1"/>
            <a:r>
              <a:rPr lang="en-US" altLang="zh-CN" smtClean="0">
                <a:solidFill>
                  <a:srgbClr val="FF0066"/>
                </a:solidFill>
              </a:rPr>
              <a:t>1 </a:t>
            </a:r>
            <a:r>
              <a:rPr lang="zh-CN" altLang="en-US" smtClean="0">
                <a:solidFill>
                  <a:srgbClr val="FF0066"/>
                </a:solidFill>
              </a:rPr>
              <a:t>熵  </a:t>
            </a:r>
            <a:r>
              <a:rPr lang="zh-CN" altLang="en-US" sz="2800" smtClean="0">
                <a:solidFill>
                  <a:schemeClr val="tx2"/>
                </a:solidFill>
              </a:rPr>
              <a:t>度量样例的纯度   </a:t>
            </a:r>
            <a:r>
              <a:rPr lang="en-US" altLang="zh-CN" sz="2800" smtClean="0">
                <a:solidFill>
                  <a:schemeClr val="tx2"/>
                </a:solidFill>
              </a:rPr>
              <a:t>(</a:t>
            </a:r>
            <a:r>
              <a:rPr lang="zh-CN" altLang="en-US" sz="2800" smtClean="0">
                <a:solidFill>
                  <a:schemeClr val="tx2"/>
                </a:solidFill>
              </a:rPr>
              <a:t>度量标准</a:t>
            </a:r>
            <a:r>
              <a:rPr lang="en-US" altLang="zh-CN" sz="2800" smtClean="0">
                <a:solidFill>
                  <a:schemeClr val="tx2"/>
                </a:solidFill>
              </a:rPr>
              <a:t>)</a:t>
            </a:r>
            <a:endParaRPr lang="en-US" altLang="zh-CN" smtClean="0">
              <a:solidFill>
                <a:schemeClr val="tx2"/>
              </a:solidFill>
            </a:endParaRPr>
          </a:p>
          <a:p>
            <a:pPr eaLnBrk="1" hangingPunct="1">
              <a:buFont typeface="Wingdings" panose="05000000000000000000" pitchFamily="2" charset="2"/>
              <a:buNone/>
            </a:pPr>
            <a:r>
              <a:rPr lang="en-US" altLang="zh-CN" smtClean="0">
                <a:solidFill>
                  <a:srgbClr val="FF0066"/>
                </a:solidFill>
              </a:rPr>
              <a:t>    </a:t>
            </a:r>
            <a:r>
              <a:rPr lang="zh-CN" altLang="en-US" smtClean="0">
                <a:solidFill>
                  <a:srgbClr val="FF0066"/>
                </a:solidFill>
              </a:rPr>
              <a:t>熵</a:t>
            </a:r>
            <a:r>
              <a:rPr lang="zh-CN" altLang="en-US" sz="2800" smtClean="0"/>
              <a:t>定义：设</a:t>
            </a:r>
            <a:r>
              <a:rPr lang="en-US" altLang="zh-CN" sz="2800" smtClean="0"/>
              <a:t>S</a:t>
            </a:r>
            <a:r>
              <a:rPr lang="zh-CN" altLang="en-US" sz="2800" smtClean="0"/>
              <a:t>是</a:t>
            </a:r>
            <a:r>
              <a:rPr lang="en-US" altLang="zh-CN" sz="2800" smtClean="0"/>
              <a:t>n</a:t>
            </a:r>
            <a:r>
              <a:rPr lang="zh-CN" altLang="en-US" sz="2800" smtClean="0"/>
              <a:t>个数据样本的集合，将样本划分为</a:t>
            </a:r>
            <a:r>
              <a:rPr lang="en-US" altLang="zh-CN" sz="2800" smtClean="0"/>
              <a:t>c</a:t>
            </a:r>
            <a:r>
              <a:rPr lang="zh-CN" altLang="en-US" sz="2800" smtClean="0"/>
              <a:t>个不同的类，每个类含样本数   ，则</a:t>
            </a:r>
            <a:r>
              <a:rPr lang="en-US" altLang="zh-CN" sz="2800" smtClean="0"/>
              <a:t>S</a:t>
            </a:r>
            <a:r>
              <a:rPr lang="zh-CN" altLang="en-US" sz="2800" smtClean="0"/>
              <a:t>划分为</a:t>
            </a:r>
            <a:r>
              <a:rPr lang="en-US" altLang="zh-CN" sz="2800" smtClean="0"/>
              <a:t>c</a:t>
            </a:r>
            <a:r>
              <a:rPr lang="zh-CN" altLang="en-US" sz="2800" smtClean="0"/>
              <a:t>个类的熵为</a:t>
            </a:r>
          </a:p>
          <a:p>
            <a:pPr eaLnBrk="1" hangingPunct="1">
              <a:buFont typeface="Wingdings" panose="05000000000000000000" pitchFamily="2" charset="2"/>
              <a:buNone/>
            </a:pPr>
            <a:endParaRPr lang="en-US" altLang="zh-CN" sz="2800" smtClean="0"/>
          </a:p>
        </p:txBody>
      </p:sp>
      <p:graphicFrame>
        <p:nvGraphicFramePr>
          <p:cNvPr id="68612" name="Object 28"/>
          <p:cNvGraphicFramePr>
            <a:graphicFrameLocks noChangeAspect="1"/>
          </p:cNvGraphicFramePr>
          <p:nvPr/>
        </p:nvGraphicFramePr>
        <p:xfrm>
          <a:off x="7467600" y="3124200"/>
          <a:ext cx="355600" cy="533400"/>
        </p:xfrm>
        <a:graphic>
          <a:graphicData uri="http://schemas.openxmlformats.org/presentationml/2006/ole">
            <mc:AlternateContent xmlns:mc="http://schemas.openxmlformats.org/markup-compatibility/2006">
              <mc:Choice xmlns:v="urn:schemas-microsoft-com:vml" Requires="v">
                <p:oleObj spid="_x0000_s36886" name="Equation" r:id="rId4" imgW="152334" imgH="228501" progId="Equation.DSMT4">
                  <p:embed/>
                </p:oleObj>
              </mc:Choice>
              <mc:Fallback>
                <p:oleObj name="Equation" r:id="rId4" imgW="152334" imgH="228501" progId="Equation.DSMT4">
                  <p:embed/>
                  <p:pic>
                    <p:nvPicPr>
                      <p:cNvPr id="68612"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3124200"/>
                        <a:ext cx="35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613" name="Object 31"/>
          <p:cNvGraphicFramePr>
            <a:graphicFrameLocks noChangeAspect="1"/>
          </p:cNvGraphicFramePr>
          <p:nvPr/>
        </p:nvGraphicFramePr>
        <p:xfrm>
          <a:off x="1981200" y="4495800"/>
          <a:ext cx="6265863" cy="995363"/>
        </p:xfrm>
        <a:graphic>
          <a:graphicData uri="http://schemas.openxmlformats.org/presentationml/2006/ole">
            <mc:AlternateContent xmlns:mc="http://schemas.openxmlformats.org/markup-compatibility/2006">
              <mc:Choice xmlns:v="urn:schemas-microsoft-com:vml" Requires="v">
                <p:oleObj spid="_x0000_s36887" name="Equation" r:id="rId6" imgW="2501900" imgH="431800" progId="Equation.DSMT4">
                  <p:embed/>
                </p:oleObj>
              </mc:Choice>
              <mc:Fallback>
                <p:oleObj name="Equation" r:id="rId6" imgW="2501900" imgH="431800" progId="Equation.DSMT4">
                  <p:embed/>
                  <p:pic>
                    <p:nvPicPr>
                      <p:cNvPr id="68613"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495800"/>
                        <a:ext cx="6265863"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797176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0"/>
          <p:cNvSpPr>
            <a:spLocks noGrp="1" noChangeArrowheads="1"/>
          </p:cNvSpPr>
          <p:nvPr>
            <p:ph type="title"/>
          </p:nvPr>
        </p:nvSpPr>
        <p:spPr/>
        <p:txBody>
          <a:bodyPr/>
          <a:lstStyle/>
          <a:p>
            <a:pPr eaLnBrk="1" hangingPunct="1"/>
            <a:r>
              <a:rPr lang="en-US" altLang="zh-CN" smtClean="0"/>
              <a:t>ID3</a:t>
            </a:r>
            <a:r>
              <a:rPr lang="zh-CN" altLang="en-US" smtClean="0"/>
              <a:t>学习算法</a:t>
            </a:r>
          </a:p>
        </p:txBody>
      </p:sp>
      <p:graphicFrame>
        <p:nvGraphicFramePr>
          <p:cNvPr id="60501" name="Group 85"/>
          <p:cNvGraphicFramePr>
            <a:graphicFrameLocks noGrp="1"/>
          </p:cNvGraphicFramePr>
          <p:nvPr>
            <p:ph sz="half" idx="2"/>
          </p:nvPr>
        </p:nvGraphicFramePr>
        <p:xfrm>
          <a:off x="7848600" y="1487488"/>
          <a:ext cx="669925" cy="5242404"/>
        </p:xfrm>
        <a:graphic>
          <a:graphicData uri="http://schemas.openxmlformats.org/drawingml/2006/table">
            <a:tbl>
              <a:tblPr/>
              <a:tblGrid>
                <a:gridCol w="669925">
                  <a:extLst>
                    <a:ext uri="{9D8B030D-6E8A-4147-A177-3AD203B41FA5}">
                      <a16:colId xmlns:a16="http://schemas.microsoft.com/office/drawing/2014/main" val="20000"/>
                    </a:ext>
                  </a:extLst>
                </a:gridCol>
              </a:tblGrid>
              <a:tr h="3047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47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1"/>
                  </a:ext>
                </a:extLst>
              </a:tr>
              <a:tr h="3047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2"/>
                  </a:ext>
                </a:extLst>
              </a:tr>
              <a:tr h="518097">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97">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5"/>
                  </a:ext>
                </a:extLst>
              </a:tr>
              <a:tr h="3047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6"/>
                  </a:ext>
                </a:extLst>
              </a:tr>
              <a:tr h="3047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7"/>
                  </a:ext>
                </a:extLst>
              </a:tr>
              <a:tr h="518097">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7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9"/>
                  </a:ext>
                </a:extLst>
              </a:tr>
              <a:tr h="518097">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18097">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18097">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70691" name="Rectangle 63"/>
          <p:cNvSpPr>
            <a:spLocks noGrp="1" noChangeArrowheads="1"/>
          </p:cNvSpPr>
          <p:nvPr>
            <p:ph type="body" sz="half" idx="1"/>
          </p:nvPr>
        </p:nvSpPr>
        <p:spPr>
          <a:xfrm>
            <a:off x="1066800" y="2101850"/>
            <a:ext cx="6775450" cy="4114800"/>
          </a:xfrm>
        </p:spPr>
        <p:txBody>
          <a:bodyPr/>
          <a:lstStyle/>
          <a:p>
            <a:pPr eaLnBrk="1" hangingPunct="1"/>
            <a:r>
              <a:rPr lang="zh-CN" altLang="en-US" sz="2800" smtClean="0"/>
              <a:t>分为两类，“危险”的类有</a:t>
            </a:r>
            <a:r>
              <a:rPr lang="en-US" altLang="zh-CN" sz="2800" smtClean="0"/>
              <a:t>6</a:t>
            </a:r>
            <a:r>
              <a:rPr lang="zh-CN" altLang="en-US" sz="2800" smtClean="0"/>
              <a:t>个，“不危险”的类有</a:t>
            </a:r>
            <a:r>
              <a:rPr lang="en-US" altLang="zh-CN" sz="2800" smtClean="0"/>
              <a:t>6</a:t>
            </a:r>
            <a:r>
              <a:rPr lang="zh-CN" altLang="en-US" sz="2800" smtClean="0"/>
              <a:t>个，则划分为两类的信息熵为：</a:t>
            </a:r>
          </a:p>
          <a:p>
            <a:pPr eaLnBrk="1" hangingPunct="1"/>
            <a:endParaRPr lang="zh-CN" altLang="en-US" sz="2800" smtClean="0"/>
          </a:p>
          <a:p>
            <a:pPr eaLnBrk="1" hangingPunct="1"/>
            <a:endParaRPr lang="en-US" altLang="zh-CN" sz="2800" smtClean="0"/>
          </a:p>
        </p:txBody>
      </p:sp>
      <p:graphicFrame>
        <p:nvGraphicFramePr>
          <p:cNvPr id="70692" name="Object 71"/>
          <p:cNvGraphicFramePr>
            <a:graphicFrameLocks noChangeAspect="1"/>
          </p:cNvGraphicFramePr>
          <p:nvPr/>
        </p:nvGraphicFramePr>
        <p:xfrm>
          <a:off x="1371600" y="4114800"/>
          <a:ext cx="5867400" cy="685800"/>
        </p:xfrm>
        <a:graphic>
          <a:graphicData uri="http://schemas.openxmlformats.org/presentationml/2006/ole">
            <mc:AlternateContent xmlns:mc="http://schemas.openxmlformats.org/markup-compatibility/2006">
              <mc:Choice xmlns:v="urn:schemas-microsoft-com:vml" Requires="v">
                <p:oleObj spid="_x0000_s37900" name="Equation" r:id="rId4" imgW="2844800" imgH="393700" progId="Equation.DSMT4">
                  <p:embed/>
                </p:oleObj>
              </mc:Choice>
              <mc:Fallback>
                <p:oleObj name="Equation" r:id="rId4" imgW="2844800" imgH="393700" progId="Equation.DSMT4">
                  <p:embed/>
                  <p:pic>
                    <p:nvPicPr>
                      <p:cNvPr id="70692"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14800"/>
                        <a:ext cx="5867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492476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
        <p:nvSpPr>
          <p:cNvPr id="4" name="矩形 3"/>
          <p:cNvSpPr/>
          <p:nvPr/>
        </p:nvSpPr>
        <p:spPr>
          <a:xfrm>
            <a:off x="872067" y="2675467"/>
            <a:ext cx="7588365" cy="2031325"/>
          </a:xfrm>
          <a:prstGeom prst="rect">
            <a:avLst/>
          </a:prstGeom>
        </p:spPr>
        <p:txBody>
          <a:bodyPr wrap="square">
            <a:spAutoFit/>
          </a:bodyPr>
          <a:lstStyle/>
          <a:p>
            <a:pPr>
              <a:spcBef>
                <a:spcPct val="50000"/>
              </a:spcBef>
              <a:buFontTx/>
              <a:buChar char="•"/>
            </a:pPr>
            <a:r>
              <a:rPr lang="zh-CN" altLang="en-US" sz="2800" dirty="0">
                <a:solidFill>
                  <a:srgbClr val="FF0066"/>
                </a:solidFill>
                <a:latin typeface="+mn-ea"/>
              </a:rPr>
              <a:t>信息增益</a:t>
            </a:r>
            <a:r>
              <a:rPr lang="zh-CN" altLang="en-US" sz="2800" dirty="0">
                <a:latin typeface="+mn-ea"/>
              </a:rPr>
              <a:t>（</a:t>
            </a:r>
            <a:r>
              <a:rPr lang="en-US" altLang="zh-CN" sz="2800" dirty="0">
                <a:latin typeface="+mn-ea"/>
              </a:rPr>
              <a:t>Information Gain</a:t>
            </a:r>
            <a:r>
              <a:rPr lang="zh-CN" altLang="en-US" sz="2800" dirty="0">
                <a:latin typeface="+mn-ea"/>
              </a:rPr>
              <a:t>）</a:t>
            </a:r>
            <a:r>
              <a:rPr lang="zh-CN" altLang="en-US" sz="2800" dirty="0">
                <a:solidFill>
                  <a:schemeClr val="tx2"/>
                </a:solidFill>
                <a:latin typeface="+mn-ea"/>
              </a:rPr>
              <a:t>衡量属性区分训练样例的能力</a:t>
            </a:r>
            <a:r>
              <a:rPr lang="en-US" altLang="zh-CN" sz="2800" dirty="0">
                <a:solidFill>
                  <a:schemeClr val="tx2"/>
                </a:solidFill>
                <a:latin typeface="+mn-ea"/>
              </a:rPr>
              <a:t>:</a:t>
            </a:r>
            <a:r>
              <a:rPr lang="zh-CN" altLang="en-US" sz="2800" dirty="0">
                <a:solidFill>
                  <a:schemeClr val="tx2"/>
                </a:solidFill>
                <a:latin typeface="+mn-ea"/>
              </a:rPr>
              <a:t>一个属性的信息增益就是由于使用这个属性分割样例而导致的熵的降低</a:t>
            </a:r>
          </a:p>
          <a:p>
            <a:pPr>
              <a:spcBef>
                <a:spcPct val="50000"/>
              </a:spcBef>
              <a:buFontTx/>
              <a:buChar char="•"/>
            </a:pPr>
            <a:r>
              <a:rPr lang="zh-CN" altLang="en-US" sz="2800" dirty="0">
                <a:solidFill>
                  <a:schemeClr val="tx2"/>
                </a:solidFill>
                <a:latin typeface="+mn-ea"/>
              </a:rPr>
              <a:t>属性</a:t>
            </a:r>
            <a:r>
              <a:rPr lang="en-US" altLang="zh-CN" sz="2800" dirty="0">
                <a:solidFill>
                  <a:schemeClr val="tx2"/>
                </a:solidFill>
                <a:latin typeface="+mn-ea"/>
              </a:rPr>
              <a:t>A</a:t>
            </a:r>
            <a:r>
              <a:rPr lang="zh-CN" altLang="en-US" sz="2800" dirty="0">
                <a:solidFill>
                  <a:schemeClr val="tx2"/>
                </a:solidFill>
                <a:latin typeface="+mn-ea"/>
              </a:rPr>
              <a:t>相对样例集合</a:t>
            </a:r>
            <a:r>
              <a:rPr lang="en-US" altLang="zh-CN" sz="2800" dirty="0">
                <a:solidFill>
                  <a:schemeClr val="tx2"/>
                </a:solidFill>
                <a:latin typeface="+mn-ea"/>
              </a:rPr>
              <a:t>S</a:t>
            </a:r>
            <a:r>
              <a:rPr lang="zh-CN" altLang="en-US" sz="2800" dirty="0">
                <a:solidFill>
                  <a:schemeClr val="tx2"/>
                </a:solidFill>
                <a:latin typeface="+mn-ea"/>
              </a:rPr>
              <a:t>的信息增益定义：</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013176"/>
            <a:ext cx="7010400" cy="11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403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mtClean="0"/>
              <a:t>ID3</a:t>
            </a:r>
            <a:r>
              <a:rPr lang="zh-CN" altLang="en-US" smtClean="0"/>
              <a:t>学习算法</a:t>
            </a:r>
          </a:p>
        </p:txBody>
      </p:sp>
      <p:sp>
        <p:nvSpPr>
          <p:cNvPr id="74755" name="Rectangle 245"/>
          <p:cNvSpPr>
            <a:spLocks noGrp="1" noChangeArrowheads="1"/>
          </p:cNvSpPr>
          <p:nvPr>
            <p:ph type="body" sz="half" idx="1"/>
          </p:nvPr>
        </p:nvSpPr>
        <p:spPr>
          <a:xfrm>
            <a:off x="1066800" y="1828800"/>
            <a:ext cx="3810000" cy="4114800"/>
          </a:xfrm>
        </p:spPr>
        <p:txBody>
          <a:bodyPr/>
          <a:lstStyle/>
          <a:p>
            <a:pPr eaLnBrk="1" hangingPunct="1"/>
            <a:r>
              <a:rPr lang="zh-CN" altLang="en-US" sz="2400" b="1" smtClean="0"/>
              <a:t>根据“体形”取值可分为</a:t>
            </a:r>
            <a:r>
              <a:rPr lang="en-US" altLang="zh-CN" sz="2400" b="1" smtClean="0"/>
              <a:t>3</a:t>
            </a:r>
            <a:r>
              <a:rPr lang="zh-CN" altLang="en-US" sz="2400" b="1" smtClean="0"/>
              <a:t>个子树，每类划分为</a:t>
            </a:r>
            <a:r>
              <a:rPr lang="en-US" altLang="zh-CN" sz="2400" b="1" smtClean="0"/>
              <a:t>2</a:t>
            </a:r>
            <a:r>
              <a:rPr lang="zh-CN" altLang="en-US" sz="2400" b="1" smtClean="0"/>
              <a:t>类，每个子树进行划分的信息熵为：</a:t>
            </a:r>
          </a:p>
        </p:txBody>
      </p:sp>
      <p:graphicFrame>
        <p:nvGraphicFramePr>
          <p:cNvPr id="66821" name="Group 261"/>
          <p:cNvGraphicFramePr>
            <a:graphicFrameLocks noGrp="1"/>
          </p:cNvGraphicFramePr>
          <p:nvPr/>
        </p:nvGraphicFramePr>
        <p:xfrm>
          <a:off x="5334000" y="1143000"/>
          <a:ext cx="3505200" cy="1737190"/>
        </p:xfrm>
        <a:graphic>
          <a:graphicData uri="http://schemas.openxmlformats.org/drawingml/2006/table">
            <a:tbl>
              <a:tblPr/>
              <a:tblGrid>
                <a:gridCol w="849313">
                  <a:extLst>
                    <a:ext uri="{9D8B030D-6E8A-4147-A177-3AD203B41FA5}">
                      <a16:colId xmlns:a16="http://schemas.microsoft.com/office/drawing/2014/main" val="20000"/>
                    </a:ext>
                  </a:extLst>
                </a:gridCol>
                <a:gridCol w="642937">
                  <a:extLst>
                    <a:ext uri="{9D8B030D-6E8A-4147-A177-3AD203B41FA5}">
                      <a16:colId xmlns:a16="http://schemas.microsoft.com/office/drawing/2014/main" val="20001"/>
                    </a:ext>
                  </a:extLst>
                </a:gridCol>
                <a:gridCol w="639763">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735012">
                  <a:extLst>
                    <a:ext uri="{9D8B030D-6E8A-4147-A177-3AD203B41FA5}">
                      <a16:colId xmlns:a16="http://schemas.microsoft.com/office/drawing/2014/main" val="20004"/>
                    </a:ext>
                  </a:extLst>
                </a:gridCol>
              </a:tblGrid>
              <a:tr h="517971">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6824" name="Group 264"/>
          <p:cNvGraphicFramePr>
            <a:graphicFrameLocks noGrp="1"/>
          </p:cNvGraphicFramePr>
          <p:nvPr/>
        </p:nvGraphicFramePr>
        <p:xfrm>
          <a:off x="5334000" y="3048000"/>
          <a:ext cx="3505200" cy="1737190"/>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873125">
                  <a:extLst>
                    <a:ext uri="{9D8B030D-6E8A-4147-A177-3AD203B41FA5}">
                      <a16:colId xmlns:a16="http://schemas.microsoft.com/office/drawing/2014/main" val="20004"/>
                    </a:ext>
                  </a:extLst>
                </a:gridCol>
              </a:tblGrid>
              <a:tr h="517971">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2"/>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6825" name="Group 265"/>
          <p:cNvGraphicFramePr>
            <a:graphicFrameLocks noGrp="1"/>
          </p:cNvGraphicFramePr>
          <p:nvPr/>
        </p:nvGraphicFramePr>
        <p:xfrm>
          <a:off x="5334000" y="5105400"/>
          <a:ext cx="3505200" cy="1737190"/>
        </p:xfrm>
        <a:graphic>
          <a:graphicData uri="http://schemas.openxmlformats.org/drawingml/2006/table">
            <a:tbl>
              <a:tblPr/>
              <a:tblGrid>
                <a:gridCol w="808038">
                  <a:extLst>
                    <a:ext uri="{9D8B030D-6E8A-4147-A177-3AD203B41FA5}">
                      <a16:colId xmlns:a16="http://schemas.microsoft.com/office/drawing/2014/main" val="20000"/>
                    </a:ext>
                  </a:extLst>
                </a:gridCol>
                <a:gridCol w="608012">
                  <a:extLst>
                    <a:ext uri="{9D8B030D-6E8A-4147-A177-3AD203B41FA5}">
                      <a16:colId xmlns:a16="http://schemas.microsoft.com/office/drawing/2014/main" val="20001"/>
                    </a:ext>
                  </a:extLst>
                </a:gridCol>
                <a:gridCol w="608013">
                  <a:extLst>
                    <a:ext uri="{9D8B030D-6E8A-4147-A177-3AD203B41FA5}">
                      <a16:colId xmlns:a16="http://schemas.microsoft.com/office/drawing/2014/main" val="20002"/>
                    </a:ext>
                  </a:extLst>
                </a:gridCol>
                <a:gridCol w="608012">
                  <a:extLst>
                    <a:ext uri="{9D8B030D-6E8A-4147-A177-3AD203B41FA5}">
                      <a16:colId xmlns:a16="http://schemas.microsoft.com/office/drawing/2014/main" val="20003"/>
                    </a:ext>
                  </a:extLst>
                </a:gridCol>
                <a:gridCol w="873125">
                  <a:extLst>
                    <a:ext uri="{9D8B030D-6E8A-4147-A177-3AD203B41FA5}">
                      <a16:colId xmlns:a16="http://schemas.microsoft.com/office/drawing/2014/main" val="20004"/>
                    </a:ext>
                  </a:extLst>
                </a:gridCol>
              </a:tblGrid>
              <a:tr h="517971">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实例序号</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颜色</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体形</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毛型</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类别</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卷毛</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2"/>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棕</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68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小</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alpha val="50000"/>
                      </a:srgb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光滑</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不危险</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4872" name="Object 247"/>
          <p:cNvGraphicFramePr>
            <a:graphicFrameLocks noGrp="1" noChangeAspect="1"/>
          </p:cNvGraphicFramePr>
          <p:nvPr>
            <p:ph sz="half" idx="2"/>
          </p:nvPr>
        </p:nvGraphicFramePr>
        <p:xfrm>
          <a:off x="533400" y="3352800"/>
          <a:ext cx="3848100" cy="635000"/>
        </p:xfrm>
        <a:graphic>
          <a:graphicData uri="http://schemas.openxmlformats.org/presentationml/2006/ole">
            <mc:AlternateContent xmlns:mc="http://schemas.openxmlformats.org/markup-compatibility/2006">
              <mc:Choice xmlns:v="urn:schemas-microsoft-com:vml" Requires="v">
                <p:oleObj spid="_x0000_s38964" name="Equation" r:id="rId4" imgW="2616200" imgH="393700" progId="Equation.DSMT4">
                  <p:embed/>
                </p:oleObj>
              </mc:Choice>
              <mc:Fallback>
                <p:oleObj name="Equation" r:id="rId4" imgW="2616200" imgH="393700" progId="Equation.DSMT4">
                  <p:embed/>
                  <p:pic>
                    <p:nvPicPr>
                      <p:cNvPr id="74872" name="Object 2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352800"/>
                        <a:ext cx="38481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873" name="Object 251"/>
          <p:cNvGraphicFramePr>
            <a:graphicFrameLocks noChangeAspect="1"/>
          </p:cNvGraphicFramePr>
          <p:nvPr/>
        </p:nvGraphicFramePr>
        <p:xfrm>
          <a:off x="533400" y="4038600"/>
          <a:ext cx="4343400" cy="609600"/>
        </p:xfrm>
        <a:graphic>
          <a:graphicData uri="http://schemas.openxmlformats.org/presentationml/2006/ole">
            <mc:AlternateContent xmlns:mc="http://schemas.openxmlformats.org/markup-compatibility/2006">
              <mc:Choice xmlns:v="urn:schemas-microsoft-com:vml" Requires="v">
                <p:oleObj spid="_x0000_s38965" name="Equation" r:id="rId6" imgW="3429000" imgH="393700" progId="Equation.DSMT4">
                  <p:embed/>
                </p:oleObj>
              </mc:Choice>
              <mc:Fallback>
                <p:oleObj name="Equation" r:id="rId6" imgW="3429000" imgH="393700" progId="Equation.DSMT4">
                  <p:embed/>
                  <p:pic>
                    <p:nvPicPr>
                      <p:cNvPr id="74873" name="Object 2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4038600"/>
                        <a:ext cx="4343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874" name="Object 254"/>
          <p:cNvGraphicFramePr>
            <a:graphicFrameLocks noChangeAspect="1"/>
          </p:cNvGraphicFramePr>
          <p:nvPr/>
        </p:nvGraphicFramePr>
        <p:xfrm>
          <a:off x="533400" y="4724400"/>
          <a:ext cx="4495800" cy="533400"/>
        </p:xfrm>
        <a:graphic>
          <a:graphicData uri="http://schemas.openxmlformats.org/presentationml/2006/ole">
            <mc:AlternateContent xmlns:mc="http://schemas.openxmlformats.org/markup-compatibility/2006">
              <mc:Choice xmlns:v="urn:schemas-microsoft-com:vml" Requires="v">
                <p:oleObj spid="_x0000_s38966" name="Equation" r:id="rId8" imgW="3429000" imgH="393700" progId="Equation.DSMT4">
                  <p:embed/>
                </p:oleObj>
              </mc:Choice>
              <mc:Fallback>
                <p:oleObj name="Equation" r:id="rId8" imgW="3429000" imgH="393700" progId="Equation.DSMT4">
                  <p:embed/>
                  <p:pic>
                    <p:nvPicPr>
                      <p:cNvPr id="74874" name="Object 2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4724400"/>
                        <a:ext cx="449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875" name="Object 257"/>
          <p:cNvGraphicFramePr>
            <a:graphicFrameLocks noChangeAspect="1"/>
          </p:cNvGraphicFramePr>
          <p:nvPr/>
        </p:nvGraphicFramePr>
        <p:xfrm>
          <a:off x="609600" y="5410200"/>
          <a:ext cx="3733800" cy="576263"/>
        </p:xfrm>
        <a:graphic>
          <a:graphicData uri="http://schemas.openxmlformats.org/presentationml/2006/ole">
            <mc:AlternateContent xmlns:mc="http://schemas.openxmlformats.org/markup-compatibility/2006">
              <mc:Choice xmlns:v="urn:schemas-microsoft-com:vml" Requires="v">
                <p:oleObj spid="_x0000_s38967" name="Equation" r:id="rId10" imgW="2552700" imgH="393700" progId="Equation.DSMT4">
                  <p:embed/>
                </p:oleObj>
              </mc:Choice>
              <mc:Fallback>
                <p:oleObj name="Equation" r:id="rId10" imgW="2552700" imgH="393700" progId="Equation.DSMT4">
                  <p:embed/>
                  <p:pic>
                    <p:nvPicPr>
                      <p:cNvPr id="74875" name="Object 2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 y="5410200"/>
                        <a:ext cx="37338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876" name="Object 260"/>
          <p:cNvGraphicFramePr>
            <a:graphicFrameLocks noChangeAspect="1"/>
          </p:cNvGraphicFramePr>
          <p:nvPr/>
        </p:nvGraphicFramePr>
        <p:xfrm>
          <a:off x="457200" y="6019800"/>
          <a:ext cx="4419600" cy="533400"/>
        </p:xfrm>
        <a:graphic>
          <a:graphicData uri="http://schemas.openxmlformats.org/presentationml/2006/ole">
            <mc:AlternateContent xmlns:mc="http://schemas.openxmlformats.org/markup-compatibility/2006">
              <mc:Choice xmlns:v="urn:schemas-microsoft-com:vml" Requires="v">
                <p:oleObj spid="_x0000_s38968" name="Equation" r:id="rId12" imgW="2755900" imgH="393700" progId="Equation.DSMT4">
                  <p:embed/>
                </p:oleObj>
              </mc:Choice>
              <mc:Fallback>
                <p:oleObj name="Equation" r:id="rId12" imgW="2755900" imgH="393700" progId="Equation.DSMT4">
                  <p:embed/>
                  <p:pic>
                    <p:nvPicPr>
                      <p:cNvPr id="74876" name="Object 26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6019800"/>
                        <a:ext cx="441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707439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mtClean="0"/>
              <a:t>ID3</a:t>
            </a:r>
            <a:r>
              <a:rPr lang="zh-CN" altLang="en-US" smtClean="0"/>
              <a:t>学习算法</a:t>
            </a:r>
          </a:p>
        </p:txBody>
      </p:sp>
      <p:sp>
        <p:nvSpPr>
          <p:cNvPr id="76803" name="Rectangle 3"/>
          <p:cNvSpPr>
            <a:spLocks noGrp="1" noChangeArrowheads="1"/>
          </p:cNvSpPr>
          <p:nvPr>
            <p:ph type="body" idx="1"/>
          </p:nvPr>
        </p:nvSpPr>
        <p:spPr/>
        <p:txBody>
          <a:bodyPr/>
          <a:lstStyle/>
          <a:p>
            <a:pPr>
              <a:spcBef>
                <a:spcPct val="0"/>
              </a:spcBef>
              <a:buClrTx/>
              <a:buSzTx/>
              <a:buFontTx/>
              <a:buChar char="•"/>
            </a:pPr>
            <a:endParaRPr lang="en-US" altLang="zh-CN" sz="2800" smtClean="0">
              <a:solidFill>
                <a:schemeClr val="tx2"/>
              </a:solidFill>
            </a:endParaRPr>
          </a:p>
          <a:p>
            <a:pPr>
              <a:spcBef>
                <a:spcPct val="0"/>
              </a:spcBef>
              <a:buClrTx/>
              <a:buSzTx/>
              <a:buFontTx/>
              <a:buNone/>
            </a:pPr>
            <a:endParaRPr lang="en-US" altLang="zh-CN" sz="2800" smtClean="0">
              <a:solidFill>
                <a:schemeClr val="tx2"/>
              </a:solidFill>
            </a:endParaRPr>
          </a:p>
        </p:txBody>
      </p:sp>
      <p:graphicFrame>
        <p:nvGraphicFramePr>
          <p:cNvPr id="76804" name="Object 9"/>
          <p:cNvGraphicFramePr>
            <a:graphicFrameLocks noChangeAspect="1"/>
          </p:cNvGraphicFramePr>
          <p:nvPr/>
        </p:nvGraphicFramePr>
        <p:xfrm>
          <a:off x="1371600" y="3048000"/>
          <a:ext cx="6705600" cy="434975"/>
        </p:xfrm>
        <a:graphic>
          <a:graphicData uri="http://schemas.openxmlformats.org/presentationml/2006/ole">
            <mc:AlternateContent xmlns:mc="http://schemas.openxmlformats.org/markup-compatibility/2006">
              <mc:Choice xmlns:v="urn:schemas-microsoft-com:vml" Requires="v">
                <p:oleObj spid="_x0000_s39949" name="Equation" r:id="rId4" imgW="3136900" imgH="203200" progId="Equation.DSMT4">
                  <p:embed/>
                </p:oleObj>
              </mc:Choice>
              <mc:Fallback>
                <p:oleObj name="Equation" r:id="rId4" imgW="3136900" imgH="203200" progId="Equation.DSMT4">
                  <p:embed/>
                  <p:pic>
                    <p:nvPicPr>
                      <p:cNvPr id="76804"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048000"/>
                        <a:ext cx="67056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Text Box 10"/>
          <p:cNvSpPr txBox="1">
            <a:spLocks noChangeArrowheads="1"/>
          </p:cNvSpPr>
          <p:nvPr/>
        </p:nvSpPr>
        <p:spPr bwMode="auto">
          <a:xfrm>
            <a:off x="1143000" y="2286000"/>
            <a:ext cx="6647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latin typeface="+mn-ea"/>
                <a:ea typeface="+mn-ea"/>
              </a:rPr>
              <a:t>按属性”体形“取值划分的信息增益为：</a:t>
            </a:r>
          </a:p>
        </p:txBody>
      </p:sp>
      <p:sp>
        <p:nvSpPr>
          <p:cNvPr id="76806" name="Text Box 11"/>
          <p:cNvSpPr txBox="1">
            <a:spLocks noChangeArrowheads="1"/>
          </p:cNvSpPr>
          <p:nvPr/>
        </p:nvSpPr>
        <p:spPr bwMode="auto">
          <a:xfrm>
            <a:off x="1127125" y="5659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a:latin typeface="Arial" panose="020B0604020202020204" pitchFamily="34" charset="0"/>
            </a:endParaRPr>
          </a:p>
        </p:txBody>
      </p:sp>
      <p:sp>
        <p:nvSpPr>
          <p:cNvPr id="76807" name="Text Box 12"/>
          <p:cNvSpPr txBox="1">
            <a:spLocks noChangeArrowheads="1"/>
          </p:cNvSpPr>
          <p:nvPr/>
        </p:nvSpPr>
        <p:spPr bwMode="auto">
          <a:xfrm>
            <a:off x="1219200" y="3886200"/>
            <a:ext cx="77724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dirty="0">
                <a:latin typeface="+mn-ea"/>
                <a:ea typeface="+mn-ea"/>
              </a:rPr>
              <a:t>“</a:t>
            </a:r>
            <a:r>
              <a:rPr lang="zh-CN" altLang="en-US" sz="2800" b="1" dirty="0">
                <a:latin typeface="+mn-ea"/>
                <a:ea typeface="+mn-ea"/>
              </a:rPr>
              <a:t>颜色” “毛型”划分</a:t>
            </a:r>
            <a:r>
              <a:rPr lang="en-US" altLang="zh-CN" sz="2800" b="1" dirty="0">
                <a:latin typeface="+mn-ea"/>
                <a:ea typeface="+mn-ea"/>
              </a:rPr>
              <a:t>..</a:t>
            </a:r>
          </a:p>
          <a:p>
            <a:pPr eaLnBrk="1" hangingPunct="1">
              <a:spcBef>
                <a:spcPct val="50000"/>
              </a:spcBef>
            </a:pPr>
            <a:r>
              <a:rPr lang="zh-CN" altLang="en-US" sz="2800" dirty="0">
                <a:solidFill>
                  <a:schemeClr val="tx2"/>
                </a:solidFill>
                <a:latin typeface="+mn-ea"/>
                <a:ea typeface="+mn-ea"/>
              </a:rPr>
              <a:t>选取信息增益值</a:t>
            </a:r>
            <a:r>
              <a:rPr lang="zh-CN" altLang="en-US" sz="2800" dirty="0">
                <a:solidFill>
                  <a:srgbClr val="FF0066"/>
                </a:solidFill>
                <a:latin typeface="+mn-ea"/>
                <a:ea typeface="+mn-ea"/>
              </a:rPr>
              <a:t>最大</a:t>
            </a:r>
            <a:r>
              <a:rPr lang="zh-CN" altLang="en-US" sz="2800" dirty="0">
                <a:solidFill>
                  <a:schemeClr val="tx2"/>
                </a:solidFill>
                <a:latin typeface="+mn-ea"/>
                <a:ea typeface="+mn-ea"/>
              </a:rPr>
              <a:t>的属性作为</a:t>
            </a:r>
            <a:r>
              <a:rPr lang="zh-CN" altLang="en-US" sz="2800" dirty="0">
                <a:solidFill>
                  <a:srgbClr val="FF0066"/>
                </a:solidFill>
                <a:latin typeface="+mn-ea"/>
                <a:ea typeface="+mn-ea"/>
              </a:rPr>
              <a:t>最佳属性（树根）</a:t>
            </a:r>
            <a:r>
              <a:rPr lang="zh-CN" altLang="en-US" sz="2800" dirty="0">
                <a:solidFill>
                  <a:schemeClr val="tx2"/>
                </a:solidFill>
                <a:latin typeface="+mn-ea"/>
                <a:ea typeface="+mn-ea"/>
              </a:rPr>
              <a:t>，进行分类</a:t>
            </a:r>
          </a:p>
        </p:txBody>
      </p:sp>
    </p:spTree>
    <p:extLst>
      <p:ext uri="{BB962C8B-B14F-4D97-AF65-F5344CB8AC3E}">
        <p14:creationId xmlns:p14="http://schemas.microsoft.com/office/powerpoint/2010/main" val="10259562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mtClean="0"/>
              <a:t>ID3</a:t>
            </a:r>
            <a:r>
              <a:rPr lang="zh-CN" altLang="en-US" smtClean="0"/>
              <a:t>算法</a:t>
            </a:r>
          </a:p>
        </p:txBody>
      </p:sp>
      <p:sp>
        <p:nvSpPr>
          <p:cNvPr id="78851" name="Rectangle 5"/>
          <p:cNvSpPr>
            <a:spLocks noGrp="1" noChangeArrowheads="1"/>
          </p:cNvSpPr>
          <p:nvPr>
            <p:ph type="body" idx="1"/>
          </p:nvPr>
        </p:nvSpPr>
        <p:spPr>
          <a:xfrm>
            <a:off x="872067" y="1916832"/>
            <a:ext cx="7408333" cy="5112567"/>
          </a:xfrm>
          <a:noFill/>
        </p:spPr>
        <p:txBody>
          <a:bodyPr>
            <a:normAutofit/>
          </a:bodyPr>
          <a:lstStyle/>
          <a:p>
            <a:pPr marL="533400" indent="-533400" eaLnBrk="1" hangingPunct="1">
              <a:lnSpc>
                <a:spcPct val="90000"/>
              </a:lnSpc>
              <a:buFont typeface="Wingdings" panose="05000000000000000000" pitchFamily="2" charset="2"/>
              <a:buAutoNum type="arabicPeriod"/>
            </a:pPr>
            <a:r>
              <a:rPr lang="zh-CN" altLang="en-US" sz="2000" b="1" dirty="0" smtClean="0">
                <a:solidFill>
                  <a:schemeClr val="tx2"/>
                </a:solidFill>
              </a:rPr>
              <a:t>决定分类属性</a:t>
            </a:r>
          </a:p>
          <a:p>
            <a:pPr marL="533400" indent="-533400" eaLnBrk="1" hangingPunct="1">
              <a:lnSpc>
                <a:spcPct val="90000"/>
              </a:lnSpc>
              <a:buFont typeface="Wingdings" panose="05000000000000000000" pitchFamily="2" charset="2"/>
              <a:buAutoNum type="arabicPeriod"/>
            </a:pPr>
            <a:r>
              <a:rPr lang="zh-CN" altLang="en-US" sz="2000" b="1" dirty="0" smtClean="0">
                <a:solidFill>
                  <a:srgbClr val="7030A0"/>
                </a:solidFill>
              </a:rPr>
              <a:t>对目前的数据表，建立一个节点</a:t>
            </a:r>
            <a:r>
              <a:rPr lang="en-US" altLang="zh-CN" sz="2000" b="1" dirty="0" smtClean="0">
                <a:solidFill>
                  <a:srgbClr val="7030A0"/>
                </a:solidFill>
              </a:rPr>
              <a:t>N</a:t>
            </a:r>
            <a:r>
              <a:rPr lang="zh-CN" altLang="en-US" sz="2000" b="1" dirty="0" smtClean="0">
                <a:solidFill>
                  <a:srgbClr val="7030A0"/>
                </a:solidFill>
              </a:rPr>
              <a:t>。</a:t>
            </a:r>
          </a:p>
          <a:p>
            <a:pPr marL="533400" indent="-533400" eaLnBrk="1" hangingPunct="1">
              <a:lnSpc>
                <a:spcPct val="90000"/>
              </a:lnSpc>
              <a:buFont typeface="Wingdings" panose="05000000000000000000" pitchFamily="2" charset="2"/>
              <a:buAutoNum type="arabicPeriod"/>
            </a:pPr>
            <a:r>
              <a:rPr lang="zh-CN" altLang="en-US" sz="2000" b="1" dirty="0" smtClean="0">
                <a:solidFill>
                  <a:schemeClr val="tx2"/>
                </a:solidFill>
              </a:rPr>
              <a:t>如果数据表中的数据都属于同一类，</a:t>
            </a:r>
            <a:r>
              <a:rPr lang="en-US" altLang="zh-CN" sz="2000" b="1" dirty="0" smtClean="0">
                <a:solidFill>
                  <a:schemeClr val="tx2"/>
                </a:solidFill>
              </a:rPr>
              <a:t>N</a:t>
            </a:r>
            <a:r>
              <a:rPr lang="zh-CN" altLang="en-US" sz="2000" b="1" dirty="0" smtClean="0">
                <a:solidFill>
                  <a:schemeClr val="tx2"/>
                </a:solidFill>
              </a:rPr>
              <a:t>就是树叶，在树叶上标上所属的那一类。</a:t>
            </a:r>
          </a:p>
          <a:p>
            <a:pPr marL="533400" indent="-533400" eaLnBrk="1" hangingPunct="1">
              <a:lnSpc>
                <a:spcPct val="90000"/>
              </a:lnSpc>
              <a:buFont typeface="Wingdings" panose="05000000000000000000" pitchFamily="2" charset="2"/>
              <a:buAutoNum type="arabicPeriod"/>
            </a:pPr>
            <a:r>
              <a:rPr lang="zh-CN" altLang="en-US" sz="2000" b="1" dirty="0" smtClean="0">
                <a:solidFill>
                  <a:srgbClr val="7030A0"/>
                </a:solidFill>
              </a:rPr>
              <a:t>如果数据表中没有其他属性可以考虑，</a:t>
            </a:r>
            <a:r>
              <a:rPr lang="en-US" altLang="zh-CN" sz="2000" b="1" dirty="0" smtClean="0">
                <a:solidFill>
                  <a:srgbClr val="7030A0"/>
                </a:solidFill>
              </a:rPr>
              <a:t>N</a:t>
            </a:r>
            <a:r>
              <a:rPr lang="zh-CN" altLang="en-US" sz="2000" b="1" dirty="0" smtClean="0">
                <a:solidFill>
                  <a:srgbClr val="7030A0"/>
                </a:solidFill>
              </a:rPr>
              <a:t>也是树叶，按照少数服从多数的原则在树叶上标上所属类别。</a:t>
            </a:r>
          </a:p>
          <a:p>
            <a:pPr marL="533400" indent="-533400" eaLnBrk="1" hangingPunct="1">
              <a:lnSpc>
                <a:spcPct val="90000"/>
              </a:lnSpc>
              <a:buFont typeface="Wingdings" panose="05000000000000000000" pitchFamily="2" charset="2"/>
              <a:buAutoNum type="arabicPeriod"/>
            </a:pPr>
            <a:r>
              <a:rPr lang="zh-CN" altLang="en-US" sz="2000" b="1" dirty="0" smtClean="0">
                <a:solidFill>
                  <a:schemeClr val="tx2"/>
                </a:solidFill>
              </a:rPr>
              <a:t>否则，根据平均信息期望值</a:t>
            </a:r>
            <a:r>
              <a:rPr lang="en-US" altLang="zh-CN" sz="2000" b="1" dirty="0" smtClean="0">
                <a:solidFill>
                  <a:schemeClr val="tx2"/>
                </a:solidFill>
              </a:rPr>
              <a:t>E</a:t>
            </a:r>
            <a:r>
              <a:rPr lang="zh-CN" altLang="en-US" sz="2000" b="1" dirty="0" smtClean="0">
                <a:solidFill>
                  <a:schemeClr val="tx2"/>
                </a:solidFill>
              </a:rPr>
              <a:t>或</a:t>
            </a:r>
            <a:r>
              <a:rPr lang="en-US" altLang="zh-CN" sz="2000" b="1" dirty="0" smtClean="0">
                <a:solidFill>
                  <a:schemeClr val="tx2"/>
                </a:solidFill>
              </a:rPr>
              <a:t>Gain</a:t>
            </a:r>
            <a:r>
              <a:rPr lang="zh-CN" altLang="en-US" sz="2000" b="1" dirty="0" smtClean="0">
                <a:solidFill>
                  <a:schemeClr val="tx2"/>
                </a:solidFill>
              </a:rPr>
              <a:t>值选出一个最佳属性作为节点</a:t>
            </a:r>
            <a:r>
              <a:rPr lang="en-US" altLang="zh-CN" sz="2000" b="1" dirty="0" smtClean="0">
                <a:solidFill>
                  <a:schemeClr val="tx2"/>
                </a:solidFill>
              </a:rPr>
              <a:t>N</a:t>
            </a:r>
            <a:r>
              <a:rPr lang="zh-CN" altLang="en-US" sz="2000" b="1" dirty="0" smtClean="0">
                <a:solidFill>
                  <a:schemeClr val="tx2"/>
                </a:solidFill>
              </a:rPr>
              <a:t>的测试属性</a:t>
            </a:r>
            <a:r>
              <a:rPr lang="en-US" altLang="zh-CN" sz="2000" b="1" dirty="0" smtClean="0">
                <a:solidFill>
                  <a:schemeClr val="tx2"/>
                </a:solidFill>
              </a:rPr>
              <a:t>A</a:t>
            </a:r>
            <a:r>
              <a:rPr lang="zh-CN" altLang="en-US" sz="2000" b="1" dirty="0" smtClean="0">
                <a:solidFill>
                  <a:schemeClr val="tx2"/>
                </a:solidFill>
              </a:rPr>
              <a:t>。</a:t>
            </a:r>
          </a:p>
          <a:p>
            <a:pPr marL="533400" indent="-533400" eaLnBrk="1" hangingPunct="1">
              <a:lnSpc>
                <a:spcPct val="90000"/>
              </a:lnSpc>
              <a:buFont typeface="Wingdings" panose="05000000000000000000" pitchFamily="2" charset="2"/>
              <a:buAutoNum type="arabicPeriod"/>
            </a:pPr>
            <a:r>
              <a:rPr lang="zh-CN" altLang="en-US" sz="2000" b="1" dirty="0" smtClean="0">
                <a:solidFill>
                  <a:srgbClr val="7030A0"/>
                </a:solidFill>
              </a:rPr>
              <a:t>节点属性选定以后，对于该属性的每一个值</a:t>
            </a:r>
            <a:r>
              <a:rPr lang="en-US" altLang="zh-CN" sz="2000" b="1" dirty="0" err="1" smtClean="0">
                <a:solidFill>
                  <a:srgbClr val="7030A0"/>
                </a:solidFill>
              </a:rPr>
              <a:t>ai</a:t>
            </a:r>
            <a:r>
              <a:rPr lang="zh-CN" altLang="en-US" sz="2000" b="1" dirty="0" smtClean="0">
                <a:solidFill>
                  <a:srgbClr val="7030A0"/>
                </a:solidFill>
              </a:rPr>
              <a:t>：</a:t>
            </a:r>
          </a:p>
          <a:p>
            <a:pPr marL="914400" lvl="1" indent="-457200" eaLnBrk="1" hangingPunct="1">
              <a:lnSpc>
                <a:spcPct val="90000"/>
              </a:lnSpc>
              <a:buFont typeface="Wingdings" panose="05000000000000000000" pitchFamily="2" charset="2"/>
              <a:buChar char="w"/>
            </a:pPr>
            <a:r>
              <a:rPr lang="zh-CN" altLang="en-US" sz="2000" b="1" dirty="0" smtClean="0">
                <a:solidFill>
                  <a:srgbClr val="7030A0"/>
                </a:solidFill>
              </a:rPr>
              <a:t>从</a:t>
            </a:r>
            <a:r>
              <a:rPr lang="en-US" altLang="zh-CN" sz="2000" b="1" dirty="0" smtClean="0">
                <a:solidFill>
                  <a:srgbClr val="7030A0"/>
                </a:solidFill>
              </a:rPr>
              <a:t>N</a:t>
            </a:r>
            <a:r>
              <a:rPr lang="zh-CN" altLang="en-US" sz="2000" b="1" dirty="0" smtClean="0">
                <a:solidFill>
                  <a:srgbClr val="7030A0"/>
                </a:solidFill>
              </a:rPr>
              <a:t>生成一个</a:t>
            </a:r>
            <a:r>
              <a:rPr lang="en-US" altLang="zh-CN" sz="2000" b="1" dirty="0" smtClean="0">
                <a:solidFill>
                  <a:srgbClr val="7030A0"/>
                </a:solidFill>
              </a:rPr>
              <a:t>A=</a:t>
            </a:r>
            <a:r>
              <a:rPr lang="en-US" altLang="zh-CN" sz="2000" b="1" dirty="0" err="1" smtClean="0">
                <a:solidFill>
                  <a:srgbClr val="7030A0"/>
                </a:solidFill>
              </a:rPr>
              <a:t>ai</a:t>
            </a:r>
            <a:r>
              <a:rPr lang="zh-CN" altLang="en-US" sz="2000" b="1" dirty="0" smtClean="0">
                <a:solidFill>
                  <a:srgbClr val="7030A0"/>
                </a:solidFill>
              </a:rPr>
              <a:t>的分支， 并将数据表中与该分支有关的数据收集形成分支节点的数据表，在表中删除节点属性那一栏。</a:t>
            </a:r>
          </a:p>
          <a:p>
            <a:pPr marL="914400" lvl="1" indent="-457200" eaLnBrk="1" hangingPunct="1">
              <a:lnSpc>
                <a:spcPct val="90000"/>
              </a:lnSpc>
              <a:buFont typeface="Wingdings" panose="05000000000000000000" pitchFamily="2" charset="2"/>
              <a:buChar char="w"/>
            </a:pPr>
            <a:r>
              <a:rPr lang="zh-CN" altLang="en-US" sz="2000" b="1" dirty="0" smtClean="0">
                <a:solidFill>
                  <a:srgbClr val="7030A0"/>
                </a:solidFill>
              </a:rPr>
              <a:t>如果分支数据表非空，则运用以上算法从该节点建立子树。</a:t>
            </a:r>
          </a:p>
          <a:p>
            <a:pPr marL="533400" indent="-533400" eaLnBrk="1" hangingPunct="1">
              <a:lnSpc>
                <a:spcPct val="90000"/>
              </a:lnSpc>
              <a:buFont typeface="Wingdings" panose="05000000000000000000" pitchFamily="2" charset="2"/>
              <a:buNone/>
            </a:pPr>
            <a:r>
              <a:rPr lang="zh-CN" altLang="en-US" sz="2800" dirty="0" smtClean="0">
                <a:solidFill>
                  <a:srgbClr val="7030A0"/>
                </a:solidFill>
              </a:rPr>
              <a:t>    </a:t>
            </a:r>
            <a:endParaRPr lang="zh-CN" altLang="en-US" sz="2400" dirty="0" smtClean="0">
              <a:solidFill>
                <a:srgbClr val="7030A0"/>
              </a:solidFill>
            </a:endParaRPr>
          </a:p>
        </p:txBody>
      </p:sp>
    </p:spTree>
    <p:extLst>
      <p:ext uri="{BB962C8B-B14F-4D97-AF65-F5344CB8AC3E}">
        <p14:creationId xmlns:p14="http://schemas.microsoft.com/office/powerpoint/2010/main" val="5992061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80899" name="Rectangle 4"/>
          <p:cNvSpPr>
            <a:spLocks noGrp="1" noChangeArrowheads="1"/>
          </p:cNvSpPr>
          <p:nvPr>
            <p:ph type="body" sz="half" idx="1"/>
          </p:nvPr>
        </p:nvSpPr>
        <p:spPr>
          <a:xfrm>
            <a:off x="609600" y="2057400"/>
            <a:ext cx="3810000" cy="4114800"/>
          </a:xfrm>
        </p:spPr>
        <p:txBody>
          <a:bodyPr/>
          <a:lstStyle/>
          <a:p>
            <a:pPr eaLnBrk="1" hangingPunct="1"/>
            <a:endParaRPr lang="zh-CN" altLang="zh-CN" sz="2800" smtClean="0"/>
          </a:p>
        </p:txBody>
      </p:sp>
      <p:graphicFrame>
        <p:nvGraphicFramePr>
          <p:cNvPr id="82418" name="Group 498"/>
          <p:cNvGraphicFramePr>
            <a:graphicFrameLocks noGrp="1"/>
          </p:cNvGraphicFramePr>
          <p:nvPr/>
        </p:nvGraphicFramePr>
        <p:xfrm>
          <a:off x="1295400" y="2133600"/>
          <a:ext cx="6019800" cy="4572000"/>
        </p:xfrm>
        <a:graphic>
          <a:graphicData uri="http://schemas.openxmlformats.org/drawingml/2006/table">
            <a:tbl>
              <a:tblPr/>
              <a:tblGrid>
                <a:gridCol w="701675">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103313">
                  <a:extLst>
                    <a:ext uri="{9D8B030D-6E8A-4147-A177-3AD203B41FA5}">
                      <a16:colId xmlns:a16="http://schemas.microsoft.com/office/drawing/2014/main" val="20003"/>
                    </a:ext>
                  </a:extLst>
                </a:gridCol>
                <a:gridCol w="903287">
                  <a:extLst>
                    <a:ext uri="{9D8B030D-6E8A-4147-A177-3AD203B41FA5}">
                      <a16:colId xmlns:a16="http://schemas.microsoft.com/office/drawing/2014/main" val="20004"/>
                    </a:ext>
                  </a:extLst>
                </a:gridCol>
                <a:gridCol w="701675">
                  <a:extLst>
                    <a:ext uri="{9D8B030D-6E8A-4147-A177-3AD203B41FA5}">
                      <a16:colId xmlns:a16="http://schemas.microsoft.com/office/drawing/2014/main" val="20005"/>
                    </a:ext>
                  </a:extLst>
                </a:gridCol>
              </a:tblGrid>
              <a:tr h="2127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Outlook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Humidity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Wind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81014" name="AutoShape 499"/>
          <p:cNvSpPr>
            <a:spLocks noChangeArrowheads="1"/>
          </p:cNvSpPr>
          <p:nvPr/>
        </p:nvSpPr>
        <p:spPr bwMode="auto">
          <a:xfrm>
            <a:off x="6400800" y="1219200"/>
            <a:ext cx="2971800" cy="457200"/>
          </a:xfrm>
          <a:prstGeom prst="cloudCallout">
            <a:avLst>
              <a:gd name="adj1" fmla="val -44713"/>
              <a:gd name="adj2" fmla="val 1368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0066"/>
                </a:solidFill>
              </a:rPr>
              <a:t>Play Tennis?</a:t>
            </a:r>
          </a:p>
          <a:p>
            <a:pPr algn="ctr" eaLnBrk="1" hangingPunct="1"/>
            <a:endParaRPr lang="en-US" altLang="zh-CN"/>
          </a:p>
        </p:txBody>
      </p:sp>
    </p:spTree>
    <p:extLst>
      <p:ext uri="{BB962C8B-B14F-4D97-AF65-F5344CB8AC3E}">
        <p14:creationId xmlns:p14="http://schemas.microsoft.com/office/powerpoint/2010/main" val="18886607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82947" name="Rectangle 3"/>
          <p:cNvSpPr>
            <a:spLocks noGrp="1" noChangeArrowheads="1"/>
          </p:cNvSpPr>
          <p:nvPr>
            <p:ph type="body" idx="1"/>
          </p:nvPr>
        </p:nvSpPr>
        <p:spPr>
          <a:xfrm>
            <a:off x="872067" y="2362200"/>
            <a:ext cx="7408333" cy="3763963"/>
          </a:xfrm>
        </p:spPr>
        <p:txBody>
          <a:bodyPr/>
          <a:lstStyle/>
          <a:p>
            <a:pPr eaLnBrk="1" hangingPunct="1"/>
            <a:r>
              <a:rPr lang="zh-CN" altLang="en-US" sz="2800" dirty="0" smtClean="0"/>
              <a:t>对样本分类的信息熵为：</a:t>
            </a:r>
          </a:p>
          <a:p>
            <a:pPr eaLnBrk="1" hangingPunct="1"/>
            <a:endParaRPr lang="zh-CN" altLang="en-US" dirty="0" smtClean="0"/>
          </a:p>
          <a:p>
            <a:pPr eaLnBrk="1" hangingPunct="1"/>
            <a:endParaRPr lang="zh-CN" altLang="en-US" dirty="0" smtClean="0"/>
          </a:p>
          <a:p>
            <a:pPr eaLnBrk="1" hangingPunct="1"/>
            <a:r>
              <a:rPr lang="zh-CN" altLang="en-US" sz="2800" dirty="0" smtClean="0"/>
              <a:t>以属性“</a:t>
            </a:r>
            <a:r>
              <a:rPr lang="en-US" altLang="zh-CN" sz="2800" dirty="0" smtClean="0"/>
              <a:t>outlook”</a:t>
            </a:r>
            <a:r>
              <a:rPr lang="zh-CN" altLang="en-US" sz="2800" dirty="0" smtClean="0"/>
              <a:t>为例计算信息</a:t>
            </a:r>
          </a:p>
          <a:p>
            <a:pPr eaLnBrk="1" hangingPunct="1">
              <a:buFont typeface="Wingdings" panose="05000000000000000000" pitchFamily="2" charset="2"/>
              <a:buNone/>
            </a:pPr>
            <a:r>
              <a:rPr lang="zh-CN" altLang="en-US" sz="2800" dirty="0" smtClean="0"/>
              <a:t>   增益</a:t>
            </a:r>
          </a:p>
          <a:p>
            <a:pPr eaLnBrk="1" hangingPunct="1">
              <a:buFont typeface="Wingdings" panose="05000000000000000000" pitchFamily="2" charset="2"/>
              <a:buNone/>
            </a:pPr>
            <a:r>
              <a:rPr lang="zh-CN" altLang="en-US" dirty="0" smtClean="0"/>
              <a:t>   </a:t>
            </a:r>
            <a:r>
              <a:rPr lang="zh-CN" altLang="en-US" sz="2800" dirty="0" smtClean="0"/>
              <a:t>属性“</a:t>
            </a:r>
            <a:r>
              <a:rPr lang="en-US" altLang="zh-CN" sz="2800" dirty="0" smtClean="0"/>
              <a:t>outlook”</a:t>
            </a:r>
            <a:r>
              <a:rPr lang="zh-CN" altLang="en-US" sz="2800" dirty="0" smtClean="0"/>
              <a:t>有</a:t>
            </a:r>
            <a:r>
              <a:rPr lang="en-US" altLang="zh-CN" sz="2800" dirty="0" smtClean="0"/>
              <a:t>3</a:t>
            </a:r>
            <a:r>
              <a:rPr lang="zh-CN" altLang="en-US" sz="2800" dirty="0" smtClean="0"/>
              <a:t>个取值，分别</a:t>
            </a:r>
          </a:p>
          <a:p>
            <a:pPr eaLnBrk="1" hangingPunct="1">
              <a:buFont typeface="Wingdings" panose="05000000000000000000" pitchFamily="2" charset="2"/>
              <a:buNone/>
            </a:pPr>
            <a:r>
              <a:rPr lang="zh-CN" altLang="en-US" sz="2800" dirty="0" smtClean="0"/>
              <a:t>   为</a:t>
            </a:r>
            <a:r>
              <a:rPr lang="en-US" altLang="zh-CN" sz="2800" dirty="0" smtClean="0"/>
              <a:t>Sunny</a:t>
            </a:r>
            <a:r>
              <a:rPr lang="zh-CN" altLang="en-US" sz="2800" dirty="0" smtClean="0"/>
              <a:t>，</a:t>
            </a:r>
            <a:r>
              <a:rPr lang="en-US" altLang="zh-CN" sz="2800" dirty="0" smtClean="0"/>
              <a:t>Overcast</a:t>
            </a:r>
            <a:r>
              <a:rPr lang="zh-CN" altLang="en-US" sz="2800" dirty="0" smtClean="0"/>
              <a:t>，</a:t>
            </a:r>
            <a:r>
              <a:rPr lang="en-US" altLang="zh-CN" sz="2800" dirty="0" smtClean="0"/>
              <a:t>Rain</a:t>
            </a:r>
          </a:p>
        </p:txBody>
      </p:sp>
      <p:graphicFrame>
        <p:nvGraphicFramePr>
          <p:cNvPr id="86153" name="Group 137"/>
          <p:cNvGraphicFramePr>
            <a:graphicFrameLocks noGrp="1"/>
          </p:cNvGraphicFramePr>
          <p:nvPr/>
        </p:nvGraphicFramePr>
        <p:xfrm>
          <a:off x="8001000" y="2362200"/>
          <a:ext cx="533400" cy="4572000"/>
        </p:xfrm>
        <a:graphic>
          <a:graphicData uri="http://schemas.openxmlformats.org/drawingml/2006/table">
            <a:tbl>
              <a:tblPr/>
              <a:tblGrid>
                <a:gridCol w="533400">
                  <a:extLst>
                    <a:ext uri="{9D8B030D-6E8A-4147-A177-3AD203B41FA5}">
                      <a16:colId xmlns:a16="http://schemas.microsoft.com/office/drawing/2014/main" val="20000"/>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3"/>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4"/>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5"/>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7"/>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9"/>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1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1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12"/>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13"/>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aphicFrame>
        <p:nvGraphicFramePr>
          <p:cNvPr id="82984" name="Object 140"/>
          <p:cNvGraphicFramePr>
            <a:graphicFrameLocks noChangeAspect="1"/>
          </p:cNvGraphicFramePr>
          <p:nvPr/>
        </p:nvGraphicFramePr>
        <p:xfrm>
          <a:off x="1219200" y="2971800"/>
          <a:ext cx="4495800" cy="762000"/>
        </p:xfrm>
        <a:graphic>
          <a:graphicData uri="http://schemas.openxmlformats.org/presentationml/2006/ole">
            <mc:AlternateContent xmlns:mc="http://schemas.openxmlformats.org/markup-compatibility/2006">
              <mc:Choice xmlns:v="urn:schemas-microsoft-com:vml" Requires="v">
                <p:oleObj spid="_x0000_s40973" name="Equation" r:id="rId4" imgW="2578100" imgH="393700" progId="Equation.DSMT4">
                  <p:embed/>
                </p:oleObj>
              </mc:Choice>
              <mc:Fallback>
                <p:oleObj name="Equation" r:id="rId4" imgW="2578100" imgH="393700" progId="Equation.DSMT4">
                  <p:embed/>
                  <p:pic>
                    <p:nvPicPr>
                      <p:cNvPr id="82984" name="Object 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9718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294" name="Group 278"/>
          <p:cNvGraphicFramePr>
            <a:graphicFrameLocks noGrp="1"/>
          </p:cNvGraphicFramePr>
          <p:nvPr/>
        </p:nvGraphicFramePr>
        <p:xfrm>
          <a:off x="6629400" y="2057400"/>
          <a:ext cx="990600" cy="4572000"/>
        </p:xfrm>
        <a:graphic>
          <a:graphicData uri="http://schemas.openxmlformats.org/drawingml/2006/table">
            <a:tbl>
              <a:tblPr/>
              <a:tblGrid>
                <a:gridCol w="990600">
                  <a:extLst>
                    <a:ext uri="{9D8B030D-6E8A-4147-A177-3AD203B41FA5}">
                      <a16:colId xmlns:a16="http://schemas.microsoft.com/office/drawing/2014/main" val="20000"/>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Outlook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7"/>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12"/>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13"/>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8569956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graphicFrame>
        <p:nvGraphicFramePr>
          <p:cNvPr id="84995" name="Object 600"/>
          <p:cNvGraphicFramePr>
            <a:graphicFrameLocks noGrp="1" noChangeAspect="1"/>
          </p:cNvGraphicFramePr>
          <p:nvPr>
            <p:ph idx="1"/>
          </p:nvPr>
        </p:nvGraphicFramePr>
        <p:xfrm>
          <a:off x="1066800" y="3700463"/>
          <a:ext cx="4233863" cy="758825"/>
        </p:xfrm>
        <a:graphic>
          <a:graphicData uri="http://schemas.openxmlformats.org/presentationml/2006/ole">
            <mc:AlternateContent xmlns:mc="http://schemas.openxmlformats.org/markup-compatibility/2006">
              <mc:Choice xmlns:v="urn:schemas-microsoft-com:vml" Requires="v">
                <p:oleObj spid="_x0000_s42026" name="Equation" r:id="rId4" imgW="2463800" imgH="393700" progId="Equation.DSMT4">
                  <p:embed/>
                </p:oleObj>
              </mc:Choice>
              <mc:Fallback>
                <p:oleObj name="Equation" r:id="rId4" imgW="2463800" imgH="393700" progId="Equation.DSMT4">
                  <p:embed/>
                  <p:pic>
                    <p:nvPicPr>
                      <p:cNvPr id="84995" name="Object 6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700463"/>
                        <a:ext cx="4233863"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02" name="Group 590"/>
          <p:cNvGraphicFramePr>
            <a:graphicFrameLocks noGrp="1"/>
          </p:cNvGraphicFramePr>
          <p:nvPr/>
        </p:nvGraphicFramePr>
        <p:xfrm>
          <a:off x="7086600" y="4648200"/>
          <a:ext cx="1676400" cy="1828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Outlook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94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2"/>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4"/>
                  </a:ext>
                </a:extLst>
              </a:tr>
              <a:tr h="2921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5019" name="Object 378"/>
          <p:cNvGraphicFramePr>
            <a:graphicFrameLocks noGrp="1" noChangeAspect="1"/>
          </p:cNvGraphicFramePr>
          <p:nvPr>
            <p:ph idx="4294967295"/>
          </p:nvPr>
        </p:nvGraphicFramePr>
        <p:xfrm>
          <a:off x="1066800" y="2859088"/>
          <a:ext cx="4876800" cy="757237"/>
        </p:xfrm>
        <a:graphic>
          <a:graphicData uri="http://schemas.openxmlformats.org/presentationml/2006/ole">
            <mc:AlternateContent xmlns:mc="http://schemas.openxmlformats.org/markup-compatibility/2006">
              <mc:Choice xmlns:v="urn:schemas-microsoft-com:vml" Requires="v">
                <p:oleObj spid="_x0000_s42027" name="Equation" r:id="rId6" imgW="2603500" imgH="393700" progId="Equation.DSMT4">
                  <p:embed/>
                </p:oleObj>
              </mc:Choice>
              <mc:Fallback>
                <p:oleObj name="Equation" r:id="rId6" imgW="2603500" imgH="393700" progId="Equation.DSMT4">
                  <p:embed/>
                  <p:pic>
                    <p:nvPicPr>
                      <p:cNvPr id="85019" name="Object 3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859088"/>
                        <a:ext cx="48768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22" name="Group 610"/>
          <p:cNvGraphicFramePr>
            <a:graphicFrameLocks noGrp="1"/>
          </p:cNvGraphicFramePr>
          <p:nvPr/>
        </p:nvGraphicFramePr>
        <p:xfrm>
          <a:off x="7010400" y="2819400"/>
          <a:ext cx="1828800" cy="1524000"/>
        </p:xfrm>
        <a:graphic>
          <a:graphicData uri="http://schemas.openxmlformats.org/drawingml/2006/table">
            <a:tbl>
              <a:tblPr/>
              <a:tblGrid>
                <a:gridCol w="990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Outlook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2"/>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3"/>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Overcast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4"/>
                  </a:ext>
                </a:extLst>
              </a:tr>
            </a:tbl>
          </a:graphicData>
        </a:graphic>
      </p:graphicFrame>
      <p:graphicFrame>
        <p:nvGraphicFramePr>
          <p:cNvPr id="90720" name="Group 608"/>
          <p:cNvGraphicFramePr>
            <a:graphicFrameLocks noGrp="1"/>
          </p:cNvGraphicFramePr>
          <p:nvPr/>
        </p:nvGraphicFramePr>
        <p:xfrm>
          <a:off x="5410200" y="1066800"/>
          <a:ext cx="1676400" cy="1828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Outlook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4"/>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5"/>
                  </a:ext>
                </a:extLst>
              </a:tr>
            </a:tbl>
          </a:graphicData>
        </a:graphic>
      </p:graphicFrame>
      <p:graphicFrame>
        <p:nvGraphicFramePr>
          <p:cNvPr id="85063" name="Object 604"/>
          <p:cNvGraphicFramePr>
            <a:graphicFrameLocks noChangeAspect="1"/>
          </p:cNvGraphicFramePr>
          <p:nvPr/>
        </p:nvGraphicFramePr>
        <p:xfrm>
          <a:off x="1143000" y="4572000"/>
          <a:ext cx="4267200" cy="685800"/>
        </p:xfrm>
        <a:graphic>
          <a:graphicData uri="http://schemas.openxmlformats.org/presentationml/2006/ole">
            <mc:AlternateContent xmlns:mc="http://schemas.openxmlformats.org/markup-compatibility/2006">
              <mc:Choice xmlns:v="urn:schemas-microsoft-com:vml" Requires="v">
                <p:oleObj spid="_x0000_s42028" name="Equation" r:id="rId8" imgW="2565400" imgH="393700" progId="Equation.DSMT4">
                  <p:embed/>
                </p:oleObj>
              </mc:Choice>
              <mc:Fallback>
                <p:oleObj name="Equation" r:id="rId8" imgW="2565400" imgH="393700" progId="Equation.DSMT4">
                  <p:embed/>
                  <p:pic>
                    <p:nvPicPr>
                      <p:cNvPr id="85063" name="Object 6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4572000"/>
                        <a:ext cx="4267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64" name="Object 607"/>
          <p:cNvGraphicFramePr>
            <a:graphicFrameLocks noChangeAspect="1"/>
          </p:cNvGraphicFramePr>
          <p:nvPr/>
        </p:nvGraphicFramePr>
        <p:xfrm>
          <a:off x="838200" y="5638800"/>
          <a:ext cx="5943600" cy="685800"/>
        </p:xfrm>
        <a:graphic>
          <a:graphicData uri="http://schemas.openxmlformats.org/presentationml/2006/ole">
            <mc:AlternateContent xmlns:mc="http://schemas.openxmlformats.org/markup-compatibility/2006">
              <mc:Choice xmlns:v="urn:schemas-microsoft-com:vml" Requires="v">
                <p:oleObj spid="_x0000_s42029" name="Equation" r:id="rId10" imgW="4013200" imgH="393700" progId="Equation.DSMT4">
                  <p:embed/>
                </p:oleObj>
              </mc:Choice>
              <mc:Fallback>
                <p:oleObj name="Equation" r:id="rId10" imgW="4013200" imgH="393700" progId="Equation.DSMT4">
                  <p:embed/>
                  <p:pic>
                    <p:nvPicPr>
                      <p:cNvPr id="85064" name="Object 6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8200" y="5638800"/>
                        <a:ext cx="5943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394651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060848"/>
            <a:ext cx="9143999" cy="3450696"/>
          </a:xfrm>
        </p:spPr>
        <p:txBody>
          <a:bodyPr>
            <a:normAutofit/>
          </a:bodyPr>
          <a:lstStyle/>
          <a:p>
            <a:r>
              <a:rPr lang="en-US" altLang="zh-CN" b="1" dirty="0"/>
              <a:t>C. Cortes</a:t>
            </a:r>
            <a:r>
              <a:rPr lang="zh-CN" altLang="en-US" b="1" dirty="0"/>
              <a:t>和</a:t>
            </a:r>
            <a:r>
              <a:rPr lang="en-US" altLang="zh-CN" b="1" dirty="0"/>
              <a:t>V. </a:t>
            </a:r>
            <a:r>
              <a:rPr lang="en-US" altLang="zh-CN" b="1" dirty="0" err="1"/>
              <a:t>Vapnik</a:t>
            </a:r>
            <a:r>
              <a:rPr lang="en-US" altLang="zh-CN" b="1" dirty="0"/>
              <a:t> (1995</a:t>
            </a:r>
            <a:r>
              <a:rPr lang="zh-CN" altLang="en-US" b="1" dirty="0"/>
              <a:t>年提出</a:t>
            </a:r>
            <a:r>
              <a:rPr lang="en-US" altLang="zh-CN" b="1" dirty="0"/>
              <a:t>)</a:t>
            </a:r>
          </a:p>
          <a:p>
            <a:r>
              <a:rPr lang="zh-CN" altLang="en-US" b="1" dirty="0"/>
              <a:t>支持向量机</a:t>
            </a:r>
            <a:r>
              <a:rPr lang="en-US" altLang="zh-CN" b="1" dirty="0"/>
              <a:t>(</a:t>
            </a:r>
            <a:r>
              <a:rPr lang="en-US" altLang="zh-CN" b="1" dirty="0">
                <a:solidFill>
                  <a:srgbClr val="FF0000"/>
                </a:solidFill>
              </a:rPr>
              <a:t>Support Vector Machine</a:t>
            </a:r>
            <a:r>
              <a:rPr lang="en-US" altLang="zh-CN" b="1" dirty="0"/>
              <a:t>)</a:t>
            </a:r>
            <a:r>
              <a:rPr lang="zh-CN" altLang="en-US" b="1" dirty="0"/>
              <a:t>是基于统计学习理论</a:t>
            </a:r>
            <a:r>
              <a:rPr lang="en-US" altLang="zh-CN" b="1" dirty="0"/>
              <a:t>(Statistical Learning Theory, SLT)</a:t>
            </a:r>
            <a:r>
              <a:rPr lang="zh-CN" altLang="en-US" b="1" dirty="0"/>
              <a:t>发展起来的一种新的机器学习的方法。</a:t>
            </a:r>
          </a:p>
          <a:p>
            <a:r>
              <a:rPr lang="zh-CN" altLang="en-US" b="1" dirty="0"/>
              <a:t>统计学习理论主要创立者是</a:t>
            </a:r>
            <a:r>
              <a:rPr lang="en-US" altLang="zh-CN" b="1" dirty="0"/>
              <a:t>Vladimir N. </a:t>
            </a:r>
            <a:r>
              <a:rPr lang="en-US" altLang="zh-CN" b="1" dirty="0" err="1"/>
              <a:t>Vapnik</a:t>
            </a:r>
            <a:r>
              <a:rPr lang="zh-CN" altLang="en-US" b="1" dirty="0"/>
              <a:t>。</a:t>
            </a:r>
          </a:p>
        </p:txBody>
      </p:sp>
      <p:sp>
        <p:nvSpPr>
          <p:cNvPr id="3" name="标题 2"/>
          <p:cNvSpPr>
            <a:spLocks noGrp="1"/>
          </p:cNvSpPr>
          <p:nvPr>
            <p:ph type="title"/>
          </p:nvPr>
        </p:nvSpPr>
        <p:spPr/>
        <p:txBody>
          <a:bodyPr/>
          <a:lstStyle/>
          <a:p>
            <a:r>
              <a:rPr lang="zh-CN" altLang="en-US" dirty="0"/>
              <a:t>引言</a:t>
            </a:r>
          </a:p>
        </p:txBody>
      </p:sp>
      <p:pic>
        <p:nvPicPr>
          <p:cNvPr id="4" name="图片 3">
            <a:extLst>
              <a:ext uri="{FF2B5EF4-FFF2-40B4-BE49-F238E27FC236}">
                <a16:creationId xmlns:a16="http://schemas.microsoft.com/office/drawing/2014/main" id="{2186F4A7-4D60-4779-B4ED-F049AB46B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1" y="4147509"/>
            <a:ext cx="1656184" cy="2070229"/>
          </a:xfrm>
          <a:prstGeom prst="rect">
            <a:avLst/>
          </a:prstGeom>
        </p:spPr>
      </p:pic>
      <p:pic>
        <p:nvPicPr>
          <p:cNvPr id="5" name="图片 4">
            <a:extLst>
              <a:ext uri="{FF2B5EF4-FFF2-40B4-BE49-F238E27FC236}">
                <a16:creationId xmlns:a16="http://schemas.microsoft.com/office/drawing/2014/main" id="{080E0495-A7CF-46EA-AAD3-58C3AC771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407" y="4147509"/>
            <a:ext cx="1789134" cy="2048559"/>
          </a:xfrm>
          <a:prstGeom prst="rect">
            <a:avLst/>
          </a:prstGeom>
        </p:spPr>
      </p:pic>
      <p:pic>
        <p:nvPicPr>
          <p:cNvPr id="6" name="图片 5">
            <a:extLst>
              <a:ext uri="{FF2B5EF4-FFF2-40B4-BE49-F238E27FC236}">
                <a16:creationId xmlns:a16="http://schemas.microsoft.com/office/drawing/2014/main" id="{B968A52E-1581-4F07-96D0-F5FD63784A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169" y="4580946"/>
            <a:ext cx="3048006" cy="1953772"/>
          </a:xfrm>
          <a:prstGeom prst="rect">
            <a:avLst/>
          </a:prstGeom>
        </p:spPr>
      </p:pic>
      <p:pic>
        <p:nvPicPr>
          <p:cNvPr id="7" name="图片 6">
            <a:extLst>
              <a:ext uri="{FF2B5EF4-FFF2-40B4-BE49-F238E27FC236}">
                <a16:creationId xmlns:a16="http://schemas.microsoft.com/office/drawing/2014/main" id="{2E75F1B0-5E25-4B1C-A61C-59B8F970B8B7}"/>
              </a:ext>
            </a:extLst>
          </p:cNvPr>
          <p:cNvPicPr>
            <a:picLocks noChangeAspect="1"/>
          </p:cNvPicPr>
          <p:nvPr/>
        </p:nvPicPr>
        <p:blipFill>
          <a:blip r:embed="rId5"/>
          <a:stretch>
            <a:fillRect/>
          </a:stretch>
        </p:blipFill>
        <p:spPr>
          <a:xfrm>
            <a:off x="1070816" y="6256060"/>
            <a:ext cx="1412131" cy="557316"/>
          </a:xfrm>
          <a:prstGeom prst="rect">
            <a:avLst/>
          </a:prstGeom>
        </p:spPr>
      </p:pic>
      <p:pic>
        <p:nvPicPr>
          <p:cNvPr id="8" name="图片 7">
            <a:extLst>
              <a:ext uri="{FF2B5EF4-FFF2-40B4-BE49-F238E27FC236}">
                <a16:creationId xmlns:a16="http://schemas.microsoft.com/office/drawing/2014/main" id="{64593589-5038-4EA1-9678-61FB9949576F}"/>
              </a:ext>
            </a:extLst>
          </p:cNvPr>
          <p:cNvPicPr>
            <a:picLocks noChangeAspect="1"/>
          </p:cNvPicPr>
          <p:nvPr/>
        </p:nvPicPr>
        <p:blipFill>
          <a:blip r:embed="rId6"/>
          <a:stretch>
            <a:fillRect/>
          </a:stretch>
        </p:blipFill>
        <p:spPr>
          <a:xfrm>
            <a:off x="3163510" y="6321442"/>
            <a:ext cx="2044310" cy="491934"/>
          </a:xfrm>
          <a:prstGeom prst="rect">
            <a:avLst/>
          </a:prstGeom>
        </p:spPr>
      </p:pic>
    </p:spTree>
    <p:extLst>
      <p:ext uri="{BB962C8B-B14F-4D97-AF65-F5344CB8AC3E}">
        <p14:creationId xmlns:p14="http://schemas.microsoft.com/office/powerpoint/2010/main" val="153558010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87043" name="Rectangle 3"/>
          <p:cNvSpPr>
            <a:spLocks noGrp="1" noChangeArrowheads="1"/>
          </p:cNvSpPr>
          <p:nvPr>
            <p:ph type="body" idx="1"/>
          </p:nvPr>
        </p:nvSpPr>
        <p:spPr>
          <a:xfrm>
            <a:off x="872067" y="1988840"/>
            <a:ext cx="7408333" cy="4137323"/>
          </a:xfrm>
        </p:spPr>
        <p:txBody>
          <a:bodyPr>
            <a:normAutofit/>
          </a:bodyPr>
          <a:lstStyle/>
          <a:p>
            <a:pPr eaLnBrk="1" hangingPunct="1">
              <a:lnSpc>
                <a:spcPct val="90000"/>
              </a:lnSpc>
            </a:pPr>
            <a:r>
              <a:rPr lang="zh-CN" altLang="en-US" sz="2400" b="1" dirty="0" smtClean="0"/>
              <a:t>属性”</a:t>
            </a:r>
            <a:r>
              <a:rPr lang="en-US" altLang="zh-CN" sz="2400" b="1" dirty="0" smtClean="0"/>
              <a:t>Outlook“</a:t>
            </a:r>
            <a:r>
              <a:rPr lang="zh-CN" altLang="en-US" sz="2400" b="1" dirty="0" smtClean="0"/>
              <a:t>的信息增益：</a:t>
            </a:r>
          </a:p>
          <a:p>
            <a:pPr eaLnBrk="1" hangingPunct="1">
              <a:lnSpc>
                <a:spcPct val="90000"/>
              </a:lnSpc>
              <a:buFont typeface="Wingdings" panose="05000000000000000000" pitchFamily="2" charset="2"/>
              <a:buNone/>
            </a:pPr>
            <a:endParaRPr lang="zh-CN" altLang="en-US" sz="2400" b="1" dirty="0" smtClean="0"/>
          </a:p>
          <a:p>
            <a:pPr eaLnBrk="1" hangingPunct="1">
              <a:lnSpc>
                <a:spcPct val="90000"/>
              </a:lnSpc>
            </a:pPr>
            <a:endParaRPr lang="zh-CN" altLang="en-US" sz="2400" b="1" dirty="0" smtClean="0"/>
          </a:p>
          <a:p>
            <a:pPr eaLnBrk="1" hangingPunct="1">
              <a:lnSpc>
                <a:spcPct val="90000"/>
              </a:lnSpc>
            </a:pPr>
            <a:r>
              <a:rPr lang="zh-CN" altLang="en-US" sz="2400" b="1" dirty="0" smtClean="0"/>
              <a:t>同理通过计算，得</a:t>
            </a:r>
            <a:r>
              <a:rPr lang="en-US" altLang="zh-CN" sz="2400" b="1" dirty="0" smtClean="0"/>
              <a:t>Humidity</a:t>
            </a:r>
            <a:r>
              <a:rPr lang="zh-CN" altLang="en-US" sz="2400" b="1" dirty="0" smtClean="0"/>
              <a:t>，</a:t>
            </a:r>
            <a:r>
              <a:rPr lang="en-US" altLang="zh-CN" sz="2400" b="1" dirty="0" smtClean="0"/>
              <a:t>Temperature</a:t>
            </a:r>
            <a:r>
              <a:rPr lang="zh-CN" altLang="en-US" sz="2400" b="1" dirty="0" smtClean="0"/>
              <a:t>，</a:t>
            </a:r>
            <a:r>
              <a:rPr lang="en-US" altLang="zh-CN" sz="2400" b="1" dirty="0" smtClean="0"/>
              <a:t>Wind</a:t>
            </a:r>
            <a:r>
              <a:rPr lang="zh-CN" altLang="en-US" sz="2400" b="1" dirty="0" smtClean="0"/>
              <a:t>属性的信息增益：</a:t>
            </a:r>
          </a:p>
          <a:p>
            <a:pPr eaLnBrk="1" hangingPunct="1">
              <a:lnSpc>
                <a:spcPct val="90000"/>
              </a:lnSpc>
              <a:buFont typeface="Wingdings" panose="05000000000000000000" pitchFamily="2" charset="2"/>
              <a:buNone/>
            </a:pPr>
            <a:r>
              <a:rPr lang="zh-CN" altLang="en-US" sz="2400" dirty="0" smtClean="0"/>
              <a:t>  </a:t>
            </a:r>
            <a:r>
              <a:rPr lang="zh-CN" altLang="en-US" sz="2400" b="1" dirty="0" smtClean="0"/>
              <a:t>通过比较，选择信息增益最大的属性”</a:t>
            </a:r>
            <a:r>
              <a:rPr lang="en-US" altLang="zh-CN" sz="2400" b="1" dirty="0" smtClean="0"/>
              <a:t>Outlook”</a:t>
            </a:r>
            <a:r>
              <a:rPr lang="zh-CN" altLang="en-US" sz="2400" b="1" dirty="0" smtClean="0"/>
              <a:t>作为根节点。</a:t>
            </a:r>
          </a:p>
          <a:p>
            <a:pPr eaLnBrk="1" hangingPunct="1">
              <a:lnSpc>
                <a:spcPct val="90000"/>
              </a:lnSpc>
              <a:buFont typeface="Wingdings" panose="05000000000000000000" pitchFamily="2" charset="2"/>
              <a:buNone/>
            </a:pPr>
            <a:endParaRPr lang="zh-CN" altLang="en-US" sz="2400" dirty="0" smtClean="0"/>
          </a:p>
          <a:p>
            <a:pPr eaLnBrk="1" hangingPunct="1">
              <a:lnSpc>
                <a:spcPct val="90000"/>
              </a:lnSpc>
              <a:buFont typeface="Wingdings" panose="05000000000000000000" pitchFamily="2" charset="2"/>
              <a:buNone/>
            </a:pPr>
            <a:r>
              <a:rPr lang="zh-CN" altLang="en-US" sz="2400" b="1" dirty="0" smtClean="0"/>
              <a:t>    </a:t>
            </a:r>
          </a:p>
          <a:p>
            <a:pPr eaLnBrk="1" hangingPunct="1">
              <a:lnSpc>
                <a:spcPct val="90000"/>
              </a:lnSpc>
              <a:buFont typeface="Wingdings" panose="05000000000000000000" pitchFamily="2" charset="2"/>
              <a:buNone/>
            </a:pPr>
            <a:r>
              <a:rPr lang="zh-CN" altLang="en-US" sz="2400" b="1" dirty="0" smtClean="0"/>
              <a:t>    </a:t>
            </a:r>
          </a:p>
        </p:txBody>
      </p:sp>
      <p:graphicFrame>
        <p:nvGraphicFramePr>
          <p:cNvPr id="87044" name="Object 6"/>
          <p:cNvGraphicFramePr>
            <a:graphicFrameLocks noChangeAspect="1"/>
          </p:cNvGraphicFramePr>
          <p:nvPr/>
        </p:nvGraphicFramePr>
        <p:xfrm>
          <a:off x="1143000" y="2819400"/>
          <a:ext cx="7239000" cy="447675"/>
        </p:xfrm>
        <a:graphic>
          <a:graphicData uri="http://schemas.openxmlformats.org/presentationml/2006/ole">
            <mc:AlternateContent xmlns:mc="http://schemas.openxmlformats.org/markup-compatibility/2006">
              <mc:Choice xmlns:v="urn:schemas-microsoft-com:vml" Requires="v">
                <p:oleObj spid="_x0000_s43032" name="Equation" r:id="rId4" imgW="3937000" imgH="203200" progId="Equation.DSMT4">
                  <p:embed/>
                </p:oleObj>
              </mc:Choice>
              <mc:Fallback>
                <p:oleObj name="Equation" r:id="rId4" imgW="3937000" imgH="203200" progId="Equation.DSMT4">
                  <p:embed/>
                  <p:pic>
                    <p:nvPicPr>
                      <p:cNvPr id="8704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19400"/>
                        <a:ext cx="72390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5" name="Object 9"/>
          <p:cNvGraphicFramePr>
            <a:graphicFrameLocks noChangeAspect="1"/>
          </p:cNvGraphicFramePr>
          <p:nvPr>
            <p:extLst>
              <p:ext uri="{D42A27DB-BD31-4B8C-83A1-F6EECF244321}">
                <p14:modId xmlns:p14="http://schemas.microsoft.com/office/powerpoint/2010/main" val="3122349452"/>
              </p:ext>
            </p:extLst>
          </p:nvPr>
        </p:nvGraphicFramePr>
        <p:xfrm>
          <a:off x="2699792" y="4725144"/>
          <a:ext cx="4953000" cy="1295400"/>
        </p:xfrm>
        <a:graphic>
          <a:graphicData uri="http://schemas.openxmlformats.org/presentationml/2006/ole">
            <mc:AlternateContent xmlns:mc="http://schemas.openxmlformats.org/markup-compatibility/2006">
              <mc:Choice xmlns:v="urn:schemas-microsoft-com:vml" Requires="v">
                <p:oleObj spid="_x0000_s43033" name="Equation" r:id="rId6" imgW="1879600" imgH="660400" progId="Equation.DSMT4">
                  <p:embed/>
                </p:oleObj>
              </mc:Choice>
              <mc:Fallback>
                <p:oleObj name="Equation" r:id="rId6" imgW="1879600" imgH="660400" progId="Equation.DSMT4">
                  <p:embed/>
                  <p:pic>
                    <p:nvPicPr>
                      <p:cNvPr id="8704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4725144"/>
                        <a:ext cx="4953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295901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1219200" y="762000"/>
            <a:ext cx="7924800" cy="1143000"/>
          </a:xfrm>
        </p:spPr>
        <p:txBody>
          <a:bodyPr/>
          <a:lstStyle/>
          <a:p>
            <a:pPr eaLnBrk="1" hangingPunct="1"/>
            <a:r>
              <a:rPr lang="en-US" altLang="zh-CN" smtClean="0"/>
              <a:t>ID3</a:t>
            </a:r>
            <a:r>
              <a:rPr lang="zh-CN" altLang="en-US" smtClean="0"/>
              <a:t>算法举例</a:t>
            </a:r>
          </a:p>
        </p:txBody>
      </p:sp>
      <p:sp>
        <p:nvSpPr>
          <p:cNvPr id="89091" name="Rectangle 3"/>
          <p:cNvSpPr>
            <a:spLocks noGrp="1" noChangeArrowheads="1"/>
          </p:cNvSpPr>
          <p:nvPr>
            <p:ph type="body" idx="4294967295"/>
          </p:nvPr>
        </p:nvSpPr>
        <p:spPr>
          <a:xfrm>
            <a:off x="1450975" y="2209800"/>
            <a:ext cx="7693025" cy="3724275"/>
          </a:xfrm>
        </p:spPr>
        <p:txBody>
          <a:bodyPr/>
          <a:lstStyle/>
          <a:p>
            <a:pPr eaLnBrk="1" hangingPunct="1"/>
            <a:r>
              <a:rPr lang="zh-CN" altLang="en-US" smtClean="0"/>
              <a:t>初步生成的决策树：</a:t>
            </a:r>
          </a:p>
        </p:txBody>
      </p:sp>
      <p:sp>
        <p:nvSpPr>
          <p:cNvPr id="89092" name="Rectangle 4"/>
          <p:cNvSpPr>
            <a:spLocks noChangeArrowheads="1"/>
          </p:cNvSpPr>
          <p:nvPr/>
        </p:nvSpPr>
        <p:spPr bwMode="auto">
          <a:xfrm>
            <a:off x="3657600" y="3276600"/>
            <a:ext cx="2057400" cy="6096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Outlook</a:t>
            </a:r>
          </a:p>
        </p:txBody>
      </p:sp>
      <p:sp>
        <p:nvSpPr>
          <p:cNvPr id="89093" name="Line 5"/>
          <p:cNvSpPr>
            <a:spLocks noChangeShapeType="1"/>
          </p:cNvSpPr>
          <p:nvPr/>
        </p:nvSpPr>
        <p:spPr bwMode="auto">
          <a:xfrm flipH="1">
            <a:off x="2514600" y="3886200"/>
            <a:ext cx="1600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094" name="Line 6"/>
          <p:cNvSpPr>
            <a:spLocks noChangeShapeType="1"/>
          </p:cNvSpPr>
          <p:nvPr/>
        </p:nvSpPr>
        <p:spPr bwMode="auto">
          <a:xfrm>
            <a:off x="4648200" y="3886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095" name="Line 7"/>
          <p:cNvSpPr>
            <a:spLocks noChangeShapeType="1"/>
          </p:cNvSpPr>
          <p:nvPr/>
        </p:nvSpPr>
        <p:spPr bwMode="auto">
          <a:xfrm>
            <a:off x="5257800" y="38862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096" name="Rectangle 8"/>
          <p:cNvSpPr>
            <a:spLocks noChangeArrowheads="1"/>
          </p:cNvSpPr>
          <p:nvPr/>
        </p:nvSpPr>
        <p:spPr bwMode="auto">
          <a:xfrm>
            <a:off x="1447800" y="4876800"/>
            <a:ext cx="2133600" cy="685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a:t>
            </a:r>
          </a:p>
        </p:txBody>
      </p:sp>
      <p:sp>
        <p:nvSpPr>
          <p:cNvPr id="89097" name="Rectangle 9"/>
          <p:cNvSpPr>
            <a:spLocks noChangeArrowheads="1"/>
          </p:cNvSpPr>
          <p:nvPr/>
        </p:nvSpPr>
        <p:spPr bwMode="auto">
          <a:xfrm>
            <a:off x="5867400" y="4876800"/>
            <a:ext cx="1828800" cy="609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a:t>
            </a:r>
          </a:p>
        </p:txBody>
      </p:sp>
      <p:sp>
        <p:nvSpPr>
          <p:cNvPr id="89098" name="Oval 10"/>
          <p:cNvSpPr>
            <a:spLocks noChangeArrowheads="1"/>
          </p:cNvSpPr>
          <p:nvPr/>
        </p:nvSpPr>
        <p:spPr bwMode="auto">
          <a:xfrm>
            <a:off x="3810000" y="4953000"/>
            <a:ext cx="1676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yes</a:t>
            </a:r>
          </a:p>
        </p:txBody>
      </p:sp>
      <p:sp>
        <p:nvSpPr>
          <p:cNvPr id="89099" name="Text Box 11"/>
          <p:cNvSpPr txBox="1">
            <a:spLocks noChangeArrowheads="1"/>
          </p:cNvSpPr>
          <p:nvPr/>
        </p:nvSpPr>
        <p:spPr bwMode="auto">
          <a:xfrm>
            <a:off x="2422525" y="3998913"/>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Sunny</a:t>
            </a:r>
          </a:p>
        </p:txBody>
      </p:sp>
      <p:sp>
        <p:nvSpPr>
          <p:cNvPr id="89100" name="Text Box 12"/>
          <p:cNvSpPr txBox="1">
            <a:spLocks noChangeArrowheads="1"/>
          </p:cNvSpPr>
          <p:nvPr/>
        </p:nvSpPr>
        <p:spPr bwMode="auto">
          <a:xfrm>
            <a:off x="4098925" y="4379913"/>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Overcast</a:t>
            </a:r>
          </a:p>
        </p:txBody>
      </p:sp>
      <p:sp>
        <p:nvSpPr>
          <p:cNvPr id="89101" name="Text Box 13"/>
          <p:cNvSpPr txBox="1">
            <a:spLocks noChangeArrowheads="1"/>
          </p:cNvSpPr>
          <p:nvPr/>
        </p:nvSpPr>
        <p:spPr bwMode="auto">
          <a:xfrm>
            <a:off x="6003925" y="415131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Rain</a:t>
            </a:r>
          </a:p>
        </p:txBody>
      </p:sp>
    </p:spTree>
    <p:extLst>
      <p:ext uri="{BB962C8B-B14F-4D97-AF65-F5344CB8AC3E}">
        <p14:creationId xmlns:p14="http://schemas.microsoft.com/office/powerpoint/2010/main" val="24939704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219200" y="762000"/>
            <a:ext cx="7924800" cy="1143000"/>
          </a:xfrm>
        </p:spPr>
        <p:txBody>
          <a:bodyPr/>
          <a:lstStyle/>
          <a:p>
            <a:pPr eaLnBrk="1" hangingPunct="1"/>
            <a:r>
              <a:rPr lang="en-US" altLang="zh-CN" smtClean="0"/>
              <a:t>ID3</a:t>
            </a:r>
            <a:r>
              <a:rPr lang="zh-CN" altLang="en-US" smtClean="0"/>
              <a:t>算法举例</a:t>
            </a:r>
          </a:p>
        </p:txBody>
      </p:sp>
      <p:sp>
        <p:nvSpPr>
          <p:cNvPr id="91139" name="Rectangle 4"/>
          <p:cNvSpPr>
            <a:spLocks noChangeArrowheads="1"/>
          </p:cNvSpPr>
          <p:nvPr/>
        </p:nvSpPr>
        <p:spPr bwMode="auto">
          <a:xfrm>
            <a:off x="990600" y="3962400"/>
            <a:ext cx="1295400" cy="6096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Outlook</a:t>
            </a:r>
          </a:p>
        </p:txBody>
      </p:sp>
      <p:sp>
        <p:nvSpPr>
          <p:cNvPr id="91140" name="Line 5"/>
          <p:cNvSpPr>
            <a:spLocks noChangeShapeType="1"/>
          </p:cNvSpPr>
          <p:nvPr/>
        </p:nvSpPr>
        <p:spPr bwMode="auto">
          <a:xfrm flipV="1">
            <a:off x="2286000" y="3276600"/>
            <a:ext cx="1752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1" name="Line 6"/>
          <p:cNvSpPr>
            <a:spLocks noChangeShapeType="1"/>
          </p:cNvSpPr>
          <p:nvPr/>
        </p:nvSpPr>
        <p:spPr bwMode="auto">
          <a:xfrm>
            <a:off x="2286000" y="4267200"/>
            <a:ext cx="1524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2" name="Line 7"/>
          <p:cNvSpPr>
            <a:spLocks noChangeShapeType="1"/>
          </p:cNvSpPr>
          <p:nvPr/>
        </p:nvSpPr>
        <p:spPr bwMode="auto">
          <a:xfrm>
            <a:off x="2286000" y="4267200"/>
            <a:ext cx="175260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6749" name="Group 253"/>
          <p:cNvGraphicFramePr>
            <a:graphicFrameLocks noGrp="1"/>
          </p:cNvGraphicFramePr>
          <p:nvPr/>
        </p:nvGraphicFramePr>
        <p:xfrm>
          <a:off x="4038600" y="1828800"/>
          <a:ext cx="4876800" cy="2041992"/>
        </p:xfrm>
        <a:graphic>
          <a:graphicData uri="http://schemas.openxmlformats.org/drawingml/2006/table">
            <a:tbl>
              <a:tblPr/>
              <a:tblGrid>
                <a:gridCol w="568325">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893763">
                  <a:extLst>
                    <a:ext uri="{9D8B030D-6E8A-4147-A177-3AD203B41FA5}">
                      <a16:colId xmlns:a16="http://schemas.microsoft.com/office/drawing/2014/main" val="20003"/>
                    </a:ext>
                  </a:extLst>
                </a:gridCol>
                <a:gridCol w="731837">
                  <a:extLst>
                    <a:ext uri="{9D8B030D-6E8A-4147-A177-3AD203B41FA5}">
                      <a16:colId xmlns:a16="http://schemas.microsoft.com/office/drawing/2014/main" val="20004"/>
                    </a:ext>
                  </a:extLst>
                </a:gridCol>
                <a:gridCol w="568325">
                  <a:extLst>
                    <a:ext uri="{9D8B030D-6E8A-4147-A177-3AD203B41FA5}">
                      <a16:colId xmlns:a16="http://schemas.microsoft.com/office/drawing/2014/main" val="20005"/>
                    </a:ext>
                  </a:extLst>
                </a:gridCol>
              </a:tblGrid>
              <a:tr h="51799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Day</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Outlook</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Humidity</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Wind</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D2</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D8</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D9</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solidFill>
                  </a:tcPr>
                </a:tc>
                <a:extLst>
                  <a:ext uri="{0D108BD9-81ED-4DB2-BD59-A6C34878D82A}">
                    <a16:rowId xmlns:a16="http://schemas.microsoft.com/office/drawing/2014/main" val="10004"/>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D11</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Sunny</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0066"/>
                    </a:solidFill>
                  </a:tcPr>
                </a:tc>
                <a:extLst>
                  <a:ext uri="{0D108BD9-81ED-4DB2-BD59-A6C34878D82A}">
                    <a16:rowId xmlns:a16="http://schemas.microsoft.com/office/drawing/2014/main" val="10005"/>
                  </a:ext>
                </a:extLst>
              </a:tr>
            </a:tbl>
          </a:graphicData>
        </a:graphic>
      </p:graphicFrame>
      <p:graphicFrame>
        <p:nvGraphicFramePr>
          <p:cNvPr id="106751" name="Group 255"/>
          <p:cNvGraphicFramePr>
            <a:graphicFrameLocks noGrp="1"/>
          </p:cNvGraphicFramePr>
          <p:nvPr/>
        </p:nvGraphicFramePr>
        <p:xfrm>
          <a:off x="4038600" y="4724400"/>
          <a:ext cx="4953000" cy="2041992"/>
        </p:xfrm>
        <a:graphic>
          <a:graphicData uri="http://schemas.openxmlformats.org/drawingml/2006/table">
            <a:tbl>
              <a:tblPr/>
              <a:tblGrid>
                <a:gridCol w="577850">
                  <a:extLst>
                    <a:ext uri="{9D8B030D-6E8A-4147-A177-3AD203B41FA5}">
                      <a16:colId xmlns:a16="http://schemas.microsoft.com/office/drawing/2014/main" val="20000"/>
                    </a:ext>
                  </a:extLst>
                </a:gridCol>
                <a:gridCol w="90805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908050">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577850">
                  <a:extLst>
                    <a:ext uri="{9D8B030D-6E8A-4147-A177-3AD203B41FA5}">
                      <a16:colId xmlns:a16="http://schemas.microsoft.com/office/drawing/2014/main" val="20005"/>
                    </a:ext>
                  </a:extLst>
                </a:gridCol>
              </a:tblGrid>
              <a:tr h="51799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Day</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Outlook</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Humidity</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Wind</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D4</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solidFill>
                  </a:tcPr>
                </a:tc>
                <a:extLst>
                  <a:ext uri="{0D108BD9-81ED-4DB2-BD59-A6C34878D82A}">
                    <a16:rowId xmlns:a16="http://schemas.microsoft.com/office/drawing/2014/main" val="10001"/>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D5</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solidFill>
                  </a:tcPr>
                </a:tc>
                <a:extLst>
                  <a:ext uri="{0D108BD9-81ED-4DB2-BD59-A6C34878D82A}">
                    <a16:rowId xmlns:a16="http://schemas.microsoft.com/office/drawing/2014/main" val="10002"/>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D6</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D10</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0066"/>
                    </a:solidFill>
                  </a:tcPr>
                </a:tc>
                <a:extLst>
                  <a:ext uri="{0D108BD9-81ED-4DB2-BD59-A6C34878D82A}">
                    <a16:rowId xmlns:a16="http://schemas.microsoft.com/office/drawing/2014/main" val="10004"/>
                  </a:ext>
                </a:extLst>
              </a:tr>
              <a:tr h="30470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D14</a:t>
                      </a:r>
                    </a:p>
                  </a:txBody>
                  <a:tcPr marT="45706" marB="4570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Rain</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marT="45706" marB="4570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marT="45706" marB="4570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1245" name="Oval 245"/>
          <p:cNvSpPr>
            <a:spLocks noChangeArrowheads="1"/>
          </p:cNvSpPr>
          <p:nvPr/>
        </p:nvSpPr>
        <p:spPr bwMode="auto">
          <a:xfrm>
            <a:off x="3810000" y="4191000"/>
            <a:ext cx="838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yes</a:t>
            </a:r>
          </a:p>
        </p:txBody>
      </p:sp>
      <p:sp>
        <p:nvSpPr>
          <p:cNvPr id="91246" name="Text Box 246"/>
          <p:cNvSpPr txBox="1">
            <a:spLocks noChangeArrowheads="1"/>
          </p:cNvSpPr>
          <p:nvPr/>
        </p:nvSpPr>
        <p:spPr bwMode="auto">
          <a:xfrm>
            <a:off x="2438400" y="34290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Sunny</a:t>
            </a:r>
          </a:p>
        </p:txBody>
      </p:sp>
      <p:sp>
        <p:nvSpPr>
          <p:cNvPr id="91247" name="Text Box 247"/>
          <p:cNvSpPr txBox="1">
            <a:spLocks noChangeArrowheads="1"/>
          </p:cNvSpPr>
          <p:nvPr/>
        </p:nvSpPr>
        <p:spPr bwMode="auto">
          <a:xfrm>
            <a:off x="2743200" y="4038600"/>
            <a:ext cx="1162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Overcast</a:t>
            </a:r>
          </a:p>
        </p:txBody>
      </p:sp>
      <p:sp>
        <p:nvSpPr>
          <p:cNvPr id="91248" name="Text Box 248"/>
          <p:cNvSpPr txBox="1">
            <a:spLocks noChangeArrowheads="1"/>
          </p:cNvSpPr>
          <p:nvPr/>
        </p:nvSpPr>
        <p:spPr bwMode="auto">
          <a:xfrm>
            <a:off x="2590800" y="4876800"/>
            <a:ext cx="67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Rain</a:t>
            </a:r>
          </a:p>
        </p:txBody>
      </p:sp>
    </p:spTree>
    <p:extLst>
      <p:ext uri="{BB962C8B-B14F-4D97-AF65-F5344CB8AC3E}">
        <p14:creationId xmlns:p14="http://schemas.microsoft.com/office/powerpoint/2010/main" val="39873496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93187" name="Rectangle 3"/>
          <p:cNvSpPr>
            <a:spLocks noGrp="1" noChangeArrowheads="1"/>
          </p:cNvSpPr>
          <p:nvPr>
            <p:ph type="body" idx="1"/>
          </p:nvPr>
        </p:nvSpPr>
        <p:spPr/>
        <p:txBody>
          <a:bodyPr/>
          <a:lstStyle/>
          <a:p>
            <a:pPr eaLnBrk="1" hangingPunct="1"/>
            <a:r>
              <a:rPr lang="zh-CN" altLang="en-US" smtClean="0"/>
              <a:t>以</a:t>
            </a:r>
            <a:r>
              <a:rPr lang="en-US" altLang="zh-CN" smtClean="0"/>
              <a:t>outlook=“sunny”</a:t>
            </a:r>
            <a:r>
              <a:rPr lang="zh-CN" altLang="en-US" smtClean="0"/>
              <a:t>对应的节点为例继续划分。</a:t>
            </a:r>
          </a:p>
          <a:p>
            <a:pPr eaLnBrk="1" hangingPunct="1">
              <a:buFont typeface="Wingdings" panose="05000000000000000000" pitchFamily="2" charset="2"/>
              <a:buNone/>
            </a:pPr>
            <a:r>
              <a:rPr lang="zh-CN" altLang="en-US" smtClean="0"/>
              <a:t>对样本划分的信息熵：</a:t>
            </a:r>
          </a:p>
        </p:txBody>
      </p:sp>
      <p:graphicFrame>
        <p:nvGraphicFramePr>
          <p:cNvPr id="107800" name="Group 280"/>
          <p:cNvGraphicFramePr>
            <a:graphicFrameLocks noGrp="1"/>
          </p:cNvGraphicFramePr>
          <p:nvPr/>
        </p:nvGraphicFramePr>
        <p:xfrm>
          <a:off x="5181600" y="3762375"/>
          <a:ext cx="3581400" cy="2137151"/>
        </p:xfrm>
        <a:graphic>
          <a:graphicData uri="http://schemas.openxmlformats.org/drawingml/2006/table">
            <a:tbl>
              <a:tblPr/>
              <a:tblGrid>
                <a:gridCol w="1143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18006">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Humidity</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Wind</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30470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9931">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0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0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66">
                        <a:alpha val="50000"/>
                      </a:srgbClr>
                    </a:solidFill>
                  </a:tcPr>
                </a:tc>
                <a:extLst>
                  <a:ext uri="{0D108BD9-81ED-4DB2-BD59-A6C34878D82A}">
                    <a16:rowId xmlns:a16="http://schemas.microsoft.com/office/drawing/2014/main" val="10004"/>
                  </a:ext>
                </a:extLst>
              </a:tr>
              <a:tr h="304709">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alpha val="50000"/>
                      </a:srgbClr>
                    </a:solidFill>
                  </a:tcPr>
                </a:tc>
                <a:extLst>
                  <a:ext uri="{0D108BD9-81ED-4DB2-BD59-A6C34878D82A}">
                    <a16:rowId xmlns:a16="http://schemas.microsoft.com/office/drawing/2014/main" val="10005"/>
                  </a:ext>
                </a:extLst>
              </a:tr>
            </a:tbl>
          </a:graphicData>
        </a:graphic>
      </p:graphicFrame>
      <p:graphicFrame>
        <p:nvGraphicFramePr>
          <p:cNvPr id="93227" name="Object 268"/>
          <p:cNvGraphicFramePr>
            <a:graphicFrameLocks noChangeAspect="1"/>
          </p:cNvGraphicFramePr>
          <p:nvPr/>
        </p:nvGraphicFramePr>
        <p:xfrm>
          <a:off x="1066800" y="4495800"/>
          <a:ext cx="3810000" cy="704850"/>
        </p:xfrm>
        <a:graphic>
          <a:graphicData uri="http://schemas.openxmlformats.org/presentationml/2006/ole">
            <mc:AlternateContent xmlns:mc="http://schemas.openxmlformats.org/markup-compatibility/2006">
              <mc:Choice xmlns:v="urn:schemas-microsoft-com:vml" Requires="v">
                <p:oleObj spid="_x0000_s44044" name="Equation" r:id="rId4" imgW="2387600" imgH="393700" progId="Equation.DSMT4">
                  <p:embed/>
                </p:oleObj>
              </mc:Choice>
              <mc:Fallback>
                <p:oleObj name="Equation" r:id="rId4" imgW="2387600" imgH="393700" progId="Equation.DSMT4">
                  <p:embed/>
                  <p:pic>
                    <p:nvPicPr>
                      <p:cNvPr id="93227" name="Object 2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495800"/>
                        <a:ext cx="38100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870266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95235" name="Rectangle 3"/>
          <p:cNvSpPr>
            <a:spLocks noGrp="1" noChangeArrowheads="1"/>
          </p:cNvSpPr>
          <p:nvPr>
            <p:ph type="body" idx="1"/>
          </p:nvPr>
        </p:nvSpPr>
        <p:spPr/>
        <p:txBody>
          <a:bodyPr/>
          <a:lstStyle/>
          <a:p>
            <a:pPr eaLnBrk="1" hangingPunct="1"/>
            <a:r>
              <a:rPr lang="zh-CN" altLang="en-US" smtClean="0"/>
              <a:t>以属性”</a:t>
            </a:r>
            <a:r>
              <a:rPr lang="en-US" altLang="zh-CN" smtClean="0"/>
              <a:t>temperature”</a:t>
            </a:r>
            <a:r>
              <a:rPr lang="zh-CN" altLang="en-US" smtClean="0"/>
              <a:t>为例计算信息增益，有</a:t>
            </a:r>
            <a:r>
              <a:rPr lang="en-US" altLang="zh-CN" smtClean="0"/>
              <a:t>3</a:t>
            </a:r>
            <a:r>
              <a:rPr lang="zh-CN" altLang="en-US" smtClean="0"/>
              <a:t>个属性值</a:t>
            </a:r>
            <a:r>
              <a:rPr lang="en-US" altLang="zh-CN" smtClean="0"/>
              <a:t>hot</a:t>
            </a:r>
            <a:r>
              <a:rPr lang="zh-CN" altLang="en-US" smtClean="0"/>
              <a:t>，</a:t>
            </a:r>
            <a:r>
              <a:rPr lang="en-US" altLang="zh-CN" smtClean="0"/>
              <a:t>mild</a:t>
            </a:r>
            <a:r>
              <a:rPr lang="zh-CN" altLang="en-US" smtClean="0"/>
              <a:t>，</a:t>
            </a:r>
            <a:r>
              <a:rPr lang="en-US" altLang="zh-CN" smtClean="0"/>
              <a:t>cool</a:t>
            </a:r>
            <a:r>
              <a:rPr lang="zh-CN" altLang="en-US" smtClean="0"/>
              <a:t>。</a:t>
            </a:r>
          </a:p>
        </p:txBody>
      </p:sp>
      <p:graphicFrame>
        <p:nvGraphicFramePr>
          <p:cNvPr id="110806" name="Group 214"/>
          <p:cNvGraphicFramePr>
            <a:graphicFrameLocks noGrp="1"/>
          </p:cNvGraphicFramePr>
          <p:nvPr/>
        </p:nvGraphicFramePr>
        <p:xfrm>
          <a:off x="6477000" y="3352800"/>
          <a:ext cx="1828800" cy="914400"/>
        </p:xfrm>
        <a:graphic>
          <a:graphicData uri="http://schemas.openxmlformats.org/drawingml/2006/table">
            <a:tbl>
              <a:tblPr/>
              <a:tblGrid>
                <a:gridCol w="1219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0811" name="Group 219"/>
          <p:cNvGraphicFramePr>
            <a:graphicFrameLocks noGrp="1"/>
          </p:cNvGraphicFramePr>
          <p:nvPr/>
        </p:nvGraphicFramePr>
        <p:xfrm>
          <a:off x="6477000" y="5638800"/>
          <a:ext cx="1981200" cy="609600"/>
        </p:xfrm>
        <a:graphic>
          <a:graphicData uri="http://schemas.openxmlformats.org/drawingml/2006/table">
            <a:tbl>
              <a:tblPr/>
              <a:tblGrid>
                <a:gridCol w="1454150">
                  <a:extLst>
                    <a:ext uri="{9D8B030D-6E8A-4147-A177-3AD203B41FA5}">
                      <a16:colId xmlns:a16="http://schemas.microsoft.com/office/drawing/2014/main" val="20000"/>
                    </a:ext>
                  </a:extLst>
                </a:gridCol>
                <a:gridCol w="527050">
                  <a:extLst>
                    <a:ext uri="{9D8B030D-6E8A-4147-A177-3AD203B41FA5}">
                      <a16:colId xmlns:a16="http://schemas.microsoft.com/office/drawing/2014/main" val="20001"/>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alpha val="50000"/>
                      </a:srgbClr>
                    </a:solidFill>
                  </a:tcPr>
                </a:tc>
                <a:extLst>
                  <a:ext uri="{0D108BD9-81ED-4DB2-BD59-A6C34878D82A}">
                    <a16:rowId xmlns:a16="http://schemas.microsoft.com/office/drawing/2014/main" val="10001"/>
                  </a:ext>
                </a:extLst>
              </a:tr>
            </a:tbl>
          </a:graphicData>
        </a:graphic>
      </p:graphicFrame>
      <p:graphicFrame>
        <p:nvGraphicFramePr>
          <p:cNvPr id="110808" name="Group 216"/>
          <p:cNvGraphicFramePr>
            <a:graphicFrameLocks noGrp="1"/>
          </p:cNvGraphicFramePr>
          <p:nvPr/>
        </p:nvGraphicFramePr>
        <p:xfrm>
          <a:off x="6477000" y="4495800"/>
          <a:ext cx="1981200" cy="914400"/>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alpha val="50000"/>
                      </a:srgbClr>
                    </a:solidFill>
                  </a:tcPr>
                </a:tc>
                <a:extLst>
                  <a:ext uri="{0D108BD9-81ED-4DB2-BD59-A6C34878D82A}">
                    <a16:rowId xmlns:a16="http://schemas.microsoft.com/office/drawing/2014/main" val="10002"/>
                  </a:ext>
                </a:extLst>
              </a:tr>
            </a:tbl>
          </a:graphicData>
        </a:graphic>
      </p:graphicFrame>
      <p:graphicFrame>
        <p:nvGraphicFramePr>
          <p:cNvPr id="95279" name="Object 195"/>
          <p:cNvGraphicFramePr>
            <a:graphicFrameLocks noChangeAspect="1"/>
          </p:cNvGraphicFramePr>
          <p:nvPr/>
        </p:nvGraphicFramePr>
        <p:xfrm>
          <a:off x="1295400" y="3352800"/>
          <a:ext cx="4038600" cy="695325"/>
        </p:xfrm>
        <a:graphic>
          <a:graphicData uri="http://schemas.openxmlformats.org/presentationml/2006/ole">
            <mc:AlternateContent xmlns:mc="http://schemas.openxmlformats.org/markup-compatibility/2006">
              <mc:Choice xmlns:v="urn:schemas-microsoft-com:vml" Requires="v">
                <p:oleObj spid="_x0000_s45108" name="Equation" r:id="rId4" imgW="2286000" imgH="393700" progId="Equation.DSMT4">
                  <p:embed/>
                </p:oleObj>
              </mc:Choice>
              <mc:Fallback>
                <p:oleObj name="Equation" r:id="rId4" imgW="2286000" imgH="393700" progId="Equation.DSMT4">
                  <p:embed/>
                  <p:pic>
                    <p:nvPicPr>
                      <p:cNvPr id="95279" name="Object 1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352800"/>
                        <a:ext cx="40386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80" name="Object 200"/>
          <p:cNvGraphicFramePr>
            <a:graphicFrameLocks noChangeAspect="1"/>
          </p:cNvGraphicFramePr>
          <p:nvPr/>
        </p:nvGraphicFramePr>
        <p:xfrm>
          <a:off x="1295400" y="4114800"/>
          <a:ext cx="4038600" cy="692150"/>
        </p:xfrm>
        <a:graphic>
          <a:graphicData uri="http://schemas.openxmlformats.org/presentationml/2006/ole">
            <mc:AlternateContent xmlns:mc="http://schemas.openxmlformats.org/markup-compatibility/2006">
              <mc:Choice xmlns:v="urn:schemas-microsoft-com:vml" Requires="v">
                <p:oleObj spid="_x0000_s45109" name="Equation" r:id="rId6" imgW="2298700" imgH="393700" progId="Equation.DSMT4">
                  <p:embed/>
                </p:oleObj>
              </mc:Choice>
              <mc:Fallback>
                <p:oleObj name="Equation" r:id="rId6" imgW="2298700" imgH="393700" progId="Equation.DSMT4">
                  <p:embed/>
                  <p:pic>
                    <p:nvPicPr>
                      <p:cNvPr id="95280" name="Object 2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114800"/>
                        <a:ext cx="40386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81" name="Object 206"/>
          <p:cNvGraphicFramePr>
            <a:graphicFrameLocks noChangeAspect="1"/>
          </p:cNvGraphicFramePr>
          <p:nvPr/>
        </p:nvGraphicFramePr>
        <p:xfrm>
          <a:off x="914400" y="5562600"/>
          <a:ext cx="5257800" cy="609600"/>
        </p:xfrm>
        <a:graphic>
          <a:graphicData uri="http://schemas.openxmlformats.org/presentationml/2006/ole">
            <mc:AlternateContent xmlns:mc="http://schemas.openxmlformats.org/markup-compatibility/2006">
              <mc:Choice xmlns:v="urn:schemas-microsoft-com:vml" Requires="v">
                <p:oleObj spid="_x0000_s45110" name="Equation" r:id="rId8" imgW="3390900" imgH="393700" progId="Equation.DSMT4">
                  <p:embed/>
                </p:oleObj>
              </mc:Choice>
              <mc:Fallback>
                <p:oleObj name="Equation" r:id="rId8" imgW="3390900" imgH="393700" progId="Equation.DSMT4">
                  <p:embed/>
                  <p:pic>
                    <p:nvPicPr>
                      <p:cNvPr id="95281" name="Object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400" y="5562600"/>
                        <a:ext cx="525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82" name="Object 209"/>
          <p:cNvGraphicFramePr>
            <a:graphicFrameLocks noChangeAspect="1"/>
          </p:cNvGraphicFramePr>
          <p:nvPr/>
        </p:nvGraphicFramePr>
        <p:xfrm>
          <a:off x="914400" y="6096000"/>
          <a:ext cx="2514600" cy="609600"/>
        </p:xfrm>
        <a:graphic>
          <a:graphicData uri="http://schemas.openxmlformats.org/presentationml/2006/ole">
            <mc:AlternateContent xmlns:mc="http://schemas.openxmlformats.org/markup-compatibility/2006">
              <mc:Choice xmlns:v="urn:schemas-microsoft-com:vml" Requires="v">
                <p:oleObj spid="_x0000_s45111" name="Equation" r:id="rId10" imgW="1625600" imgH="393700" progId="Equation.DSMT4">
                  <p:embed/>
                </p:oleObj>
              </mc:Choice>
              <mc:Fallback>
                <p:oleObj name="Equation" r:id="rId10" imgW="1625600" imgH="393700" progId="Equation.DSMT4">
                  <p:embed/>
                  <p:pic>
                    <p:nvPicPr>
                      <p:cNvPr id="95282" name="Object 20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6096000"/>
                        <a:ext cx="2514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83" name="Object 212"/>
          <p:cNvGraphicFramePr>
            <a:graphicFrameLocks noChangeAspect="1"/>
          </p:cNvGraphicFramePr>
          <p:nvPr/>
        </p:nvGraphicFramePr>
        <p:xfrm>
          <a:off x="1295400" y="4876800"/>
          <a:ext cx="3962400" cy="690563"/>
        </p:xfrm>
        <a:graphic>
          <a:graphicData uri="http://schemas.openxmlformats.org/presentationml/2006/ole">
            <mc:AlternateContent xmlns:mc="http://schemas.openxmlformats.org/markup-compatibility/2006">
              <mc:Choice xmlns:v="urn:schemas-microsoft-com:vml" Requires="v">
                <p:oleObj spid="_x0000_s45112" name="Equation" r:id="rId12" imgW="2260600" imgH="393700" progId="Equation.DSMT4">
                  <p:embed/>
                </p:oleObj>
              </mc:Choice>
              <mc:Fallback>
                <p:oleObj name="Equation" r:id="rId12" imgW="2260600" imgH="393700" progId="Equation.DSMT4">
                  <p:embed/>
                  <p:pic>
                    <p:nvPicPr>
                      <p:cNvPr id="95283" name="Object 2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4876800"/>
                        <a:ext cx="39624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52281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97283" name="Rectangle 3"/>
          <p:cNvSpPr>
            <a:spLocks noGrp="1" noChangeArrowheads="1"/>
          </p:cNvSpPr>
          <p:nvPr>
            <p:ph type="body" idx="1"/>
          </p:nvPr>
        </p:nvSpPr>
        <p:spPr>
          <a:xfrm>
            <a:off x="872067" y="2132856"/>
            <a:ext cx="7408333" cy="3993307"/>
          </a:xfrm>
        </p:spPr>
        <p:txBody>
          <a:bodyPr/>
          <a:lstStyle/>
          <a:p>
            <a:pPr eaLnBrk="1" hangingPunct="1"/>
            <a:r>
              <a:rPr lang="zh-CN" altLang="en-US" dirty="0" smtClean="0"/>
              <a:t>属性“</a:t>
            </a:r>
            <a:r>
              <a:rPr lang="en-US" altLang="zh-CN" dirty="0" smtClean="0"/>
              <a:t>temperature”</a:t>
            </a:r>
            <a:r>
              <a:rPr lang="zh-CN" altLang="en-US" dirty="0" smtClean="0"/>
              <a:t>的信息增益</a:t>
            </a:r>
          </a:p>
        </p:txBody>
      </p:sp>
      <p:graphicFrame>
        <p:nvGraphicFramePr>
          <p:cNvPr id="97284" name="Object 6"/>
          <p:cNvGraphicFramePr>
            <a:graphicFrameLocks noChangeAspect="1"/>
          </p:cNvGraphicFramePr>
          <p:nvPr/>
        </p:nvGraphicFramePr>
        <p:xfrm>
          <a:off x="914400" y="2971800"/>
          <a:ext cx="7848600" cy="433388"/>
        </p:xfrm>
        <a:graphic>
          <a:graphicData uri="http://schemas.openxmlformats.org/presentationml/2006/ole">
            <mc:AlternateContent xmlns:mc="http://schemas.openxmlformats.org/markup-compatibility/2006">
              <mc:Choice xmlns:v="urn:schemas-microsoft-com:vml" Requires="v">
                <p:oleObj spid="_x0000_s46104" name="Equation" r:id="rId4" imgW="4394200" imgH="203200" progId="Equation.DSMT4">
                  <p:embed/>
                </p:oleObj>
              </mc:Choice>
              <mc:Fallback>
                <p:oleObj name="Equation" r:id="rId4" imgW="4394200" imgH="203200" progId="Equation.DSMT4">
                  <p:embed/>
                  <p:pic>
                    <p:nvPicPr>
                      <p:cNvPr id="9728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971800"/>
                        <a:ext cx="7848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5" name="Rectangle 8"/>
          <p:cNvSpPr>
            <a:spLocks noChangeArrowheads="1"/>
          </p:cNvSpPr>
          <p:nvPr/>
        </p:nvSpPr>
        <p:spPr bwMode="auto">
          <a:xfrm>
            <a:off x="762000" y="3581400"/>
            <a:ext cx="76418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dirty="0">
                <a:latin typeface="+mn-ea"/>
                <a:ea typeface="+mn-ea"/>
              </a:rPr>
              <a:t>  </a:t>
            </a:r>
            <a:r>
              <a:rPr kumimoji="0" lang="zh-CN" altLang="en-US" b="1" dirty="0">
                <a:latin typeface="+mn-ea"/>
                <a:ea typeface="+mn-ea"/>
              </a:rPr>
              <a:t>同理通过计算，得</a:t>
            </a:r>
            <a:r>
              <a:rPr kumimoji="0" lang="en-US" altLang="zh-CN" b="1" dirty="0">
                <a:latin typeface="+mn-ea"/>
                <a:ea typeface="+mn-ea"/>
              </a:rPr>
              <a:t>Humidity</a:t>
            </a:r>
            <a:r>
              <a:rPr kumimoji="0" lang="zh-CN" altLang="en-US" b="1" dirty="0">
                <a:latin typeface="+mn-ea"/>
                <a:ea typeface="+mn-ea"/>
              </a:rPr>
              <a:t>，</a:t>
            </a:r>
            <a:r>
              <a:rPr kumimoji="0" lang="en-US" altLang="zh-CN" b="1" dirty="0">
                <a:latin typeface="+mn-ea"/>
                <a:ea typeface="+mn-ea"/>
              </a:rPr>
              <a:t>Temperature</a:t>
            </a:r>
            <a:r>
              <a:rPr kumimoji="0" lang="zh-CN" altLang="en-US" b="1" dirty="0">
                <a:latin typeface="+mn-ea"/>
                <a:ea typeface="+mn-ea"/>
              </a:rPr>
              <a:t>，</a:t>
            </a:r>
            <a:r>
              <a:rPr kumimoji="0" lang="en-US" altLang="zh-CN" b="1" dirty="0">
                <a:latin typeface="+mn-ea"/>
                <a:ea typeface="+mn-ea"/>
              </a:rPr>
              <a:t>Wind</a:t>
            </a:r>
            <a:r>
              <a:rPr kumimoji="0" lang="zh-CN" altLang="en-US" b="1" dirty="0">
                <a:latin typeface="+mn-ea"/>
                <a:ea typeface="+mn-ea"/>
              </a:rPr>
              <a:t>属性的</a:t>
            </a:r>
          </a:p>
          <a:p>
            <a:pPr eaLnBrk="1" hangingPunct="1"/>
            <a:r>
              <a:rPr kumimoji="0" lang="zh-CN" altLang="en-US" b="1" dirty="0">
                <a:latin typeface="+mn-ea"/>
                <a:ea typeface="+mn-ea"/>
              </a:rPr>
              <a:t>  信息增益：</a:t>
            </a:r>
          </a:p>
        </p:txBody>
      </p:sp>
      <p:graphicFrame>
        <p:nvGraphicFramePr>
          <p:cNvPr id="97286" name="Object 11"/>
          <p:cNvGraphicFramePr>
            <a:graphicFrameLocks noChangeAspect="1"/>
          </p:cNvGraphicFramePr>
          <p:nvPr/>
        </p:nvGraphicFramePr>
        <p:xfrm>
          <a:off x="2438400" y="4419600"/>
          <a:ext cx="4114800" cy="898525"/>
        </p:xfrm>
        <a:graphic>
          <a:graphicData uri="http://schemas.openxmlformats.org/presentationml/2006/ole">
            <mc:AlternateContent xmlns:mc="http://schemas.openxmlformats.org/markup-compatibility/2006">
              <mc:Choice xmlns:v="urn:schemas-microsoft-com:vml" Requires="v">
                <p:oleObj spid="_x0000_s46105" name="Equation" r:id="rId6" imgW="1663700" imgH="431800" progId="Equation.DSMT4">
                  <p:embed/>
                </p:oleObj>
              </mc:Choice>
              <mc:Fallback>
                <p:oleObj name="Equation" r:id="rId6" imgW="1663700" imgH="431800" progId="Equation.DSMT4">
                  <p:embed/>
                  <p:pic>
                    <p:nvPicPr>
                      <p:cNvPr id="97286"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419600"/>
                        <a:ext cx="41148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7" name="Rectangle 12"/>
          <p:cNvSpPr>
            <a:spLocks noChangeArrowheads="1"/>
          </p:cNvSpPr>
          <p:nvPr/>
        </p:nvSpPr>
        <p:spPr bwMode="auto">
          <a:xfrm>
            <a:off x="838200" y="5486400"/>
            <a:ext cx="75392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dirty="0">
                <a:latin typeface="Arial" panose="020B0604020202020204" pitchFamily="34" charset="0"/>
              </a:rPr>
              <a:t> </a:t>
            </a:r>
            <a:r>
              <a:rPr kumimoji="0" lang="zh-CN" altLang="en-US" b="1" dirty="0">
                <a:latin typeface="+mn-ea"/>
                <a:ea typeface="+mn-ea"/>
              </a:rPr>
              <a:t>通过比较，选择信息增益最大的属性”</a:t>
            </a:r>
            <a:r>
              <a:rPr kumimoji="0" lang="en-US" altLang="zh-CN" b="1" dirty="0">
                <a:latin typeface="+mn-ea"/>
                <a:ea typeface="+mn-ea"/>
              </a:rPr>
              <a:t>Humidity”</a:t>
            </a:r>
            <a:r>
              <a:rPr kumimoji="0" lang="zh-CN" altLang="en-US" b="1" dirty="0">
                <a:latin typeface="+mn-ea"/>
                <a:ea typeface="+mn-ea"/>
              </a:rPr>
              <a:t>作为</a:t>
            </a:r>
          </a:p>
          <a:p>
            <a:pPr eaLnBrk="1" hangingPunct="1"/>
            <a:r>
              <a:rPr kumimoji="0" lang="zh-CN" altLang="en-US" b="1" dirty="0">
                <a:latin typeface="+mn-ea"/>
                <a:ea typeface="+mn-ea"/>
              </a:rPr>
              <a:t> 当前节点。</a:t>
            </a:r>
          </a:p>
        </p:txBody>
      </p:sp>
    </p:spTree>
    <p:extLst>
      <p:ext uri="{BB962C8B-B14F-4D97-AF65-F5344CB8AC3E}">
        <p14:creationId xmlns:p14="http://schemas.microsoft.com/office/powerpoint/2010/main" val="27137437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ChangeArrowheads="1"/>
          </p:cNvSpPr>
          <p:nvPr/>
        </p:nvSpPr>
        <p:spPr bwMode="auto">
          <a:xfrm>
            <a:off x="2819400" y="2895600"/>
            <a:ext cx="2057400" cy="6096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Outlook</a:t>
            </a:r>
          </a:p>
        </p:txBody>
      </p:sp>
      <p:sp>
        <p:nvSpPr>
          <p:cNvPr id="99331" name="Line 5"/>
          <p:cNvSpPr>
            <a:spLocks noChangeShapeType="1"/>
          </p:cNvSpPr>
          <p:nvPr/>
        </p:nvSpPr>
        <p:spPr bwMode="auto">
          <a:xfrm flipH="1">
            <a:off x="1676400" y="3505200"/>
            <a:ext cx="1600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2" name="Line 6"/>
          <p:cNvSpPr>
            <a:spLocks noChangeShapeType="1"/>
          </p:cNvSpPr>
          <p:nvPr/>
        </p:nvSpPr>
        <p:spPr bwMode="auto">
          <a:xfrm>
            <a:off x="3810000" y="3505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3" name="Line 7"/>
          <p:cNvSpPr>
            <a:spLocks noChangeShapeType="1"/>
          </p:cNvSpPr>
          <p:nvPr/>
        </p:nvSpPr>
        <p:spPr bwMode="auto">
          <a:xfrm>
            <a:off x="4419600" y="35052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34" name="Rectangle 8"/>
          <p:cNvSpPr>
            <a:spLocks noChangeArrowheads="1"/>
          </p:cNvSpPr>
          <p:nvPr/>
        </p:nvSpPr>
        <p:spPr bwMode="auto">
          <a:xfrm>
            <a:off x="609600" y="4495800"/>
            <a:ext cx="2133600" cy="685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Humidity</a:t>
            </a:r>
          </a:p>
        </p:txBody>
      </p:sp>
      <p:sp>
        <p:nvSpPr>
          <p:cNvPr id="99335" name="Rectangle 9"/>
          <p:cNvSpPr>
            <a:spLocks noChangeArrowheads="1"/>
          </p:cNvSpPr>
          <p:nvPr/>
        </p:nvSpPr>
        <p:spPr bwMode="auto">
          <a:xfrm>
            <a:off x="5029200" y="4495800"/>
            <a:ext cx="1828800" cy="609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a:t>
            </a:r>
          </a:p>
        </p:txBody>
      </p:sp>
      <p:sp>
        <p:nvSpPr>
          <p:cNvPr id="99336" name="Oval 10"/>
          <p:cNvSpPr>
            <a:spLocks noChangeArrowheads="1"/>
          </p:cNvSpPr>
          <p:nvPr/>
        </p:nvSpPr>
        <p:spPr bwMode="auto">
          <a:xfrm>
            <a:off x="2971800" y="4572000"/>
            <a:ext cx="1676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yes</a:t>
            </a:r>
          </a:p>
        </p:txBody>
      </p:sp>
      <p:sp>
        <p:nvSpPr>
          <p:cNvPr id="99337" name="Text Box 11"/>
          <p:cNvSpPr txBox="1">
            <a:spLocks noChangeArrowheads="1"/>
          </p:cNvSpPr>
          <p:nvPr/>
        </p:nvSpPr>
        <p:spPr bwMode="auto">
          <a:xfrm>
            <a:off x="1584325" y="3617913"/>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Sunny</a:t>
            </a:r>
          </a:p>
        </p:txBody>
      </p:sp>
      <p:sp>
        <p:nvSpPr>
          <p:cNvPr id="99338" name="Text Box 12"/>
          <p:cNvSpPr txBox="1">
            <a:spLocks noChangeArrowheads="1"/>
          </p:cNvSpPr>
          <p:nvPr/>
        </p:nvSpPr>
        <p:spPr bwMode="auto">
          <a:xfrm>
            <a:off x="3260725" y="3998913"/>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Overcast</a:t>
            </a:r>
          </a:p>
        </p:txBody>
      </p:sp>
      <p:sp>
        <p:nvSpPr>
          <p:cNvPr id="99339" name="Text Box 13"/>
          <p:cNvSpPr txBox="1">
            <a:spLocks noChangeArrowheads="1"/>
          </p:cNvSpPr>
          <p:nvPr/>
        </p:nvSpPr>
        <p:spPr bwMode="auto">
          <a:xfrm>
            <a:off x="5165725" y="377031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Rain</a:t>
            </a:r>
          </a:p>
        </p:txBody>
      </p:sp>
      <p:sp>
        <p:nvSpPr>
          <p:cNvPr id="99340" name="Rectangle 14"/>
          <p:cNvSpPr>
            <a:spLocks noGrp="1" noChangeArrowheads="1"/>
          </p:cNvSpPr>
          <p:nvPr>
            <p:ph type="title" idx="4294967295"/>
          </p:nvPr>
        </p:nvSpPr>
        <p:spPr>
          <a:xfrm>
            <a:off x="1219200" y="762000"/>
            <a:ext cx="7924800" cy="1143000"/>
          </a:xfrm>
        </p:spPr>
        <p:txBody>
          <a:bodyPr/>
          <a:lstStyle/>
          <a:p>
            <a:pPr eaLnBrk="1" hangingPunct="1"/>
            <a:r>
              <a:rPr lang="en-US" altLang="zh-CN" smtClean="0"/>
              <a:t>ID3</a:t>
            </a:r>
            <a:r>
              <a:rPr lang="zh-CN" altLang="en-US" smtClean="0"/>
              <a:t>算法举例</a:t>
            </a:r>
          </a:p>
        </p:txBody>
      </p:sp>
      <p:sp>
        <p:nvSpPr>
          <p:cNvPr id="99341" name="Rectangle 16"/>
          <p:cNvSpPr>
            <a:spLocks noGrp="1" noChangeArrowheads="1"/>
          </p:cNvSpPr>
          <p:nvPr>
            <p:ph type="body" idx="4294967295"/>
          </p:nvPr>
        </p:nvSpPr>
        <p:spPr>
          <a:xfrm>
            <a:off x="1143000" y="1828800"/>
            <a:ext cx="7693025" cy="3724275"/>
          </a:xfrm>
        </p:spPr>
        <p:txBody>
          <a:bodyPr/>
          <a:lstStyle/>
          <a:p>
            <a:pPr eaLnBrk="1" hangingPunct="1"/>
            <a:r>
              <a:rPr lang="zh-CN" altLang="en-US" smtClean="0"/>
              <a:t>进一步生成的决策树：</a:t>
            </a:r>
          </a:p>
        </p:txBody>
      </p:sp>
      <p:sp>
        <p:nvSpPr>
          <p:cNvPr id="99342" name="Line 17"/>
          <p:cNvSpPr>
            <a:spLocks noChangeShapeType="1"/>
          </p:cNvSpPr>
          <p:nvPr/>
        </p:nvSpPr>
        <p:spPr bwMode="auto">
          <a:xfrm flipH="1">
            <a:off x="762000" y="51816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3" name="Line 18"/>
          <p:cNvSpPr>
            <a:spLocks noChangeShapeType="1"/>
          </p:cNvSpPr>
          <p:nvPr/>
        </p:nvSpPr>
        <p:spPr bwMode="auto">
          <a:xfrm>
            <a:off x="1752600" y="51816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9344" name="Oval 19"/>
          <p:cNvSpPr>
            <a:spLocks noChangeArrowheads="1"/>
          </p:cNvSpPr>
          <p:nvPr/>
        </p:nvSpPr>
        <p:spPr bwMode="auto">
          <a:xfrm>
            <a:off x="381000" y="5943600"/>
            <a:ext cx="9906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yes</a:t>
            </a:r>
          </a:p>
        </p:txBody>
      </p:sp>
      <p:sp>
        <p:nvSpPr>
          <p:cNvPr id="99345" name="Oval 20"/>
          <p:cNvSpPr>
            <a:spLocks noChangeArrowheads="1"/>
          </p:cNvSpPr>
          <p:nvPr/>
        </p:nvSpPr>
        <p:spPr bwMode="auto">
          <a:xfrm>
            <a:off x="1752600" y="5943600"/>
            <a:ext cx="11430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No</a:t>
            </a:r>
          </a:p>
        </p:txBody>
      </p:sp>
      <p:sp>
        <p:nvSpPr>
          <p:cNvPr id="99346" name="Text Box 21"/>
          <p:cNvSpPr txBox="1">
            <a:spLocks noChangeArrowheads="1"/>
          </p:cNvSpPr>
          <p:nvPr/>
        </p:nvSpPr>
        <p:spPr bwMode="auto">
          <a:xfrm>
            <a:off x="533400" y="54102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Normal</a:t>
            </a:r>
          </a:p>
        </p:txBody>
      </p:sp>
      <p:sp>
        <p:nvSpPr>
          <p:cNvPr id="99347" name="Text Box 22"/>
          <p:cNvSpPr txBox="1">
            <a:spLocks noChangeArrowheads="1"/>
          </p:cNvSpPr>
          <p:nvPr/>
        </p:nvSpPr>
        <p:spPr bwMode="auto">
          <a:xfrm>
            <a:off x="1828800" y="54102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High</a:t>
            </a:r>
          </a:p>
        </p:txBody>
      </p:sp>
      <p:graphicFrame>
        <p:nvGraphicFramePr>
          <p:cNvPr id="123968" name="Group 64"/>
          <p:cNvGraphicFramePr>
            <a:graphicFrameLocks noGrp="1"/>
          </p:cNvGraphicFramePr>
          <p:nvPr/>
        </p:nvGraphicFramePr>
        <p:xfrm>
          <a:off x="7010400" y="3581400"/>
          <a:ext cx="1600200" cy="1828800"/>
        </p:xfrm>
        <a:graphic>
          <a:graphicData uri="http://schemas.openxmlformats.org/drawingml/2006/table">
            <a:tbl>
              <a:tblPr/>
              <a:tblGrid>
                <a:gridCol w="9779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tblGrid>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66">
                        <a:alpha val="50000"/>
                      </a:srgbClr>
                    </a:solidFill>
                  </a:tcPr>
                </a:tc>
                <a:extLst>
                  <a:ext uri="{0D108BD9-81ED-4DB2-BD59-A6C34878D82A}">
                    <a16:rowId xmlns:a16="http://schemas.microsoft.com/office/drawing/2014/main" val="10004"/>
                  </a:ext>
                </a:extLst>
              </a:tr>
              <a:tr h="2730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66">
                        <a:alpha val="5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661392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101379" name="Rectangle 3"/>
          <p:cNvSpPr>
            <a:spLocks noGrp="1" noChangeArrowheads="1"/>
          </p:cNvSpPr>
          <p:nvPr>
            <p:ph type="body" idx="1"/>
          </p:nvPr>
        </p:nvSpPr>
        <p:spPr/>
        <p:txBody>
          <a:bodyPr/>
          <a:lstStyle/>
          <a:p>
            <a:pPr eaLnBrk="1" hangingPunct="1"/>
            <a:r>
              <a:rPr lang="zh-CN" altLang="en-US" smtClean="0"/>
              <a:t>以“</a:t>
            </a:r>
            <a:r>
              <a:rPr lang="en-US" altLang="zh-CN" smtClean="0"/>
              <a:t>outlook=‘Rain’”</a:t>
            </a:r>
            <a:r>
              <a:rPr lang="zh-CN" altLang="en-US" smtClean="0"/>
              <a:t>对应的节点为例继续划分。</a:t>
            </a:r>
          </a:p>
          <a:p>
            <a:pPr eaLnBrk="1" hangingPunct="1"/>
            <a:r>
              <a:rPr lang="zh-CN" altLang="en-US" smtClean="0"/>
              <a:t>对样本划分的信息熵：</a:t>
            </a:r>
          </a:p>
        </p:txBody>
      </p:sp>
      <p:graphicFrame>
        <p:nvGraphicFramePr>
          <p:cNvPr id="127092" name="Group 116"/>
          <p:cNvGraphicFramePr>
            <a:graphicFrameLocks noGrp="1"/>
          </p:cNvGraphicFramePr>
          <p:nvPr/>
        </p:nvGraphicFramePr>
        <p:xfrm>
          <a:off x="5029200" y="4114800"/>
          <a:ext cx="3886200" cy="1828800"/>
        </p:xfrm>
        <a:graphic>
          <a:graphicData uri="http://schemas.openxmlformats.org/drawingml/2006/table">
            <a:tbl>
              <a:tblPr/>
              <a:tblGrid>
                <a:gridCol w="1447800">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579437">
                  <a:extLst>
                    <a:ext uri="{9D8B030D-6E8A-4147-A177-3AD203B41FA5}">
                      <a16:colId xmlns:a16="http://schemas.microsoft.com/office/drawing/2014/main" val="20003"/>
                    </a:ext>
                  </a:extLst>
                </a:gridCol>
              </a:tblGrid>
              <a:tr h="2127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Humidity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Wind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2"/>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Normal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4"/>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High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01417" name="Object 113"/>
          <p:cNvGraphicFramePr>
            <a:graphicFrameLocks noChangeAspect="1"/>
          </p:cNvGraphicFramePr>
          <p:nvPr/>
        </p:nvGraphicFramePr>
        <p:xfrm>
          <a:off x="1066800" y="4724400"/>
          <a:ext cx="3810000" cy="704850"/>
        </p:xfrm>
        <a:graphic>
          <a:graphicData uri="http://schemas.openxmlformats.org/presentationml/2006/ole">
            <mc:AlternateContent xmlns:mc="http://schemas.openxmlformats.org/markup-compatibility/2006">
              <mc:Choice xmlns:v="urn:schemas-microsoft-com:vml" Requires="v">
                <p:oleObj spid="_x0000_s47116" name="Equation" r:id="rId4" imgW="2387600" imgH="393700" progId="Equation.DSMT4">
                  <p:embed/>
                </p:oleObj>
              </mc:Choice>
              <mc:Fallback>
                <p:oleObj name="Equation" r:id="rId4" imgW="2387600" imgH="393700" progId="Equation.DSMT4">
                  <p:embed/>
                  <p:pic>
                    <p:nvPicPr>
                      <p:cNvPr id="101417"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724400"/>
                        <a:ext cx="38100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603826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103427" name="Rectangle 3"/>
          <p:cNvSpPr>
            <a:spLocks noGrp="1" noChangeArrowheads="1"/>
          </p:cNvSpPr>
          <p:nvPr>
            <p:ph type="body" idx="1"/>
          </p:nvPr>
        </p:nvSpPr>
        <p:spPr>
          <a:xfrm>
            <a:off x="872067" y="2200656"/>
            <a:ext cx="7408333" cy="3925507"/>
          </a:xfrm>
        </p:spPr>
        <p:txBody>
          <a:bodyPr/>
          <a:lstStyle/>
          <a:p>
            <a:pPr eaLnBrk="1" hangingPunct="1"/>
            <a:r>
              <a:rPr lang="zh-CN" altLang="en-US" dirty="0" smtClean="0"/>
              <a:t>以属性“</a:t>
            </a:r>
            <a:r>
              <a:rPr lang="en-US" altLang="zh-CN" dirty="0" smtClean="0"/>
              <a:t>temperature”</a:t>
            </a:r>
            <a:r>
              <a:rPr lang="zh-CN" altLang="en-US" dirty="0" smtClean="0"/>
              <a:t>为例计算信息增益，有</a:t>
            </a:r>
            <a:r>
              <a:rPr lang="en-US" altLang="zh-CN" dirty="0" smtClean="0"/>
              <a:t>2</a:t>
            </a:r>
            <a:r>
              <a:rPr lang="zh-CN" altLang="en-US" dirty="0" smtClean="0"/>
              <a:t>个属性值</a:t>
            </a:r>
            <a:r>
              <a:rPr lang="en-US" altLang="zh-CN" dirty="0" smtClean="0"/>
              <a:t>mild</a:t>
            </a:r>
            <a:r>
              <a:rPr lang="zh-CN" altLang="en-US" dirty="0" smtClean="0"/>
              <a:t>，</a:t>
            </a:r>
            <a:r>
              <a:rPr lang="en-US" altLang="zh-CN" dirty="0" smtClean="0"/>
              <a:t>cool</a:t>
            </a:r>
            <a:r>
              <a:rPr lang="zh-CN" altLang="en-US" dirty="0" smtClean="0"/>
              <a:t>。</a:t>
            </a:r>
          </a:p>
        </p:txBody>
      </p:sp>
      <p:graphicFrame>
        <p:nvGraphicFramePr>
          <p:cNvPr id="130219" name="Group 171"/>
          <p:cNvGraphicFramePr>
            <a:graphicFrameLocks noGrp="1"/>
          </p:cNvGraphicFramePr>
          <p:nvPr/>
        </p:nvGraphicFramePr>
        <p:xfrm>
          <a:off x="6019800" y="3352800"/>
          <a:ext cx="2057400" cy="1219200"/>
        </p:xfrm>
        <a:graphic>
          <a:graphicData uri="http://schemas.openxmlformats.org/drawingml/2006/table">
            <a:tbl>
              <a:tblPr/>
              <a:tblGrid>
                <a:gridCol w="1403350">
                  <a:extLst>
                    <a:ext uri="{9D8B030D-6E8A-4147-A177-3AD203B41FA5}">
                      <a16:colId xmlns:a16="http://schemas.microsoft.com/office/drawing/2014/main" val="20000"/>
                    </a:ext>
                  </a:extLst>
                </a:gridCol>
                <a:gridCol w="654050">
                  <a:extLst>
                    <a:ext uri="{9D8B030D-6E8A-4147-A177-3AD203B41FA5}">
                      <a16:colId xmlns:a16="http://schemas.microsoft.com/office/drawing/2014/main" val="20001"/>
                    </a:ext>
                  </a:extLst>
                </a:gridCol>
              </a:tblGrid>
              <a:tr h="2127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2"/>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0220" name="Group 172"/>
          <p:cNvGraphicFramePr>
            <a:graphicFrameLocks noGrp="1"/>
          </p:cNvGraphicFramePr>
          <p:nvPr/>
        </p:nvGraphicFramePr>
        <p:xfrm>
          <a:off x="6019800" y="4800600"/>
          <a:ext cx="2133600" cy="914400"/>
        </p:xfrm>
        <a:graphic>
          <a:graphicData uri="http://schemas.openxmlformats.org/drawingml/2006/table">
            <a:tbl>
              <a:tblPr/>
              <a:tblGrid>
                <a:gridCol w="1454150">
                  <a:extLst>
                    <a:ext uri="{9D8B030D-6E8A-4147-A177-3AD203B41FA5}">
                      <a16:colId xmlns:a16="http://schemas.microsoft.com/office/drawing/2014/main" val="20000"/>
                    </a:ext>
                  </a:extLst>
                </a:gridCol>
                <a:gridCol w="679450">
                  <a:extLst>
                    <a:ext uri="{9D8B030D-6E8A-4147-A177-3AD203B41FA5}">
                      <a16:colId xmlns:a16="http://schemas.microsoft.com/office/drawing/2014/main" val="20001"/>
                    </a:ext>
                  </a:extLst>
                </a:gridCol>
              </a:tblGrid>
              <a:tr h="2127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Temperature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459" name="Object 161"/>
          <p:cNvGraphicFramePr>
            <a:graphicFrameLocks noChangeAspect="1"/>
          </p:cNvGraphicFramePr>
          <p:nvPr/>
        </p:nvGraphicFramePr>
        <p:xfrm>
          <a:off x="990600" y="3276600"/>
          <a:ext cx="4648200" cy="752475"/>
        </p:xfrm>
        <a:graphic>
          <a:graphicData uri="http://schemas.openxmlformats.org/presentationml/2006/ole">
            <mc:AlternateContent xmlns:mc="http://schemas.openxmlformats.org/markup-compatibility/2006">
              <mc:Choice xmlns:v="urn:schemas-microsoft-com:vml" Requires="v">
                <p:oleObj spid="_x0000_s48174" name="Equation" r:id="rId4" imgW="2578100" imgH="393700" progId="Equation.DSMT4">
                  <p:embed/>
                </p:oleObj>
              </mc:Choice>
              <mc:Fallback>
                <p:oleObj name="Equation" r:id="rId4" imgW="2578100" imgH="393700" progId="Equation.DSMT4">
                  <p:embed/>
                  <p:pic>
                    <p:nvPicPr>
                      <p:cNvPr id="103459" name="Object 1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276600"/>
                        <a:ext cx="4648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60" name="Object 164"/>
          <p:cNvGraphicFramePr>
            <a:graphicFrameLocks noChangeAspect="1"/>
          </p:cNvGraphicFramePr>
          <p:nvPr/>
        </p:nvGraphicFramePr>
        <p:xfrm>
          <a:off x="990600" y="4114800"/>
          <a:ext cx="4495800" cy="769938"/>
        </p:xfrm>
        <a:graphic>
          <a:graphicData uri="http://schemas.openxmlformats.org/presentationml/2006/ole">
            <mc:AlternateContent xmlns:mc="http://schemas.openxmlformats.org/markup-compatibility/2006">
              <mc:Choice xmlns:v="urn:schemas-microsoft-com:vml" Requires="v">
                <p:oleObj spid="_x0000_s48175" name="Equation" r:id="rId6" imgW="2298700" imgH="393700" progId="Equation.DSMT4">
                  <p:embed/>
                </p:oleObj>
              </mc:Choice>
              <mc:Fallback>
                <p:oleObj name="Equation" r:id="rId6" imgW="2298700" imgH="393700" progId="Equation.DSMT4">
                  <p:embed/>
                  <p:pic>
                    <p:nvPicPr>
                      <p:cNvPr id="103460" name="Object 16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114800"/>
                        <a:ext cx="4495800"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61" name="Object 167"/>
          <p:cNvGraphicFramePr>
            <a:graphicFrameLocks noChangeAspect="1"/>
          </p:cNvGraphicFramePr>
          <p:nvPr/>
        </p:nvGraphicFramePr>
        <p:xfrm>
          <a:off x="838200" y="4953000"/>
          <a:ext cx="4648200" cy="733425"/>
        </p:xfrm>
        <a:graphic>
          <a:graphicData uri="http://schemas.openxmlformats.org/presentationml/2006/ole">
            <mc:AlternateContent xmlns:mc="http://schemas.openxmlformats.org/markup-compatibility/2006">
              <mc:Choice xmlns:v="urn:schemas-microsoft-com:vml" Requires="v">
                <p:oleObj spid="_x0000_s48176" name="Equation" r:id="rId8" imgW="2692400" imgH="393700" progId="Equation.DSMT4">
                  <p:embed/>
                </p:oleObj>
              </mc:Choice>
              <mc:Fallback>
                <p:oleObj name="Equation" r:id="rId8" imgW="2692400" imgH="393700" progId="Equation.DSMT4">
                  <p:embed/>
                  <p:pic>
                    <p:nvPicPr>
                      <p:cNvPr id="103461" name="Object 16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953000"/>
                        <a:ext cx="4648200"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462" name="Object 170"/>
          <p:cNvGraphicFramePr>
            <a:graphicFrameLocks noChangeAspect="1"/>
          </p:cNvGraphicFramePr>
          <p:nvPr/>
        </p:nvGraphicFramePr>
        <p:xfrm>
          <a:off x="914400" y="5562600"/>
          <a:ext cx="3429000" cy="685800"/>
        </p:xfrm>
        <a:graphic>
          <a:graphicData uri="http://schemas.openxmlformats.org/presentationml/2006/ole">
            <mc:AlternateContent xmlns:mc="http://schemas.openxmlformats.org/markup-compatibility/2006">
              <mc:Choice xmlns:v="urn:schemas-microsoft-com:vml" Requires="v">
                <p:oleObj spid="_x0000_s48177" name="Equation" r:id="rId10" imgW="1600200" imgH="393700" progId="Equation.DSMT4">
                  <p:embed/>
                </p:oleObj>
              </mc:Choice>
              <mc:Fallback>
                <p:oleObj name="Equation" r:id="rId10" imgW="1600200" imgH="393700" progId="Equation.DSMT4">
                  <p:embed/>
                  <p:pic>
                    <p:nvPicPr>
                      <p:cNvPr id="103462" name="Object 17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4400" y="5562600"/>
                        <a:ext cx="3429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35401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105475" name="Rectangle 3"/>
          <p:cNvSpPr>
            <a:spLocks noGrp="1" noChangeArrowheads="1"/>
          </p:cNvSpPr>
          <p:nvPr>
            <p:ph type="body" idx="1"/>
          </p:nvPr>
        </p:nvSpPr>
        <p:spPr>
          <a:xfrm>
            <a:off x="872067" y="2276872"/>
            <a:ext cx="7408333" cy="3849291"/>
          </a:xfrm>
        </p:spPr>
        <p:txBody>
          <a:bodyPr/>
          <a:lstStyle/>
          <a:p>
            <a:pPr eaLnBrk="1" hangingPunct="1"/>
            <a:r>
              <a:rPr lang="zh-CN" altLang="en-US" dirty="0" smtClean="0"/>
              <a:t>属性“</a:t>
            </a:r>
            <a:r>
              <a:rPr lang="en-US" altLang="zh-CN" dirty="0" smtClean="0"/>
              <a:t>temperature”</a:t>
            </a:r>
            <a:r>
              <a:rPr lang="zh-CN" altLang="en-US" dirty="0" smtClean="0"/>
              <a:t>的信息增益</a:t>
            </a:r>
          </a:p>
          <a:p>
            <a:pPr eaLnBrk="1" hangingPunct="1"/>
            <a:endParaRPr lang="en-US" altLang="zh-CN" dirty="0" smtClean="0"/>
          </a:p>
        </p:txBody>
      </p:sp>
      <p:graphicFrame>
        <p:nvGraphicFramePr>
          <p:cNvPr id="105476" name="Object 6"/>
          <p:cNvGraphicFramePr>
            <a:graphicFrameLocks noChangeAspect="1"/>
          </p:cNvGraphicFramePr>
          <p:nvPr/>
        </p:nvGraphicFramePr>
        <p:xfrm>
          <a:off x="838200" y="3048000"/>
          <a:ext cx="8001000" cy="412750"/>
        </p:xfrm>
        <a:graphic>
          <a:graphicData uri="http://schemas.openxmlformats.org/presentationml/2006/ole">
            <mc:AlternateContent xmlns:mc="http://schemas.openxmlformats.org/markup-compatibility/2006">
              <mc:Choice xmlns:v="urn:schemas-microsoft-com:vml" Requires="v">
                <p:oleObj spid="_x0000_s49176" name="Equation" r:id="rId4" imgW="4470400" imgH="203200" progId="Equation.DSMT4">
                  <p:embed/>
                </p:oleObj>
              </mc:Choice>
              <mc:Fallback>
                <p:oleObj name="Equation" r:id="rId4" imgW="4470400" imgH="203200" progId="Equation.DSMT4">
                  <p:embed/>
                  <p:pic>
                    <p:nvPicPr>
                      <p:cNvPr id="10547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048000"/>
                        <a:ext cx="8001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7" name="Rectangle 7"/>
          <p:cNvSpPr>
            <a:spLocks noChangeArrowheads="1"/>
          </p:cNvSpPr>
          <p:nvPr/>
        </p:nvSpPr>
        <p:spPr bwMode="auto">
          <a:xfrm>
            <a:off x="685800" y="35814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dirty="0">
                <a:latin typeface="Arial" panose="020B0604020202020204" pitchFamily="34" charset="0"/>
              </a:rPr>
              <a:t>  </a:t>
            </a:r>
            <a:r>
              <a:rPr kumimoji="0" lang="zh-CN" altLang="en-US" b="1" dirty="0">
                <a:latin typeface="+mn-ea"/>
                <a:ea typeface="+mn-ea"/>
              </a:rPr>
              <a:t>同理通过计算，得</a:t>
            </a:r>
            <a:r>
              <a:rPr kumimoji="0" lang="en-US" altLang="zh-CN" b="1" dirty="0">
                <a:latin typeface="+mn-ea"/>
                <a:ea typeface="+mn-ea"/>
              </a:rPr>
              <a:t>Humidity</a:t>
            </a:r>
            <a:r>
              <a:rPr kumimoji="0" lang="zh-CN" altLang="en-US" b="1" dirty="0">
                <a:latin typeface="+mn-ea"/>
                <a:ea typeface="+mn-ea"/>
              </a:rPr>
              <a:t>，</a:t>
            </a:r>
            <a:r>
              <a:rPr kumimoji="0" lang="en-US" altLang="zh-CN" b="1" dirty="0">
                <a:latin typeface="+mn-ea"/>
                <a:ea typeface="+mn-ea"/>
              </a:rPr>
              <a:t>Wind</a:t>
            </a:r>
            <a:r>
              <a:rPr kumimoji="0" lang="zh-CN" altLang="en-US" b="1" dirty="0">
                <a:latin typeface="+mn-ea"/>
                <a:ea typeface="+mn-ea"/>
              </a:rPr>
              <a:t>属性的信息增益：</a:t>
            </a:r>
          </a:p>
        </p:txBody>
      </p:sp>
      <p:graphicFrame>
        <p:nvGraphicFramePr>
          <p:cNvPr id="105478" name="Object 10"/>
          <p:cNvGraphicFramePr>
            <a:graphicFrameLocks noChangeAspect="1"/>
          </p:cNvGraphicFramePr>
          <p:nvPr/>
        </p:nvGraphicFramePr>
        <p:xfrm>
          <a:off x="2743200" y="4343400"/>
          <a:ext cx="3429000" cy="925513"/>
        </p:xfrm>
        <a:graphic>
          <a:graphicData uri="http://schemas.openxmlformats.org/presentationml/2006/ole">
            <mc:AlternateContent xmlns:mc="http://schemas.openxmlformats.org/markup-compatibility/2006">
              <mc:Choice xmlns:v="urn:schemas-microsoft-com:vml" Requires="v">
                <p:oleObj spid="_x0000_s49177" name="Equation" r:id="rId6" imgW="1600200" imgH="431800" progId="Equation.DSMT4">
                  <p:embed/>
                </p:oleObj>
              </mc:Choice>
              <mc:Fallback>
                <p:oleObj name="Equation" r:id="rId6" imgW="1600200" imgH="431800" progId="Equation.DSMT4">
                  <p:embed/>
                  <p:pic>
                    <p:nvPicPr>
                      <p:cNvPr id="10547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343400"/>
                        <a:ext cx="34290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9" name="Rectangle 11"/>
          <p:cNvSpPr>
            <a:spLocks noChangeArrowheads="1"/>
          </p:cNvSpPr>
          <p:nvPr/>
        </p:nvSpPr>
        <p:spPr bwMode="auto">
          <a:xfrm>
            <a:off x="838200" y="5562600"/>
            <a:ext cx="8590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dirty="0">
                <a:latin typeface="+mn-ea"/>
                <a:ea typeface="+mn-ea"/>
              </a:rPr>
              <a:t> </a:t>
            </a:r>
            <a:r>
              <a:rPr kumimoji="0" lang="zh-CN" altLang="en-US" b="1" dirty="0">
                <a:latin typeface="+mn-ea"/>
                <a:ea typeface="+mn-ea"/>
              </a:rPr>
              <a:t>通过比较，选择信息增益最大的属性”</a:t>
            </a:r>
            <a:r>
              <a:rPr kumimoji="0" lang="en-US" altLang="zh-CN" b="1" dirty="0">
                <a:latin typeface="+mn-ea"/>
                <a:ea typeface="+mn-ea"/>
              </a:rPr>
              <a:t>Wind”</a:t>
            </a:r>
            <a:r>
              <a:rPr kumimoji="0" lang="zh-CN" altLang="en-US" b="1" dirty="0">
                <a:latin typeface="+mn-ea"/>
                <a:ea typeface="+mn-ea"/>
              </a:rPr>
              <a:t>作为当前节点。</a:t>
            </a:r>
          </a:p>
        </p:txBody>
      </p:sp>
    </p:spTree>
    <p:extLst>
      <p:ext uri="{BB962C8B-B14F-4D97-AF65-F5344CB8AC3E}">
        <p14:creationId xmlns:p14="http://schemas.microsoft.com/office/powerpoint/2010/main" val="3901778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9" y="2675466"/>
            <a:ext cx="7956872" cy="4182534"/>
          </a:xfrm>
        </p:spPr>
        <p:txBody>
          <a:bodyPr>
            <a:normAutofit/>
          </a:bodyPr>
          <a:lstStyle/>
          <a:p>
            <a:r>
              <a:rPr lang="en-US" altLang="zh-CN" sz="2800" b="1" dirty="0"/>
              <a:t>Vladimir N. </a:t>
            </a:r>
            <a:r>
              <a:rPr lang="en-US" altLang="zh-CN" sz="2800" b="1" dirty="0" err="1"/>
              <a:t>Vapnik</a:t>
            </a:r>
            <a:endParaRPr lang="en-US" altLang="zh-CN" sz="2800" b="1" dirty="0"/>
          </a:p>
          <a:p>
            <a:r>
              <a:rPr lang="en-US" altLang="zh-CN" sz="2800" b="1" dirty="0"/>
              <a:t>1936</a:t>
            </a:r>
            <a:r>
              <a:rPr lang="zh-CN" altLang="en-US" sz="2800" b="1" dirty="0"/>
              <a:t>年 出生于苏联</a:t>
            </a:r>
          </a:p>
          <a:p>
            <a:r>
              <a:rPr lang="en-US" altLang="zh-CN" sz="2800" b="1" dirty="0"/>
              <a:t>1958</a:t>
            </a:r>
            <a:r>
              <a:rPr lang="zh-CN" altLang="en-US" sz="2800" b="1" dirty="0"/>
              <a:t>年 乌兹别克国立大学 硕士</a:t>
            </a:r>
          </a:p>
          <a:p>
            <a:r>
              <a:rPr lang="en-US" altLang="zh-CN" sz="2800" b="1" dirty="0"/>
              <a:t>1964</a:t>
            </a:r>
            <a:r>
              <a:rPr lang="zh-CN" altLang="en-US" sz="2800" b="1" dirty="0"/>
              <a:t>年 莫斯科控制科学学院 博士</a:t>
            </a:r>
          </a:p>
          <a:p>
            <a:r>
              <a:rPr lang="en-US" altLang="zh-CN" sz="2800" b="1" dirty="0"/>
              <a:t>1964-1990</a:t>
            </a:r>
            <a:r>
              <a:rPr lang="zh-CN" altLang="en-US" sz="2800" b="1" dirty="0"/>
              <a:t>年 莫斯科控制科学学院</a:t>
            </a:r>
          </a:p>
          <a:p>
            <a:pPr marL="0" indent="0">
              <a:buNone/>
            </a:pPr>
            <a:r>
              <a:rPr lang="zh-CN" altLang="en-US" sz="2800" b="1" dirty="0"/>
              <a:t>                           计算机科学与研究系主任</a:t>
            </a:r>
          </a:p>
          <a:p>
            <a:r>
              <a:rPr lang="en-US" altLang="zh-CN" sz="2800" b="1" dirty="0"/>
              <a:t>1991-2001</a:t>
            </a:r>
            <a:r>
              <a:rPr lang="zh-CN" altLang="en-US" sz="2800" b="1" dirty="0"/>
              <a:t>年 美国</a:t>
            </a:r>
            <a:r>
              <a:rPr lang="en-US" altLang="zh-CN" sz="2800" b="1" dirty="0"/>
              <a:t>AT&amp;T</a:t>
            </a:r>
            <a:r>
              <a:rPr lang="zh-CN" altLang="en-US" sz="2800" b="1" dirty="0"/>
              <a:t>贝尔实验室</a:t>
            </a:r>
          </a:p>
          <a:p>
            <a:pPr marL="0" indent="0">
              <a:buNone/>
            </a:pPr>
            <a:r>
              <a:rPr lang="zh-CN" altLang="en-US" sz="2800" b="1" dirty="0"/>
              <a:t>                           发明支持向量机理论</a:t>
            </a:r>
          </a:p>
        </p:txBody>
      </p:sp>
      <p:sp>
        <p:nvSpPr>
          <p:cNvPr id="3" name="标题 2"/>
          <p:cNvSpPr>
            <a:spLocks noGrp="1"/>
          </p:cNvSpPr>
          <p:nvPr>
            <p:ph type="title"/>
          </p:nvPr>
        </p:nvSpPr>
        <p:spPr/>
        <p:txBody>
          <a:bodyPr/>
          <a:lstStyle/>
          <a:p>
            <a:r>
              <a:rPr lang="zh-CN" altLang="en-US" dirty="0"/>
              <a:t>引言</a:t>
            </a:r>
          </a:p>
        </p:txBody>
      </p:sp>
      <p:pic>
        <p:nvPicPr>
          <p:cNvPr id="4" name="Picture 2" descr="C:\Users\Clark\Desktop\vapnik.jpg">
            <a:extLst>
              <a:ext uri="{FF2B5EF4-FFF2-40B4-BE49-F238E27FC236}">
                <a16:creationId xmlns:a16="http://schemas.microsoft.com/office/drawing/2014/main" id="{A024FB44-05AA-4C05-A504-6072D4D91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204864"/>
            <a:ext cx="3030396"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6048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0"/>
          <p:cNvSpPr>
            <a:spLocks noGrp="1" noChangeArrowheads="1"/>
          </p:cNvSpPr>
          <p:nvPr>
            <p:ph type="title"/>
          </p:nvPr>
        </p:nvSpPr>
        <p:spPr/>
        <p:txBody>
          <a:bodyPr/>
          <a:lstStyle/>
          <a:p>
            <a:pPr eaLnBrk="1" hangingPunct="1"/>
            <a:r>
              <a:rPr lang="en-US" altLang="zh-CN" smtClean="0"/>
              <a:t>ID3</a:t>
            </a:r>
            <a:r>
              <a:rPr lang="zh-CN" altLang="en-US" smtClean="0"/>
              <a:t>算法举例</a:t>
            </a:r>
          </a:p>
        </p:txBody>
      </p:sp>
      <p:sp>
        <p:nvSpPr>
          <p:cNvPr id="107523" name="Rectangle 3"/>
          <p:cNvSpPr>
            <a:spLocks noGrp="1" noChangeArrowheads="1"/>
          </p:cNvSpPr>
          <p:nvPr>
            <p:ph type="body" idx="1"/>
          </p:nvPr>
        </p:nvSpPr>
        <p:spPr>
          <a:xfrm>
            <a:off x="872067" y="2200656"/>
            <a:ext cx="7408333" cy="3925507"/>
          </a:xfrm>
        </p:spPr>
        <p:txBody>
          <a:bodyPr/>
          <a:lstStyle/>
          <a:p>
            <a:pPr eaLnBrk="1" hangingPunct="1"/>
            <a:r>
              <a:rPr lang="zh-CN" altLang="en-US" dirty="0" smtClean="0"/>
              <a:t>最终生成的决策树</a:t>
            </a:r>
          </a:p>
        </p:txBody>
      </p:sp>
      <p:sp>
        <p:nvSpPr>
          <p:cNvPr id="107524" name="Rectangle 4"/>
          <p:cNvSpPr>
            <a:spLocks noChangeArrowheads="1"/>
          </p:cNvSpPr>
          <p:nvPr/>
        </p:nvSpPr>
        <p:spPr bwMode="auto">
          <a:xfrm>
            <a:off x="2971800" y="2895600"/>
            <a:ext cx="2057400" cy="6096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Outlook</a:t>
            </a:r>
          </a:p>
        </p:txBody>
      </p:sp>
      <p:sp>
        <p:nvSpPr>
          <p:cNvPr id="107525" name="Line 5"/>
          <p:cNvSpPr>
            <a:spLocks noChangeShapeType="1"/>
          </p:cNvSpPr>
          <p:nvPr/>
        </p:nvSpPr>
        <p:spPr bwMode="auto">
          <a:xfrm flipH="1">
            <a:off x="1828800" y="3505200"/>
            <a:ext cx="1600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6" name="Line 6"/>
          <p:cNvSpPr>
            <a:spLocks noChangeShapeType="1"/>
          </p:cNvSpPr>
          <p:nvPr/>
        </p:nvSpPr>
        <p:spPr bwMode="auto">
          <a:xfrm>
            <a:off x="3962400" y="3505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7" name="Line 7"/>
          <p:cNvSpPr>
            <a:spLocks noChangeShapeType="1"/>
          </p:cNvSpPr>
          <p:nvPr/>
        </p:nvSpPr>
        <p:spPr bwMode="auto">
          <a:xfrm>
            <a:off x="4572000" y="35052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28" name="Rectangle 8"/>
          <p:cNvSpPr>
            <a:spLocks noChangeArrowheads="1"/>
          </p:cNvSpPr>
          <p:nvPr/>
        </p:nvSpPr>
        <p:spPr bwMode="auto">
          <a:xfrm>
            <a:off x="762000" y="4495800"/>
            <a:ext cx="2133600" cy="6858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Humidity</a:t>
            </a:r>
          </a:p>
        </p:txBody>
      </p:sp>
      <p:sp>
        <p:nvSpPr>
          <p:cNvPr id="107529" name="Rectangle 9"/>
          <p:cNvSpPr>
            <a:spLocks noChangeArrowheads="1"/>
          </p:cNvSpPr>
          <p:nvPr/>
        </p:nvSpPr>
        <p:spPr bwMode="auto">
          <a:xfrm>
            <a:off x="5181600" y="4495800"/>
            <a:ext cx="1828800" cy="6096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Wind</a:t>
            </a:r>
          </a:p>
        </p:txBody>
      </p:sp>
      <p:sp>
        <p:nvSpPr>
          <p:cNvPr id="107530" name="Oval 10"/>
          <p:cNvSpPr>
            <a:spLocks noChangeArrowheads="1"/>
          </p:cNvSpPr>
          <p:nvPr/>
        </p:nvSpPr>
        <p:spPr bwMode="auto">
          <a:xfrm>
            <a:off x="3124200" y="4572000"/>
            <a:ext cx="16764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yes</a:t>
            </a:r>
          </a:p>
        </p:txBody>
      </p:sp>
      <p:sp>
        <p:nvSpPr>
          <p:cNvPr id="107531" name="Text Box 11"/>
          <p:cNvSpPr txBox="1">
            <a:spLocks noChangeArrowheads="1"/>
          </p:cNvSpPr>
          <p:nvPr/>
        </p:nvSpPr>
        <p:spPr bwMode="auto">
          <a:xfrm>
            <a:off x="1736725" y="3617913"/>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Sunny</a:t>
            </a:r>
          </a:p>
        </p:txBody>
      </p:sp>
      <p:sp>
        <p:nvSpPr>
          <p:cNvPr id="107532" name="Text Box 12"/>
          <p:cNvSpPr txBox="1">
            <a:spLocks noChangeArrowheads="1"/>
          </p:cNvSpPr>
          <p:nvPr/>
        </p:nvSpPr>
        <p:spPr bwMode="auto">
          <a:xfrm>
            <a:off x="3413125" y="3998913"/>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Overcast</a:t>
            </a:r>
          </a:p>
        </p:txBody>
      </p:sp>
      <p:sp>
        <p:nvSpPr>
          <p:cNvPr id="107533" name="Text Box 13"/>
          <p:cNvSpPr txBox="1">
            <a:spLocks noChangeArrowheads="1"/>
          </p:cNvSpPr>
          <p:nvPr/>
        </p:nvSpPr>
        <p:spPr bwMode="auto">
          <a:xfrm>
            <a:off x="5318125" y="3770313"/>
            <a:ext cx="67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Rain</a:t>
            </a:r>
          </a:p>
        </p:txBody>
      </p:sp>
      <p:sp>
        <p:nvSpPr>
          <p:cNvPr id="107534" name="Line 14"/>
          <p:cNvSpPr>
            <a:spLocks noChangeShapeType="1"/>
          </p:cNvSpPr>
          <p:nvPr/>
        </p:nvSpPr>
        <p:spPr bwMode="auto">
          <a:xfrm flipH="1">
            <a:off x="914400" y="51816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35" name="Line 15"/>
          <p:cNvSpPr>
            <a:spLocks noChangeShapeType="1"/>
          </p:cNvSpPr>
          <p:nvPr/>
        </p:nvSpPr>
        <p:spPr bwMode="auto">
          <a:xfrm>
            <a:off x="1905000" y="51816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36" name="Oval 16"/>
          <p:cNvSpPr>
            <a:spLocks noChangeArrowheads="1"/>
          </p:cNvSpPr>
          <p:nvPr/>
        </p:nvSpPr>
        <p:spPr bwMode="auto">
          <a:xfrm>
            <a:off x="533400" y="5943600"/>
            <a:ext cx="9906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yes</a:t>
            </a:r>
          </a:p>
        </p:txBody>
      </p:sp>
      <p:sp>
        <p:nvSpPr>
          <p:cNvPr id="107537" name="Oval 17"/>
          <p:cNvSpPr>
            <a:spLocks noChangeArrowheads="1"/>
          </p:cNvSpPr>
          <p:nvPr/>
        </p:nvSpPr>
        <p:spPr bwMode="auto">
          <a:xfrm>
            <a:off x="1905000" y="5943600"/>
            <a:ext cx="11430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No</a:t>
            </a:r>
          </a:p>
        </p:txBody>
      </p:sp>
      <p:sp>
        <p:nvSpPr>
          <p:cNvPr id="107538" name="Text Box 18"/>
          <p:cNvSpPr txBox="1">
            <a:spLocks noChangeArrowheads="1"/>
          </p:cNvSpPr>
          <p:nvPr/>
        </p:nvSpPr>
        <p:spPr bwMode="auto">
          <a:xfrm>
            <a:off x="685800" y="5410200"/>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Normal</a:t>
            </a:r>
          </a:p>
        </p:txBody>
      </p:sp>
      <p:sp>
        <p:nvSpPr>
          <p:cNvPr id="107539" name="Text Box 19"/>
          <p:cNvSpPr txBox="1">
            <a:spLocks noChangeArrowheads="1"/>
          </p:cNvSpPr>
          <p:nvPr/>
        </p:nvSpPr>
        <p:spPr bwMode="auto">
          <a:xfrm>
            <a:off x="1981200" y="54102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High</a:t>
            </a:r>
          </a:p>
        </p:txBody>
      </p:sp>
      <p:sp>
        <p:nvSpPr>
          <p:cNvPr id="107540" name="Line 21"/>
          <p:cNvSpPr>
            <a:spLocks noChangeShapeType="1"/>
          </p:cNvSpPr>
          <p:nvPr/>
        </p:nvSpPr>
        <p:spPr bwMode="auto">
          <a:xfrm flipH="1">
            <a:off x="5105400" y="5105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41" name="Line 22"/>
          <p:cNvSpPr>
            <a:spLocks noChangeShapeType="1"/>
          </p:cNvSpPr>
          <p:nvPr/>
        </p:nvSpPr>
        <p:spPr bwMode="auto">
          <a:xfrm>
            <a:off x="6400800" y="5105400"/>
            <a:ext cx="685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42" name="Oval 23"/>
          <p:cNvSpPr>
            <a:spLocks noChangeArrowheads="1"/>
          </p:cNvSpPr>
          <p:nvPr/>
        </p:nvSpPr>
        <p:spPr bwMode="auto">
          <a:xfrm>
            <a:off x="4495800" y="5943600"/>
            <a:ext cx="11430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yes</a:t>
            </a:r>
          </a:p>
        </p:txBody>
      </p:sp>
      <p:sp>
        <p:nvSpPr>
          <p:cNvPr id="107543" name="Oval 24"/>
          <p:cNvSpPr>
            <a:spLocks noChangeArrowheads="1"/>
          </p:cNvSpPr>
          <p:nvPr/>
        </p:nvSpPr>
        <p:spPr bwMode="auto">
          <a:xfrm>
            <a:off x="6553200" y="5943600"/>
            <a:ext cx="11430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b="1">
                <a:latin typeface="Arial" panose="020B0604020202020204" pitchFamily="34" charset="0"/>
              </a:rPr>
              <a:t>No</a:t>
            </a:r>
          </a:p>
        </p:txBody>
      </p:sp>
      <p:sp>
        <p:nvSpPr>
          <p:cNvPr id="107544" name="Text Box 25"/>
          <p:cNvSpPr txBox="1">
            <a:spLocks noChangeArrowheads="1"/>
          </p:cNvSpPr>
          <p:nvPr/>
        </p:nvSpPr>
        <p:spPr bwMode="auto">
          <a:xfrm>
            <a:off x="5105400" y="53340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weak</a:t>
            </a:r>
          </a:p>
        </p:txBody>
      </p:sp>
      <p:sp>
        <p:nvSpPr>
          <p:cNvPr id="107545" name="Text Box 26"/>
          <p:cNvSpPr txBox="1">
            <a:spLocks noChangeArrowheads="1"/>
          </p:cNvSpPr>
          <p:nvPr/>
        </p:nvSpPr>
        <p:spPr bwMode="auto">
          <a:xfrm>
            <a:off x="6613525" y="5370513"/>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b="1">
                <a:latin typeface="Arial" panose="020B0604020202020204" pitchFamily="34" charset="0"/>
              </a:rPr>
              <a:t>strong</a:t>
            </a:r>
          </a:p>
        </p:txBody>
      </p:sp>
      <p:graphicFrame>
        <p:nvGraphicFramePr>
          <p:cNvPr id="140392" name="Group 104"/>
          <p:cNvGraphicFramePr>
            <a:graphicFrameLocks noGrp="1"/>
          </p:cNvGraphicFramePr>
          <p:nvPr/>
        </p:nvGraphicFramePr>
        <p:xfrm>
          <a:off x="7391400" y="2667000"/>
          <a:ext cx="1295400" cy="1828800"/>
        </p:xfrm>
        <a:graphic>
          <a:graphicData uri="http://schemas.openxmlformats.org/drawingml/2006/table">
            <a:tbl>
              <a:tblPr/>
              <a:tblGrid>
                <a:gridCol w="728663">
                  <a:extLst>
                    <a:ext uri="{9D8B030D-6E8A-4147-A177-3AD203B41FA5}">
                      <a16:colId xmlns:a16="http://schemas.microsoft.com/office/drawing/2014/main" val="20000"/>
                    </a:ext>
                  </a:extLst>
                </a:gridCol>
                <a:gridCol w="566737">
                  <a:extLst>
                    <a:ext uri="{9D8B030D-6E8A-4147-A177-3AD203B41FA5}">
                      <a16:colId xmlns:a16="http://schemas.microsoft.com/office/drawing/2014/main" val="20001"/>
                    </a:ext>
                  </a:extLst>
                </a:gridCol>
              </a:tblGrid>
              <a:tr h="2127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Wind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2"/>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Weak</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4"/>
                  </a:ext>
                </a:extLst>
              </a:tr>
              <a:tr h="2714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Strong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indent="1143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indent="2270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indent="1127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65518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1219200" y="762000"/>
            <a:ext cx="7924800" cy="1143000"/>
          </a:xfrm>
        </p:spPr>
        <p:txBody>
          <a:bodyPr/>
          <a:lstStyle/>
          <a:p>
            <a:pPr eaLnBrk="1" hangingPunct="1"/>
            <a:r>
              <a:rPr lang="en-US" altLang="zh-CN" smtClean="0"/>
              <a:t>ID3</a:t>
            </a:r>
            <a:r>
              <a:rPr lang="zh-CN" altLang="en-US" smtClean="0"/>
              <a:t>算法举例</a:t>
            </a:r>
          </a:p>
        </p:txBody>
      </p:sp>
      <p:sp>
        <p:nvSpPr>
          <p:cNvPr id="109571" name="Rectangle 3"/>
          <p:cNvSpPr>
            <a:spLocks noGrp="1" noChangeArrowheads="1"/>
          </p:cNvSpPr>
          <p:nvPr>
            <p:ph type="body" idx="4294967295"/>
          </p:nvPr>
        </p:nvSpPr>
        <p:spPr>
          <a:xfrm>
            <a:off x="838200" y="2057400"/>
            <a:ext cx="7693025" cy="3724275"/>
          </a:xfrm>
        </p:spPr>
        <p:txBody>
          <a:bodyPr/>
          <a:lstStyle/>
          <a:p>
            <a:pPr algn="ctr" eaLnBrk="1" hangingPunct="1">
              <a:buFont typeface="Wingdings" panose="05000000000000000000" pitchFamily="2" charset="2"/>
              <a:buNone/>
            </a:pPr>
            <a:r>
              <a:rPr lang="zh-CN" altLang="en-US" sz="3600" b="1" smtClean="0"/>
              <a:t>提取规则（或知识）：</a:t>
            </a:r>
          </a:p>
          <a:p>
            <a:pPr eaLnBrk="1" hangingPunct="1"/>
            <a:r>
              <a:rPr lang="zh-CN" altLang="en-US" smtClean="0"/>
              <a:t>通过对样本的学习，可以得到如下知识：</a:t>
            </a:r>
          </a:p>
        </p:txBody>
      </p:sp>
      <p:sp>
        <p:nvSpPr>
          <p:cNvPr id="109572" name="Text Box 4"/>
          <p:cNvSpPr txBox="1">
            <a:spLocks noChangeArrowheads="1"/>
          </p:cNvSpPr>
          <p:nvPr/>
        </p:nvSpPr>
        <p:spPr bwMode="auto">
          <a:xfrm>
            <a:off x="4098925" y="42894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1800">
              <a:latin typeface="Arial" panose="020B0604020202020204" pitchFamily="34" charset="0"/>
            </a:endParaRPr>
          </a:p>
        </p:txBody>
      </p:sp>
      <p:sp>
        <p:nvSpPr>
          <p:cNvPr id="109573" name="Text Box 5"/>
          <p:cNvSpPr txBox="1">
            <a:spLocks noChangeArrowheads="1"/>
          </p:cNvSpPr>
          <p:nvPr/>
        </p:nvSpPr>
        <p:spPr bwMode="auto">
          <a:xfrm>
            <a:off x="914400" y="3810000"/>
            <a:ext cx="78882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a:solidFill>
                  <a:srgbClr val="FF0066"/>
                </a:solidFill>
                <a:latin typeface="Arial" panose="020B0604020202020204" pitchFamily="34" charset="0"/>
              </a:rPr>
              <a:t>If</a:t>
            </a:r>
            <a:r>
              <a:rPr kumimoji="0" lang="en-US" altLang="zh-CN" sz="2000" b="1">
                <a:latin typeface="Arial" panose="020B0604020202020204" pitchFamily="34" charset="0"/>
              </a:rPr>
              <a:t> (outlook=sunny </a:t>
            </a:r>
            <a:r>
              <a:rPr kumimoji="0" lang="en-US" altLang="zh-CN" sz="2000" b="1">
                <a:solidFill>
                  <a:schemeClr val="folHlink"/>
                </a:solidFill>
                <a:latin typeface="Arial" panose="020B0604020202020204" pitchFamily="34" charset="0"/>
              </a:rPr>
              <a:t>And</a:t>
            </a:r>
            <a:r>
              <a:rPr kumimoji="0" lang="en-US" altLang="zh-CN" sz="2000" b="1">
                <a:latin typeface="Arial" panose="020B0604020202020204" pitchFamily="34" charset="0"/>
              </a:rPr>
              <a:t> Humidity=Normal) </a:t>
            </a:r>
            <a:r>
              <a:rPr kumimoji="0" lang="en-US" altLang="zh-CN" sz="2000" b="1">
                <a:solidFill>
                  <a:srgbClr val="FF0066"/>
                </a:solidFill>
                <a:latin typeface="Arial" panose="020B0604020202020204" pitchFamily="34" charset="0"/>
              </a:rPr>
              <a:t>Or</a:t>
            </a:r>
            <a:r>
              <a:rPr kumimoji="0" lang="en-US" altLang="zh-CN" sz="2000" b="1">
                <a:latin typeface="Arial" panose="020B0604020202020204" pitchFamily="34" charset="0"/>
              </a:rPr>
              <a:t> (outlook=Overcast)</a:t>
            </a:r>
          </a:p>
          <a:p>
            <a:pPr eaLnBrk="1" hangingPunct="1"/>
            <a:r>
              <a:rPr kumimoji="0" lang="en-US" altLang="zh-CN" sz="2000" b="1">
                <a:solidFill>
                  <a:srgbClr val="FF0066"/>
                </a:solidFill>
                <a:latin typeface="Arial" panose="020B0604020202020204" pitchFamily="34" charset="0"/>
              </a:rPr>
              <a:t>Or</a:t>
            </a:r>
            <a:r>
              <a:rPr kumimoji="0" lang="en-US" altLang="zh-CN" sz="2000" b="1">
                <a:latin typeface="Arial" panose="020B0604020202020204" pitchFamily="34" charset="0"/>
              </a:rPr>
              <a:t> (outlook=Rain </a:t>
            </a:r>
            <a:r>
              <a:rPr kumimoji="0" lang="en-US" altLang="zh-CN" sz="2000" b="1">
                <a:solidFill>
                  <a:schemeClr val="folHlink"/>
                </a:solidFill>
                <a:latin typeface="Arial" panose="020B0604020202020204" pitchFamily="34" charset="0"/>
              </a:rPr>
              <a:t>And</a:t>
            </a:r>
            <a:r>
              <a:rPr kumimoji="0" lang="en-US" altLang="zh-CN" sz="2000" b="1">
                <a:latin typeface="Arial" panose="020B0604020202020204" pitchFamily="34" charset="0"/>
              </a:rPr>
              <a:t> Wind=weak) </a:t>
            </a:r>
            <a:r>
              <a:rPr kumimoji="0" lang="en-US" altLang="zh-CN" sz="2000" b="1">
                <a:solidFill>
                  <a:srgbClr val="FF0066"/>
                </a:solidFill>
                <a:latin typeface="Arial" panose="020B0604020202020204" pitchFamily="34" charset="0"/>
              </a:rPr>
              <a:t>Then</a:t>
            </a:r>
            <a:r>
              <a:rPr kumimoji="0" lang="en-US" altLang="zh-CN" sz="2000" b="1">
                <a:latin typeface="Arial" panose="020B0604020202020204" pitchFamily="34" charset="0"/>
              </a:rPr>
              <a:t> play=yes</a:t>
            </a:r>
          </a:p>
        </p:txBody>
      </p:sp>
      <p:sp>
        <p:nvSpPr>
          <p:cNvPr id="109574" name="Text Box 6"/>
          <p:cNvSpPr txBox="1">
            <a:spLocks noChangeArrowheads="1"/>
          </p:cNvSpPr>
          <p:nvPr/>
        </p:nvSpPr>
        <p:spPr bwMode="auto">
          <a:xfrm>
            <a:off x="914400" y="4953000"/>
            <a:ext cx="7566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a:solidFill>
                  <a:srgbClr val="FF0066"/>
                </a:solidFill>
                <a:latin typeface="Arial" panose="020B0604020202020204" pitchFamily="34" charset="0"/>
              </a:rPr>
              <a:t>If</a:t>
            </a:r>
            <a:r>
              <a:rPr kumimoji="0" lang="en-US" altLang="zh-CN" sz="2000" b="1">
                <a:latin typeface="Arial" panose="020B0604020202020204" pitchFamily="34" charset="0"/>
              </a:rPr>
              <a:t> (outlook=sunny </a:t>
            </a:r>
            <a:r>
              <a:rPr kumimoji="0" lang="en-US" altLang="zh-CN" sz="2000" b="1">
                <a:solidFill>
                  <a:schemeClr val="folHlink"/>
                </a:solidFill>
                <a:latin typeface="Arial" panose="020B0604020202020204" pitchFamily="34" charset="0"/>
              </a:rPr>
              <a:t>And</a:t>
            </a:r>
            <a:r>
              <a:rPr kumimoji="0" lang="en-US" altLang="zh-CN" sz="2000" b="1">
                <a:latin typeface="Arial" panose="020B0604020202020204" pitchFamily="34" charset="0"/>
              </a:rPr>
              <a:t> Humidity=high) </a:t>
            </a:r>
            <a:r>
              <a:rPr kumimoji="0" lang="en-US" altLang="zh-CN" sz="2000" b="1">
                <a:solidFill>
                  <a:srgbClr val="FF0066"/>
                </a:solidFill>
                <a:latin typeface="Arial" panose="020B0604020202020204" pitchFamily="34" charset="0"/>
              </a:rPr>
              <a:t>Or</a:t>
            </a:r>
            <a:r>
              <a:rPr kumimoji="0" lang="en-US" altLang="zh-CN" sz="2000" b="1">
                <a:latin typeface="Arial" panose="020B0604020202020204" pitchFamily="34" charset="0"/>
              </a:rPr>
              <a:t> (outlook=Rain </a:t>
            </a:r>
            <a:r>
              <a:rPr kumimoji="0" lang="en-US" altLang="zh-CN" sz="2000" b="1">
                <a:solidFill>
                  <a:schemeClr val="folHlink"/>
                </a:solidFill>
                <a:latin typeface="Arial" panose="020B0604020202020204" pitchFamily="34" charset="0"/>
              </a:rPr>
              <a:t>And</a:t>
            </a:r>
            <a:r>
              <a:rPr kumimoji="0" lang="en-US" altLang="zh-CN" sz="2000" b="1">
                <a:latin typeface="Arial" panose="020B0604020202020204" pitchFamily="34" charset="0"/>
              </a:rPr>
              <a:t> </a:t>
            </a:r>
          </a:p>
          <a:p>
            <a:pPr eaLnBrk="1" hangingPunct="1"/>
            <a:r>
              <a:rPr kumimoji="0" lang="en-US" altLang="zh-CN" sz="2000" b="1">
                <a:latin typeface="Arial" panose="020B0604020202020204" pitchFamily="34" charset="0"/>
              </a:rPr>
              <a:t>Wind=strong) </a:t>
            </a:r>
            <a:r>
              <a:rPr kumimoji="0" lang="en-US" altLang="zh-CN" sz="2000" b="1">
                <a:solidFill>
                  <a:srgbClr val="FF0066"/>
                </a:solidFill>
                <a:latin typeface="Arial" panose="020B0604020202020204" pitchFamily="34" charset="0"/>
              </a:rPr>
              <a:t>Then</a:t>
            </a:r>
            <a:r>
              <a:rPr kumimoji="0" lang="en-US" altLang="zh-CN" sz="2000" b="1">
                <a:latin typeface="Arial" panose="020B0604020202020204" pitchFamily="34" charset="0"/>
              </a:rPr>
              <a:t> play=No</a:t>
            </a:r>
          </a:p>
        </p:txBody>
      </p:sp>
    </p:spTree>
    <p:extLst>
      <p:ext uri="{BB962C8B-B14F-4D97-AF65-F5344CB8AC3E}">
        <p14:creationId xmlns:p14="http://schemas.microsoft.com/office/powerpoint/2010/main" val="25965208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其他决策树建立方法</a:t>
            </a:r>
          </a:p>
        </p:txBody>
      </p:sp>
      <p:sp>
        <p:nvSpPr>
          <p:cNvPr id="111619" name="Rectangle 3"/>
          <p:cNvSpPr>
            <a:spLocks noGrp="1" noChangeArrowheads="1"/>
          </p:cNvSpPr>
          <p:nvPr>
            <p:ph type="body" idx="1"/>
          </p:nvPr>
        </p:nvSpPr>
        <p:spPr/>
        <p:txBody>
          <a:bodyPr/>
          <a:lstStyle/>
          <a:p>
            <a:pPr eaLnBrk="1" hangingPunct="1"/>
            <a:r>
              <a:rPr lang="en-US" altLang="zh-CN" smtClean="0"/>
              <a:t>CART</a:t>
            </a:r>
            <a:r>
              <a:rPr lang="zh-CN" altLang="en-US" smtClean="0"/>
              <a:t>算法</a:t>
            </a:r>
          </a:p>
          <a:p>
            <a:pPr eaLnBrk="1" hangingPunct="1">
              <a:buFont typeface="Wingdings" panose="05000000000000000000" pitchFamily="2" charset="2"/>
              <a:buNone/>
            </a:pPr>
            <a:r>
              <a:rPr lang="zh-CN" altLang="en-US" smtClean="0"/>
              <a:t>     </a:t>
            </a:r>
            <a:r>
              <a:rPr lang="en-US" altLang="zh-CN" smtClean="0"/>
              <a:t>CART (classification and regression tree)</a:t>
            </a:r>
            <a:r>
              <a:rPr lang="zh-CN" altLang="en-US" smtClean="0"/>
              <a:t>即分类和回归树算法，它是仅有的一种通用的树生长方法。</a:t>
            </a:r>
          </a:p>
          <a:p>
            <a:pPr eaLnBrk="1" hangingPunct="1"/>
            <a:r>
              <a:rPr lang="en-US" altLang="zh-CN" smtClean="0"/>
              <a:t>C4.5</a:t>
            </a:r>
            <a:r>
              <a:rPr lang="zh-CN" altLang="en-US" smtClean="0"/>
              <a:t>算法</a:t>
            </a:r>
          </a:p>
          <a:p>
            <a:pPr eaLnBrk="1" hangingPunct="1">
              <a:buFont typeface="Wingdings" panose="05000000000000000000" pitchFamily="2" charset="2"/>
              <a:buNone/>
            </a:pPr>
            <a:r>
              <a:rPr lang="zh-CN" altLang="en-US" smtClean="0"/>
              <a:t>     </a:t>
            </a:r>
            <a:r>
              <a:rPr lang="en-US" altLang="zh-CN" smtClean="0"/>
              <a:t>C4.5</a:t>
            </a:r>
            <a:r>
              <a:rPr lang="zh-CN" altLang="en-US" smtClean="0"/>
              <a:t>算法是</a:t>
            </a:r>
            <a:r>
              <a:rPr lang="en-US" altLang="zh-CN" smtClean="0"/>
              <a:t>ID3</a:t>
            </a:r>
            <a:r>
              <a:rPr lang="zh-CN" altLang="en-US" smtClean="0"/>
              <a:t>的后继和改进，也是最流行的分类树算法</a:t>
            </a:r>
          </a:p>
        </p:txBody>
      </p:sp>
    </p:spTree>
    <p:extLst>
      <p:ext uri="{BB962C8B-B14F-4D97-AF65-F5344CB8AC3E}">
        <p14:creationId xmlns:p14="http://schemas.microsoft.com/office/powerpoint/2010/main" val="24784196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b="1" smtClean="0"/>
              <a:t>决策树的数据准备</a:t>
            </a:r>
            <a:endParaRPr lang="zh-CN" altLang="en-US" sz="3200" b="1" smtClean="0"/>
          </a:p>
        </p:txBody>
      </p:sp>
      <p:sp>
        <p:nvSpPr>
          <p:cNvPr id="115715" name="Rectangle 3"/>
          <p:cNvSpPr>
            <a:spLocks noGrp="1" noChangeArrowheads="1"/>
          </p:cNvSpPr>
          <p:nvPr>
            <p:ph type="body" idx="1"/>
          </p:nvPr>
        </p:nvSpPr>
        <p:spPr>
          <a:xfrm>
            <a:off x="762000" y="1981200"/>
            <a:ext cx="8004175" cy="4343400"/>
          </a:xfrm>
          <a:noFill/>
        </p:spPr>
        <p:txBody>
          <a:bodyPr/>
          <a:lstStyle/>
          <a:p>
            <a:pPr marL="342900" indent="-342900" eaLnBrk="1" hangingPunct="1"/>
            <a:r>
              <a:rPr lang="zh-CN" altLang="en-US" sz="2400" b="1" smtClean="0">
                <a:solidFill>
                  <a:srgbClr val="FF0066"/>
                </a:solidFill>
              </a:rPr>
              <a:t>数据清理</a:t>
            </a:r>
            <a:r>
              <a:rPr lang="en-US" altLang="zh-CN" sz="2400" b="1" smtClean="0">
                <a:solidFill>
                  <a:srgbClr val="FF0066"/>
                </a:solidFill>
              </a:rPr>
              <a:t>Data cleaning</a:t>
            </a:r>
          </a:p>
          <a:p>
            <a:pPr marL="342900" indent="-342900" eaLnBrk="1" hangingPunct="1">
              <a:buFont typeface="Wingdings" panose="05000000000000000000" pitchFamily="2" charset="2"/>
              <a:buNone/>
            </a:pPr>
            <a:r>
              <a:rPr lang="en-US" altLang="zh-CN" sz="2400" b="1" smtClean="0">
                <a:solidFill>
                  <a:schemeClr val="tx2"/>
                </a:solidFill>
              </a:rPr>
              <a:t>	</a:t>
            </a:r>
            <a:r>
              <a:rPr lang="zh-CN" altLang="en-US" sz="2400" b="1" smtClean="0">
                <a:solidFill>
                  <a:schemeClr val="tx2"/>
                </a:solidFill>
              </a:rPr>
              <a:t>删除</a:t>
            </a:r>
            <a:r>
              <a:rPr lang="en-US" altLang="zh-CN" sz="2400" b="1" smtClean="0">
                <a:solidFill>
                  <a:schemeClr val="tx2"/>
                </a:solidFill>
              </a:rPr>
              <a:t>/</a:t>
            </a:r>
            <a:r>
              <a:rPr lang="zh-CN" altLang="en-US" sz="2400" b="1" smtClean="0">
                <a:solidFill>
                  <a:schemeClr val="tx2"/>
                </a:solidFill>
              </a:rPr>
              <a:t>减少噪声（</a:t>
            </a:r>
            <a:r>
              <a:rPr lang="en-US" altLang="zh-CN" sz="2400" b="1" smtClean="0">
                <a:solidFill>
                  <a:schemeClr val="tx2"/>
                </a:solidFill>
              </a:rPr>
              <a:t>noise)</a:t>
            </a:r>
            <a:r>
              <a:rPr lang="zh-CN" altLang="en-US" sz="2400" b="1" smtClean="0">
                <a:solidFill>
                  <a:schemeClr val="tx2"/>
                </a:solidFill>
              </a:rPr>
              <a:t>，补填空缺值</a:t>
            </a:r>
            <a:r>
              <a:rPr lang="en-US" altLang="zh-CN" sz="2400" b="1" smtClean="0">
                <a:solidFill>
                  <a:schemeClr val="tx2"/>
                </a:solidFill>
              </a:rPr>
              <a:t>(missing values)</a:t>
            </a:r>
          </a:p>
          <a:p>
            <a:pPr marL="342900" indent="-342900" eaLnBrk="1" hangingPunct="1"/>
            <a:r>
              <a:rPr lang="zh-CN" altLang="en-US" sz="2400" b="1" smtClean="0">
                <a:solidFill>
                  <a:srgbClr val="FF0066"/>
                </a:solidFill>
              </a:rPr>
              <a:t>相关性分析</a:t>
            </a:r>
            <a:r>
              <a:rPr lang="en-US" altLang="zh-CN" sz="2400" b="1" smtClean="0">
                <a:solidFill>
                  <a:srgbClr val="FF0066"/>
                </a:solidFill>
              </a:rPr>
              <a:t>Relevance analysis</a:t>
            </a:r>
          </a:p>
          <a:p>
            <a:pPr marL="342900" indent="-342900" eaLnBrk="1" hangingPunct="1">
              <a:buFont typeface="Wingdings" panose="05000000000000000000" pitchFamily="2" charset="2"/>
              <a:buNone/>
            </a:pPr>
            <a:r>
              <a:rPr lang="en-US" altLang="zh-CN" sz="2400" b="1" smtClean="0">
                <a:solidFill>
                  <a:schemeClr val="tx2"/>
                </a:solidFill>
              </a:rPr>
              <a:t>	</a:t>
            </a:r>
            <a:r>
              <a:rPr lang="zh-CN" altLang="en-US" sz="2400" b="1" smtClean="0">
                <a:solidFill>
                  <a:schemeClr val="tx2"/>
                </a:solidFill>
              </a:rPr>
              <a:t>对于与问题无关的属性：删</a:t>
            </a:r>
          </a:p>
          <a:p>
            <a:pPr marL="342900" indent="-342900" eaLnBrk="1" hangingPunct="1">
              <a:buFont typeface="Wingdings" panose="05000000000000000000" pitchFamily="2" charset="2"/>
              <a:buNone/>
            </a:pPr>
            <a:r>
              <a:rPr lang="zh-CN" altLang="en-US" sz="2400" b="1" smtClean="0">
                <a:solidFill>
                  <a:schemeClr val="tx2"/>
                </a:solidFill>
              </a:rPr>
              <a:t>	对于属性的可能值大于七种又不能归纳的属性：删</a:t>
            </a:r>
          </a:p>
          <a:p>
            <a:pPr marL="342900" indent="-342900" eaLnBrk="1" hangingPunct="1"/>
            <a:r>
              <a:rPr lang="zh-CN" altLang="en-US" sz="2400" b="1" smtClean="0">
                <a:solidFill>
                  <a:srgbClr val="FF0066"/>
                </a:solidFill>
              </a:rPr>
              <a:t>数据变换</a:t>
            </a:r>
            <a:r>
              <a:rPr lang="en-US" altLang="zh-CN" sz="2400" b="1" smtClean="0">
                <a:solidFill>
                  <a:srgbClr val="FF0066"/>
                </a:solidFill>
              </a:rPr>
              <a:t>Data transformation</a:t>
            </a:r>
          </a:p>
          <a:p>
            <a:pPr marL="342900" indent="-342900" eaLnBrk="1" hangingPunct="1">
              <a:buFont typeface="Wingdings" panose="05000000000000000000" pitchFamily="2" charset="2"/>
              <a:buNone/>
            </a:pPr>
            <a:r>
              <a:rPr lang="en-US" altLang="zh-CN" sz="2400" b="1" smtClean="0">
                <a:solidFill>
                  <a:schemeClr val="tx2"/>
                </a:solidFill>
              </a:rPr>
              <a:t>	</a:t>
            </a:r>
            <a:r>
              <a:rPr lang="zh-CN" altLang="en-US" sz="2400" b="1" smtClean="0">
                <a:solidFill>
                  <a:schemeClr val="tx2"/>
                </a:solidFill>
              </a:rPr>
              <a:t>数据标准化（</a:t>
            </a:r>
            <a:r>
              <a:rPr lang="en-US" altLang="zh-CN" sz="2400" b="1" smtClean="0">
                <a:solidFill>
                  <a:schemeClr val="tx2"/>
                </a:solidFill>
              </a:rPr>
              <a:t>data normalization</a:t>
            </a:r>
            <a:r>
              <a:rPr lang="zh-CN" altLang="en-US" sz="2400" b="1" smtClean="0">
                <a:solidFill>
                  <a:schemeClr val="tx2"/>
                </a:solidFill>
              </a:rPr>
              <a:t>）</a:t>
            </a:r>
          </a:p>
          <a:p>
            <a:pPr marL="342900" indent="-342900" eaLnBrk="1" hangingPunct="1">
              <a:buFont typeface="Wingdings" panose="05000000000000000000" pitchFamily="2" charset="2"/>
              <a:buNone/>
            </a:pPr>
            <a:r>
              <a:rPr lang="zh-CN" altLang="en-US" sz="2400" b="1" smtClean="0">
                <a:solidFill>
                  <a:schemeClr val="tx2"/>
                </a:solidFill>
              </a:rPr>
              <a:t>	数据归纳（</a:t>
            </a:r>
            <a:r>
              <a:rPr lang="en-US" altLang="zh-CN" sz="2400" b="1" smtClean="0">
                <a:solidFill>
                  <a:schemeClr val="tx2"/>
                </a:solidFill>
              </a:rPr>
              <a:t>generalize data to higher-level concepts using concept hierarchies</a:t>
            </a:r>
            <a:r>
              <a:rPr lang="zh-CN" altLang="en-US" sz="2400" b="1" smtClean="0">
                <a:solidFill>
                  <a:schemeClr val="tx2"/>
                </a:solidFill>
              </a:rPr>
              <a:t>）</a:t>
            </a:r>
          </a:p>
          <a:p>
            <a:pPr marL="342900" indent="-342900" eaLnBrk="1" hangingPunct="1">
              <a:buFont typeface="Wingdings" panose="05000000000000000000" pitchFamily="2" charset="2"/>
              <a:buNone/>
            </a:pPr>
            <a:r>
              <a:rPr lang="zh-CN" altLang="en-US" sz="2400" b="1" smtClean="0">
                <a:solidFill>
                  <a:schemeClr val="tx2"/>
                </a:solidFill>
              </a:rPr>
              <a:t>	控制每个属性的可能值不超过七种（最好不超过五种）</a:t>
            </a:r>
          </a:p>
        </p:txBody>
      </p:sp>
    </p:spTree>
    <p:extLst>
      <p:ext uri="{BB962C8B-B14F-4D97-AF65-F5344CB8AC3E}">
        <p14:creationId xmlns:p14="http://schemas.microsoft.com/office/powerpoint/2010/main" val="3138104064"/>
      </p:ext>
    </p:extLst>
  </p:cSld>
  <p:clrMapOvr>
    <a:masterClrMapping/>
  </p:clrMapOvr>
  <p:transition spd="med">
    <p:pull dir="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dirty="0" smtClean="0"/>
              <a:t>训练样本测试时表现好</a:t>
            </a:r>
            <a:endParaRPr lang="en-US" altLang="zh-CN" sz="3200" dirty="0" smtClean="0"/>
          </a:p>
          <a:p>
            <a:endParaRPr lang="en-US" altLang="zh-CN" sz="3200" dirty="0"/>
          </a:p>
          <a:p>
            <a:r>
              <a:rPr lang="zh-CN" altLang="en-US" sz="3200" dirty="0" smtClean="0"/>
              <a:t>测试样本或者新样本测试时表现差</a:t>
            </a:r>
            <a:endParaRPr lang="en-US" altLang="zh-CN" sz="3200" dirty="0" smtClean="0"/>
          </a:p>
          <a:p>
            <a:endParaRPr lang="en-US" altLang="zh-CN" sz="3200" dirty="0"/>
          </a:p>
          <a:p>
            <a:r>
              <a:rPr lang="zh-CN" altLang="en-US" sz="3200" dirty="0" smtClean="0"/>
              <a:t>控制决策树规模   剪枝</a:t>
            </a:r>
            <a:endParaRPr lang="en-US" altLang="zh-CN" sz="3200" dirty="0" smtClean="0"/>
          </a:p>
        </p:txBody>
      </p:sp>
      <p:sp>
        <p:nvSpPr>
          <p:cNvPr id="3" name="标题 2"/>
          <p:cNvSpPr>
            <a:spLocks noGrp="1"/>
          </p:cNvSpPr>
          <p:nvPr>
            <p:ph type="title"/>
          </p:nvPr>
        </p:nvSpPr>
        <p:spPr/>
        <p:txBody>
          <a:bodyPr/>
          <a:lstStyle/>
          <a:p>
            <a:r>
              <a:rPr lang="zh-CN" altLang="en-US" dirty="0" smtClean="0"/>
              <a:t>过学习 </a:t>
            </a:r>
            <a:endParaRPr lang="zh-CN" altLang="en-US" dirty="0"/>
          </a:p>
        </p:txBody>
      </p:sp>
    </p:spTree>
    <p:extLst>
      <p:ext uri="{BB962C8B-B14F-4D97-AF65-F5344CB8AC3E}">
        <p14:creationId xmlns:p14="http://schemas.microsoft.com/office/powerpoint/2010/main" val="3043720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2800" dirty="0" smtClean="0"/>
              <a:t>先剪枝</a:t>
            </a:r>
            <a:endParaRPr lang="en-US" altLang="zh-CN" sz="2800" dirty="0" smtClean="0"/>
          </a:p>
          <a:p>
            <a:endParaRPr lang="en-US" altLang="zh-CN" sz="2800" dirty="0"/>
          </a:p>
          <a:p>
            <a:r>
              <a:rPr lang="zh-CN" altLang="en-US" sz="2800" dirty="0" smtClean="0"/>
              <a:t>数据划分法</a:t>
            </a:r>
            <a:endParaRPr lang="en-US" altLang="zh-CN" sz="2800" dirty="0" smtClean="0"/>
          </a:p>
          <a:p>
            <a:r>
              <a:rPr lang="zh-CN" altLang="en-US" sz="2800" dirty="0" smtClean="0"/>
              <a:t>阈值法</a:t>
            </a:r>
            <a:endParaRPr lang="en-US" altLang="zh-CN" sz="2800" dirty="0" smtClean="0"/>
          </a:p>
          <a:p>
            <a:r>
              <a:rPr lang="zh-CN" altLang="en-US" sz="2800" dirty="0" smtClean="0"/>
              <a:t>信息增益的统计显著性分析</a:t>
            </a:r>
            <a:endParaRPr lang="zh-CN" altLang="en-US" sz="2800" dirty="0"/>
          </a:p>
        </p:txBody>
      </p:sp>
      <p:sp>
        <p:nvSpPr>
          <p:cNvPr id="3" name="标题 2"/>
          <p:cNvSpPr>
            <a:spLocks noGrp="1"/>
          </p:cNvSpPr>
          <p:nvPr>
            <p:ph type="title"/>
          </p:nvPr>
        </p:nvSpPr>
        <p:spPr/>
        <p:txBody>
          <a:bodyPr/>
          <a:lstStyle/>
          <a:p>
            <a:r>
              <a:rPr lang="zh-CN" altLang="en-US" dirty="0" smtClean="0"/>
              <a:t>决策树</a:t>
            </a:r>
            <a:endParaRPr lang="zh-CN" altLang="en-US" dirty="0"/>
          </a:p>
        </p:txBody>
      </p:sp>
    </p:spTree>
    <p:extLst>
      <p:ext uri="{BB962C8B-B14F-4D97-AF65-F5344CB8AC3E}">
        <p14:creationId xmlns:p14="http://schemas.microsoft.com/office/powerpoint/2010/main" val="13888868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0" indent="0">
              <a:buNone/>
            </a:pPr>
            <a:r>
              <a:rPr lang="zh-CN" altLang="en-US" sz="2800" dirty="0" smtClean="0"/>
              <a:t>后剪枝</a:t>
            </a:r>
            <a:endParaRPr lang="en-US" altLang="zh-CN" sz="2800" dirty="0" smtClean="0"/>
          </a:p>
          <a:p>
            <a:endParaRPr lang="en-US" altLang="zh-CN" sz="2800" dirty="0"/>
          </a:p>
          <a:p>
            <a:r>
              <a:rPr lang="zh-CN" altLang="en-US" sz="2800" dirty="0" smtClean="0"/>
              <a:t>减少分类错误修剪法</a:t>
            </a:r>
            <a:endParaRPr lang="en-US" altLang="zh-CN" sz="2800" dirty="0" smtClean="0"/>
          </a:p>
          <a:p>
            <a:r>
              <a:rPr lang="zh-CN" altLang="en-US" sz="2800" dirty="0" smtClean="0"/>
              <a:t>最小代价与复杂性的折中</a:t>
            </a:r>
            <a:endParaRPr lang="en-US" altLang="zh-CN" sz="2800" dirty="0" smtClean="0"/>
          </a:p>
          <a:p>
            <a:r>
              <a:rPr lang="zh-CN" altLang="en-US" sz="2800" dirty="0" smtClean="0"/>
              <a:t>最小描述长度准则</a:t>
            </a:r>
            <a:endParaRPr lang="zh-CN" altLang="en-US" sz="2800" dirty="0"/>
          </a:p>
        </p:txBody>
      </p:sp>
      <p:sp>
        <p:nvSpPr>
          <p:cNvPr id="3" name="标题 2"/>
          <p:cNvSpPr>
            <a:spLocks noGrp="1"/>
          </p:cNvSpPr>
          <p:nvPr>
            <p:ph type="title"/>
          </p:nvPr>
        </p:nvSpPr>
        <p:spPr/>
        <p:txBody>
          <a:bodyPr/>
          <a:lstStyle/>
          <a:p>
            <a:r>
              <a:rPr lang="zh-CN" altLang="en-US" dirty="0" smtClean="0"/>
              <a:t>决策树</a:t>
            </a:r>
            <a:endParaRPr lang="zh-CN" altLang="en-US" dirty="0"/>
          </a:p>
        </p:txBody>
      </p:sp>
    </p:spTree>
    <p:extLst>
      <p:ext uri="{BB962C8B-B14F-4D97-AF65-F5344CB8AC3E}">
        <p14:creationId xmlns:p14="http://schemas.microsoft.com/office/powerpoint/2010/main" val="21456431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800" dirty="0" smtClean="0"/>
              <a:t>模式识别方法受数据集影响</a:t>
            </a:r>
            <a:endParaRPr lang="en-US" altLang="zh-CN" sz="2800" dirty="0" smtClean="0"/>
          </a:p>
          <a:p>
            <a:endParaRPr lang="en-US" altLang="zh-CN" sz="2800" dirty="0"/>
          </a:p>
          <a:p>
            <a:r>
              <a:rPr lang="zh-CN" altLang="en-US" sz="2800" dirty="0" smtClean="0"/>
              <a:t>如何将该影响降低？</a:t>
            </a:r>
            <a:endParaRPr lang="zh-CN" altLang="en-US" sz="2800" dirty="0"/>
          </a:p>
        </p:txBody>
      </p:sp>
      <p:sp>
        <p:nvSpPr>
          <p:cNvPr id="3" name="标题 2"/>
          <p:cNvSpPr>
            <a:spLocks noGrp="1"/>
          </p:cNvSpPr>
          <p:nvPr>
            <p:ph type="title"/>
          </p:nvPr>
        </p:nvSpPr>
        <p:spPr/>
        <p:txBody>
          <a:bodyPr/>
          <a:lstStyle/>
          <a:p>
            <a:r>
              <a:rPr lang="zh-CN" altLang="en-US" dirty="0" smtClean="0"/>
              <a:t>随机森林</a:t>
            </a:r>
            <a:endParaRPr lang="zh-CN" altLang="en-US" dirty="0"/>
          </a:p>
        </p:txBody>
      </p:sp>
    </p:spTree>
    <p:extLst>
      <p:ext uri="{BB962C8B-B14F-4D97-AF65-F5344CB8AC3E}">
        <p14:creationId xmlns:p14="http://schemas.microsoft.com/office/powerpoint/2010/main" val="13425773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065315"/>
          </a:xfrm>
        </p:spPr>
        <p:txBody>
          <a:bodyPr>
            <a:normAutofit/>
          </a:bodyPr>
          <a:lstStyle/>
          <a:p>
            <a:r>
              <a:rPr lang="zh-CN" altLang="en-US" sz="3200" dirty="0" smtClean="0"/>
              <a:t>决策树方法尤其受数据集影响大，容易过学习</a:t>
            </a:r>
            <a:endParaRPr lang="en-US" altLang="zh-CN" sz="3200" dirty="0" smtClean="0"/>
          </a:p>
          <a:p>
            <a:r>
              <a:rPr lang="zh-CN" altLang="en-US" sz="3200" dirty="0" smtClean="0"/>
              <a:t>统计学策略</a:t>
            </a:r>
            <a:r>
              <a:rPr lang="en-US" altLang="zh-CN" sz="3200" dirty="0" smtClean="0"/>
              <a:t>---Bootstrap</a:t>
            </a:r>
            <a:r>
              <a:rPr lang="zh-CN" altLang="en-US" sz="3200" dirty="0" smtClean="0"/>
              <a:t>策略（自举）</a:t>
            </a:r>
            <a:endParaRPr lang="en-US" altLang="zh-CN" sz="3200" dirty="0" smtClean="0"/>
          </a:p>
          <a:p>
            <a:pPr marL="0" indent="0">
              <a:buNone/>
            </a:pPr>
            <a:r>
              <a:rPr lang="en-US" altLang="zh-CN" sz="3200" dirty="0"/>
              <a:t> </a:t>
            </a:r>
            <a:r>
              <a:rPr lang="en-US" altLang="zh-CN" sz="3200" dirty="0" smtClean="0"/>
              <a:t>     </a:t>
            </a:r>
            <a:r>
              <a:rPr lang="zh-CN" altLang="en-US" sz="3200" dirty="0" smtClean="0"/>
              <a:t>通过对现有样本重采样形成多个样本集，模拟数据中的随机性</a:t>
            </a:r>
            <a:endParaRPr lang="en-US" altLang="zh-CN" sz="3200" dirty="0" smtClean="0"/>
          </a:p>
          <a:p>
            <a:pPr marL="0" indent="0">
              <a:buNone/>
            </a:pPr>
            <a:endParaRPr lang="en-US" altLang="zh-CN" sz="3200" dirty="0"/>
          </a:p>
          <a:p>
            <a:pPr marL="0" indent="0">
              <a:buNone/>
            </a:pPr>
            <a:r>
              <a:rPr lang="zh-CN" altLang="en-US" sz="3200" dirty="0" smtClean="0"/>
              <a:t>将该策略用于模式识别</a:t>
            </a:r>
            <a:r>
              <a:rPr lang="en-US" altLang="zh-CN" sz="3200" dirty="0" smtClean="0"/>
              <a:t>----</a:t>
            </a:r>
            <a:r>
              <a:rPr lang="zh-CN" altLang="en-US" sz="3200" dirty="0" smtClean="0"/>
              <a:t>随机森林</a:t>
            </a:r>
            <a:endParaRPr lang="en-US" altLang="zh-CN" sz="3200" dirty="0" smtClean="0"/>
          </a:p>
          <a:p>
            <a:pPr marL="0" indent="0">
              <a:buNone/>
            </a:pPr>
            <a:endParaRPr lang="en-US" altLang="zh-CN" sz="3200" dirty="0"/>
          </a:p>
          <a:p>
            <a:pPr marL="0" indent="0">
              <a:buNone/>
            </a:pPr>
            <a:endParaRPr lang="zh-CN" altLang="en-US" sz="3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150908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a:t>
            </a:r>
            <a:r>
              <a:rPr lang="zh-CN" altLang="en-US" dirty="0" smtClean="0"/>
              <a:t>）</a:t>
            </a:r>
            <a:r>
              <a:rPr lang="zh-CN" altLang="en-US" sz="2800" dirty="0" smtClean="0"/>
              <a:t>对样本数据进行自举重采样</a:t>
            </a:r>
            <a:endParaRPr lang="en-US" altLang="zh-CN" sz="2800" dirty="0" smtClean="0"/>
          </a:p>
          <a:p>
            <a:r>
              <a:rPr lang="en-US" altLang="zh-CN" sz="2800" dirty="0" smtClean="0"/>
              <a:t>2</a:t>
            </a:r>
            <a:r>
              <a:rPr lang="zh-CN" altLang="en-US" sz="2800" dirty="0" smtClean="0"/>
              <a:t>）用每个重采样样本集作为训练样本构造一个决策树</a:t>
            </a:r>
            <a:endParaRPr lang="en-US" altLang="zh-CN" sz="2800" dirty="0" smtClean="0"/>
          </a:p>
          <a:p>
            <a:r>
              <a:rPr lang="en-US" altLang="zh-CN" sz="2800" dirty="0" smtClean="0"/>
              <a:t>3</a:t>
            </a:r>
            <a:r>
              <a:rPr lang="zh-CN" altLang="en-US" sz="2800" dirty="0" smtClean="0"/>
              <a:t>）得到所需数据的决策后，对这些树的输出进行决策，得票最多的类作为随机森林的决策。</a:t>
            </a:r>
            <a:endParaRPr lang="zh-CN" altLang="en-US" sz="2800" dirty="0"/>
          </a:p>
        </p:txBody>
      </p:sp>
      <p:sp>
        <p:nvSpPr>
          <p:cNvPr id="3" name="标题 2"/>
          <p:cNvSpPr>
            <a:spLocks noGrp="1"/>
          </p:cNvSpPr>
          <p:nvPr>
            <p:ph type="title"/>
          </p:nvPr>
        </p:nvSpPr>
        <p:spPr/>
        <p:txBody>
          <a:bodyPr/>
          <a:lstStyle/>
          <a:p>
            <a:r>
              <a:rPr lang="zh-CN" altLang="en-US" dirty="0" smtClean="0"/>
              <a:t>随机森林</a:t>
            </a:r>
            <a:endParaRPr lang="zh-CN" altLang="en-US" dirty="0"/>
          </a:p>
        </p:txBody>
      </p:sp>
    </p:spTree>
    <p:extLst>
      <p:ext uri="{BB962C8B-B14F-4D97-AF65-F5344CB8AC3E}">
        <p14:creationId xmlns:p14="http://schemas.microsoft.com/office/powerpoint/2010/main" val="3559445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9" y="2675466"/>
            <a:ext cx="7956872" cy="4182534"/>
          </a:xfrm>
        </p:spPr>
        <p:txBody>
          <a:bodyPr>
            <a:normAutofit/>
          </a:bodyPr>
          <a:lstStyle/>
          <a:p>
            <a:r>
              <a:rPr lang="en-US" altLang="zh-CN" sz="2800" b="1" dirty="0"/>
              <a:t>Vladimir N. </a:t>
            </a:r>
            <a:r>
              <a:rPr lang="en-US" altLang="zh-CN" sz="2800" b="1" dirty="0" err="1"/>
              <a:t>Vapnik</a:t>
            </a:r>
            <a:endParaRPr lang="en-US" altLang="zh-CN" sz="2800" b="1" dirty="0"/>
          </a:p>
          <a:p>
            <a:r>
              <a:rPr lang="en-US" altLang="zh-CN" sz="2800" b="1" dirty="0"/>
              <a:t>2002-2014</a:t>
            </a:r>
            <a:r>
              <a:rPr lang="zh-CN" altLang="en-US" sz="2800" b="1" dirty="0"/>
              <a:t>年 </a:t>
            </a:r>
            <a:r>
              <a:rPr lang="en-US" altLang="zh-CN" sz="2800" b="1" dirty="0"/>
              <a:t>NEC</a:t>
            </a:r>
            <a:r>
              <a:rPr lang="zh-CN" altLang="en-US" sz="2800" b="1" dirty="0"/>
              <a:t>实验室</a:t>
            </a:r>
            <a:r>
              <a:rPr lang="en-US" altLang="zh-CN" sz="2800" b="1" dirty="0"/>
              <a:t>(</a:t>
            </a:r>
            <a:r>
              <a:rPr lang="zh-CN" altLang="en-US" sz="2800" b="1" dirty="0"/>
              <a:t>美国</a:t>
            </a:r>
            <a:r>
              <a:rPr lang="en-US" altLang="zh-CN" sz="2800" b="1" dirty="0"/>
              <a:t>)</a:t>
            </a:r>
          </a:p>
          <a:p>
            <a:pPr marL="0" indent="0">
              <a:buNone/>
            </a:pPr>
            <a:r>
              <a:rPr lang="en-US" altLang="zh-CN" sz="2800" b="1" dirty="0"/>
              <a:t>                           </a:t>
            </a:r>
            <a:r>
              <a:rPr lang="zh-CN" altLang="en-US" sz="2800" b="1" dirty="0"/>
              <a:t>从事机器学习研究</a:t>
            </a:r>
          </a:p>
          <a:p>
            <a:r>
              <a:rPr lang="en-US" altLang="zh-CN" sz="2800" b="1" dirty="0"/>
              <a:t>2014</a:t>
            </a:r>
            <a:r>
              <a:rPr lang="zh-CN" altLang="en-US" sz="2800" b="1" dirty="0"/>
              <a:t>年至今  美国</a:t>
            </a:r>
            <a:r>
              <a:rPr lang="en-US" altLang="zh-CN" sz="2800" b="1" dirty="0"/>
              <a:t>Facebook</a:t>
            </a:r>
            <a:r>
              <a:rPr lang="zh-CN" altLang="en-US" sz="2800" b="1" dirty="0"/>
              <a:t>公司</a:t>
            </a:r>
          </a:p>
          <a:p>
            <a:pPr marL="0" indent="0">
              <a:buNone/>
            </a:pPr>
            <a:r>
              <a:rPr lang="zh-CN" altLang="en-US" sz="2800" b="1" dirty="0"/>
              <a:t>                            从事人工智能研究</a:t>
            </a:r>
          </a:p>
          <a:p>
            <a:r>
              <a:rPr lang="en-US" altLang="zh-CN" sz="2800" b="1" dirty="0"/>
              <a:t>1995</a:t>
            </a:r>
            <a:r>
              <a:rPr lang="zh-CN" altLang="en-US" sz="2800" b="1" dirty="0"/>
              <a:t>年和</a:t>
            </a:r>
            <a:r>
              <a:rPr lang="en-US" altLang="zh-CN" sz="2800" b="1" dirty="0"/>
              <a:t>2003</a:t>
            </a:r>
            <a:r>
              <a:rPr lang="zh-CN" altLang="en-US" sz="2800" b="1" dirty="0"/>
              <a:t>年，他分别被伦敦大学皇家霍洛威学院和美国哥伦比亚大学聘为计算机专业的教授。</a:t>
            </a:r>
            <a:r>
              <a:rPr lang="en-US" altLang="zh-CN" sz="2800" b="1" dirty="0"/>
              <a:t>2006</a:t>
            </a:r>
            <a:r>
              <a:rPr lang="zh-CN" altLang="en-US" sz="2800" b="1" dirty="0"/>
              <a:t>年，他成为美国国家工程院院士。</a:t>
            </a:r>
          </a:p>
        </p:txBody>
      </p:sp>
      <p:sp>
        <p:nvSpPr>
          <p:cNvPr id="3" name="标题 2"/>
          <p:cNvSpPr>
            <a:spLocks noGrp="1"/>
          </p:cNvSpPr>
          <p:nvPr>
            <p:ph type="title"/>
          </p:nvPr>
        </p:nvSpPr>
        <p:spPr/>
        <p:txBody>
          <a:bodyPr/>
          <a:lstStyle/>
          <a:p>
            <a:r>
              <a:rPr lang="zh-CN" altLang="en-US" dirty="0"/>
              <a:t>引言</a:t>
            </a:r>
          </a:p>
        </p:txBody>
      </p:sp>
      <p:pic>
        <p:nvPicPr>
          <p:cNvPr id="4" name="Picture 2" descr="C:\Users\Clark\Desktop\vapnik.jpg">
            <a:extLst>
              <a:ext uri="{FF2B5EF4-FFF2-40B4-BE49-F238E27FC236}">
                <a16:creationId xmlns:a16="http://schemas.microsoft.com/office/drawing/2014/main" id="{A024FB44-05AA-4C05-A504-6072D4D91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204864"/>
            <a:ext cx="3030396"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6991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591056"/>
            <a:ext cx="8784976" cy="4790272"/>
          </a:xfrm>
        </p:spPr>
      </p:pic>
      <p:sp>
        <p:nvSpPr>
          <p:cNvPr id="3" name="标题 2"/>
          <p:cNvSpPr>
            <a:spLocks noGrp="1"/>
          </p:cNvSpPr>
          <p:nvPr>
            <p:ph type="title"/>
          </p:nvPr>
        </p:nvSpPr>
        <p:spPr/>
        <p:txBody>
          <a:bodyPr/>
          <a:lstStyle/>
          <a:p>
            <a:r>
              <a:rPr lang="zh-CN" altLang="en-US" dirty="0" smtClean="0"/>
              <a:t>随机森林</a:t>
            </a:r>
            <a:endParaRPr lang="zh-CN" altLang="en-US" dirty="0"/>
          </a:p>
        </p:txBody>
      </p:sp>
    </p:spTree>
    <p:extLst>
      <p:ext uri="{BB962C8B-B14F-4D97-AF65-F5344CB8AC3E}">
        <p14:creationId xmlns:p14="http://schemas.microsoft.com/office/powerpoint/2010/main" val="3888914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7200" dirty="0"/>
              <a:t>谢谢</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2776598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TM03090430[[fn=镶边]]</Template>
  <TotalTime>1960</TotalTime>
  <Words>4776</Words>
  <Application>Microsoft Office PowerPoint</Application>
  <PresentationFormat>全屏显示(4:3)</PresentationFormat>
  <Paragraphs>1687</Paragraphs>
  <Slides>91</Slides>
  <Notes>38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91</vt:i4>
      </vt:variant>
    </vt:vector>
  </HeadingPairs>
  <TitlesOfParts>
    <vt:vector size="108" baseType="lpstr">
      <vt:lpstr>华文楷体</vt:lpstr>
      <vt:lpstr>华文新魏</vt:lpstr>
      <vt:lpstr>华文中宋</vt:lpstr>
      <vt:lpstr>宋体</vt:lpstr>
      <vt:lpstr>Arial</vt:lpstr>
      <vt:lpstr>Calibri</vt:lpstr>
      <vt:lpstr>Cambria Math</vt:lpstr>
      <vt:lpstr>Candara</vt:lpstr>
      <vt:lpstr>Symbol</vt:lpstr>
      <vt:lpstr>Times New Roman</vt:lpstr>
      <vt:lpstr>Wingdings</vt:lpstr>
      <vt:lpstr>波形</vt:lpstr>
      <vt:lpstr>Formula</vt:lpstr>
      <vt:lpstr>Equation.DSMT4</vt:lpstr>
      <vt:lpstr>Picture2</vt:lpstr>
      <vt:lpstr>Picture</vt:lpstr>
      <vt:lpstr>Equation</vt:lpstr>
      <vt:lpstr>模式识别 第六章 支持向量机</vt:lpstr>
      <vt:lpstr>回顾</vt:lpstr>
      <vt:lpstr>回顾 – 线性分类器设计</vt:lpstr>
      <vt:lpstr>回顾 – 多分类问题</vt:lpstr>
      <vt:lpstr>非线性分类器 设 计</vt:lpstr>
      <vt:lpstr>内容</vt:lpstr>
      <vt:lpstr>引言</vt:lpstr>
      <vt:lpstr>引言</vt:lpstr>
      <vt:lpstr>引言</vt:lpstr>
      <vt:lpstr>引言</vt:lpstr>
      <vt:lpstr>引言</vt:lpstr>
      <vt:lpstr>引言</vt:lpstr>
      <vt:lpstr>引言</vt:lpstr>
      <vt:lpstr>引言</vt:lpstr>
      <vt:lpstr>线性支持向量机</vt:lpstr>
      <vt:lpstr>线性支持向量机</vt:lpstr>
      <vt:lpstr>线性支持向量机</vt:lpstr>
      <vt:lpstr>线性支持向量机</vt:lpstr>
      <vt:lpstr>线性支持向量机</vt:lpstr>
      <vt:lpstr>线性支持向量机</vt:lpstr>
      <vt:lpstr>线性支持向量机</vt:lpstr>
      <vt:lpstr>线性支持向量机</vt:lpstr>
      <vt:lpstr>线性支持向量机</vt:lpstr>
      <vt:lpstr>线性支持向量机</vt:lpstr>
      <vt:lpstr>线性支持向量机 -噪声和离群点</vt:lpstr>
      <vt:lpstr>非线性支持向量机</vt:lpstr>
      <vt:lpstr>非线性支持向量机</vt:lpstr>
      <vt:lpstr>非线性支持向量机 - XOR问题</vt:lpstr>
      <vt:lpstr>非线性支持向量机</vt:lpstr>
      <vt:lpstr>非线性支持向量机</vt:lpstr>
      <vt:lpstr>非线性支持向量机</vt:lpstr>
      <vt:lpstr>PowerPoint 演示文稿</vt:lpstr>
      <vt:lpstr>PowerPoint 演示文稿</vt:lpstr>
      <vt:lpstr>PowerPoint 演示文稿</vt:lpstr>
      <vt:lpstr>PowerPoint 演示文稿</vt:lpstr>
      <vt:lpstr>PowerPoint 演示文稿</vt:lpstr>
      <vt:lpstr>非线性支持向量机</vt:lpstr>
      <vt:lpstr>非线性支持向量机</vt:lpstr>
      <vt:lpstr>PowerPoint 演示文稿</vt:lpstr>
      <vt:lpstr>PowerPoint 演示文稿</vt:lpstr>
      <vt:lpstr>非线性支持向量机 - SVM工具</vt:lpstr>
      <vt:lpstr>扩展---核函数机器</vt:lpstr>
      <vt:lpstr>PowerPoint 演示文稿</vt:lpstr>
      <vt:lpstr>补充内容</vt:lpstr>
      <vt:lpstr>其他非线性分类方法</vt:lpstr>
      <vt:lpstr>非线性分类问题</vt:lpstr>
      <vt:lpstr>决策树的用途</vt:lpstr>
      <vt:lpstr>决策树的用途</vt:lpstr>
      <vt:lpstr>决策树的用途</vt:lpstr>
      <vt:lpstr>决策树</vt:lpstr>
      <vt:lpstr>决策树学习</vt:lpstr>
      <vt:lpstr>反例</vt:lpstr>
      <vt:lpstr>决策树生成过程</vt:lpstr>
      <vt:lpstr>决策树生成过程</vt:lpstr>
      <vt:lpstr>决策树生成过程</vt:lpstr>
      <vt:lpstr>决策树生成过程</vt:lpstr>
      <vt:lpstr>决策树生成过程</vt:lpstr>
      <vt:lpstr>决策树生成过程</vt:lpstr>
      <vt:lpstr>决策树的建立    -- 决策树建立的关键</vt:lpstr>
      <vt:lpstr>决策树分类算法－ID3算法</vt:lpstr>
      <vt:lpstr>ID3学习算法</vt:lpstr>
      <vt:lpstr>ID3学习算法</vt:lpstr>
      <vt:lpstr>PowerPoint 演示文稿</vt:lpstr>
      <vt:lpstr>ID3学习算法</vt:lpstr>
      <vt:lpstr>ID3学习算法</vt:lpstr>
      <vt:lpstr>ID3算法</vt:lpstr>
      <vt:lpstr>ID3算法举例</vt:lpstr>
      <vt:lpstr>ID3算法举例</vt:lpstr>
      <vt:lpstr>ID3算法举例</vt:lpstr>
      <vt:lpstr>ID3算法举例</vt:lpstr>
      <vt:lpstr>ID3算法举例</vt:lpstr>
      <vt:lpstr>ID3算法举例</vt:lpstr>
      <vt:lpstr>ID3算法举例</vt:lpstr>
      <vt:lpstr>ID3算法举例</vt:lpstr>
      <vt:lpstr>ID3算法举例</vt:lpstr>
      <vt:lpstr>ID3算法举例</vt:lpstr>
      <vt:lpstr>ID3算法举例</vt:lpstr>
      <vt:lpstr>ID3算法举例</vt:lpstr>
      <vt:lpstr>ID3算法举例</vt:lpstr>
      <vt:lpstr>ID3算法举例</vt:lpstr>
      <vt:lpstr>ID3算法举例</vt:lpstr>
      <vt:lpstr>其他决策树建立方法</vt:lpstr>
      <vt:lpstr>决策树的数据准备</vt:lpstr>
      <vt:lpstr>过学习 </vt:lpstr>
      <vt:lpstr>决策树</vt:lpstr>
      <vt:lpstr>决策树</vt:lpstr>
      <vt:lpstr>随机森林</vt:lpstr>
      <vt:lpstr>PowerPoint 演示文稿</vt:lpstr>
      <vt:lpstr>随机森林</vt:lpstr>
      <vt:lpstr>随机森林</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模式识别</dc:title>
  <dc:creator>gj</dc:creator>
  <cp:lastModifiedBy>wangyunhong</cp:lastModifiedBy>
  <cp:revision>238</cp:revision>
  <dcterms:created xsi:type="dcterms:W3CDTF">2019-09-10T14:13:18Z</dcterms:created>
  <dcterms:modified xsi:type="dcterms:W3CDTF">2020-04-15T01:47:27Z</dcterms:modified>
</cp:coreProperties>
</file>