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60" r:id="rId1"/>
  </p:sldMasterIdLst>
  <p:notesMasterIdLst>
    <p:notesMasterId r:id="rId8"/>
  </p:notesMasterIdLst>
  <p:sldIdLst>
    <p:sldId id="256" r:id="rId2"/>
    <p:sldId id="366" r:id="rId3"/>
    <p:sldId id="368" r:id="rId4"/>
    <p:sldId id="369" r:id="rId5"/>
    <p:sldId id="371" r:id="rId6"/>
    <p:sldId id="278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2E53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80494" autoAdjust="0"/>
  </p:normalViewPr>
  <p:slideViewPr>
    <p:cSldViewPr snapToGrid="0">
      <p:cViewPr varScale="1">
        <p:scale>
          <a:sx n="92" d="100"/>
          <a:sy n="92" d="100"/>
        </p:scale>
        <p:origin x="20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1F9C3-A940-45D9-8425-D9AB2A028067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398D6-BDEF-40A0-89AA-974911E42F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976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如邮政、空运、空客和培训等延伸产业的业务。</a:t>
            </a:r>
            <a:r>
              <a:rPr lang="en-US" altLang="zh-CN" dirty="0"/>
              <a:t>1929</a:t>
            </a:r>
            <a:r>
              <a:rPr lang="zh-CN" altLang="en-US" dirty="0"/>
              <a:t>年年底有诺斯罗普等</a:t>
            </a:r>
            <a:r>
              <a:rPr lang="en-US" altLang="zh-CN" dirty="0"/>
              <a:t>9</a:t>
            </a:r>
            <a:r>
              <a:rPr lang="zh-CN" altLang="en-US" dirty="0"/>
              <a:t>个公司加盟波音公司。诺思罗普等公司也被独立了出去。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7398D6-BDEF-40A0-89AA-974911E42F8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052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098000"/>
            <a:ext cx="9144000" cy="5760000"/>
          </a:xfrm>
          <a:prstGeom prst="rect">
            <a:avLst/>
          </a:prstGeom>
          <a:solidFill>
            <a:srgbClr val="092E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1351" y="1391912"/>
            <a:ext cx="6109138" cy="2387600"/>
          </a:xfr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10712" y="3871587"/>
            <a:ext cx="5390416" cy="165576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CC36E-4991-49F8-BD5D-4C6649E02CE3}" type="datetime1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北京航空航天大学，航空科学与工程学院 气动弹性研究室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900000"/>
            <a:ext cx="1440000" cy="130288"/>
          </a:xfrm>
          <a:prstGeom prst="rect">
            <a:avLst/>
          </a:prstGeom>
          <a:solidFill>
            <a:srgbClr val="092E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440000" y="900000"/>
            <a:ext cx="7704000" cy="130288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/>
          <p:cNvGrpSpPr/>
          <p:nvPr userDrawn="1"/>
        </p:nvGrpSpPr>
        <p:grpSpPr>
          <a:xfrm>
            <a:off x="7283668" y="4997665"/>
            <a:ext cx="1860332" cy="1860335"/>
            <a:chOff x="7292532" y="4792717"/>
            <a:chExt cx="1860332" cy="1860335"/>
          </a:xfrm>
        </p:grpSpPr>
        <p:sp>
          <p:nvSpPr>
            <p:cNvPr id="17" name="直角三角形 16"/>
            <p:cNvSpPr/>
            <p:nvPr userDrawn="1"/>
          </p:nvSpPr>
          <p:spPr>
            <a:xfrm rot="16200000">
              <a:off x="7292532" y="6187968"/>
              <a:ext cx="465083" cy="465083"/>
            </a:xfrm>
            <a:prstGeom prst="rtTriangle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2" name="组合 31"/>
            <p:cNvGrpSpPr/>
            <p:nvPr userDrawn="1"/>
          </p:nvGrpSpPr>
          <p:grpSpPr>
            <a:xfrm>
              <a:off x="8687781" y="4792717"/>
              <a:ext cx="465083" cy="1860335"/>
              <a:chOff x="8687781" y="4792717"/>
              <a:chExt cx="465083" cy="1860335"/>
            </a:xfrm>
          </p:grpSpPr>
          <p:sp>
            <p:nvSpPr>
              <p:cNvPr id="12" name="直角三角形 11"/>
              <p:cNvSpPr/>
              <p:nvPr userDrawn="1"/>
            </p:nvSpPr>
            <p:spPr>
              <a:xfrm rot="16200000">
                <a:off x="8687781" y="4792717"/>
                <a:ext cx="465083" cy="465083"/>
              </a:xfrm>
              <a:prstGeom prst="rtTriangle">
                <a:avLst/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1" name="组合 30"/>
              <p:cNvGrpSpPr/>
              <p:nvPr userDrawn="1"/>
            </p:nvGrpSpPr>
            <p:grpSpPr>
              <a:xfrm>
                <a:off x="8687781" y="5257800"/>
                <a:ext cx="465083" cy="465084"/>
                <a:chOff x="8687781" y="5257800"/>
                <a:chExt cx="465083" cy="465084"/>
              </a:xfrm>
            </p:grpSpPr>
            <p:sp>
              <p:nvSpPr>
                <p:cNvPr id="13" name="直角三角形 12"/>
                <p:cNvSpPr/>
                <p:nvPr userDrawn="1"/>
              </p:nvSpPr>
              <p:spPr>
                <a:xfrm rot="10800000">
                  <a:off x="8687781" y="5257800"/>
                  <a:ext cx="465083" cy="465083"/>
                </a:xfrm>
                <a:prstGeom prst="rtTriangle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直角三角形 13"/>
                <p:cNvSpPr/>
                <p:nvPr userDrawn="1"/>
              </p:nvSpPr>
              <p:spPr>
                <a:xfrm rot="16200000">
                  <a:off x="8687781" y="5257801"/>
                  <a:ext cx="465083" cy="465083"/>
                </a:xfrm>
                <a:prstGeom prst="rtTriangle">
                  <a:avLst/>
                </a:prstGeom>
                <a:solidFill>
                  <a:schemeClr val="bg1">
                    <a:alpha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0" name="组合 29"/>
              <p:cNvGrpSpPr/>
              <p:nvPr userDrawn="1"/>
            </p:nvGrpSpPr>
            <p:grpSpPr>
              <a:xfrm>
                <a:off x="8687781" y="5722884"/>
                <a:ext cx="465083" cy="465084"/>
                <a:chOff x="8687781" y="5722882"/>
                <a:chExt cx="465083" cy="465084"/>
              </a:xfrm>
            </p:grpSpPr>
            <p:sp>
              <p:nvSpPr>
                <p:cNvPr id="18" name="直角三角形 17"/>
                <p:cNvSpPr/>
                <p:nvPr userDrawn="1"/>
              </p:nvSpPr>
              <p:spPr>
                <a:xfrm rot="16200000">
                  <a:off x="8687781" y="5722883"/>
                  <a:ext cx="465083" cy="465083"/>
                </a:xfrm>
                <a:prstGeom prst="rtTriangle">
                  <a:avLst/>
                </a:prstGeom>
                <a:solidFill>
                  <a:schemeClr val="bg1">
                    <a:alpha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直角三角形 23"/>
                <p:cNvSpPr/>
                <p:nvPr userDrawn="1"/>
              </p:nvSpPr>
              <p:spPr>
                <a:xfrm rot="10800000">
                  <a:off x="8687781" y="5722882"/>
                  <a:ext cx="465083" cy="465083"/>
                </a:xfrm>
                <a:prstGeom prst="rtTriangle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9" name="组合 28"/>
              <p:cNvGrpSpPr/>
              <p:nvPr userDrawn="1"/>
            </p:nvGrpSpPr>
            <p:grpSpPr>
              <a:xfrm>
                <a:off x="8687781" y="6187968"/>
                <a:ext cx="465083" cy="465084"/>
                <a:chOff x="8687781" y="6192560"/>
                <a:chExt cx="465083" cy="465084"/>
              </a:xfrm>
            </p:grpSpPr>
            <p:sp>
              <p:nvSpPr>
                <p:cNvPr id="22" name="直角三角形 21"/>
                <p:cNvSpPr/>
                <p:nvPr userDrawn="1"/>
              </p:nvSpPr>
              <p:spPr>
                <a:xfrm rot="16200000">
                  <a:off x="8687781" y="6192561"/>
                  <a:ext cx="465083" cy="465083"/>
                </a:xfrm>
                <a:prstGeom prst="rtTriangle">
                  <a:avLst/>
                </a:prstGeom>
                <a:solidFill>
                  <a:schemeClr val="bg1">
                    <a:alpha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直角三角形 24"/>
                <p:cNvSpPr/>
                <p:nvPr userDrawn="1"/>
              </p:nvSpPr>
              <p:spPr>
                <a:xfrm rot="10800000">
                  <a:off x="8687781" y="6192560"/>
                  <a:ext cx="465083" cy="465083"/>
                </a:xfrm>
                <a:prstGeom prst="rtTriangle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35" name="组合 34"/>
            <p:cNvGrpSpPr/>
            <p:nvPr userDrawn="1"/>
          </p:nvGrpSpPr>
          <p:grpSpPr>
            <a:xfrm>
              <a:off x="8222698" y="5257800"/>
              <a:ext cx="465083" cy="1395249"/>
              <a:chOff x="8225658" y="5257800"/>
              <a:chExt cx="465083" cy="1395249"/>
            </a:xfrm>
          </p:grpSpPr>
          <p:sp>
            <p:nvSpPr>
              <p:cNvPr id="15" name="直角三角形 14"/>
              <p:cNvSpPr/>
              <p:nvPr userDrawn="1"/>
            </p:nvSpPr>
            <p:spPr>
              <a:xfrm rot="16200000">
                <a:off x="8225658" y="5257800"/>
                <a:ext cx="465083" cy="465083"/>
              </a:xfrm>
              <a:prstGeom prst="rtTriangle">
                <a:avLst/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3" name="组合 32"/>
              <p:cNvGrpSpPr/>
              <p:nvPr userDrawn="1"/>
            </p:nvGrpSpPr>
            <p:grpSpPr>
              <a:xfrm>
                <a:off x="8225658" y="6187966"/>
                <a:ext cx="465083" cy="465083"/>
                <a:chOff x="8225658" y="6192561"/>
                <a:chExt cx="465083" cy="465083"/>
              </a:xfrm>
            </p:grpSpPr>
            <p:sp>
              <p:nvSpPr>
                <p:cNvPr id="21" name="直角三角形 20"/>
                <p:cNvSpPr/>
                <p:nvPr userDrawn="1"/>
              </p:nvSpPr>
              <p:spPr>
                <a:xfrm rot="16200000">
                  <a:off x="8225658" y="6192561"/>
                  <a:ext cx="465083" cy="465083"/>
                </a:xfrm>
                <a:prstGeom prst="rtTriangle">
                  <a:avLst/>
                </a:prstGeom>
                <a:solidFill>
                  <a:schemeClr val="bg1">
                    <a:alpha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直角三角形 25"/>
                <p:cNvSpPr/>
                <p:nvPr userDrawn="1"/>
              </p:nvSpPr>
              <p:spPr>
                <a:xfrm rot="10800000">
                  <a:off x="8225658" y="6192561"/>
                  <a:ext cx="465083" cy="465083"/>
                </a:xfrm>
                <a:prstGeom prst="rtTriangle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4" name="组合 33"/>
              <p:cNvGrpSpPr/>
              <p:nvPr userDrawn="1"/>
            </p:nvGrpSpPr>
            <p:grpSpPr>
              <a:xfrm>
                <a:off x="8225658" y="5722883"/>
                <a:ext cx="465083" cy="465083"/>
                <a:chOff x="8225658" y="5722882"/>
                <a:chExt cx="465083" cy="465083"/>
              </a:xfrm>
            </p:grpSpPr>
            <p:sp>
              <p:nvSpPr>
                <p:cNvPr id="19" name="直角三角形 18"/>
                <p:cNvSpPr/>
                <p:nvPr userDrawn="1"/>
              </p:nvSpPr>
              <p:spPr>
                <a:xfrm rot="16200000">
                  <a:off x="8225658" y="5722882"/>
                  <a:ext cx="465083" cy="465083"/>
                </a:xfrm>
                <a:prstGeom prst="rtTriangle">
                  <a:avLst/>
                </a:prstGeom>
                <a:solidFill>
                  <a:schemeClr val="bg1">
                    <a:alpha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直角三角形 26"/>
                <p:cNvSpPr/>
                <p:nvPr userDrawn="1"/>
              </p:nvSpPr>
              <p:spPr>
                <a:xfrm rot="10800000">
                  <a:off x="8225658" y="5722882"/>
                  <a:ext cx="465083" cy="465083"/>
                </a:xfrm>
                <a:prstGeom prst="rtTriangle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37" name="组合 36"/>
            <p:cNvGrpSpPr/>
            <p:nvPr userDrawn="1"/>
          </p:nvGrpSpPr>
          <p:grpSpPr>
            <a:xfrm>
              <a:off x="7757615" y="5722884"/>
              <a:ext cx="465083" cy="930167"/>
              <a:chOff x="7766488" y="5722884"/>
              <a:chExt cx="465083" cy="930167"/>
            </a:xfrm>
          </p:grpSpPr>
          <p:sp>
            <p:nvSpPr>
              <p:cNvPr id="16" name="直角三角形 15"/>
              <p:cNvSpPr/>
              <p:nvPr userDrawn="1"/>
            </p:nvSpPr>
            <p:spPr>
              <a:xfrm rot="16200000">
                <a:off x="7766488" y="5722884"/>
                <a:ext cx="465083" cy="465083"/>
              </a:xfrm>
              <a:prstGeom prst="rtTriangle">
                <a:avLst/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6" name="组合 35"/>
              <p:cNvGrpSpPr/>
              <p:nvPr userDrawn="1"/>
            </p:nvGrpSpPr>
            <p:grpSpPr>
              <a:xfrm>
                <a:off x="7766488" y="6187967"/>
                <a:ext cx="465083" cy="465084"/>
                <a:chOff x="7766488" y="6192561"/>
                <a:chExt cx="465083" cy="465084"/>
              </a:xfrm>
            </p:grpSpPr>
            <p:sp>
              <p:nvSpPr>
                <p:cNvPr id="20" name="直角三角形 19"/>
                <p:cNvSpPr/>
                <p:nvPr userDrawn="1"/>
              </p:nvSpPr>
              <p:spPr>
                <a:xfrm rot="16200000">
                  <a:off x="7766488" y="6192562"/>
                  <a:ext cx="465083" cy="465083"/>
                </a:xfrm>
                <a:prstGeom prst="rtTriangle">
                  <a:avLst/>
                </a:prstGeom>
                <a:solidFill>
                  <a:schemeClr val="bg1">
                    <a:alpha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直角三角形 27"/>
                <p:cNvSpPr/>
                <p:nvPr userDrawn="1"/>
              </p:nvSpPr>
              <p:spPr>
                <a:xfrm rot="10800000">
                  <a:off x="7766488" y="6192561"/>
                  <a:ext cx="465083" cy="465083"/>
                </a:xfrm>
                <a:prstGeom prst="rtTriangle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791506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87" userDrawn="1">
          <p15:clr>
            <a:srgbClr val="FBAE40"/>
          </p15:clr>
        </p15:guide>
        <p15:guide id="2" pos="333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B963-55B3-4A2C-8769-BECD6EB8FD7A}" type="datetime1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北京航空航天大学，航空科学与工程学院 气动弹性研究室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A10A-598A-4DFE-AF15-9CC7AAA1C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81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AF1D-18C0-4471-9504-A54F13CBCDFD}" type="datetime1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北京航空航天大学，航空科学与工程学院 气动弹性研究室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A10A-598A-4DFE-AF15-9CC7AAA1C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214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1502228" y="0"/>
            <a:ext cx="7641772" cy="1080000"/>
          </a:xfrm>
          <a:prstGeom prst="rect">
            <a:avLst/>
          </a:prstGeom>
          <a:solidFill>
            <a:srgbClr val="092E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1320" y="1536178"/>
            <a:ext cx="7834030" cy="464078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r>
              <a:rPr lang="en-US" altLang="zh-CN" dirty="0" err="1"/>
              <a:t>En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37013" y="6492875"/>
            <a:ext cx="2057400" cy="365125"/>
          </a:xfrm>
        </p:spPr>
        <p:txBody>
          <a:bodyPr/>
          <a:lstStyle>
            <a:lvl1pPr>
              <a:defRPr>
                <a:solidFill>
                  <a:srgbClr val="092E5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82BBBB4-AD87-4B5C-B7B4-76F77EB0DBE7}" type="datetime1">
              <a:rPr lang="zh-CN" altLang="en-US" smtClean="0"/>
              <a:pPr/>
              <a:t>2021/5/6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94413" y="6492874"/>
            <a:ext cx="3086100" cy="365125"/>
          </a:xfrm>
        </p:spPr>
        <p:txBody>
          <a:bodyPr/>
          <a:lstStyle>
            <a:lvl1pPr>
              <a:defRPr sz="1200" b="0" baseline="0">
                <a:solidFill>
                  <a:srgbClr val="092E5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北京航空航天大学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80513" y="6492873"/>
            <a:ext cx="2057400" cy="365125"/>
          </a:xfrm>
        </p:spPr>
        <p:txBody>
          <a:bodyPr/>
          <a:lstStyle>
            <a:lvl1pPr>
              <a:defRPr>
                <a:solidFill>
                  <a:srgbClr val="092E5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973A10A-598A-4DFE-AF15-9CC7AAA1CF0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 hasCustomPrompt="1"/>
          </p:nvPr>
        </p:nvSpPr>
        <p:spPr>
          <a:xfrm>
            <a:off x="1624692" y="0"/>
            <a:ext cx="7078436" cy="708484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r>
              <a:rPr lang="en-US" altLang="zh-CN" dirty="0" err="1"/>
              <a:t>En</a:t>
            </a:r>
            <a:endParaRPr lang="zh-CN" altLang="en-US" dirty="0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1440000" y="0"/>
            <a:ext cx="0" cy="1080000"/>
          </a:xfrm>
          <a:prstGeom prst="line">
            <a:avLst/>
          </a:prstGeom>
          <a:ln w="28575">
            <a:solidFill>
              <a:srgbClr val="092E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1624692" y="708484"/>
            <a:ext cx="7078436" cy="48645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r>
              <a:rPr lang="en-US" altLang="zh-CN" dirty="0" err="1"/>
              <a:t>En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8074860" y="10859"/>
            <a:ext cx="1069140" cy="1069142"/>
            <a:chOff x="7283668" y="465083"/>
            <a:chExt cx="1395249" cy="1395251"/>
          </a:xfrm>
        </p:grpSpPr>
        <p:sp>
          <p:nvSpPr>
            <p:cNvPr id="16" name="直角三角形 15"/>
            <p:cNvSpPr/>
            <p:nvPr userDrawn="1"/>
          </p:nvSpPr>
          <p:spPr>
            <a:xfrm rot="16200000">
              <a:off x="7283668" y="1395251"/>
              <a:ext cx="465083" cy="465083"/>
            </a:xfrm>
            <a:prstGeom prst="rtTriangle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/>
            <p:cNvGrpSpPr/>
            <p:nvPr userDrawn="1"/>
          </p:nvGrpSpPr>
          <p:grpSpPr>
            <a:xfrm>
              <a:off x="8213834" y="465083"/>
              <a:ext cx="465083" cy="1395249"/>
              <a:chOff x="8225658" y="5257800"/>
              <a:chExt cx="465083" cy="1395249"/>
            </a:xfrm>
          </p:grpSpPr>
          <p:sp>
            <p:nvSpPr>
              <p:cNvPr id="24" name="直角三角形 23"/>
              <p:cNvSpPr/>
              <p:nvPr userDrawn="1"/>
            </p:nvSpPr>
            <p:spPr>
              <a:xfrm rot="16200000">
                <a:off x="8225658" y="5257800"/>
                <a:ext cx="465083" cy="465083"/>
              </a:xfrm>
              <a:prstGeom prst="rtTriangle">
                <a:avLst/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5" name="组合 24"/>
              <p:cNvGrpSpPr/>
              <p:nvPr userDrawn="1"/>
            </p:nvGrpSpPr>
            <p:grpSpPr>
              <a:xfrm>
                <a:off x="8225658" y="6187966"/>
                <a:ext cx="465083" cy="465083"/>
                <a:chOff x="8225658" y="6192561"/>
                <a:chExt cx="465083" cy="465083"/>
              </a:xfrm>
            </p:grpSpPr>
            <p:sp>
              <p:nvSpPr>
                <p:cNvPr id="29" name="直角三角形 28"/>
                <p:cNvSpPr/>
                <p:nvPr userDrawn="1"/>
              </p:nvSpPr>
              <p:spPr>
                <a:xfrm rot="16200000">
                  <a:off x="8225658" y="6192561"/>
                  <a:ext cx="465083" cy="465083"/>
                </a:xfrm>
                <a:prstGeom prst="rtTriangle">
                  <a:avLst/>
                </a:prstGeom>
                <a:solidFill>
                  <a:schemeClr val="bg1">
                    <a:alpha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直角三角形 29"/>
                <p:cNvSpPr/>
                <p:nvPr userDrawn="1"/>
              </p:nvSpPr>
              <p:spPr>
                <a:xfrm rot="10800000">
                  <a:off x="8225658" y="6192561"/>
                  <a:ext cx="465083" cy="465083"/>
                </a:xfrm>
                <a:prstGeom prst="rtTriangle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6" name="组合 25"/>
              <p:cNvGrpSpPr/>
              <p:nvPr userDrawn="1"/>
            </p:nvGrpSpPr>
            <p:grpSpPr>
              <a:xfrm>
                <a:off x="8225658" y="5722883"/>
                <a:ext cx="465083" cy="465083"/>
                <a:chOff x="8225658" y="5722882"/>
                <a:chExt cx="465083" cy="465083"/>
              </a:xfrm>
            </p:grpSpPr>
            <p:sp>
              <p:nvSpPr>
                <p:cNvPr id="27" name="直角三角形 26"/>
                <p:cNvSpPr/>
                <p:nvPr userDrawn="1"/>
              </p:nvSpPr>
              <p:spPr>
                <a:xfrm rot="16200000">
                  <a:off x="8225658" y="5722882"/>
                  <a:ext cx="465083" cy="465083"/>
                </a:xfrm>
                <a:prstGeom prst="rtTriangle">
                  <a:avLst/>
                </a:prstGeom>
                <a:solidFill>
                  <a:schemeClr val="bg1">
                    <a:alpha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直角三角形 27"/>
                <p:cNvSpPr/>
                <p:nvPr userDrawn="1"/>
              </p:nvSpPr>
              <p:spPr>
                <a:xfrm rot="10800000">
                  <a:off x="8225658" y="5722882"/>
                  <a:ext cx="465083" cy="465083"/>
                </a:xfrm>
                <a:prstGeom prst="rtTriangle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9" name="组合 18"/>
            <p:cNvGrpSpPr/>
            <p:nvPr userDrawn="1"/>
          </p:nvGrpSpPr>
          <p:grpSpPr>
            <a:xfrm>
              <a:off x="7748751" y="930167"/>
              <a:ext cx="465083" cy="930167"/>
              <a:chOff x="7766488" y="5722884"/>
              <a:chExt cx="465083" cy="930167"/>
            </a:xfrm>
          </p:grpSpPr>
          <p:sp>
            <p:nvSpPr>
              <p:cNvPr id="20" name="直角三角形 19"/>
              <p:cNvSpPr/>
              <p:nvPr userDrawn="1"/>
            </p:nvSpPr>
            <p:spPr>
              <a:xfrm rot="16200000">
                <a:off x="7766488" y="5722884"/>
                <a:ext cx="465083" cy="465083"/>
              </a:xfrm>
              <a:prstGeom prst="rtTriangle">
                <a:avLst/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1" name="组合 20"/>
              <p:cNvGrpSpPr/>
              <p:nvPr userDrawn="1"/>
            </p:nvGrpSpPr>
            <p:grpSpPr>
              <a:xfrm>
                <a:off x="7766488" y="6187967"/>
                <a:ext cx="465083" cy="465084"/>
                <a:chOff x="7766488" y="6192561"/>
                <a:chExt cx="465083" cy="465084"/>
              </a:xfrm>
            </p:grpSpPr>
            <p:sp>
              <p:nvSpPr>
                <p:cNvPr id="22" name="直角三角形 21"/>
                <p:cNvSpPr/>
                <p:nvPr userDrawn="1"/>
              </p:nvSpPr>
              <p:spPr>
                <a:xfrm rot="16200000">
                  <a:off x="7766488" y="6192562"/>
                  <a:ext cx="465083" cy="465083"/>
                </a:xfrm>
                <a:prstGeom prst="rtTriangle">
                  <a:avLst/>
                </a:prstGeom>
                <a:solidFill>
                  <a:schemeClr val="bg1">
                    <a:alpha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直角三角形 22"/>
                <p:cNvSpPr/>
                <p:nvPr userDrawn="1"/>
              </p:nvSpPr>
              <p:spPr>
                <a:xfrm rot="10800000">
                  <a:off x="7766488" y="6192561"/>
                  <a:ext cx="465083" cy="465083"/>
                </a:xfrm>
                <a:prstGeom prst="rtTriangle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42" name="矩形 41"/>
          <p:cNvSpPr/>
          <p:nvPr userDrawn="1"/>
        </p:nvSpPr>
        <p:spPr>
          <a:xfrm>
            <a:off x="0" y="-1"/>
            <a:ext cx="1352804" cy="1079999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5" name="图片 4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63" y="90616"/>
            <a:ext cx="91095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5722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87" userDrawn="1">
          <p15:clr>
            <a:srgbClr val="FBAE40"/>
          </p15:clr>
        </p15:guide>
        <p15:guide id="2" pos="333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2BACD-404C-4F82-93E2-EE7525BA1418}" type="datetime1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北京航空航天大学，航空科学与工程学院 气动弹性研究室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A10A-598A-4DFE-AF15-9CC7AAA1C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462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A3A0A-4790-40FC-83B2-C327C7C51135}" type="datetime1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北京航空航天大学，航空科学与工程学院 气动弹性研究室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A10A-598A-4DFE-AF15-9CC7AAA1C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369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2F96-B4EA-4EE3-B74C-90C95ED04A52}" type="datetime1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北京航空航天大学，航空科学与工程学院 气动弹性研究室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A10A-598A-4DFE-AF15-9CC7AAA1C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89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95B7-24F5-4558-BB90-DA2E7B0F4696}" type="datetime1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北京航空航天大学，航空科学与工程学院 气动弹性研究室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A10A-598A-4DFE-AF15-9CC7AAA1C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816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B2DD1-8F95-4E96-B509-4D0505DCE507}" type="datetime1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北京航空航天大学，航空科学与工程学院 气动弹性研究室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A10A-598A-4DFE-AF15-9CC7AAA1CF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92E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283668" y="4997665"/>
            <a:ext cx="1860332" cy="1860335"/>
            <a:chOff x="7292532" y="4792717"/>
            <a:chExt cx="1860332" cy="1860335"/>
          </a:xfrm>
        </p:grpSpPr>
        <p:sp>
          <p:nvSpPr>
            <p:cNvPr id="7" name="直角三角形 6"/>
            <p:cNvSpPr/>
            <p:nvPr userDrawn="1"/>
          </p:nvSpPr>
          <p:spPr>
            <a:xfrm rot="16200000">
              <a:off x="7292532" y="6187968"/>
              <a:ext cx="465083" cy="465083"/>
            </a:xfrm>
            <a:prstGeom prst="rtTriangle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/>
            <p:nvPr userDrawn="1"/>
          </p:nvGrpSpPr>
          <p:grpSpPr>
            <a:xfrm>
              <a:off x="8687781" y="4792717"/>
              <a:ext cx="465083" cy="1860335"/>
              <a:chOff x="8687781" y="4792717"/>
              <a:chExt cx="465083" cy="1860335"/>
            </a:xfrm>
          </p:grpSpPr>
          <p:sp>
            <p:nvSpPr>
              <p:cNvPr id="22" name="直角三角形 21"/>
              <p:cNvSpPr/>
              <p:nvPr userDrawn="1"/>
            </p:nvSpPr>
            <p:spPr>
              <a:xfrm rot="16200000">
                <a:off x="8687781" y="4792717"/>
                <a:ext cx="465083" cy="465083"/>
              </a:xfrm>
              <a:prstGeom prst="rtTriangle">
                <a:avLst/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3" name="组合 22"/>
              <p:cNvGrpSpPr/>
              <p:nvPr userDrawn="1"/>
            </p:nvGrpSpPr>
            <p:grpSpPr>
              <a:xfrm>
                <a:off x="8687781" y="5257800"/>
                <a:ext cx="465083" cy="465084"/>
                <a:chOff x="8687781" y="5257800"/>
                <a:chExt cx="465083" cy="465084"/>
              </a:xfrm>
            </p:grpSpPr>
            <p:sp>
              <p:nvSpPr>
                <p:cNvPr id="30" name="直角三角形 29"/>
                <p:cNvSpPr/>
                <p:nvPr userDrawn="1"/>
              </p:nvSpPr>
              <p:spPr>
                <a:xfrm rot="10800000">
                  <a:off x="8687781" y="5257800"/>
                  <a:ext cx="465083" cy="465083"/>
                </a:xfrm>
                <a:prstGeom prst="rtTriangle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直角三角形 30"/>
                <p:cNvSpPr/>
                <p:nvPr userDrawn="1"/>
              </p:nvSpPr>
              <p:spPr>
                <a:xfrm rot="16200000">
                  <a:off x="8687781" y="5257801"/>
                  <a:ext cx="465083" cy="465083"/>
                </a:xfrm>
                <a:prstGeom prst="rtTriangle">
                  <a:avLst/>
                </a:prstGeom>
                <a:solidFill>
                  <a:schemeClr val="bg1">
                    <a:alpha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4" name="组合 23"/>
              <p:cNvGrpSpPr/>
              <p:nvPr userDrawn="1"/>
            </p:nvGrpSpPr>
            <p:grpSpPr>
              <a:xfrm>
                <a:off x="8687781" y="5722884"/>
                <a:ext cx="465083" cy="465084"/>
                <a:chOff x="8687781" y="5722882"/>
                <a:chExt cx="465083" cy="465084"/>
              </a:xfrm>
            </p:grpSpPr>
            <p:sp>
              <p:nvSpPr>
                <p:cNvPr id="28" name="直角三角形 27"/>
                <p:cNvSpPr/>
                <p:nvPr userDrawn="1"/>
              </p:nvSpPr>
              <p:spPr>
                <a:xfrm rot="16200000">
                  <a:off x="8687781" y="5722883"/>
                  <a:ext cx="465083" cy="465083"/>
                </a:xfrm>
                <a:prstGeom prst="rtTriangle">
                  <a:avLst/>
                </a:prstGeom>
                <a:solidFill>
                  <a:schemeClr val="bg1">
                    <a:alpha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直角三角形 28"/>
                <p:cNvSpPr/>
                <p:nvPr userDrawn="1"/>
              </p:nvSpPr>
              <p:spPr>
                <a:xfrm rot="10800000">
                  <a:off x="8687781" y="5722882"/>
                  <a:ext cx="465083" cy="465083"/>
                </a:xfrm>
                <a:prstGeom prst="rtTriangle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5" name="组合 24"/>
              <p:cNvGrpSpPr/>
              <p:nvPr userDrawn="1"/>
            </p:nvGrpSpPr>
            <p:grpSpPr>
              <a:xfrm>
                <a:off x="8687781" y="6187968"/>
                <a:ext cx="465083" cy="465084"/>
                <a:chOff x="8687781" y="6192560"/>
                <a:chExt cx="465083" cy="465084"/>
              </a:xfrm>
            </p:grpSpPr>
            <p:sp>
              <p:nvSpPr>
                <p:cNvPr id="26" name="直角三角形 25"/>
                <p:cNvSpPr/>
                <p:nvPr userDrawn="1"/>
              </p:nvSpPr>
              <p:spPr>
                <a:xfrm rot="16200000">
                  <a:off x="8687781" y="6192561"/>
                  <a:ext cx="465083" cy="465083"/>
                </a:xfrm>
                <a:prstGeom prst="rtTriangle">
                  <a:avLst/>
                </a:prstGeom>
                <a:solidFill>
                  <a:schemeClr val="bg1">
                    <a:alpha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直角三角形 26"/>
                <p:cNvSpPr/>
                <p:nvPr userDrawn="1"/>
              </p:nvSpPr>
              <p:spPr>
                <a:xfrm rot="10800000">
                  <a:off x="8687781" y="6192560"/>
                  <a:ext cx="465083" cy="465083"/>
                </a:xfrm>
                <a:prstGeom prst="rtTriangle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9" name="组合 8"/>
            <p:cNvGrpSpPr/>
            <p:nvPr userDrawn="1"/>
          </p:nvGrpSpPr>
          <p:grpSpPr>
            <a:xfrm>
              <a:off x="8222698" y="5257800"/>
              <a:ext cx="465083" cy="1395249"/>
              <a:chOff x="8225658" y="5257800"/>
              <a:chExt cx="465083" cy="1395249"/>
            </a:xfrm>
          </p:grpSpPr>
          <p:sp>
            <p:nvSpPr>
              <p:cNvPr id="15" name="直角三角形 14"/>
              <p:cNvSpPr/>
              <p:nvPr userDrawn="1"/>
            </p:nvSpPr>
            <p:spPr>
              <a:xfrm rot="16200000">
                <a:off x="8225658" y="5257800"/>
                <a:ext cx="465083" cy="465083"/>
              </a:xfrm>
              <a:prstGeom prst="rtTriangle">
                <a:avLst/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6" name="组合 15"/>
              <p:cNvGrpSpPr/>
              <p:nvPr userDrawn="1"/>
            </p:nvGrpSpPr>
            <p:grpSpPr>
              <a:xfrm>
                <a:off x="8225658" y="6187966"/>
                <a:ext cx="465083" cy="465083"/>
                <a:chOff x="8225658" y="6192561"/>
                <a:chExt cx="465083" cy="465083"/>
              </a:xfrm>
            </p:grpSpPr>
            <p:sp>
              <p:nvSpPr>
                <p:cNvPr id="20" name="直角三角形 19"/>
                <p:cNvSpPr/>
                <p:nvPr userDrawn="1"/>
              </p:nvSpPr>
              <p:spPr>
                <a:xfrm rot="16200000">
                  <a:off x="8225658" y="6192561"/>
                  <a:ext cx="465083" cy="465083"/>
                </a:xfrm>
                <a:prstGeom prst="rtTriangle">
                  <a:avLst/>
                </a:prstGeom>
                <a:solidFill>
                  <a:schemeClr val="bg1">
                    <a:alpha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直角三角形 20"/>
                <p:cNvSpPr/>
                <p:nvPr userDrawn="1"/>
              </p:nvSpPr>
              <p:spPr>
                <a:xfrm rot="10800000">
                  <a:off x="8225658" y="6192561"/>
                  <a:ext cx="465083" cy="465083"/>
                </a:xfrm>
                <a:prstGeom prst="rtTriangle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7" name="组合 16"/>
              <p:cNvGrpSpPr/>
              <p:nvPr userDrawn="1"/>
            </p:nvGrpSpPr>
            <p:grpSpPr>
              <a:xfrm>
                <a:off x="8225658" y="5722883"/>
                <a:ext cx="465083" cy="465083"/>
                <a:chOff x="8225658" y="5722882"/>
                <a:chExt cx="465083" cy="465083"/>
              </a:xfrm>
            </p:grpSpPr>
            <p:sp>
              <p:nvSpPr>
                <p:cNvPr id="18" name="直角三角形 17"/>
                <p:cNvSpPr/>
                <p:nvPr userDrawn="1"/>
              </p:nvSpPr>
              <p:spPr>
                <a:xfrm rot="16200000">
                  <a:off x="8225658" y="5722882"/>
                  <a:ext cx="465083" cy="465083"/>
                </a:xfrm>
                <a:prstGeom prst="rtTriangle">
                  <a:avLst/>
                </a:prstGeom>
                <a:solidFill>
                  <a:schemeClr val="bg1">
                    <a:alpha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直角三角形 18"/>
                <p:cNvSpPr/>
                <p:nvPr userDrawn="1"/>
              </p:nvSpPr>
              <p:spPr>
                <a:xfrm rot="10800000">
                  <a:off x="8225658" y="5722882"/>
                  <a:ext cx="465083" cy="465083"/>
                </a:xfrm>
                <a:prstGeom prst="rtTriangle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0" name="组合 9"/>
            <p:cNvGrpSpPr/>
            <p:nvPr userDrawn="1"/>
          </p:nvGrpSpPr>
          <p:grpSpPr>
            <a:xfrm>
              <a:off x="7757615" y="5722884"/>
              <a:ext cx="465083" cy="930167"/>
              <a:chOff x="7766488" y="5722884"/>
              <a:chExt cx="465083" cy="930167"/>
            </a:xfrm>
          </p:grpSpPr>
          <p:sp>
            <p:nvSpPr>
              <p:cNvPr id="11" name="直角三角形 10"/>
              <p:cNvSpPr/>
              <p:nvPr userDrawn="1"/>
            </p:nvSpPr>
            <p:spPr>
              <a:xfrm rot="16200000">
                <a:off x="7766488" y="5722884"/>
                <a:ext cx="465083" cy="465083"/>
              </a:xfrm>
              <a:prstGeom prst="rtTriangle">
                <a:avLst/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2" name="组合 11"/>
              <p:cNvGrpSpPr/>
              <p:nvPr userDrawn="1"/>
            </p:nvGrpSpPr>
            <p:grpSpPr>
              <a:xfrm>
                <a:off x="7766488" y="6187967"/>
                <a:ext cx="465083" cy="465084"/>
                <a:chOff x="7766488" y="6192561"/>
                <a:chExt cx="465083" cy="465084"/>
              </a:xfrm>
            </p:grpSpPr>
            <p:sp>
              <p:nvSpPr>
                <p:cNvPr id="13" name="直角三角形 12"/>
                <p:cNvSpPr/>
                <p:nvPr userDrawn="1"/>
              </p:nvSpPr>
              <p:spPr>
                <a:xfrm rot="16200000">
                  <a:off x="7766488" y="6192562"/>
                  <a:ext cx="465083" cy="465083"/>
                </a:xfrm>
                <a:prstGeom prst="rtTriangle">
                  <a:avLst/>
                </a:prstGeom>
                <a:solidFill>
                  <a:schemeClr val="bg1">
                    <a:alpha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直角三角形 13"/>
                <p:cNvSpPr/>
                <p:nvPr userDrawn="1"/>
              </p:nvSpPr>
              <p:spPr>
                <a:xfrm rot="10800000">
                  <a:off x="7766488" y="6192561"/>
                  <a:ext cx="465083" cy="465083"/>
                </a:xfrm>
                <a:prstGeom prst="rtTriangle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65186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14FC-489F-40D1-896A-5B6153A50CB5}" type="datetime1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北京航空航天大学，航空科学与工程学院 气动弹性研究室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A10A-598A-4DFE-AF15-9CC7AAA1C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87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6A88-5556-4B74-8F1C-C55285443A81}" type="datetime1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北京航空航天大学，航空科学与工程学院 气动弹性研究室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A10A-598A-4DFE-AF15-9CC7AAA1C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143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092E5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fld id="{CD3A2417-5FFA-4DEF-9B6D-F389E48B2F2F}" type="datetime1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rgbClr val="092E5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北京航空航天大学，航空科学与工程学院 气动弹性研究室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092E5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fld id="{C973A10A-598A-4DFE-AF15-9CC7AAA1CF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104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092E53"/>
          </a:solidFill>
          <a:latin typeface="Times New Roman" panose="02020603050405020304" pitchFamily="18" charset="0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fontAlgn="ctr" latinLnBrk="0" hangingPunct="1">
        <a:lnSpc>
          <a:spcPct val="90000"/>
        </a:lnSpc>
        <a:spcBef>
          <a:spcPts val="1000"/>
        </a:spcBef>
        <a:buSzPct val="70000"/>
        <a:buFont typeface="Wingdings" panose="05000000000000000000" pitchFamily="2" charset="2"/>
        <a:buChar char="n"/>
        <a:defRPr sz="2800" kern="1200" baseline="0">
          <a:solidFill>
            <a:srgbClr val="092E53"/>
          </a:solidFill>
          <a:latin typeface="Times New Roman" panose="02020603050405020304" pitchFamily="18" charset="0"/>
          <a:ea typeface="黑体" panose="02010609060101010101" pitchFamily="49" charset="-122"/>
          <a:cs typeface="+mn-cs"/>
        </a:defRPr>
      </a:lvl1pPr>
      <a:lvl2pPr marL="685800" indent="-228600" algn="l" defTabSz="914400" rtl="0" eaLnBrk="1" fontAlgn="ctr" latinLnBrk="0" hangingPunct="1">
        <a:lnSpc>
          <a:spcPct val="90000"/>
        </a:lnSpc>
        <a:spcBef>
          <a:spcPts val="500"/>
        </a:spcBef>
        <a:buSzPct val="70000"/>
        <a:buFont typeface="Wingdings" panose="05000000000000000000" pitchFamily="2" charset="2"/>
        <a:buChar char="n"/>
        <a:defRPr sz="2400" kern="1200" baseline="0">
          <a:solidFill>
            <a:srgbClr val="092E53"/>
          </a:solidFill>
          <a:latin typeface="Times New Roman" panose="02020603050405020304" pitchFamily="18" charset="0"/>
          <a:ea typeface="黑体" panose="02010609060101010101" pitchFamily="49" charset="-122"/>
          <a:cs typeface="+mn-cs"/>
        </a:defRPr>
      </a:lvl2pPr>
      <a:lvl3pPr marL="1143000" indent="-228600" algn="l" defTabSz="914400" rtl="0" eaLnBrk="1" fontAlgn="ctr" latinLnBrk="0" hangingPunct="1">
        <a:lnSpc>
          <a:spcPct val="90000"/>
        </a:lnSpc>
        <a:spcBef>
          <a:spcPts val="500"/>
        </a:spcBef>
        <a:buSzPct val="70000"/>
        <a:buFont typeface="Wingdings" panose="05000000000000000000" pitchFamily="2" charset="2"/>
        <a:buChar char="n"/>
        <a:defRPr sz="2000" kern="1200" baseline="0">
          <a:solidFill>
            <a:srgbClr val="092E53"/>
          </a:solidFill>
          <a:latin typeface="Times New Roman" panose="02020603050405020304" pitchFamily="18" charset="0"/>
          <a:ea typeface="黑体" panose="02010609060101010101" pitchFamily="49" charset="-122"/>
          <a:cs typeface="+mn-cs"/>
        </a:defRPr>
      </a:lvl3pPr>
      <a:lvl4pPr marL="1600200" indent="-228600" algn="l" defTabSz="914400" rtl="0" eaLnBrk="1" fontAlgn="ctr" latinLnBrk="0" hangingPunct="1">
        <a:lnSpc>
          <a:spcPct val="90000"/>
        </a:lnSpc>
        <a:spcBef>
          <a:spcPts val="500"/>
        </a:spcBef>
        <a:buSzPct val="70000"/>
        <a:buFont typeface="Wingdings" panose="05000000000000000000" pitchFamily="2" charset="2"/>
        <a:buChar char="n"/>
        <a:defRPr sz="1800" kern="1200" baseline="0">
          <a:solidFill>
            <a:srgbClr val="092E53"/>
          </a:solidFill>
          <a:latin typeface="Times New Roman" panose="02020603050405020304" pitchFamily="18" charset="0"/>
          <a:ea typeface="黑体" panose="02010609060101010101" pitchFamily="49" charset="-122"/>
          <a:cs typeface="+mn-cs"/>
        </a:defRPr>
      </a:lvl4pPr>
      <a:lvl5pPr marL="2057400" indent="-228600" algn="l" defTabSz="914400" rtl="0" eaLnBrk="1" fontAlgn="ctr" latinLnBrk="0" hangingPunct="1">
        <a:lnSpc>
          <a:spcPct val="90000"/>
        </a:lnSpc>
        <a:spcBef>
          <a:spcPts val="500"/>
        </a:spcBef>
        <a:buSzPct val="70000"/>
        <a:buFont typeface="Wingdings" panose="05000000000000000000" pitchFamily="2" charset="2"/>
        <a:buChar char="n"/>
        <a:defRPr sz="1800" kern="1200" baseline="0">
          <a:solidFill>
            <a:srgbClr val="092E53"/>
          </a:solidFill>
          <a:latin typeface="Times New Roman" panose="02020603050405020304" pitchFamily="18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15762" y="1391912"/>
            <a:ext cx="6467034" cy="203708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Abstract Writing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54071" y="3177766"/>
            <a:ext cx="5390416" cy="3367889"/>
          </a:xfrm>
        </p:spPr>
        <p:txBody>
          <a:bodyPr>
            <a:normAutofit/>
          </a:bodyPr>
          <a:lstStyle/>
          <a:p>
            <a:pPr algn="l">
              <a:tabLst>
                <a:tab pos="1081088" algn="l"/>
                <a:tab pos="2513013" algn="l"/>
              </a:tabLst>
            </a:pPr>
            <a:r>
              <a:rPr lang="en-US" altLang="zh-CN" dirty="0"/>
              <a:t>	</a:t>
            </a:r>
            <a:r>
              <a:rPr lang="zh-CN" altLang="en-US" dirty="0"/>
              <a:t>张海波  </a:t>
            </a:r>
            <a:r>
              <a:rPr lang="en-US" altLang="zh-CN" dirty="0"/>
              <a:t>	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BY2005411</a:t>
            </a:r>
          </a:p>
          <a:p>
            <a:pPr algn="l">
              <a:tabLst>
                <a:tab pos="1081088" algn="l"/>
                <a:tab pos="2513013" algn="l"/>
              </a:tabLst>
            </a:pPr>
            <a:r>
              <a:rPr lang="en-US" altLang="zh-CN" dirty="0"/>
              <a:t>	</a:t>
            </a:r>
            <a:r>
              <a:rPr lang="zh-CN" altLang="en-US" dirty="0"/>
              <a:t>骆    明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BY2005319</a:t>
            </a:r>
          </a:p>
          <a:p>
            <a:pPr algn="l">
              <a:tabLst>
                <a:tab pos="1081088" algn="l"/>
                <a:tab pos="2513013" algn="l"/>
              </a:tabLst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李永昌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BY2005313</a:t>
            </a:r>
          </a:p>
          <a:p>
            <a:pPr algn="l">
              <a:tabLst>
                <a:tab pos="1081088" algn="l"/>
                <a:tab pos="2513013" algn="l"/>
              </a:tabLst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杨云熙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BY2005116</a:t>
            </a:r>
          </a:p>
          <a:p>
            <a:pPr algn="l">
              <a:tabLst>
                <a:tab pos="1081088" algn="l"/>
                <a:tab pos="2513013" algn="l"/>
              </a:tabLst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田博皓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BY2007126</a:t>
            </a:r>
          </a:p>
          <a:p>
            <a:pPr algn="l">
              <a:tabLst>
                <a:tab pos="1081088" algn="l"/>
                <a:tab pos="2513013" algn="l"/>
              </a:tabLst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金    晶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BY2005308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  <a:r>
              <a:rPr lang="zh-CN" altLang="en-US" dirty="0"/>
              <a:t>年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r>
              <a:rPr lang="zh-CN" altLang="en-US" dirty="0"/>
              <a:t>月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  <a:r>
              <a:rPr lang="zh-CN" altLang="en-US" dirty="0"/>
              <a:t>日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51" y="0"/>
            <a:ext cx="910950" cy="9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762" y="0"/>
            <a:ext cx="410407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74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15"/>
    </mc:Choice>
    <mc:Fallback xmlns="">
      <p:transition spd="slow" advTm="831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7FD5895-2759-42C5-984C-FEA42EC5D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320" y="1536179"/>
            <a:ext cx="7818444" cy="2329240"/>
          </a:xfrm>
        </p:spPr>
        <p:txBody>
          <a:bodyPr/>
          <a:lstStyle/>
          <a:p>
            <a:r>
              <a:rPr lang="zh-CN" altLang="en-US" dirty="0"/>
              <a:t>不但开发研制军民用飞机，而且</a:t>
            </a:r>
            <a:r>
              <a:rPr lang="zh-CN" altLang="en-US" b="1" dirty="0">
                <a:solidFill>
                  <a:srgbClr val="FF0000"/>
                </a:solidFill>
              </a:rPr>
              <a:t>开发民用飞机的延伸产业</a:t>
            </a:r>
            <a:r>
              <a:rPr lang="en-US" altLang="zh-CN" b="1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zh-CN" dirty="0"/>
              <a:t>1934</a:t>
            </a:r>
            <a:r>
              <a:rPr lang="zh-CN" altLang="en-US" dirty="0"/>
              <a:t>年政府要求波音公司的业务分离，在反托拉斯法介入下，波音公司退出航空运输和邮件业务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7A5965-C36D-41CD-9443-0D7520B80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BBB4-AD87-4B5C-B7B4-76F77EB0DBE7}" type="datetime1">
              <a:rPr lang="zh-CN" altLang="en-US" smtClean="0"/>
              <a:pPr/>
              <a:t>2021/5/6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312F56-CE6B-4A51-AC69-A97808AD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北京航空航天大学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6EE3BA-526D-4767-B9C3-5DDA03F5B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A10A-598A-4DFE-AF15-9CC7AAA1CF03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0D7605A9-E488-40BE-890F-2019D6C4C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二战前后的军民融合战略分析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A945DC6-2F2C-4DEB-B8A3-ED07E76A78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早期军民融合</a:t>
            </a:r>
          </a:p>
        </p:txBody>
      </p:sp>
      <p:sp>
        <p:nvSpPr>
          <p:cNvPr id="12" name="AutoShape 2" descr="Boeing Airplane Company Stock Certificate - Ghosts of Wall Street">
            <a:extLst>
              <a:ext uri="{FF2B5EF4-FFF2-40B4-BE49-F238E27FC236}">
                <a16:creationId xmlns:a16="http://schemas.microsoft.com/office/drawing/2014/main" id="{EA7FCAC9-0B60-4895-91D0-12FBD8276B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D45C57-B8B1-4F3F-830D-A9789A2F39D1}"/>
              </a:ext>
            </a:extLst>
          </p:cNvPr>
          <p:cNvSpPr txBox="1"/>
          <p:nvPr/>
        </p:nvSpPr>
        <p:spPr>
          <a:xfrm>
            <a:off x="6876552" y="4570003"/>
            <a:ext cx="1727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92E53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拆分后的“波音飞机公司”股票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4376049B-2CAD-4804-828B-FDCD172F6D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666" y="3581400"/>
            <a:ext cx="4273467" cy="291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49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0DF14586-A4BC-45B5-A3E2-E33F726C0C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766" y="3600678"/>
            <a:ext cx="3678468" cy="2883919"/>
          </a:xfrm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7A5965-C36D-41CD-9443-0D7520B80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BBB4-AD87-4B5C-B7B4-76F77EB0DBE7}" type="datetime1">
              <a:rPr lang="zh-CN" altLang="en-US" smtClean="0"/>
              <a:pPr/>
              <a:t>2021/5/6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312F56-CE6B-4A51-AC69-A97808AD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北京航空航天大学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6EE3BA-526D-4767-B9C3-5DDA03F5B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A10A-598A-4DFE-AF15-9CC7AAA1CF03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0D7605A9-E488-40BE-890F-2019D6C4C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二战前后的军民融合战略分析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A945DC6-2F2C-4DEB-B8A3-ED07E76A78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二战后的波音</a:t>
            </a:r>
            <a:r>
              <a:rPr lang="en-US" altLang="zh-CN" dirty="0"/>
              <a:t>707</a:t>
            </a:r>
            <a:r>
              <a:rPr lang="zh-CN" altLang="en-US" dirty="0"/>
              <a:t>与军转民时代</a:t>
            </a:r>
          </a:p>
        </p:txBody>
      </p:sp>
      <p:sp>
        <p:nvSpPr>
          <p:cNvPr id="12" name="内容占位符 1">
            <a:extLst>
              <a:ext uri="{FF2B5EF4-FFF2-40B4-BE49-F238E27FC236}">
                <a16:creationId xmlns:a16="http://schemas.microsoft.com/office/drawing/2014/main" id="{1A75B53B-3810-4F6E-8743-FD4F3B844AA4}"/>
              </a:ext>
            </a:extLst>
          </p:cNvPr>
          <p:cNvSpPr txBox="1">
            <a:spLocks/>
          </p:cNvSpPr>
          <p:nvPr/>
        </p:nvSpPr>
        <p:spPr>
          <a:xfrm>
            <a:off x="651595" y="1271438"/>
            <a:ext cx="8171735" cy="23292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fontAlgn="ctr" latinLnBrk="0" hangingPunct="1">
              <a:lnSpc>
                <a:spcPct val="90000"/>
              </a:lnSpc>
              <a:spcBef>
                <a:spcPts val="1000"/>
              </a:spcBef>
              <a:buSzPct val="70000"/>
              <a:buFont typeface="Wingdings" panose="05000000000000000000" pitchFamily="2" charset="2"/>
              <a:buChar char="n"/>
              <a:defRPr sz="2800" kern="1200" baseline="0">
                <a:solidFill>
                  <a:srgbClr val="092E53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685800" indent="-228600" algn="l" defTabSz="914400" rtl="0" eaLnBrk="1" fontAlgn="ctr" latinLnBrk="0" hangingPunct="1">
              <a:lnSpc>
                <a:spcPct val="90000"/>
              </a:lnSpc>
              <a:spcBef>
                <a:spcPts val="500"/>
              </a:spcBef>
              <a:buSzPct val="70000"/>
              <a:buFont typeface="Wingdings" panose="05000000000000000000" pitchFamily="2" charset="2"/>
              <a:buChar char="n"/>
              <a:defRPr sz="2400" kern="1200" baseline="0">
                <a:solidFill>
                  <a:srgbClr val="092E5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90000"/>
              </a:lnSpc>
              <a:spcBef>
                <a:spcPts val="500"/>
              </a:spcBef>
              <a:buSzPct val="70000"/>
              <a:buFont typeface="Wingdings" panose="05000000000000000000" pitchFamily="2" charset="2"/>
              <a:buChar char="n"/>
              <a:defRPr sz="2000" kern="1200" baseline="0">
                <a:solidFill>
                  <a:srgbClr val="092E5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90000"/>
              </a:lnSpc>
              <a:spcBef>
                <a:spcPts val="500"/>
              </a:spcBef>
              <a:buSzPct val="70000"/>
              <a:buFont typeface="Wingdings" panose="05000000000000000000" pitchFamily="2" charset="2"/>
              <a:buChar char="n"/>
              <a:defRPr sz="1800" kern="1200" baseline="0">
                <a:solidFill>
                  <a:srgbClr val="092E5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90000"/>
              </a:lnSpc>
              <a:spcBef>
                <a:spcPts val="500"/>
              </a:spcBef>
              <a:buSzPct val="70000"/>
              <a:buFont typeface="Wingdings" panose="05000000000000000000" pitchFamily="2" charset="2"/>
              <a:buChar char="n"/>
              <a:defRPr sz="1800" kern="1200" baseline="0">
                <a:solidFill>
                  <a:srgbClr val="092E5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二战结束后，</a:t>
            </a:r>
            <a:r>
              <a:rPr lang="zh-CN" altLang="en-US" dirty="0">
                <a:solidFill>
                  <a:srgbClr val="FF0000"/>
                </a:solidFill>
              </a:rPr>
              <a:t>波音的军机订单也将随之减少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波音总裁威廉</a:t>
            </a:r>
            <a:r>
              <a:rPr lang="en-US" altLang="zh-CN" dirty="0"/>
              <a:t>·</a:t>
            </a:r>
            <a:r>
              <a:rPr lang="zh-CN" altLang="en-US" dirty="0"/>
              <a:t>艾伦决定孤注一掷进行波音</a:t>
            </a:r>
            <a:r>
              <a:rPr lang="en-US" altLang="zh-CN" dirty="0"/>
              <a:t>707</a:t>
            </a:r>
            <a:r>
              <a:rPr lang="zh-CN" altLang="en-US" dirty="0"/>
              <a:t>的研发</a:t>
            </a:r>
            <a:endParaRPr lang="en-US" altLang="zh-CN" dirty="0"/>
          </a:p>
          <a:p>
            <a:r>
              <a:rPr lang="zh-CN" altLang="en-US" dirty="0"/>
              <a:t>根据</a:t>
            </a:r>
            <a:r>
              <a:rPr lang="en-US" altLang="zh-CN" dirty="0"/>
              <a:t>707</a:t>
            </a:r>
            <a:r>
              <a:rPr lang="zh-CN" altLang="en-US" dirty="0"/>
              <a:t>原型机制造的喷气式空中加油机和喷气式客机取得双丰收。</a:t>
            </a:r>
            <a:endParaRPr lang="en-US" altLang="zh-CN" dirty="0"/>
          </a:p>
          <a:p>
            <a:r>
              <a:rPr lang="zh-CN" altLang="en-US" dirty="0"/>
              <a:t>被</a:t>
            </a:r>
            <a:r>
              <a:rPr lang="en-US" altLang="zh-CN" dirty="0"/>
              <a:t>《</a:t>
            </a:r>
            <a:r>
              <a:rPr lang="zh-CN" altLang="en-US" dirty="0"/>
              <a:t>财富</a:t>
            </a:r>
            <a:r>
              <a:rPr lang="en-US" altLang="zh-CN" dirty="0"/>
              <a:t>》</a:t>
            </a:r>
            <a:r>
              <a:rPr lang="zh-CN" altLang="en-US" dirty="0"/>
              <a:t>杂志评为“航空史上最大的胜利”。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689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7FD5895-2759-42C5-984C-FEA42EC5D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（一）历史背景下的需求驱动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000" i="1" dirty="0"/>
              <a:t>        多次</a:t>
            </a:r>
            <a:r>
              <a:rPr lang="zh-CN" altLang="en-US" sz="2000" i="1" dirty="0">
                <a:solidFill>
                  <a:srgbClr val="FF0000"/>
                </a:solidFill>
              </a:rPr>
              <a:t>战争中繁荣、战后萧条</a:t>
            </a:r>
            <a:r>
              <a:rPr lang="zh-CN" altLang="en-US" sz="2000" i="1" dirty="0"/>
              <a:t>的历史经验说明了单纯依靠军机市场的风险。军民融合战略下，</a:t>
            </a:r>
            <a:r>
              <a:rPr lang="zh-CN" altLang="en-US" sz="2000" i="1" dirty="0">
                <a:solidFill>
                  <a:srgbClr val="FF0000"/>
                </a:solidFill>
              </a:rPr>
              <a:t>两域联动，技术交叉，取长补短</a:t>
            </a:r>
            <a:r>
              <a:rPr lang="zh-CN" altLang="en-US" sz="2000" i="1" dirty="0"/>
              <a:t>，大大扩展了波音公司在时代需求更迭下的</a:t>
            </a:r>
            <a:r>
              <a:rPr lang="zh-CN" altLang="en-US" sz="2000" i="1" dirty="0">
                <a:solidFill>
                  <a:srgbClr val="FF0000"/>
                </a:solidFill>
              </a:rPr>
              <a:t>回旋空间</a:t>
            </a:r>
            <a:r>
              <a:rPr lang="zh-CN" altLang="en-US" sz="2000" i="1" dirty="0"/>
              <a:t>。波音是一个体量很大的公司，“金鳞非池中物”，</a:t>
            </a:r>
            <a:r>
              <a:rPr lang="zh-CN" altLang="en-US" sz="2000" i="1" dirty="0">
                <a:solidFill>
                  <a:srgbClr val="FF0000"/>
                </a:solidFill>
              </a:rPr>
              <a:t>大体量</a:t>
            </a:r>
            <a:r>
              <a:rPr lang="zh-CN" altLang="en-US" sz="2000" i="1" dirty="0"/>
              <a:t>的公司一定要在一个大的市场中才能生存</a:t>
            </a:r>
            <a:endParaRPr lang="en-US" altLang="zh-CN" sz="2000" i="1" dirty="0"/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chemeClr val="tx1"/>
                </a:solidFill>
              </a:rPr>
              <a:t>（二）技术共享，降低风险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000" i="1" dirty="0"/>
              <a:t>        军、民机技术有 </a:t>
            </a:r>
            <a:r>
              <a:rPr lang="en-US" altLang="zh-CN" sz="2000" i="1" dirty="0">
                <a:solidFill>
                  <a:srgbClr val="FF0000"/>
                </a:solidFill>
              </a:rPr>
              <a:t>60%</a:t>
            </a:r>
            <a:r>
              <a:rPr lang="zh-CN" altLang="en-US" sz="2000" i="1" dirty="0">
                <a:solidFill>
                  <a:srgbClr val="FF0000"/>
                </a:solidFill>
              </a:rPr>
              <a:t>～</a:t>
            </a:r>
            <a:r>
              <a:rPr lang="en-US" altLang="zh-CN" sz="2000" i="1" dirty="0">
                <a:solidFill>
                  <a:srgbClr val="FF0000"/>
                </a:solidFill>
              </a:rPr>
              <a:t>70%</a:t>
            </a:r>
            <a:r>
              <a:rPr lang="zh-CN" altLang="en-US" sz="2000" i="1" dirty="0">
                <a:solidFill>
                  <a:srgbClr val="FF0000"/>
                </a:solidFill>
              </a:rPr>
              <a:t>的通用性</a:t>
            </a:r>
            <a:r>
              <a:rPr lang="zh-CN" altLang="en-US" sz="2000" i="1" dirty="0"/>
              <a:t>，且在设施、人员等方面可以实现</a:t>
            </a:r>
            <a:r>
              <a:rPr lang="zh-CN" altLang="en-US" sz="2000" i="1" dirty="0">
                <a:solidFill>
                  <a:srgbClr val="FF0000"/>
                </a:solidFill>
              </a:rPr>
              <a:t>高度共享</a:t>
            </a:r>
            <a:r>
              <a:rPr lang="zh-CN" altLang="en-US" sz="2000" i="1" dirty="0"/>
              <a:t>。军民融合可以降低研发风险，在波音飞机的研发过程中，波音公司将其原型机制造成一款</a:t>
            </a:r>
            <a:r>
              <a:rPr lang="zh-CN" altLang="en-US" sz="2000" i="1" dirty="0">
                <a:solidFill>
                  <a:srgbClr val="FF0000"/>
                </a:solidFill>
              </a:rPr>
              <a:t>两用机型</a:t>
            </a:r>
            <a:r>
              <a:rPr lang="zh-CN" altLang="en-US" sz="2000" i="1" dirty="0"/>
              <a:t>，及既可以用来生产军用飞机，又可以用于生产客机。这样一来，波音投资飞机设计的风险就被大大地降低了。波音公司在在研制民用飞机的时候就想到如何转为军用，</a:t>
            </a:r>
            <a:r>
              <a:rPr lang="zh-CN" altLang="en-US" sz="2000" i="1" dirty="0">
                <a:solidFill>
                  <a:srgbClr val="FF0000"/>
                </a:solidFill>
              </a:rPr>
              <a:t>在研制军用飞机的时候就想到如何转嫁成民用</a:t>
            </a:r>
            <a:r>
              <a:rPr lang="zh-CN" altLang="en-US" sz="2000" i="1" dirty="0"/>
              <a:t>。这种有机结合已经过长期磨练成为自发行动，这“军”和“民”的有机结合彰显了无限生命力和渗透力。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7A5965-C36D-41CD-9443-0D7520B80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BBB4-AD87-4B5C-B7B4-76F77EB0DBE7}" type="datetime1">
              <a:rPr lang="zh-CN" altLang="en-US" smtClean="0"/>
              <a:pPr/>
              <a:t>2021/5/6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312F56-CE6B-4A51-AC69-A97808AD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北京航空航天大学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6EE3BA-526D-4767-B9C3-5DDA03F5B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A10A-598A-4DFE-AF15-9CC7AAA1CF03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0D7605A9-E488-40BE-890F-2019D6C4C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二战前后的军民融合战略分析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A945DC6-2F2C-4DEB-B8A3-ED07E76A78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分析和</a:t>
            </a:r>
            <a:r>
              <a:rPr lang="en-US" altLang="zh-CN" dirty="0"/>
              <a:t>4</a:t>
            </a:r>
            <a:r>
              <a:rPr lang="zh-CN" altLang="en-US" dirty="0"/>
              <a:t>点启示</a:t>
            </a:r>
          </a:p>
        </p:txBody>
      </p:sp>
    </p:spTree>
    <p:extLst>
      <p:ext uri="{BB962C8B-B14F-4D97-AF65-F5344CB8AC3E}">
        <p14:creationId xmlns:p14="http://schemas.microsoft.com/office/powerpoint/2010/main" val="2773446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7FD5895-2759-42C5-984C-FEA42EC5D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（三）决策本质：抓主要矛盾，创新驱动发展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000" i="1" dirty="0"/>
              <a:t>        在更短的项目研发阶段，应该</a:t>
            </a:r>
            <a:r>
              <a:rPr lang="zh-CN" altLang="en-US" sz="2000" i="1" dirty="0">
                <a:solidFill>
                  <a:srgbClr val="FF0000"/>
                </a:solidFill>
              </a:rPr>
              <a:t>抓主要矛盾</a:t>
            </a:r>
            <a:r>
              <a:rPr lang="zh-CN" altLang="en-US" sz="2000" i="1" dirty="0"/>
              <a:t>，解决关键机型的研发。在研制波音</a:t>
            </a:r>
            <a:r>
              <a:rPr lang="en-US" altLang="zh-CN" sz="2000" i="1" dirty="0"/>
              <a:t>707</a:t>
            </a:r>
            <a:r>
              <a:rPr lang="zh-CN" altLang="en-US" sz="2000" i="1" dirty="0"/>
              <a:t>的过程中，波音公司自掏腰包，投入 </a:t>
            </a:r>
            <a:r>
              <a:rPr lang="en-US" altLang="zh-CN" sz="2000" i="1" dirty="0"/>
              <a:t>1600 </a:t>
            </a:r>
            <a:r>
              <a:rPr lang="zh-CN" altLang="en-US" sz="2000" i="1" dirty="0"/>
              <a:t>万美元，相当其战后利润的三分之二，并且</a:t>
            </a:r>
            <a:r>
              <a:rPr lang="zh-CN" altLang="en-US" sz="2000" i="1" dirty="0">
                <a:solidFill>
                  <a:srgbClr val="FF0000"/>
                </a:solidFill>
              </a:rPr>
              <a:t>在没有航空公司订单的情况下建设生产线。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（四）制度保障：体制机制和政策体系相结合以促进公司发展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000" i="1" dirty="0"/>
              <a:t>        波音公司在军民融合过程中</a:t>
            </a:r>
            <a:r>
              <a:rPr lang="zh-CN" altLang="en-US" sz="2000" i="1" dirty="0">
                <a:solidFill>
                  <a:srgbClr val="FF0000"/>
                </a:solidFill>
              </a:rPr>
              <a:t>不断进行内部机制改革</a:t>
            </a:r>
            <a:r>
              <a:rPr lang="zh-CN" altLang="en-US" sz="2000" i="1" dirty="0"/>
              <a:t>，形成了一套如：股权分散化的外部治理；诚信制度化的内部治理；高独立、专业化的治理平台相互制衡；建立长期化、权益性的激励机制；协同耦合的集团化构架等等制度，也是</a:t>
            </a:r>
            <a:r>
              <a:rPr lang="zh-CN" altLang="en-US" sz="2000" i="1" dirty="0">
                <a:solidFill>
                  <a:srgbClr val="FF0000"/>
                </a:solidFill>
              </a:rPr>
              <a:t>随国家制度变化，自我更新管理机制的过程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7A5965-C36D-41CD-9443-0D7520B80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BBB4-AD87-4B5C-B7B4-76F77EB0DBE7}" type="datetime1">
              <a:rPr lang="zh-CN" altLang="en-US" smtClean="0"/>
              <a:pPr/>
              <a:t>2021/5/6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312F56-CE6B-4A51-AC69-A97808AD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北京航空航天大学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6EE3BA-526D-4767-B9C3-5DDA03F5B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A10A-598A-4DFE-AF15-9CC7AAA1CF03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0D7605A9-E488-40BE-890F-2019D6C4C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二战前后的军民融合战略分析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A945DC6-2F2C-4DEB-B8A3-ED07E76A78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分析和</a:t>
            </a:r>
            <a:r>
              <a:rPr lang="en-US" altLang="zh-CN" dirty="0"/>
              <a:t>4</a:t>
            </a:r>
            <a:r>
              <a:rPr lang="zh-CN" altLang="en-US" dirty="0"/>
              <a:t>点启示</a:t>
            </a:r>
          </a:p>
        </p:txBody>
      </p:sp>
    </p:spTree>
    <p:extLst>
      <p:ext uri="{BB962C8B-B14F-4D97-AF65-F5344CB8AC3E}">
        <p14:creationId xmlns:p14="http://schemas.microsoft.com/office/powerpoint/2010/main" val="189054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>
            <a:spLocks/>
          </p:cNvSpPr>
          <p:nvPr/>
        </p:nvSpPr>
        <p:spPr>
          <a:xfrm>
            <a:off x="1517431" y="2235200"/>
            <a:ext cx="6109138" cy="238760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rgbClr val="092E5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algn="ctr" fontAlgn="ctr"/>
            <a:r>
              <a:rPr lang="zh-CN" altLang="en-US" sz="6000" dirty="0">
                <a:solidFill>
                  <a:schemeClr val="bg1"/>
                </a:solidFill>
                <a:latin typeface="Bookman Old Style" panose="02050604050505020204" pitchFamily="18" charset="0"/>
              </a:rPr>
              <a:t>谢谢</a:t>
            </a:r>
          </a:p>
        </p:txBody>
      </p:sp>
      <p:sp>
        <p:nvSpPr>
          <p:cNvPr id="7" name="内容占位符 1"/>
          <p:cNvSpPr txBox="1">
            <a:spLocks/>
          </p:cNvSpPr>
          <p:nvPr/>
        </p:nvSpPr>
        <p:spPr>
          <a:xfrm>
            <a:off x="2736829" y="5216231"/>
            <a:ext cx="3670342" cy="84536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fontAlgn="ctr" latinLnBrk="0" hangingPunct="1">
              <a:lnSpc>
                <a:spcPct val="90000"/>
              </a:lnSpc>
              <a:spcBef>
                <a:spcPts val="1000"/>
              </a:spcBef>
              <a:buSzPct val="70000"/>
              <a:buFont typeface="Wingdings" panose="05000000000000000000" pitchFamily="2" charset="2"/>
              <a:buChar char="n"/>
              <a:defRPr sz="2800" kern="1200" baseline="0">
                <a:solidFill>
                  <a:srgbClr val="092E5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fontAlgn="ctr" latinLnBrk="0" hangingPunct="1">
              <a:lnSpc>
                <a:spcPct val="90000"/>
              </a:lnSpc>
              <a:spcBef>
                <a:spcPts val="500"/>
              </a:spcBef>
              <a:buSzPct val="70000"/>
              <a:buFont typeface="Wingdings" panose="05000000000000000000" pitchFamily="2" charset="2"/>
              <a:buChar char="n"/>
              <a:defRPr sz="2400" kern="1200" baseline="0">
                <a:solidFill>
                  <a:srgbClr val="092E5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90000"/>
              </a:lnSpc>
              <a:spcBef>
                <a:spcPts val="500"/>
              </a:spcBef>
              <a:buSzPct val="70000"/>
              <a:buFont typeface="Wingdings" panose="05000000000000000000" pitchFamily="2" charset="2"/>
              <a:buChar char="n"/>
              <a:defRPr sz="2000" kern="1200" baseline="0">
                <a:solidFill>
                  <a:srgbClr val="092E5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90000"/>
              </a:lnSpc>
              <a:spcBef>
                <a:spcPts val="500"/>
              </a:spcBef>
              <a:buSzPct val="70000"/>
              <a:buFont typeface="Wingdings" panose="05000000000000000000" pitchFamily="2" charset="2"/>
              <a:buChar char="n"/>
              <a:defRPr sz="1800" kern="1200" baseline="0">
                <a:solidFill>
                  <a:srgbClr val="092E5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90000"/>
              </a:lnSpc>
              <a:spcBef>
                <a:spcPts val="500"/>
              </a:spcBef>
              <a:buSzPct val="70000"/>
              <a:buFont typeface="Wingdings" panose="05000000000000000000" pitchFamily="2" charset="2"/>
              <a:buChar char="n"/>
              <a:defRPr sz="1800" kern="1200" baseline="0">
                <a:solidFill>
                  <a:srgbClr val="092E5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zh-CN" alt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北京航空航天大学</a:t>
            </a:r>
            <a:endParaRPr lang="en-US" altLang="zh-CN" sz="2000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年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月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19448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30"/>
    </mc:Choice>
    <mc:Fallback xmlns="">
      <p:transition spd="slow" advTm="4030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3245</TotalTime>
  <Words>620</Words>
  <Application>Microsoft Office PowerPoint</Application>
  <PresentationFormat>全屏显示(4:3)</PresentationFormat>
  <Paragraphs>49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等线</vt:lpstr>
      <vt:lpstr>黑体</vt:lpstr>
      <vt:lpstr>Arial</vt:lpstr>
      <vt:lpstr>Bookman Old Style</vt:lpstr>
      <vt:lpstr>Calibri</vt:lpstr>
      <vt:lpstr>Times New Roman</vt:lpstr>
      <vt:lpstr>Wingdings</vt:lpstr>
      <vt:lpstr>Office 主题​​</vt:lpstr>
      <vt:lpstr>Abstract Writing</vt:lpstr>
      <vt:lpstr>二战前后的军民融合战略分析</vt:lpstr>
      <vt:lpstr>二战前后的军民融合战略分析</vt:lpstr>
      <vt:lpstr>二战前后的军民融合战略分析</vt:lpstr>
      <vt:lpstr>二战前后的军民融合战略分析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 Yukai</dc:creator>
  <cp:lastModifiedBy>禹逸雄</cp:lastModifiedBy>
  <cp:revision>345</cp:revision>
  <dcterms:created xsi:type="dcterms:W3CDTF">2019-07-22T00:56:34Z</dcterms:created>
  <dcterms:modified xsi:type="dcterms:W3CDTF">2021-05-06T07:50:32Z</dcterms:modified>
</cp:coreProperties>
</file>