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68" r:id="rId6"/>
    <p:sldId id="269" r:id="rId7"/>
    <p:sldId id="312" r:id="rId9"/>
    <p:sldId id="270" r:id="rId10"/>
    <p:sldId id="283" r:id="rId11"/>
    <p:sldId id="284" r:id="rId12"/>
    <p:sldId id="272" r:id="rId13"/>
    <p:sldId id="295" r:id="rId14"/>
    <p:sldId id="276" r:id="rId15"/>
    <p:sldId id="277" r:id="rId16"/>
    <p:sldId id="296" r:id="rId17"/>
    <p:sldId id="297" r:id="rId18"/>
    <p:sldId id="298" r:id="rId19"/>
    <p:sldId id="273" r:id="rId20"/>
    <p:sldId id="310" r:id="rId21"/>
    <p:sldId id="308" r:id="rId22"/>
    <p:sldId id="314" r:id="rId23"/>
    <p:sldId id="315" r:id="rId24"/>
    <p:sldId id="316" r:id="rId25"/>
    <p:sldId id="313" r:id="rId26"/>
    <p:sldId id="280" r:id="rId27"/>
    <p:sldId id="332" r:id="rId28"/>
    <p:sldId id="31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http://wenku.baidu.com/view/c358f96202d276a201292e4b.html 序贯器官衰竭估计评分(SOFA)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AUROC max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standard optimization technique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https://www.douban.com/note/518998773/</a:t>
            </a:r>
            <a:endParaRPr lang="zh-CN" altLang="en-US"/>
          </a:p>
          <a:p>
            <a:r>
              <a:rPr lang="zh-CN" altLang="en-US"/>
              <a:t>在正负样本分布不均匀下，</a:t>
            </a:r>
            <a:r>
              <a:rPr lang="en-US" altLang="zh-CN"/>
              <a:t>precision-recall curv </a:t>
            </a:r>
            <a:r>
              <a:rPr lang="zh-CN" altLang="en-US"/>
              <a:t>比 </a:t>
            </a:r>
            <a:r>
              <a:rPr lang="en-US" altLang="zh-CN"/>
              <a:t>ROC</a:t>
            </a:r>
            <a:r>
              <a:rPr lang="zh-CN" altLang="en-US"/>
              <a:t>更能反映分类器的效果。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https://www.douban.com/note/518998773/</a:t>
            </a:r>
            <a:endParaRPr lang="zh-CN" altLang="en-US"/>
          </a:p>
          <a:p>
            <a:r>
              <a:rPr lang="zh-CN" altLang="en-US"/>
              <a:t>在正负样本分布不均匀下，</a:t>
            </a:r>
            <a:r>
              <a:rPr lang="en-US" altLang="zh-CN"/>
              <a:t>precision-recall curv </a:t>
            </a:r>
            <a:r>
              <a:rPr lang="zh-CN" altLang="en-US"/>
              <a:t>比 </a:t>
            </a:r>
            <a:r>
              <a:rPr lang="en-US" altLang="zh-CN"/>
              <a:t>ROC</a:t>
            </a:r>
            <a:r>
              <a:rPr lang="zh-CN" altLang="en-US"/>
              <a:t>更能反映分类器的效果。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http://wenku.baidu.com/link?url=c0MtqWT7NXDllMM3ozeAt_o-nbSBZcbS61fQF4vQncSfwe0dzNG_CnCF5fX8RkDolxeX7rPMtSsOUUutZLZVng2JGD153ZH1G8c8A51kNY3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细菌侵入血液循环，血培养阳性，则称为菌血症(bacteremia)。脓毒症和菌血症常继发于严重创伤后的感染和各种化脓性感染，致病菌种繁杂、数量多、毒力强。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脓毒症就是通常所称的「败血症」，是急性感染加重的常见最终发展结果。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抗菌药物治疗前需进行血（或其他体液、渗出物、脓液）培养，分离得到致病菌后作药敏试验，才能根据病原菌及药敏结果选择敏感抗菌药物进行病因治疗。细菌在培养基中生长需要一定的时间，如果有细菌生长一般 3 天会报阳性，如果 3 天仍无细菌生长，会继续培养 1 周，仍无细菌生长，则为阴性。血培养阳性率较低，所以通常会对病人进行多次血培养检查，以提高阳性率。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61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2783F34-77AC-40DF-99D8-4C3896A49E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E485-EB00-4AC7-BBC6-8EF8FE759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3F34-77AC-40DF-99D8-4C3896A49E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E485-EB00-4AC7-BBC6-8EF8FE759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3F34-77AC-40DF-99D8-4C3896A49E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E485-EB00-4AC7-BBC6-8EF8FE759A45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华文楷体" panose="02010600040101010101" charset="-122"/>
                <a:ea typeface="华文楷体" panose="0201060004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3F34-77AC-40DF-99D8-4C3896A49E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E485-EB00-4AC7-BBC6-8EF8FE759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3F34-77AC-40DF-99D8-4C3896A49E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E485-EB00-4AC7-BBC6-8EF8FE759A4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>
            <a:lvl1pPr>
              <a:defRPr b="1">
                <a:latin typeface="华文楷体" panose="02010600040101010101" charset="-122"/>
                <a:ea typeface="华文楷体" panose="0201060004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3F34-77AC-40DF-99D8-4C3896A49E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E485-EB00-4AC7-BBC6-8EF8FE759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3F34-77AC-40DF-99D8-4C3896A49E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E485-EB00-4AC7-BBC6-8EF8FE759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3F34-77AC-40DF-99D8-4C3896A49E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E485-EB00-4AC7-BBC6-8EF8FE759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3F34-77AC-40DF-99D8-4C3896A49E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E485-EB00-4AC7-BBC6-8EF8FE759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3F34-77AC-40DF-99D8-4C3896A49E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E485-EB00-4AC7-BBC6-8EF8FE759A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3F34-77AC-40DF-99D8-4C3896A49E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BE485-EB00-4AC7-BBC6-8EF8FE759A4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2783F34-77AC-40DF-99D8-4C3896A49E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E2BE485-EB00-4AC7-BBC6-8EF8FE759A45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1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6" Type="http://schemas.openxmlformats.org/officeDocument/2006/relationships/notesSlide" Target="../notesSlides/notesSlide11.xml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1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14730" y="1072515"/>
            <a:ext cx="9996170" cy="2773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4400" b="1">
                <a:solidFill>
                  <a:schemeClr val="bg1"/>
                </a:solidFill>
                <a:latin typeface="Times New Roman" panose="02020603050405020304" charset="0"/>
              </a:rPr>
              <a:t>Prediction of Sepsis in the Intensive Care Unit With Minimal Electronic Health Record Data: A Machine Learning Approach</a:t>
            </a:r>
            <a:endParaRPr lang="zh-CN" altLang="en-US" sz="4400" b="1">
              <a:solidFill>
                <a:schemeClr val="bg1"/>
              </a:solidFill>
              <a:latin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31250" y="5173980"/>
            <a:ext cx="340804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刘晓莉</a:t>
            </a:r>
            <a:endParaRPr lang="zh-CN" altLang="en-US" sz="32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chemeClr val="bg1"/>
                </a:solidFill>
                <a:latin typeface="Times New Roman" panose="02020603050405020304" charset="0"/>
              </a:rPr>
              <a:t>2017.3.20</a:t>
            </a:r>
            <a:endParaRPr lang="en-US" altLang="zh-CN" sz="3200" b="1">
              <a:solidFill>
                <a:schemeClr val="bg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研究内容</a:t>
            </a:r>
            <a:r>
              <a:rPr lang="zh-CN" altLang="en-US" sz="4400" dirty="0">
                <a:sym typeface="+mn-ea"/>
              </a:rPr>
              <a:t> </a:t>
            </a:r>
            <a:r>
              <a:rPr lang="en-US" altLang="zh-CN" sz="4400" dirty="0">
                <a:sym typeface="+mn-ea"/>
              </a:rPr>
              <a:t>— 数据集准备</a:t>
            </a:r>
            <a:endParaRPr lang="zh-CN" altLang="en-US" sz="4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850265" y="2085340"/>
            <a:ext cx="1049147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3200" b="1"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zh-CN" altLang="en-US" sz="3200" b="1">
                <a:latin typeface="华文楷体" panose="02010600040101010101" charset="-122"/>
                <a:ea typeface="华文楷体" panose="02010600040101010101" charset="-122"/>
              </a:rPr>
              <a:t>金标准 </a:t>
            </a:r>
            <a:endParaRPr lang="zh-CN" altLang="en-US" sz="3200" b="1">
              <a:latin typeface="华文楷体" panose="02010600040101010101" charset="-122"/>
              <a:ea typeface="华文楷体" panose="02010600040101010101" charset="-122"/>
            </a:endParaRPr>
          </a:p>
          <a:p>
            <a:pPr marL="800100" lvl="1" indent="-342900">
              <a:lnSpc>
                <a:spcPct val="200000"/>
              </a:lnSpc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charset="0"/>
                <a:ea typeface="华文楷体" panose="02010600040101010101" charset="-122"/>
              </a:rPr>
              <a:t>L</a:t>
            </a:r>
            <a:r>
              <a:rPr sz="2400" b="1">
                <a:latin typeface="Times New Roman" panose="02020603050405020304" charset="0"/>
                <a:ea typeface="华文楷体" panose="02010600040101010101" charset="-122"/>
              </a:rPr>
              <a:t>ife-threatening organ dysfunction caused </a:t>
            </a:r>
            <a:r>
              <a:rPr lang="en-US" sz="2400" b="1">
                <a:latin typeface="Times New Roman" panose="02020603050405020304" charset="0"/>
                <a:ea typeface="华文楷体" panose="02010600040101010101" charset="-122"/>
              </a:rPr>
              <a:t>(</a:t>
            </a:r>
            <a:r>
              <a:rPr sz="2400" b="1">
                <a:latin typeface="Times New Roman" panose="02020603050405020304" charset="0"/>
                <a:ea typeface="华文楷体" panose="02010600040101010101" charset="-122"/>
              </a:rPr>
              <a:t>dysregulated host response to infection</a:t>
            </a:r>
            <a:r>
              <a:rPr lang="en-US" sz="2400" b="1">
                <a:latin typeface="Times New Roman" panose="02020603050405020304" charset="0"/>
                <a:ea typeface="华文楷体" panose="02010600040101010101" charset="-122"/>
              </a:rPr>
              <a:t>)</a:t>
            </a:r>
            <a:r>
              <a:rPr sz="2400" b="1">
                <a:latin typeface="Times New Roman" panose="02020603050405020304" charset="0"/>
                <a:ea typeface="华文楷体" panose="02010600040101010101" charset="-122"/>
              </a:rPr>
              <a:t>... an acute </a:t>
            </a:r>
            <a:r>
              <a:rPr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change in total SOFA score ≥2 points </a:t>
            </a:r>
            <a:r>
              <a:rPr sz="2400" b="1">
                <a:latin typeface="Times New Roman" panose="02020603050405020304" charset="0"/>
                <a:ea typeface="华文楷体" panose="02010600040101010101" charset="-122"/>
              </a:rPr>
              <a:t>consequent to the </a:t>
            </a:r>
            <a:r>
              <a:rPr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infection    </a:t>
            </a:r>
            <a:r>
              <a:rPr sz="2400" b="1" i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lang="en-US" sz="2400" b="1" i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( Singer et al)</a:t>
            </a:r>
            <a:endParaRPr lang="en-US" sz="2400" b="1" i="1">
              <a:solidFill>
                <a:srgbClr val="FF0000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研究内容</a:t>
            </a:r>
            <a:r>
              <a:rPr lang="zh-CN" altLang="en-US" sz="4400" dirty="0">
                <a:sym typeface="+mn-ea"/>
              </a:rPr>
              <a:t> </a:t>
            </a:r>
            <a:r>
              <a:rPr lang="en-US" altLang="zh-CN" sz="4400" dirty="0">
                <a:sym typeface="+mn-ea"/>
              </a:rPr>
              <a:t>— 数据集准备</a:t>
            </a:r>
            <a:endParaRPr lang="zh-CN" altLang="en-US" sz="4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45" y="4758690"/>
            <a:ext cx="11599545" cy="12306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6420" y="1986915"/>
            <a:ext cx="10264140" cy="2529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3200" b="1">
                <a:latin typeface="Times New Roman" panose="02020603050405020304" charset="0"/>
                <a:ea typeface="华文楷体" panose="02010600040101010101" charset="-122"/>
              </a:rPr>
              <a:t> I</a:t>
            </a:r>
            <a:r>
              <a:rPr lang="zh-CN" altLang="en-US" sz="3200" b="1">
                <a:latin typeface="Times New Roman" panose="02020603050405020304" charset="0"/>
                <a:ea typeface="华文楷体" panose="02010600040101010101" charset="-122"/>
              </a:rPr>
              <a:t>nfection</a:t>
            </a:r>
            <a:endParaRPr lang="zh-CN" altLang="en-US" sz="32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800100" lvl="1" indent="-342900">
              <a:lnSpc>
                <a:spcPct val="200000"/>
              </a:lnSpc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400" b="1" i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A culture lab draw together with a dose of antibiotics(within a specified window)</a:t>
            </a:r>
            <a:endParaRPr lang="en-US" sz="2400" b="1" i="1">
              <a:solidFill>
                <a:srgbClr val="FF0000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003290" y="4758690"/>
            <a:ext cx="880110" cy="468630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研究内容</a:t>
            </a:r>
            <a:r>
              <a:rPr lang="zh-CN" altLang="en-US" sz="4400" dirty="0">
                <a:sym typeface="+mn-ea"/>
              </a:rPr>
              <a:t> </a:t>
            </a:r>
            <a:r>
              <a:rPr lang="en-US" altLang="zh-CN" sz="4400" dirty="0">
                <a:sym typeface="+mn-ea"/>
              </a:rPr>
              <a:t>— 数据集准备</a:t>
            </a:r>
            <a:endParaRPr lang="zh-CN" altLang="en-US" sz="4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66420" y="1745615"/>
            <a:ext cx="10264140" cy="179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3200" b="1"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lang="en-US" sz="3200" b="1">
                <a:latin typeface="Times New Roman" panose="02020603050405020304" charset="0"/>
                <a:ea typeface="华文楷体" panose="02010600040101010101" charset="-122"/>
              </a:rPr>
              <a:t>SOFA</a:t>
            </a:r>
            <a:endParaRPr lang="en-US" sz="3200" b="1">
              <a:latin typeface="Times New Roman" panose="02020603050405020304" charset="0"/>
              <a:ea typeface="华文楷体" panose="02010600040101010101" charset="-122"/>
            </a:endParaRPr>
          </a:p>
          <a:p>
            <a:pPr lvl="1" indent="0">
              <a:lnSpc>
                <a:spcPct val="200000"/>
              </a:lnSpc>
              <a:buClr>
                <a:srgbClr val="1CADE4"/>
              </a:buClr>
              <a:buFont typeface="Arial" panose="020B0604020202020204" pitchFamily="34" charset="0"/>
              <a:buNone/>
            </a:pPr>
            <a:endParaRPr lang="en-US" sz="2400" b="1" i="1">
              <a:solidFill>
                <a:srgbClr val="FF0000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  <p:sp>
        <p:nvSpPr>
          <p:cNvPr id="5" name="双括号 4"/>
          <p:cNvSpPr/>
          <p:nvPr/>
        </p:nvSpPr>
        <p:spPr>
          <a:xfrm>
            <a:off x="2820035" y="4069715"/>
            <a:ext cx="6659880" cy="140589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5" idx="1"/>
            <a:endCxn id="5" idx="3"/>
          </p:cNvCxnSpPr>
          <p:nvPr/>
        </p:nvCxnSpPr>
        <p:spPr>
          <a:xfrm>
            <a:off x="2804795" y="4772660"/>
            <a:ext cx="6659880" cy="0"/>
          </a:xfrm>
          <a:prstGeom prst="line">
            <a:avLst/>
          </a:prstGeom>
          <a:ln w="28575" cmpd="sng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7360920" y="4772660"/>
            <a:ext cx="0" cy="9601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大括号 8"/>
          <p:cNvSpPr/>
          <p:nvPr/>
        </p:nvSpPr>
        <p:spPr>
          <a:xfrm rot="16200000">
            <a:off x="4919345" y="1444625"/>
            <a:ext cx="342900" cy="4540885"/>
          </a:xfrm>
          <a:prstGeom prst="righ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979410" y="3060700"/>
            <a:ext cx="88392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24 h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右大括号 10"/>
          <p:cNvSpPr/>
          <p:nvPr/>
        </p:nvSpPr>
        <p:spPr>
          <a:xfrm rot="16200000">
            <a:off x="8249920" y="2655570"/>
            <a:ext cx="342900" cy="2119630"/>
          </a:xfrm>
          <a:prstGeom prst="rightBrac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93590" y="3103880"/>
            <a:ext cx="1143000" cy="48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400" b="1">
                <a:latin typeface="Arial" panose="020B0604020202020204" pitchFamily="34" charset="0"/>
                <a:ea typeface="微软雅黑" panose="020B0503020204020204" charset="-122"/>
              </a:rPr>
              <a:t>≤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</a:rPr>
              <a:t>48 h</a:t>
            </a:r>
            <a:endParaRPr lang="en-US" altLang="zh-CN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36080" y="5732780"/>
            <a:ext cx="1934845" cy="552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800" b="1">
                <a:latin typeface="Arial Unicode MS" panose="020B0604020202020204" charset="-122"/>
                <a:ea typeface="Arial Unicode MS" panose="020B0604020202020204" charset="-122"/>
              </a:rPr>
              <a:t>Infection</a:t>
            </a:r>
            <a:endParaRPr lang="en-US" altLang="zh-CN" sz="2800" b="1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630680" y="3924300"/>
            <a:ext cx="1203960" cy="70104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66420" y="4625340"/>
            <a:ext cx="153860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</a:rPr>
              <a:t>数据记录</a:t>
            </a:r>
            <a:endParaRPr lang="zh-CN" altLang="en-US" sz="2400" b="1"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9464675" y="3886835"/>
            <a:ext cx="624205" cy="46418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776460" y="4351020"/>
            <a:ext cx="1538605" cy="486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400" b="1">
                <a:latin typeface="华文楷体" panose="02010600040101010101" charset="-122"/>
                <a:ea typeface="华文楷体" panose="02010600040101010101" charset="-122"/>
              </a:rPr>
              <a:t>未出</a:t>
            </a:r>
            <a:r>
              <a:rPr lang="en-US" altLang="zh-CN" sz="2400" b="1">
                <a:latin typeface="Arial Unicode MS" panose="020B0604020202020204" charset="-122"/>
                <a:ea typeface="Arial Unicode MS" panose="020B0604020202020204" charset="-122"/>
              </a:rPr>
              <a:t>ICU</a:t>
            </a:r>
            <a:endParaRPr lang="en-US" altLang="zh-CN" sz="2400" b="1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88160" y="5783580"/>
            <a:ext cx="1934845" cy="486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400" b="1">
                <a:latin typeface="Arial Unicode MS" panose="020B0604020202020204" charset="-122"/>
                <a:ea typeface="Arial Unicode MS" panose="020B0604020202020204" charset="-122"/>
              </a:rPr>
              <a:t>Sofa</a:t>
            </a:r>
            <a:r>
              <a:rPr lang="en-US" altLang="zh-CN" sz="2400" b="1" baseline="-25000">
                <a:latin typeface="Arial Unicode MS" panose="020B0604020202020204" charset="-122"/>
                <a:ea typeface="Arial Unicode MS" panose="020B0604020202020204" charset="-122"/>
              </a:rPr>
              <a:t>1</a:t>
            </a:r>
            <a:endParaRPr lang="en-US" altLang="zh-CN" sz="2400" b="1" baseline="-2500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cxnSp>
        <p:nvCxnSpPr>
          <p:cNvPr id="20" name="直接箭头连接符 19"/>
          <p:cNvCxnSpPr>
            <a:endCxn id="5" idx="1"/>
          </p:cNvCxnSpPr>
          <p:nvPr/>
        </p:nvCxnSpPr>
        <p:spPr>
          <a:xfrm flipV="1">
            <a:off x="2286000" y="4772660"/>
            <a:ext cx="534035" cy="101092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684520" y="4772660"/>
            <a:ext cx="13970" cy="13919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411345" y="6285230"/>
            <a:ext cx="3869690" cy="486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400" b="1">
                <a:latin typeface="Arial Unicode MS" panose="020B0604020202020204" charset="-122"/>
                <a:ea typeface="Arial Unicode MS" panose="020B0604020202020204" charset="-122"/>
              </a:rPr>
              <a:t>Sofa</a:t>
            </a:r>
            <a:r>
              <a:rPr lang="en-US" altLang="zh-CN" sz="2400" b="1" baseline="-25000">
                <a:latin typeface="Arial Unicode MS" panose="020B0604020202020204" charset="-122"/>
                <a:ea typeface="Arial Unicode MS" panose="020B0604020202020204" charset="-122"/>
              </a:rPr>
              <a:t>2 </a:t>
            </a:r>
            <a:r>
              <a:rPr lang="en-US" altLang="zh-CN" sz="2400" b="1">
                <a:latin typeface="Arial Unicode MS" panose="020B0604020202020204" charset="-122"/>
                <a:ea typeface="Arial Unicode MS" panose="020B0604020202020204" charset="-122"/>
              </a:rPr>
              <a:t>- </a:t>
            </a:r>
            <a:r>
              <a:rPr lang="en-US" altLang="zh-CN" sz="2400" b="1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Sofa</a:t>
            </a:r>
            <a:r>
              <a:rPr lang="en-US" altLang="zh-CN" sz="2400" b="1" baseline="-25000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1 </a:t>
            </a:r>
            <a:r>
              <a:rPr lang="en-US" altLang="zh-CN" sz="2400" b="1">
                <a:latin typeface="Arial" panose="020B0604020202020204" pitchFamily="34" charset="0"/>
                <a:ea typeface="Arial Unicode MS" panose="020B0604020202020204" charset="-122"/>
                <a:sym typeface="+mn-ea"/>
              </a:rPr>
              <a:t>≥ 2 </a:t>
            </a:r>
            <a:r>
              <a:rPr lang="en-US" altLang="zh-CN" sz="2400" b="1" i="1">
                <a:solidFill>
                  <a:srgbClr val="FF0000"/>
                </a:solidFill>
                <a:latin typeface="Arial" panose="020B0604020202020204" pitchFamily="34" charset="0"/>
                <a:ea typeface="Arial Unicode MS" panose="020B0604020202020204" charset="-122"/>
                <a:sym typeface="+mn-ea"/>
              </a:rPr>
              <a:t>(Sepsis)</a:t>
            </a:r>
            <a:endParaRPr lang="en-US" altLang="zh-CN" sz="2400" b="1" i="1">
              <a:solidFill>
                <a:srgbClr val="FF0000"/>
              </a:solidFill>
              <a:latin typeface="Arial" panose="020B0604020202020204" pitchFamily="34" charset="0"/>
              <a:ea typeface="Arial Unicode MS" panose="020B0604020202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研究内容</a:t>
            </a:r>
            <a:r>
              <a:rPr lang="zh-CN" altLang="en-US" sz="4400" dirty="0">
                <a:sym typeface="+mn-ea"/>
              </a:rPr>
              <a:t> </a:t>
            </a:r>
            <a:r>
              <a:rPr lang="en-US" altLang="zh-CN" sz="4400" dirty="0">
                <a:sym typeface="+mn-ea"/>
              </a:rPr>
              <a:t>— 数据集准备</a:t>
            </a:r>
            <a:endParaRPr lang="zh-CN" altLang="en-US" sz="4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701675" y="1993900"/>
            <a:ext cx="10182225" cy="3596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3200" b="1">
                <a:latin typeface="华文楷体" panose="02010600040101010101" charset="-122"/>
                <a:ea typeface="华文楷体" panose="02010600040101010101" charset="-122"/>
              </a:rPr>
              <a:t> 临床测量选择和病人纳入</a:t>
            </a:r>
            <a:endParaRPr lang="en-US" altLang="zh-CN" sz="3200" b="1">
              <a:latin typeface="华文楷体" panose="02010600040101010101" charset="-122"/>
              <a:ea typeface="华文楷体" panose="02010600040101010101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Times New Roman" panose="02020603050405020304" charset="0"/>
                <a:ea typeface="华文楷体" panose="02010600040101010101" charset="-122"/>
              </a:rPr>
              <a:t>SBP, PP, HR, RR, T,SpO2, AGE, GCS</a:t>
            </a:r>
            <a:endParaRPr lang="en-US" altLang="zh-CN" sz="28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800100" lvl="1" indent="-34290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Times New Roman" panose="02020603050405020304" charset="0"/>
                <a:ea typeface="华文楷体" panose="02010600040101010101" charset="-122"/>
              </a:rPr>
              <a:t>MIMIC-III</a:t>
            </a:r>
            <a:endParaRPr lang="en-US" altLang="zh-CN" sz="28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1257300" lvl="2" indent="-34290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Times New Roman" panose="02020603050405020304" charset="0"/>
                <a:ea typeface="华文楷体" panose="02010600040101010101" charset="-122"/>
              </a:rPr>
              <a:t>age </a:t>
            </a:r>
            <a:r>
              <a:rPr lang="en-US" altLang="zh-CN" sz="2800" b="1">
                <a:latin typeface="Arial" panose="020B0604020202020204" pitchFamily="34" charset="0"/>
                <a:ea typeface="华文楷体" panose="02010600040101010101" charset="-122"/>
              </a:rPr>
              <a:t>≥ 15</a:t>
            </a:r>
            <a:r>
              <a:rPr lang="en-US" altLang="zh-CN" sz="2800" b="1">
                <a:latin typeface="Times New Roman" panose="02020603050405020304" charset="0"/>
                <a:ea typeface="华文楷体" panose="02010600040101010101" charset="-122"/>
              </a:rPr>
              <a:t> </a:t>
            </a:r>
            <a:endParaRPr lang="en-US" altLang="zh-CN" sz="28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1257300" lvl="2" indent="-34290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Times New Roman" panose="02020603050405020304" charset="0"/>
                <a:ea typeface="华文楷体" panose="02010600040101010101" charset="-122"/>
              </a:rPr>
              <a:t>Metavision</a:t>
            </a:r>
            <a:endParaRPr lang="en-US" altLang="zh-CN" sz="28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1257300" lvl="2" indent="-34290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Times New Roman" panose="02020603050405020304" charset="0"/>
                <a:ea typeface="华文楷体" panose="02010600040101010101" charset="-122"/>
              </a:rPr>
              <a:t>all measurements (need)</a:t>
            </a:r>
            <a:endParaRPr lang="en-US" altLang="zh-CN" sz="28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1257300" lvl="2" indent="-34290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Times New Roman" panose="02020603050405020304" charset="0"/>
                <a:ea typeface="华文楷体" panose="02010600040101010101" charset="-122"/>
              </a:rPr>
              <a:t>sepsis (7 h </a:t>
            </a:r>
            <a:r>
              <a:rPr lang="en-US" altLang="zh-CN" sz="2800" b="1">
                <a:latin typeface="Arial" panose="020B0604020202020204" pitchFamily="34" charset="0"/>
                <a:ea typeface="华文楷体" panose="02010600040101010101" charset="-122"/>
              </a:rPr>
              <a:t>≤    ≤</a:t>
            </a:r>
            <a:r>
              <a:rPr lang="en-US" altLang="zh-CN" sz="2800" b="1">
                <a:latin typeface="Times New Roman" panose="02020603050405020304" charset="0"/>
                <a:ea typeface="华文楷体" panose="02010600040101010101" charset="-122"/>
              </a:rPr>
              <a:t> 500 h )</a:t>
            </a:r>
            <a:endParaRPr lang="en-US" altLang="zh-CN" sz="2800" b="1">
              <a:latin typeface="Times New Roman" panose="02020603050405020304" charset="0"/>
              <a:ea typeface="华文楷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9100" y="1553845"/>
            <a:ext cx="3490595" cy="51111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研究内容</a:t>
            </a:r>
            <a:r>
              <a:rPr lang="zh-CN" altLang="en-US" sz="4400" dirty="0">
                <a:sym typeface="+mn-ea"/>
              </a:rPr>
              <a:t> </a:t>
            </a:r>
            <a:r>
              <a:rPr lang="en-US" altLang="zh-CN" sz="4400" dirty="0">
                <a:sym typeface="+mn-ea"/>
              </a:rPr>
              <a:t>— </a:t>
            </a:r>
            <a:r>
              <a:rPr lang="zh-CN" altLang="en-US" sz="4400" dirty="0">
                <a:sym typeface="+mn-ea"/>
              </a:rPr>
              <a:t>机器学习算法</a:t>
            </a:r>
            <a:endParaRPr lang="zh-CN" altLang="en-US" sz="4400" b="1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0230" y="2085340"/>
            <a:ext cx="10182225" cy="4358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Data partitioning</a:t>
            </a: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800100" lvl="1" indent="-342900">
              <a:lnSpc>
                <a:spcPct val="200000"/>
              </a:lnSpc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Times New Roman" panose="02020603050405020304" charset="0"/>
                <a:ea typeface="华文楷体" panose="02010600040101010101" charset="-122"/>
              </a:rPr>
              <a:t>4 folds for cross-validation</a:t>
            </a:r>
            <a:endParaRPr lang="en-US" altLang="zh-CN" sz="20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85750" indent="-285750">
              <a:lnSpc>
                <a:spcPct val="20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Feature construction </a:t>
            </a: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800100" lvl="1" indent="-342900">
              <a:lnSpc>
                <a:spcPct val="200000"/>
              </a:lnSpc>
              <a:buClr>
                <a:srgbClr val="1CADE4"/>
              </a:buClr>
              <a:buFont typeface="Arial" panose="020B0604020202020204" pitchFamily="34" charset="0"/>
              <a:buChar char="•"/>
            </a:pP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85750" indent="-285750">
              <a:lnSpc>
                <a:spcPct val="20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Classifier training</a:t>
            </a: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85750" indent="-285750">
              <a:lnSpc>
                <a:spcPct val="20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Classifier testing</a:t>
            </a:r>
            <a:endParaRPr lang="en-US" altLang="en-US" sz="2400" b="1">
              <a:latin typeface="Times New Roman" panose="02020603050405020304" charset="0"/>
              <a:ea typeface="华文楷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4203065"/>
            <a:ext cx="5795645" cy="8407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355" y="1900555"/>
            <a:ext cx="3978275" cy="45967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研究内容</a:t>
            </a:r>
            <a:r>
              <a:rPr lang="zh-CN" altLang="en-US" sz="4400" dirty="0">
                <a:sym typeface="+mn-ea"/>
              </a:rPr>
              <a:t> </a:t>
            </a:r>
            <a:r>
              <a:rPr lang="en-US" altLang="zh-CN" sz="4400" dirty="0">
                <a:sym typeface="+mn-ea"/>
              </a:rPr>
              <a:t>— </a:t>
            </a:r>
            <a:r>
              <a:rPr lang="zh-CN" altLang="en-US" sz="4400" dirty="0">
                <a:sym typeface="+mn-ea"/>
              </a:rPr>
              <a:t>机器学习算法</a:t>
            </a:r>
            <a:endParaRPr lang="zh-CN" altLang="en-US" sz="4400" b="1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25" y="1841500"/>
            <a:ext cx="7368540" cy="471932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8029575" y="1750060"/>
            <a:ext cx="3566160" cy="2819400"/>
            <a:chOff x="12645" y="2756"/>
            <a:chExt cx="5616" cy="4440"/>
          </a:xfrm>
        </p:grpSpPr>
        <p:sp>
          <p:nvSpPr>
            <p:cNvPr id="4" name="文本框 3"/>
            <p:cNvSpPr txBox="1"/>
            <p:nvPr/>
          </p:nvSpPr>
          <p:spPr>
            <a:xfrm>
              <a:off x="12645" y="2756"/>
              <a:ext cx="5616" cy="1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buFont typeface="Wingdings" panose="05000000000000000000" charset="0"/>
                <a:buNone/>
              </a:pPr>
              <a:r>
                <a:rPr lang="en-US" altLang="zh-CN" sz="2400" b="1">
                  <a:latin typeface="Times New Roman" panose="02020603050405020304" charset="0"/>
                  <a:ea typeface="微软雅黑" panose="020B0503020204020204" charset="-122"/>
                </a:rPr>
                <a:t>Sepsis (s = 1)</a:t>
              </a:r>
              <a:endParaRPr lang="en-US" altLang="zh-CN" sz="2400" b="1">
                <a:latin typeface="Times New Roman" panose="02020603050405020304" charset="0"/>
                <a:ea typeface="微软雅黑" panose="020B0503020204020204" charset="-122"/>
              </a:endParaRPr>
            </a:p>
            <a:p>
              <a:pPr indent="0">
                <a:buFont typeface="Wingdings" panose="05000000000000000000" charset="0"/>
                <a:buNone/>
              </a:pPr>
              <a:endParaRPr lang="en-US" altLang="zh-CN" sz="2400" b="1" baseline="-25000">
                <a:latin typeface="Times New Roman" panose="02020603050405020304" charset="0"/>
                <a:ea typeface="微软雅黑" panose="020B050302020402020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2878" y="3504"/>
              <a:ext cx="1832" cy="974"/>
              <a:chOff x="13430" y="5016"/>
              <a:chExt cx="2000" cy="998"/>
            </a:xfrm>
          </p:grpSpPr>
          <p:graphicFrame>
            <p:nvGraphicFramePr>
              <p:cNvPr id="5" name="对象 4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3430" y="5016"/>
              <a:ext cx="720" cy="9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" name="" r:id="rId2" imgW="165100" imgH="228600" progId="Equation.KSEE3">
                      <p:embed/>
                    </p:oleObj>
                  </mc:Choice>
                  <mc:Fallback>
                    <p:oleObj name="" r:id="rId2" imgW="165100" imgH="2286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3430" y="5016"/>
                            <a:ext cx="720" cy="99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" name="对象 5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4710" y="5016"/>
              <a:ext cx="720" cy="9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" name="" r:id="rId4" imgW="165100" imgH="228600" progId="Equation.KSEE3">
                      <p:embed/>
                    </p:oleObj>
                  </mc:Choice>
                  <mc:Fallback>
                    <p:oleObj name="" r:id="rId4" imgW="165100" imgH="2286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4710" y="5016"/>
                            <a:ext cx="720" cy="99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878" y="4479"/>
            <a:ext cx="3404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6" imgW="927100" imgH="241300" progId="Equation.KSEE3">
                    <p:embed/>
                  </p:oleObj>
                </mc:Choice>
                <mc:Fallback>
                  <p:oleObj name="" r:id="rId6" imgW="927100" imgH="2413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2878" y="4479"/>
                          <a:ext cx="3404" cy="8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864" y="5367"/>
            <a:ext cx="3031" cy="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8" imgW="825500" imgH="228600" progId="Equation.KSEE3">
                    <p:embed/>
                  </p:oleObj>
                </mc:Choice>
                <mc:Fallback>
                  <p:oleObj name="" r:id="rId8" imgW="8255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864" y="5367"/>
                          <a:ext cx="3031" cy="8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864" y="6354"/>
            <a:ext cx="5130" cy="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10" imgW="1397000" imgH="228600" progId="Equation.KSEE3">
                    <p:embed/>
                  </p:oleObj>
                </mc:Choice>
                <mc:Fallback>
                  <p:oleObj name="" r:id="rId10" imgW="13970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2864" y="6354"/>
                          <a:ext cx="5130" cy="8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8177530" y="5173980"/>
            <a:ext cx="3395980" cy="830580"/>
            <a:chOff x="12864" y="7956"/>
            <a:chExt cx="5348" cy="1308"/>
          </a:xfrm>
        </p:grpSpPr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6470" y="7956"/>
            <a:ext cx="1743" cy="1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2" imgW="457200" imgH="342900" progId="Equation.KSEE3">
                    <p:embed/>
                  </p:oleObj>
                </mc:Choice>
                <mc:Fallback>
                  <p:oleObj name="" r:id="rId12" imgW="457200" imgH="3429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6470" y="7956"/>
                          <a:ext cx="1743" cy="13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17"/>
            <p:cNvSpPr txBox="1"/>
            <p:nvPr/>
          </p:nvSpPr>
          <p:spPr>
            <a:xfrm>
              <a:off x="12864" y="8250"/>
              <a:ext cx="3960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buFont typeface="Wingdings" panose="05000000000000000000" charset="0"/>
                <a:buNone/>
              </a:pPr>
              <a:r>
                <a:rPr lang="en-US" altLang="zh-CN" sz="2400">
                  <a:latin typeface="Times New Roman" panose="02020603050405020304" charset="0"/>
                </a:rPr>
                <a:t>Stability Score</a:t>
              </a:r>
              <a:r>
                <a:rPr lang="en-US" altLang="zh-CN" sz="2400" b="1">
                  <a:latin typeface="Times New Roman" panose="02020603050405020304" charset="0"/>
                </a:rPr>
                <a:t> = </a:t>
              </a:r>
              <a:endParaRPr lang="en-US" altLang="zh-CN" sz="2400" b="1">
                <a:latin typeface="Times New Roman" panose="02020603050405020304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8138160" y="5021580"/>
            <a:ext cx="3550920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研究内容</a:t>
            </a:r>
            <a:r>
              <a:rPr lang="zh-CN" altLang="en-US" sz="4400" dirty="0">
                <a:sym typeface="+mn-ea"/>
              </a:rPr>
              <a:t> </a:t>
            </a:r>
            <a:r>
              <a:rPr lang="en-US" altLang="zh-CN" sz="4400" dirty="0">
                <a:sym typeface="+mn-ea"/>
              </a:rPr>
              <a:t>— </a:t>
            </a:r>
            <a:r>
              <a:rPr lang="zh-CN" altLang="en-US" sz="4000" dirty="0">
                <a:sym typeface="+mn-ea"/>
              </a:rPr>
              <a:t>设计实验</a:t>
            </a:r>
            <a:endParaRPr lang="zh-CN" altLang="en-US" sz="4000" b="1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3115" y="2392680"/>
            <a:ext cx="10182225" cy="2895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3200" b="1"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en-US" altLang="zh-CN" sz="3200" b="1">
                <a:latin typeface="Times New Roman" panose="02020603050405020304" charset="0"/>
                <a:ea typeface="华文楷体" panose="02010600040101010101" charset="-122"/>
              </a:rPr>
              <a:t>0, 1, 2, 3 and 4 h (before sepsis)</a:t>
            </a:r>
            <a:endParaRPr lang="en-US" altLang="zh-CN" sz="32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914400" lvl="1" indent="-457200">
              <a:lnSpc>
                <a:spcPct val="200000"/>
              </a:lnSpc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Times New Roman" panose="02020603050405020304" charset="0"/>
                <a:ea typeface="华文楷体" panose="02010600040101010101" charset="-122"/>
              </a:rPr>
              <a:t>Compare with qSOFA , MEWS, SIRS, SOFA, SAPAS II</a:t>
            </a:r>
            <a:endParaRPr lang="en-US" altLang="zh-CN" sz="28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457200" indent="-457200">
              <a:lnSpc>
                <a:spcPct val="20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zh-CN" altLang="en-US" sz="3200" b="1"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lang="en-US" altLang="zh-CN" sz="3200" b="1">
                <a:latin typeface="Times New Roman" panose="02020603050405020304" charset="0"/>
                <a:ea typeface="华文楷体" panose="02010600040101010101" charset="-122"/>
              </a:rPr>
              <a:t>Random delete P (P = {0, .1, .2, .4, .6})</a:t>
            </a:r>
            <a:endParaRPr lang="en-US" altLang="zh-CN" sz="3200" b="1">
              <a:latin typeface="Times New Roman" panose="02020603050405020304" charset="0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结果与分析</a:t>
            </a:r>
            <a:endParaRPr lang="zh-CN" altLang="en-US" sz="4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215" y="2096770"/>
            <a:ext cx="3646170" cy="36029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385" y="2096770"/>
            <a:ext cx="3645535" cy="3602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660" y="2087880"/>
            <a:ext cx="3674110" cy="36201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73100" y="6141720"/>
            <a:ext cx="1084516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Times New Roman" panose="02020603050405020304" charset="0"/>
              </a:rPr>
              <a:t> the InSight ROC curve generally shows higher sensitivity or specificity</a:t>
            </a:r>
            <a:endParaRPr lang="en-US" altLang="zh-CN" sz="2400" b="1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结果与分析</a:t>
            </a:r>
            <a:endParaRPr lang="zh-CN" altLang="en-US" sz="4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" y="2168525"/>
            <a:ext cx="11040110" cy="40951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52955" y="1988820"/>
            <a:ext cx="1515745" cy="43815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100310" y="1988820"/>
            <a:ext cx="1165225" cy="43815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结果与分析</a:t>
            </a:r>
            <a:endParaRPr lang="zh-CN" altLang="en-US" sz="4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960880"/>
            <a:ext cx="3764915" cy="3686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210" y="1948815"/>
            <a:ext cx="3765550" cy="3698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350" y="1969135"/>
            <a:ext cx="3709035" cy="3643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0845" y="5612765"/>
            <a:ext cx="1137031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400" b="1">
                <a:solidFill>
                  <a:srgbClr val="3333FF"/>
                </a:solidFill>
                <a:latin typeface="Times New Roman" panose="02020603050405020304" charset="0"/>
                <a:sym typeface="+mn-ea"/>
              </a:rPr>
              <a:t>  InSight</a:t>
            </a:r>
            <a:r>
              <a:rPr lang="en-US" altLang="zh-CN" sz="2400" b="1">
                <a:latin typeface="Times New Roman" panose="02020603050405020304" charset="0"/>
                <a:sym typeface="+mn-ea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</a:rPr>
              <a:t>4-hours</a:t>
            </a:r>
            <a:r>
              <a:rPr lang="en-US" altLang="zh-CN" sz="2400" b="1">
                <a:latin typeface="Times New Roman" panose="02020603050405020304" charset="0"/>
              </a:rPr>
              <a:t> ahead and with (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</a:rPr>
              <a:t>60%</a:t>
            </a:r>
            <a:r>
              <a:rPr lang="en-US" altLang="zh-CN" sz="2400" b="1">
                <a:latin typeface="Times New Roman" panose="02020603050405020304" charset="0"/>
              </a:rPr>
              <a:t> missing) achieves performance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</a:rPr>
              <a:t>similar to</a:t>
            </a:r>
            <a:r>
              <a:rPr lang="en-US" altLang="zh-CN" sz="2400" b="1">
                <a:latin typeface="Times New Roman" panose="02020603050405020304" charset="0"/>
              </a:rPr>
              <a:t> 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charset="0"/>
              </a:rPr>
              <a:t>qSOFA </a:t>
            </a:r>
            <a:r>
              <a:rPr lang="en-US" altLang="zh-CN" sz="2400" b="1">
                <a:latin typeface="Times New Roman" panose="02020603050405020304" charset="0"/>
              </a:rPr>
              <a:t>detection with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</a:rPr>
              <a:t>no dropout</a:t>
            </a:r>
            <a:r>
              <a:rPr lang="en-US" altLang="zh-CN" sz="2400" b="1">
                <a:latin typeface="Times New Roman" panose="02020603050405020304" charset="0"/>
              </a:rPr>
              <a:t>. </a:t>
            </a:r>
            <a:endParaRPr lang="en-US" altLang="zh-CN" sz="2400" b="1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dirty="0" smtClean="0">
                <a:latin typeface="华文楷体" panose="02010600040101010101" charset="-122"/>
                <a:ea typeface="华文楷体" panose="02010600040101010101" charset="-122"/>
              </a:rPr>
              <a:t>主要内容</a:t>
            </a:r>
            <a:endParaRPr lang="zh-CN" altLang="en-US" sz="5400" b="1" dirty="0" smtClean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latin typeface="华文楷体" panose="02010600040101010101" charset="-122"/>
                <a:ea typeface="华文楷体" panose="02010600040101010101" charset="-122"/>
              </a:rPr>
              <a:t>期刊作者</a:t>
            </a:r>
            <a:endParaRPr lang="zh-CN" altLang="en-US" sz="3200" b="1" dirty="0" smtClean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latin typeface="华文楷体" panose="02010600040101010101" charset="-122"/>
                <a:ea typeface="华文楷体" panose="02010600040101010101" charset="-122"/>
              </a:rPr>
              <a:t>背景及摘要</a:t>
            </a:r>
            <a:endParaRPr lang="zh-CN" altLang="en-US" sz="3200" b="1" dirty="0" smtClean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latin typeface="华文楷体" panose="02010600040101010101" charset="-122"/>
                <a:ea typeface="华文楷体" panose="02010600040101010101" charset="-122"/>
              </a:rPr>
              <a:t>研究内容</a:t>
            </a:r>
            <a:endParaRPr lang="zh-CN" altLang="en-US" sz="3200" b="1" dirty="0" smtClean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latin typeface="华文楷体" panose="02010600040101010101" charset="-122"/>
                <a:ea typeface="华文楷体" panose="02010600040101010101" charset="-122"/>
              </a:rPr>
              <a:t>结果与分析</a:t>
            </a:r>
            <a:endParaRPr lang="zh-CN" altLang="en-US" sz="3200" b="1" dirty="0" smtClean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latin typeface="华文楷体" panose="02010600040101010101" charset="-122"/>
                <a:ea typeface="华文楷体" panose="02010600040101010101" charset="-122"/>
              </a:rPr>
              <a:t>讨论与结论</a:t>
            </a:r>
            <a:endParaRPr lang="zh-CN" altLang="en-US" sz="3200" b="1" dirty="0" smtClean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3200" b="1" dirty="0" smtClean="0">
                <a:latin typeface="华文楷体" panose="02010600040101010101" charset="-122"/>
                <a:ea typeface="华文楷体" panose="02010600040101010101" charset="-122"/>
              </a:rPr>
              <a:t>对比思考</a:t>
            </a:r>
            <a:endParaRPr lang="zh-CN" altLang="en-US" sz="3200" b="1" dirty="0" smtClean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讨论与结论</a:t>
            </a:r>
            <a:endParaRPr lang="zh-CN" altLang="en-US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94690" y="2496820"/>
            <a:ext cx="1037907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lang="en-US" sz="2400" b="1">
                <a:latin typeface="Times New Roman" panose="02020603050405020304" charset="0"/>
                <a:ea typeface="华文楷体" panose="02010600040101010101" charset="-122"/>
              </a:rPr>
              <a:t>C</a:t>
            </a:r>
            <a:r>
              <a:rPr sz="2400" b="1">
                <a:latin typeface="Times New Roman" panose="02020603050405020304" charset="0"/>
                <a:ea typeface="华文楷体" panose="02010600040101010101" charset="-122"/>
              </a:rPr>
              <a:t>ommonly </a:t>
            </a:r>
            <a:r>
              <a:rPr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available</a:t>
            </a:r>
            <a:r>
              <a:rPr sz="2400" b="1">
                <a:latin typeface="Times New Roman" panose="02020603050405020304" charset="0"/>
                <a:ea typeface="华文楷体" panose="02010600040101010101" charset="-122"/>
              </a:rPr>
              <a:t> and are </a:t>
            </a:r>
            <a:r>
              <a:rPr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easily</a:t>
            </a:r>
            <a:r>
              <a:rPr sz="2400" b="1">
                <a:latin typeface="Times New Roman" panose="02020603050405020304" charset="0"/>
                <a:ea typeface="华文楷体" panose="02010600040101010101" charset="-122"/>
              </a:rPr>
              <a:t> assessed at the bedside </a:t>
            </a:r>
            <a:r>
              <a:rPr lang="en-US" sz="2400" b="1">
                <a:latin typeface="Times New Roman" panose="02020603050405020304" charset="0"/>
                <a:ea typeface="华文楷体" panose="02010600040101010101" charset="-122"/>
              </a:rPr>
              <a:t>(performance superior)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</a:t>
            </a: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Nearly any specified sensitivity,  superior specificity , and vice versa</a:t>
            </a: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Learns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patterns in the trends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and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correlations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among extended vitals </a:t>
            </a: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Experiments to be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relatively resistant 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( loss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availability ) </a:t>
            </a: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Plan to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integrate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of the InSight algorithm in an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ICU setting</a:t>
            </a:r>
            <a:endParaRPr lang="en-US" altLang="zh-CN" sz="2400" b="1">
              <a:solidFill>
                <a:srgbClr val="FF0000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690" y="1851660"/>
            <a:ext cx="46329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00B0F0"/>
              </a:buClr>
              <a:buFont typeface="Wingdings" panose="05000000000000000000" charset="0"/>
              <a:buChar char="Ø"/>
            </a:pPr>
            <a:r>
              <a:rPr lang="en-US" altLang="zh-CN" sz="2800" b="1">
                <a:latin typeface="Times New Roman" panose="02020603050405020304" charset="0"/>
              </a:rPr>
              <a:t> </a:t>
            </a:r>
            <a:r>
              <a:rPr lang="en-US" altLang="zh-CN" sz="2800" b="1" i="1">
                <a:latin typeface="Times New Roman" panose="02020603050405020304" charset="0"/>
              </a:rPr>
              <a:t>Principal Findings</a:t>
            </a:r>
            <a:endParaRPr lang="en-US" altLang="zh-CN" sz="2800" b="1" i="1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讨论与结论</a:t>
            </a:r>
            <a:endParaRPr lang="zh-CN" altLang="en-US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94690" y="2496820"/>
            <a:ext cx="10379075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lang="en-US" sz="2400" b="1">
                <a:latin typeface="Times New Roman" panose="02020603050405020304" charset="0"/>
                <a:ea typeface="华文楷体" panose="02010600040101010101" charset="-122"/>
              </a:rPr>
              <a:t>Not design a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manual scoring</a:t>
            </a:r>
            <a:r>
              <a:rPr lang="en-US" sz="2400" b="1">
                <a:latin typeface="Times New Roman" panose="02020603050405020304" charset="0"/>
                <a:ea typeface="华文楷体" panose="02010600040101010101" charset="-122"/>
              </a:rPr>
              <a:t> system , but an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automatic EHR-integrated</a:t>
            </a:r>
            <a:r>
              <a:rPr lang="en-US" sz="2400" b="1">
                <a:latin typeface="Times New Roman" panose="02020603050405020304" charset="0"/>
                <a:ea typeface="华文楷体" panose="02010600040101010101" charset="-122"/>
              </a:rPr>
              <a:t> system</a:t>
            </a:r>
            <a:endParaRPr lang="en-US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Gold standard :  Sepsis onset is a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poorly define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d event </a:t>
            </a: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indent="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None/>
            </a:pP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                                identification of an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onset time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</a:t>
            </a: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Metavision system( suspected infection )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no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CareVue system</a:t>
            </a:r>
            <a:endParaRPr lang="en-US" altLang="zh-CN" sz="2400" b="1">
              <a:solidFill>
                <a:srgbClr val="FF0000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A single center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( generalization )</a:t>
            </a:r>
            <a:endParaRPr lang="en-US" altLang="zh-CN" sz="2400" b="1">
              <a:solidFill>
                <a:srgbClr val="FF0000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690" y="1851660"/>
            <a:ext cx="46329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00B0F0"/>
              </a:buClr>
              <a:buFont typeface="Wingdings" panose="05000000000000000000" charset="0"/>
              <a:buChar char="Ø"/>
            </a:pPr>
            <a:r>
              <a:rPr lang="en-US" altLang="zh-CN" sz="2800" b="1">
                <a:latin typeface="Times New Roman" panose="02020603050405020304" charset="0"/>
              </a:rPr>
              <a:t> </a:t>
            </a:r>
            <a:r>
              <a:rPr lang="en-US" altLang="zh-CN" sz="2800" b="1" i="1">
                <a:latin typeface="Times New Roman" panose="02020603050405020304" charset="0"/>
              </a:rPr>
              <a:t>Limitations</a:t>
            </a:r>
            <a:endParaRPr lang="en-US" altLang="zh-CN" sz="2800" b="1" i="1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讨论与结论</a:t>
            </a:r>
            <a:endParaRPr lang="zh-CN" altLang="en-US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94690" y="2405380"/>
            <a:ext cx="10379075" cy="3931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sz="2400" b="1"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lang="en-US" sz="2400" b="1">
                <a:latin typeface="Times New Roman" panose="02020603050405020304" charset="0"/>
                <a:ea typeface="华文楷体" panose="02010600040101010101" charset="-122"/>
              </a:rPr>
              <a:t>U</a:t>
            </a:r>
            <a:r>
              <a:rPr sz="2400" b="1">
                <a:latin typeface="Times New Roman" panose="02020603050405020304" charset="0"/>
                <a:ea typeface="华文楷体" panose="02010600040101010101" charset="-122"/>
              </a:rPr>
              <a:t>se </a:t>
            </a:r>
            <a:r>
              <a:rPr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simple</a:t>
            </a:r>
            <a:r>
              <a:rPr sz="2400" b="1">
                <a:latin typeface="Times New Roman" panose="02020603050405020304" charset="0"/>
                <a:ea typeface="华文楷体" panose="02010600040101010101" charset="-122"/>
              </a:rPr>
              <a:t> and readily </a:t>
            </a:r>
            <a:r>
              <a:rPr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available</a:t>
            </a:r>
            <a:r>
              <a:rPr sz="2400" b="1">
                <a:latin typeface="Times New Roman" panose="02020603050405020304" charset="0"/>
                <a:ea typeface="华文楷体" panose="02010600040101010101" charset="-122"/>
              </a:rPr>
              <a:t> patient dataside </a:t>
            </a:r>
            <a:r>
              <a:rPr lang="en-US" sz="2400" b="1">
                <a:latin typeface="Times New Roman" panose="02020603050405020304" charset="0"/>
                <a:ea typeface="华文楷体" panose="02010600040101010101" charset="-122"/>
              </a:rPr>
              <a:t>(performance superior SPAS II/SOFA)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</a:t>
            </a: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Without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requiring the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lab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oratory tests (machine learning methods)</a:t>
            </a: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Learns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patterns in the trends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and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correlations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among extended vitals </a:t>
            </a: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Resistant to performance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 degradation (significant random data deletion) </a:t>
            </a: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Applicable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autonomously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in an EHR-integrated environment and offers a</a:t>
            </a:r>
            <a:endParaRPr lang="en-US" altLang="zh-CN" sz="2400" b="1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indent="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rPr>
              <a:t>     high-performance alternative (without any additional data)</a:t>
            </a:r>
            <a:endParaRPr lang="en-US" altLang="zh-CN" sz="2400" b="1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4690" y="1851660"/>
            <a:ext cx="463296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00B0F0"/>
              </a:buClr>
              <a:buFont typeface="Wingdings" panose="05000000000000000000" charset="0"/>
              <a:buChar char="Ø"/>
            </a:pPr>
            <a:r>
              <a:rPr lang="en-US" altLang="zh-CN" sz="2800" b="1">
                <a:latin typeface="Times New Roman" panose="02020603050405020304" charset="0"/>
              </a:rPr>
              <a:t> </a:t>
            </a:r>
            <a:r>
              <a:rPr lang="en-US" altLang="zh-CN" sz="2800" b="1" i="1">
                <a:latin typeface="Times New Roman" panose="02020603050405020304" charset="0"/>
              </a:rPr>
              <a:t>Conclusion</a:t>
            </a:r>
            <a:endParaRPr lang="en-US" altLang="zh-CN" sz="2800" b="1" i="1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对比思考</a:t>
            </a:r>
            <a:endParaRPr lang="zh-CN" altLang="en-US" sz="4400" b="1" dirty="0"/>
          </a:p>
        </p:txBody>
      </p:sp>
      <p:graphicFrame>
        <p:nvGraphicFramePr>
          <p:cNvPr id="3" name="表格 2"/>
          <p:cNvGraphicFramePr/>
          <p:nvPr/>
        </p:nvGraphicFramePr>
        <p:xfrm>
          <a:off x="748030" y="1806575"/>
          <a:ext cx="10634980" cy="492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165"/>
                <a:gridCol w="3910330"/>
                <a:gridCol w="3499485"/>
              </a:tblGrid>
              <a:tr h="66421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</a:rPr>
                        <a:t>TREWScore</a:t>
                      </a:r>
                      <a:endParaRPr lang="en-US" altLang="zh-CN" sz="2800">
                        <a:latin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</a:rPr>
                        <a:t>InSight</a:t>
                      </a:r>
                      <a:endParaRPr lang="en-US" altLang="zh-CN" sz="2800"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lt1"/>
                          </a:solidFill>
                          <a:latin typeface="Times New Roman" panose="02020603050405020304" charset="0"/>
                        </a:rPr>
                        <a:t>Target</a:t>
                      </a:r>
                      <a:endParaRPr lang="en-US" altLang="zh-CN" sz="2800" b="1">
                        <a:solidFill>
                          <a:schemeClr val="lt1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Septic shock</a:t>
                      </a:r>
                      <a:endParaRPr lang="en-US" altLang="zh-CN" sz="2800" b="1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Sepsis</a:t>
                      </a:r>
                      <a:endParaRPr lang="en-US" altLang="zh-CN" sz="2800" b="1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7924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lt1"/>
                          </a:solidFill>
                          <a:latin typeface="Times New Roman" panose="02020603050405020304" charset="0"/>
                        </a:rPr>
                        <a:t>Database/Definition</a:t>
                      </a:r>
                      <a:endParaRPr lang="en-US" altLang="zh-CN" sz="2800" b="1">
                        <a:solidFill>
                          <a:schemeClr val="lt1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charset="0"/>
                          <a:sym typeface="+mn-ea"/>
                        </a:rPr>
                        <a:t>MIMIC-II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charset="0"/>
                          <a:sym typeface="+mn-ea"/>
                        </a:rPr>
                        <a:t>Sepsis 1.0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charset="0"/>
                          <a:sym typeface="+mn-ea"/>
                        </a:rPr>
                        <a:t>MIMIC-III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charset="0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charset="0"/>
                          <a:sym typeface="+mn-ea"/>
                        </a:rPr>
                        <a:t>Sepsis 3.0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664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lt1"/>
                          </a:solidFill>
                          <a:latin typeface="Times New Roman" panose="02020603050405020304" charset="0"/>
                        </a:rPr>
                        <a:t>Features</a:t>
                      </a:r>
                      <a:endParaRPr lang="en-US" altLang="zh-CN" sz="2800" b="1">
                        <a:solidFill>
                          <a:schemeClr val="lt1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vital / lab/ SOFA, SIRS (</a:t>
                      </a:r>
                      <a:r>
                        <a:rPr lang="en-US" altLang="zh-CN" sz="2800" b="1">
                          <a:solidFill>
                            <a:srgbClr val="3333FF"/>
                          </a:solidFill>
                          <a:latin typeface="Times New Roman" panose="02020603050405020304" charset="0"/>
                        </a:rPr>
                        <a:t>54个-26个</a:t>
                      </a:r>
                      <a:r>
                        <a:rPr lang="en-US" altLang="zh-CN" sz="2800" b="1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)</a:t>
                      </a:r>
                      <a:endParaRPr lang="en-US" altLang="zh-CN" sz="2800" b="1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SBP, PP, HR, RR, T,SpO2, AGE, GCS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  <a:tr h="664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lt1"/>
                          </a:solidFill>
                          <a:latin typeface="Times New Roman" panose="02020603050405020304" charset="0"/>
                        </a:rPr>
                        <a:t>Method</a:t>
                      </a:r>
                      <a:endParaRPr lang="en-US" altLang="zh-CN" sz="2800" b="1">
                        <a:solidFill>
                          <a:schemeClr val="lt1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6421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800" b="1">
                        <a:solidFill>
                          <a:schemeClr val="lt1"/>
                        </a:solidFill>
                        <a:latin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800" b="1">
                          <a:solidFill>
                            <a:schemeClr val="lt1"/>
                          </a:solidFill>
                          <a:latin typeface="Times New Roman" panose="02020603050405020304" charset="0"/>
                        </a:rPr>
                        <a:t>Performance</a:t>
                      </a:r>
                      <a:endParaRPr lang="en-US" altLang="zh-CN" sz="2800" b="1">
                        <a:solidFill>
                          <a:schemeClr val="lt1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28.2 h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ROC 0.83(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MEWS/RSP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)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4 h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ROC 0.88 (</a:t>
                      </a:r>
                      <a:r>
                        <a:rPr lang="en-US" altLang="zh-CN" sz="1800" b="1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qSOFA , MEWS, SIRS, SOFA, SAPAS II</a:t>
                      </a: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)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5665" y="4940935"/>
            <a:ext cx="2546350" cy="571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610" y="4940935"/>
            <a:ext cx="2295525" cy="5708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对比思考</a:t>
            </a:r>
            <a:endParaRPr lang="zh-CN" altLang="en-US" sz="4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79450" y="1989455"/>
            <a:ext cx="10182225" cy="417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3200" b="1">
                <a:latin typeface="华文楷体" panose="02010600040101010101" charset="-122"/>
                <a:ea typeface="华文楷体" panose="02010600040101010101" charset="-122"/>
              </a:rPr>
              <a:t> </a:t>
            </a:r>
            <a:r>
              <a:rPr lang="zh-CN" altLang="en-US" sz="3200" b="1">
                <a:latin typeface="华文楷体" panose="02010600040101010101" charset="-122"/>
                <a:ea typeface="华文楷体" panose="02010600040101010101" charset="-122"/>
              </a:rPr>
              <a:t>特征选取 </a:t>
            </a:r>
            <a:r>
              <a:rPr lang="en-US" altLang="zh-CN" sz="3200" b="1">
                <a:latin typeface="华文楷体" panose="02010600040101010101" charset="-122"/>
                <a:ea typeface="华文楷体" panose="02010600040101010101" charset="-122"/>
              </a:rPr>
              <a:t>(</a:t>
            </a:r>
            <a:r>
              <a:rPr lang="en-US" altLang="zh-CN" sz="2800" b="1">
                <a:solidFill>
                  <a:srgbClr val="3333FF"/>
                </a:solidFill>
                <a:latin typeface="Times New Roman" panose="02020603050405020304" charset="0"/>
                <a:ea typeface="华文楷体" panose="02010600040101010101" charset="-122"/>
              </a:rPr>
              <a:t>Easily、Trend</a:t>
            </a:r>
            <a:r>
              <a:rPr lang="zh-CN" altLang="en-US" sz="2800" b="1">
                <a:solidFill>
                  <a:srgbClr val="3333FF"/>
                </a:solidFill>
                <a:latin typeface="Times New Roman" panose="02020603050405020304" charset="0"/>
                <a:ea typeface="华文楷体" panose="02010600040101010101" charset="-122"/>
              </a:rPr>
              <a:t>、</a:t>
            </a:r>
            <a:r>
              <a:rPr lang="en-US" altLang="zh-CN" sz="2800" b="1">
                <a:solidFill>
                  <a:srgbClr val="3333FF"/>
                </a:solidFill>
                <a:latin typeface="Times New Roman" panose="02020603050405020304" charset="0"/>
                <a:ea typeface="华文楷体" panose="02010600040101010101" charset="-122"/>
              </a:rPr>
              <a:t>Interaction</a:t>
            </a:r>
            <a:r>
              <a:rPr lang="en-US" altLang="zh-CN" sz="3200" b="1">
                <a:latin typeface="Times New Roman" panose="02020603050405020304" charset="0"/>
                <a:ea typeface="华文楷体" panose="02010600040101010101" charset="-122"/>
              </a:rPr>
              <a:t>)</a:t>
            </a:r>
            <a:endParaRPr lang="en-US" altLang="zh-CN" sz="32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3200" b="1"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lang="zh-CN" altLang="en-US" sz="3200" b="1">
                <a:latin typeface="Times New Roman" panose="02020603050405020304" charset="0"/>
                <a:ea typeface="华文楷体" panose="02010600040101010101" charset="-122"/>
              </a:rPr>
              <a:t>预测的方法</a:t>
            </a:r>
            <a:endParaRPr lang="zh-CN" altLang="en-US" sz="32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zh-CN" altLang="en-US" sz="3200" b="1">
                <a:latin typeface="Times New Roman" panose="02020603050405020304" charset="0"/>
                <a:ea typeface="华文楷体" panose="02010600040101010101" charset="-122"/>
              </a:rPr>
              <a:t> 插值的方法</a:t>
            </a:r>
            <a:endParaRPr lang="zh-CN" altLang="en-US" sz="32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zh-CN" altLang="en-US" sz="3200" b="1"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lang="en-US" altLang="zh-CN" sz="3200" b="1">
                <a:latin typeface="Times New Roman" panose="02020603050405020304" charset="0"/>
                <a:ea typeface="华文楷体" panose="02010600040101010101" charset="-122"/>
              </a:rPr>
              <a:t>Septic shock</a:t>
            </a:r>
            <a:r>
              <a:rPr lang="zh-CN" altLang="en-US" sz="3200" b="1">
                <a:latin typeface="Times New Roman" panose="02020603050405020304" charset="0"/>
                <a:ea typeface="华文楷体" panose="02010600040101010101" charset="-122"/>
              </a:rPr>
              <a:t>预测时间，效果？</a:t>
            </a:r>
            <a:endParaRPr lang="zh-CN" altLang="en-US" sz="32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zh-CN" altLang="en-US" sz="3200" b="1">
                <a:latin typeface="Times New Roman" panose="02020603050405020304" charset="0"/>
                <a:ea typeface="华文楷体" panose="02010600040101010101" charset="-122"/>
              </a:rPr>
              <a:t> 一位患者 </a:t>
            </a:r>
            <a:r>
              <a:rPr lang="en-US" altLang="zh-CN" sz="3200" b="1">
                <a:latin typeface="Times New Roman" panose="02020603050405020304" charset="0"/>
                <a:ea typeface="华文楷体" panose="02010600040101010101" charset="-122"/>
              </a:rPr>
              <a:t>BIDMC </a:t>
            </a:r>
            <a:r>
              <a:rPr lang="en-US" altLang="zh-CN" sz="3200" b="1"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→ 301 ?</a:t>
            </a:r>
            <a:endParaRPr lang="zh-CN" altLang="en-US" sz="32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85750" indent="-285750">
              <a:buClr>
                <a:srgbClr val="1CADE4"/>
              </a:buClr>
              <a:buFont typeface="Wingdings" panose="05000000000000000000" charset="0"/>
              <a:buChar char="n"/>
            </a:pPr>
            <a:endParaRPr lang="en-US" altLang="en-US" sz="2800" b="1">
              <a:latin typeface="Times New Roman" panose="02020603050405020304" charset="0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82340" y="2587625"/>
            <a:ext cx="5227320" cy="1682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600" b="1" i="1">
                <a:latin typeface="Arial Black" panose="020B0A04020102020204" charset="0"/>
              </a:rPr>
              <a:t>Thanks!</a:t>
            </a:r>
            <a:endParaRPr lang="en-US" altLang="zh-CN" sz="9600" b="1" i="1">
              <a:latin typeface="Arial Black" panose="020B0A0402010202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4325" y="327025"/>
            <a:ext cx="4129405" cy="2533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-13970"/>
            <a:ext cx="7799705" cy="3624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140" y="3165475"/>
            <a:ext cx="3836670" cy="36982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8760" y="3779520"/>
            <a:ext cx="7279640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n"/>
            </a:pP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Receiver Operating Characteristic(接受者操作特性曲线)</a:t>
            </a: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1-specificity (x)</a:t>
            </a: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Sensitivity (y)</a:t>
            </a: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期刊作者</a:t>
            </a:r>
            <a:endParaRPr lang="zh-CN" altLang="en-US" sz="4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539115" y="2085340"/>
            <a:ext cx="10767060" cy="1645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 JMIR (Journal of Medical Internet Research)</a:t>
            </a:r>
            <a:endParaRPr lang="en-US" altLang="zh-CN" sz="2800" b="1">
              <a:solidFill>
                <a:schemeClr val="tx1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Times New Roman" panose="02020603050405020304" charset="0"/>
                <a:ea typeface="华文楷体" panose="02010600040101010101" charset="-122"/>
              </a:rPr>
              <a:t>HEALTH CARE SCIENCES &amp; SERVICES (医院管理) 排名第 2 位 ；</a:t>
            </a:r>
            <a:endParaRPr lang="en-US" altLang="zh-CN" sz="20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MEDICAL INFORMATICS</a:t>
            </a:r>
            <a:r>
              <a:rPr lang="en-US" altLang="zh-CN" sz="2000" b="1">
                <a:latin typeface="Times New Roman" panose="02020603050405020304" charset="0"/>
                <a:ea typeface="华文楷体" panose="02010600040101010101" charset="-122"/>
              </a:rPr>
              <a:t> (医学</a:t>
            </a:r>
            <a:r>
              <a:rPr lang="zh-CN" altLang="en-US" sz="2000" b="1">
                <a:latin typeface="Times New Roman" panose="02020603050405020304" charset="0"/>
                <a:ea typeface="华文楷体" panose="02010600040101010101" charset="-122"/>
              </a:rPr>
              <a:t>信息</a:t>
            </a:r>
            <a:r>
              <a:rPr lang="en-US" altLang="zh-CN" sz="2000" b="1">
                <a:latin typeface="Times New Roman" panose="02020603050405020304" charset="0"/>
                <a:ea typeface="华文楷体" panose="02010600040101010101" charset="-122"/>
              </a:rPr>
              <a:t>) 排名第 1 位 .</a:t>
            </a:r>
            <a:endParaRPr lang="en-US" altLang="zh-CN" sz="2000" b="1">
              <a:latin typeface="Times New Roman" panose="02020603050405020304" charset="0"/>
              <a:ea typeface="华文楷体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115" y="3877945"/>
            <a:ext cx="10767060" cy="1645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 Thomas Desautels</a:t>
            </a:r>
            <a:endParaRPr lang="en-US" altLang="zh-CN" sz="2800" b="1">
              <a:solidFill>
                <a:schemeClr val="tx1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Times New Roman" panose="02020603050405020304" charset="0"/>
                <a:ea typeface="华文楷体" panose="02010600040101010101" charset="-122"/>
              </a:rPr>
              <a:t>Senior Engineer (Biomedical and Machine Learning R&amp;D)</a:t>
            </a:r>
            <a:endParaRPr lang="en-US" altLang="zh-CN" sz="20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Times New Roman" panose="02020603050405020304" charset="0"/>
                <a:ea typeface="华文楷体" panose="02010600040101010101" charset="-122"/>
              </a:rPr>
              <a:t>A machine-learning software system for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 detection of sepsis and septic shock</a:t>
            </a:r>
            <a:r>
              <a:rPr lang="en-US" altLang="zh-CN" sz="2000" b="1">
                <a:latin typeface="Times New Roman" panose="02020603050405020304" charset="0"/>
                <a:ea typeface="华文楷体" panose="02010600040101010101" charset="-122"/>
              </a:rPr>
              <a:t> in ICU</a:t>
            </a:r>
            <a:endParaRPr lang="en-US" altLang="zh-CN" sz="2000" b="1">
              <a:latin typeface="Times New Roman" panose="02020603050405020304" charset="0"/>
              <a:ea typeface="华文楷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6085" y="2315210"/>
            <a:ext cx="1221740" cy="11855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365" y="4130675"/>
            <a:ext cx="1140460" cy="1140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背景及摘要</a:t>
            </a:r>
            <a:endParaRPr lang="zh-CN" altLang="en-US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12470" y="1890395"/>
            <a:ext cx="1076706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 Sepsis</a:t>
            </a:r>
            <a:endParaRPr lang="en-US" altLang="zh-CN" sz="2800" b="1">
              <a:solidFill>
                <a:schemeClr val="tx1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</a:rPr>
              <a:t>由感染所致的全身炎症反应综合征</a:t>
            </a: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</a:rPr>
              <a:t>机体感染后产生的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失控反应</a:t>
            </a: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</a:rPr>
              <a:t>所导致的危及生命的器官功能障碍</a:t>
            </a:r>
            <a:endParaRPr lang="zh-CN" altLang="en-US" sz="2400" b="1">
              <a:latin typeface="Times New Roman" panose="02020603050405020304" charset="0"/>
              <a:ea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9455" y="3680460"/>
            <a:ext cx="10767060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 Sepsis 1.0</a:t>
            </a:r>
            <a:endParaRPr lang="en-US" altLang="zh-CN" sz="2800" b="1">
              <a:solidFill>
                <a:schemeClr val="tx1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marL="628650" lvl="2" indent="-457200">
              <a:lnSpc>
                <a:spcPct val="150000"/>
              </a:lnSpc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Infection + SIRS</a:t>
            </a:r>
            <a:endParaRPr lang="en-US" altLang="zh-CN" sz="2400" b="1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 </a:t>
            </a:r>
            <a:r>
              <a:rPr lang="en-US" altLang="zh-CN" sz="2800" b="1">
                <a:latin typeface="Times New Roman" panose="02020603050405020304" charset="0"/>
                <a:ea typeface="Arial Unicode MS" panose="020B0604020202020204" charset="-122"/>
                <a:sym typeface="+mn-ea"/>
              </a:rPr>
              <a:t>Sepsis 3.0</a:t>
            </a:r>
            <a:endParaRPr lang="zh-CN" altLang="en-US" sz="2400" b="1">
              <a:latin typeface="Times New Roman" panose="02020603050405020304" charset="0"/>
              <a:ea typeface="华文楷体" panose="02010600040101010101" charset="-122"/>
            </a:endParaRPr>
          </a:p>
        </p:txBody>
      </p:sp>
      <p:sp>
        <p:nvSpPr>
          <p:cNvPr id="5" name="右弧形箭头 4"/>
          <p:cNvSpPr/>
          <p:nvPr/>
        </p:nvSpPr>
        <p:spPr>
          <a:xfrm>
            <a:off x="9913620" y="2795270"/>
            <a:ext cx="417195" cy="7232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250" y="401955"/>
            <a:ext cx="6801485" cy="6080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890" y="1117600"/>
            <a:ext cx="3353435" cy="458851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662940" y="959485"/>
            <a:ext cx="3422015" cy="412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295400" y="2781300"/>
            <a:ext cx="1981200" cy="88392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415" y="135255"/>
            <a:ext cx="11027410" cy="6689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背景及摘要</a:t>
            </a:r>
            <a:endParaRPr lang="zh-CN" altLang="en-US" sz="4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12470" y="1849120"/>
            <a:ext cx="10767060" cy="2834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 Study, validate a sepsis prediction method ——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InSight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InSight (machine learning classification system )</a:t>
            </a:r>
            <a:endParaRPr lang="en-US" altLang="zh-CN" sz="2400" b="1">
              <a:solidFill>
                <a:schemeClr val="tx1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Contain: vitals,  SPO2, GCS, and age (</a:t>
            </a:r>
            <a:r>
              <a:rPr lang="en-US" altLang="zh-CN" sz="2400" b="1">
                <a:solidFill>
                  <a:srgbClr val="00B0F0"/>
                </a:solidFill>
                <a:latin typeface="Times New Roman" panose="02020603050405020304" charset="0"/>
                <a:ea typeface="Arial Unicode MS" panose="020B0604020202020204" charset="-122"/>
              </a:rPr>
              <a:t>easily obtain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)</a:t>
            </a:r>
            <a:endParaRPr lang="en-US" altLang="zh-CN" sz="2400" b="1">
              <a:solidFill>
                <a:schemeClr val="tx1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marL="914400" lvl="1" indent="-457200">
              <a:lnSpc>
                <a:spcPct val="150000"/>
              </a:lnSpc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MIMIC-III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(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Multiparameter Intelligent Monitoring in Intensive Care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)  +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ea typeface="Arial Unicode MS" panose="020B0604020202020204" charset="-122"/>
              </a:rPr>
              <a:t>Sepsis-3</a:t>
            </a:r>
            <a:endParaRPr lang="en-US" altLang="zh-CN" sz="2400" b="1">
              <a:solidFill>
                <a:srgbClr val="FF0000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indent="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None/>
            </a:pPr>
            <a:endParaRPr lang="en-US" altLang="zh-CN" sz="2000" b="1">
              <a:latin typeface="Times New Roman" panose="02020603050405020304" charset="0"/>
              <a:ea typeface="华文楷体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1995" y="4211955"/>
            <a:ext cx="10767060" cy="2103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Arial Unicode MS" panose="020B0604020202020204" charset="-122"/>
              </a:rPr>
              <a:t> Results</a:t>
            </a:r>
            <a:endParaRPr lang="en-US" altLang="zh-CN" sz="2800" b="1">
              <a:solidFill>
                <a:schemeClr val="tx1"/>
              </a:solidFill>
              <a:latin typeface="Times New Roman" panose="02020603050405020304" charset="0"/>
              <a:ea typeface="Arial Unicode MS" panose="020B0604020202020204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1 ~ 4 h</a:t>
            </a:r>
            <a:r>
              <a:rPr lang="en-US" altLang="zh-CN" sz="2000" b="1">
                <a:latin typeface="Times New Roman" panose="02020603050405020304" charset="0"/>
                <a:ea typeface="华文楷体" panose="02010600040101010101" charset="-122"/>
              </a:rPr>
              <a:t> preceding sepsis onset</a:t>
            </a:r>
            <a:endParaRPr lang="en-US" altLang="zh-CN" sz="20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AUROC = 0.88</a:t>
            </a:r>
            <a:r>
              <a:rPr lang="en-US" altLang="zh-CN" sz="2000" b="1">
                <a:latin typeface="Times New Roman" panose="02020603050405020304" charset="0"/>
                <a:ea typeface="华文楷体" panose="02010600040101010101" charset="-122"/>
              </a:rPr>
              <a:t> (SIRS = 0.609, qSOFA:0.772, MEWS:0.803, SAPS II:0.7, SOFA = 0.725)</a:t>
            </a:r>
            <a:endParaRPr lang="en-US" altLang="zh-CN" sz="20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800100" lvl="1" indent="-342900">
              <a:lnSpc>
                <a:spcPct val="150000"/>
              </a:lnSpc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Delete 60% data</a:t>
            </a:r>
            <a:r>
              <a:rPr lang="en-US" altLang="zh-CN" sz="2000" b="1">
                <a:latin typeface="Times New Roman" panose="02020603050405020304" charset="0"/>
                <a:ea typeface="华文楷体" panose="02010600040101010101" charset="-122"/>
              </a:rPr>
              <a:t> —— good robustness (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AUROC = 0.781</a:t>
            </a:r>
            <a:r>
              <a:rPr lang="en-US" altLang="zh-CN" sz="20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 </a:t>
            </a:r>
            <a:r>
              <a:rPr lang="en-US" altLang="zh-CN" sz="2000" b="1">
                <a:latin typeface="Times New Roman" panose="02020603050405020304" charset="0"/>
                <a:ea typeface="华文楷体" panose="02010600040101010101" charset="-122"/>
              </a:rPr>
              <a:t>)</a:t>
            </a:r>
            <a:endParaRPr lang="en-US" altLang="zh-CN" sz="2000" b="1">
              <a:latin typeface="Times New Roman" panose="02020603050405020304" charset="0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研究内容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214880"/>
            <a:ext cx="9720073" cy="4023360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华文楷体" panose="02010600040101010101" charset="-122"/>
                <a:ea typeface="华文楷体" panose="02010600040101010101" charset="-122"/>
              </a:rPr>
              <a:t>数据集准备</a:t>
            </a:r>
            <a:endParaRPr lang="zh-CN" altLang="en-US" sz="2800" b="1" dirty="0" smtClean="0">
              <a:latin typeface="华文楷体" panose="02010600040101010101" charset="-122"/>
              <a:ea typeface="华文楷体" panose="02010600040101010101" charset="-122"/>
            </a:endParaRPr>
          </a:p>
          <a:p>
            <a:pPr lvl="4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华文楷体" panose="02010600040101010101" charset="-122"/>
                <a:ea typeface="华文楷体" panose="02010600040101010101" charset="-122"/>
              </a:rPr>
              <a:t>数据提取和插补</a:t>
            </a:r>
            <a:endParaRPr lang="zh-CN" altLang="en-US" sz="2400" b="1" dirty="0" smtClean="0">
              <a:latin typeface="华文楷体" panose="02010600040101010101" charset="-122"/>
              <a:ea typeface="华文楷体" panose="02010600040101010101" charset="-122"/>
            </a:endParaRPr>
          </a:p>
          <a:p>
            <a:pPr lvl="4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华文楷体" panose="02010600040101010101" charset="-122"/>
                <a:ea typeface="华文楷体" panose="02010600040101010101" charset="-122"/>
              </a:rPr>
              <a:t>金标准</a:t>
            </a:r>
            <a:endParaRPr lang="zh-CN" altLang="en-US" sz="2400" b="1" dirty="0" smtClean="0">
              <a:latin typeface="华文楷体" panose="02010600040101010101" charset="-122"/>
              <a:ea typeface="华文楷体" panose="02010600040101010101" charset="-122"/>
            </a:endParaRPr>
          </a:p>
          <a:p>
            <a:pPr lvl="4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华文楷体" panose="02010600040101010101" charset="-122"/>
                <a:ea typeface="华文楷体" panose="02010600040101010101" charset="-122"/>
              </a:rPr>
              <a:t>临床测量选择和病人纳入</a:t>
            </a:r>
            <a:endParaRPr lang="zh-CN" altLang="en-US" sz="2400" b="1" dirty="0" smtClean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华文楷体" panose="02010600040101010101" charset="-122"/>
                <a:ea typeface="华文楷体" panose="02010600040101010101" charset="-122"/>
              </a:rPr>
              <a:t>机器学习算法</a:t>
            </a:r>
            <a:endParaRPr lang="zh-CN" altLang="en-US" sz="2800" b="1" dirty="0" smtClean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华文楷体" panose="02010600040101010101" charset="-122"/>
                <a:ea typeface="华文楷体" panose="02010600040101010101" charset="-122"/>
              </a:rPr>
              <a:t>设计实验</a:t>
            </a:r>
            <a:endParaRPr lang="zh-CN" altLang="en-US" sz="2800" b="1" dirty="0" smtClean="0">
              <a:latin typeface="华文楷体" panose="02010600040101010101" charset="-122"/>
              <a:ea typeface="华文楷体" panose="02010600040101010101" charset="-122"/>
            </a:endParaRPr>
          </a:p>
          <a:p>
            <a:pPr lvl="4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华文楷体" panose="02010600040101010101" charset="-122"/>
                <a:ea typeface="华文楷体" panose="02010600040101010101" charset="-122"/>
              </a:rPr>
              <a:t>评估时间性能</a:t>
            </a:r>
            <a:endParaRPr lang="zh-CN" altLang="en-US" sz="2400" b="1" dirty="0" smtClean="0">
              <a:latin typeface="华文楷体" panose="02010600040101010101" charset="-122"/>
              <a:ea typeface="华文楷体" panose="02010600040101010101" charset="-122"/>
            </a:endParaRPr>
          </a:p>
          <a:p>
            <a:pPr lvl="4"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华文楷体" panose="02010600040101010101" charset="-122"/>
                <a:ea typeface="华文楷体" panose="02010600040101010101" charset="-122"/>
              </a:rPr>
              <a:t>测试数据缺失性能</a:t>
            </a:r>
            <a:endParaRPr lang="zh-CN" altLang="en-US" sz="2400" b="1" dirty="0" smtClean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/>
              <a:t>研究内容 </a:t>
            </a:r>
            <a:r>
              <a:rPr lang="en-US" altLang="zh-CN" sz="4400" b="1" dirty="0"/>
              <a:t>— </a:t>
            </a:r>
            <a:r>
              <a:rPr lang="en-US" altLang="zh-CN" sz="4000" b="1" dirty="0"/>
              <a:t>数据集准备</a:t>
            </a:r>
            <a:endParaRPr lang="en-US" altLang="zh-CN" sz="40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94690" y="2309495"/>
            <a:ext cx="10182225" cy="3147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1CADE4"/>
              </a:buClr>
              <a:buFont typeface="Wingdings" panose="05000000000000000000" charset="0"/>
              <a:buChar char="n"/>
            </a:pPr>
            <a:r>
              <a:rPr lang="en-US" altLang="zh-CN" sz="3200" b="1">
                <a:latin typeface="华文楷体" panose="02010600040101010101" charset="-122"/>
                <a:ea typeface="华文楷体" panose="02010600040101010101" charset="-122"/>
              </a:rPr>
              <a:t> 数据提取和插补</a:t>
            </a:r>
            <a:endParaRPr lang="en-US" altLang="zh-CN" sz="3200" b="1">
              <a:latin typeface="华文楷体" panose="02010600040101010101" charset="-122"/>
              <a:ea typeface="华文楷体" panose="02010600040101010101" charset="-122"/>
            </a:endParaRPr>
          </a:p>
          <a:p>
            <a:pPr marL="457200" indent="-457200">
              <a:lnSpc>
                <a:spcPct val="150000"/>
              </a:lnSpc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Times New Roman" panose="02020603050405020304" charset="0"/>
                <a:ea typeface="华文楷体" panose="02010600040101010101" charset="-122"/>
              </a:rPr>
              <a:t>MIMIC-III (PostgreSQL + Matlab)</a:t>
            </a:r>
            <a:endParaRPr lang="en-US" altLang="zh-CN" sz="28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457200" indent="-457200">
              <a:lnSpc>
                <a:spcPct val="150000"/>
              </a:lnSpc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charset="0"/>
                <a:ea typeface="华文楷体" panose="02010600040101010101" charset="-122"/>
              </a:rPr>
              <a:t>A</a:t>
            </a:r>
            <a:r>
              <a:rPr sz="2800" b="1">
                <a:latin typeface="Times New Roman" panose="02020603050405020304" charset="0"/>
                <a:ea typeface="华文楷体" panose="02010600040101010101" charset="-122"/>
              </a:rPr>
              <a:t> </a:t>
            </a:r>
            <a:r>
              <a:rPr sz="28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bin</a:t>
            </a:r>
            <a:r>
              <a:rPr sz="2800" b="1">
                <a:latin typeface="Times New Roman" panose="02020603050405020304" charset="0"/>
                <a:ea typeface="华文楷体" panose="02010600040101010101" charset="-122"/>
              </a:rPr>
              <a:t> width of one hour </a:t>
            </a:r>
            <a:r>
              <a:rPr lang="en-US" sz="2800" b="1">
                <a:latin typeface="Times New Roman" panose="02020603050405020304" charset="0"/>
                <a:ea typeface="华文楷体" panose="02010600040101010101" charset="-122"/>
              </a:rPr>
              <a:t>(average)</a:t>
            </a:r>
            <a:endParaRPr lang="en-US" sz="28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457200" indent="-457200">
              <a:lnSpc>
                <a:spcPct val="150000"/>
              </a:lnSpc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ea typeface="华文楷体" panose="02010600040101010101" charset="-122"/>
              </a:rPr>
              <a:t>Missing data are imputed using a “carry-forward” system (most </a:t>
            </a:r>
            <a:r>
              <a:rPr lang="en-US" altLang="en-US" sz="28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rPr>
              <a:t>recent bin</a:t>
            </a:r>
            <a:r>
              <a:rPr lang="en-US" altLang="en-US" sz="2800" b="1">
                <a:latin typeface="Times New Roman" panose="02020603050405020304" charset="0"/>
                <a:ea typeface="华文楷体" panose="02010600040101010101" charset="-122"/>
              </a:rPr>
              <a:t> value)</a:t>
            </a:r>
            <a:endParaRPr lang="en-US" altLang="en-US" sz="2800" b="1">
              <a:latin typeface="Times New Roman" panose="02020603050405020304" charset="0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Wingdings" panose="05000000000000000000" charset="0"/>
          <a:buChar char="n"/>
          <a:defRPr lang="en-US" altLang="zh-CN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3729</Words>
  <Application>WPS 演示</Application>
  <PresentationFormat>宽屏</PresentationFormat>
  <Paragraphs>218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26</vt:i4>
      </vt:variant>
    </vt:vector>
  </HeadingPairs>
  <TitlesOfParts>
    <vt:vector size="47" baseType="lpstr">
      <vt:lpstr>Arial</vt:lpstr>
      <vt:lpstr>宋体</vt:lpstr>
      <vt:lpstr>Wingdings</vt:lpstr>
      <vt:lpstr>Wingdings</vt:lpstr>
      <vt:lpstr>Tw Cen MT</vt:lpstr>
      <vt:lpstr>Wingdings 3</vt:lpstr>
      <vt:lpstr>华文楷体</vt:lpstr>
      <vt:lpstr>Times New Roman</vt:lpstr>
      <vt:lpstr>Arial Unicode MS</vt:lpstr>
      <vt:lpstr>微软雅黑</vt:lpstr>
      <vt:lpstr>Tw Cen MT Condensed</vt:lpstr>
      <vt:lpstr>华文仿宋</vt:lpstr>
      <vt:lpstr>Calibri</vt:lpstr>
      <vt:lpstr>Arial Black</vt:lpstr>
      <vt:lpstr>积分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主要内容</vt:lpstr>
      <vt:lpstr>期刊作者</vt:lpstr>
      <vt:lpstr>背景及摘要</vt:lpstr>
      <vt:lpstr>PowerPoint 演示文稿</vt:lpstr>
      <vt:lpstr>PowerPoint 演示文稿</vt:lpstr>
      <vt:lpstr>背景及摘要</vt:lpstr>
      <vt:lpstr>研究内容</vt:lpstr>
      <vt:lpstr>研究内容 — 数据集准备</vt:lpstr>
      <vt:lpstr>研究内容 — 数据集准备</vt:lpstr>
      <vt:lpstr>研究内容 — 数据集准备</vt:lpstr>
      <vt:lpstr>研究内容 — 数据集准备</vt:lpstr>
      <vt:lpstr>研究内容 — 数据集准备</vt:lpstr>
      <vt:lpstr>研究内容 — 机器学习算法</vt:lpstr>
      <vt:lpstr>研究内容 — 机器学习算法</vt:lpstr>
      <vt:lpstr>研究内容 — 设计实验</vt:lpstr>
      <vt:lpstr>结果与分析</vt:lpstr>
      <vt:lpstr>结果与分析</vt:lpstr>
      <vt:lpstr>结果与分析</vt:lpstr>
      <vt:lpstr>讨论与结论</vt:lpstr>
      <vt:lpstr>讨论与结论</vt:lpstr>
      <vt:lpstr>讨论与结论</vt:lpstr>
      <vt:lpstr>对比思考</vt:lpstr>
      <vt:lpstr>对比思考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2016年度总结及计划</dc:title>
  <dc:creator>李沛尧</dc:creator>
  <cp:lastModifiedBy>XLXRZS</cp:lastModifiedBy>
  <cp:revision>13</cp:revision>
  <dcterms:created xsi:type="dcterms:W3CDTF">2017-01-12T00:47:00Z</dcterms:created>
  <dcterms:modified xsi:type="dcterms:W3CDTF">2017-03-20T05:10:50Z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