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4" r:id="rId2"/>
    <p:sldId id="270" r:id="rId3"/>
    <p:sldId id="259" r:id="rId4"/>
    <p:sldId id="265" r:id="rId5"/>
    <p:sldId id="266" r:id="rId6"/>
    <p:sldId id="267" r:id="rId7"/>
    <p:sldId id="269" r:id="rId8"/>
    <p:sldId id="275" r:id="rId9"/>
    <p:sldId id="276" r:id="rId10"/>
    <p:sldId id="278" r:id="rId11"/>
    <p:sldId id="271" r:id="rId12"/>
    <p:sldId id="272" r:id="rId13"/>
    <p:sldId id="273" r:id="rId14"/>
    <p:sldId id="274" r:id="rId15"/>
    <p:sldId id="281" r:id="rId16"/>
    <p:sldId id="279" r:id="rId17"/>
    <p:sldId id="28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5"/>
    <p:restoredTop sz="97097"/>
  </p:normalViewPr>
  <p:slideViewPr>
    <p:cSldViewPr snapToGrid="0">
      <p:cViewPr>
        <p:scale>
          <a:sx n="138" d="100"/>
          <a:sy n="138" d="100"/>
        </p:scale>
        <p:origin x="256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3:57:16.11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18 8027,'23'-17'0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3:57:16.11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18 8027,'23'-17'0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3:57:16.11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18 8027,'23'-17'0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13:57:16.11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18 8027,'23'-17'0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C6B5E0F-997A-FF20-0BBC-3DF4A835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07" y="4274781"/>
            <a:ext cx="6131629" cy="23706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E534ED-12FF-41A9-7B16-0D2DCD218379}"/>
              </a:ext>
            </a:extLst>
          </p:cNvPr>
          <p:cNvSpPr txBox="1"/>
          <p:nvPr/>
        </p:nvSpPr>
        <p:spPr>
          <a:xfrm>
            <a:off x="1469113" y="1745507"/>
            <a:ext cx="9253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/>
              <a:t>Overview</a:t>
            </a:r>
            <a:r>
              <a:rPr kumimoji="1" lang="en-US" altLang="zh-CN"/>
              <a:t>: </a:t>
            </a:r>
            <a:r>
              <a:rPr kumimoji="1" lang="zh-CN" altLang="en-US"/>
              <a:t>结合了伪标签和一致性正则化做弱监督的一个工作是</a:t>
            </a:r>
            <a:r>
              <a:rPr kumimoji="1" lang="en-US" altLang="zh-CN"/>
              <a:t>CPS</a:t>
            </a:r>
            <a:r>
              <a:rPr kumimoji="1" lang="zh-CN" altLang="en-US"/>
              <a:t>，即有标签图像的直接监督 </a:t>
            </a:r>
            <a:r>
              <a:rPr kumimoji="1" lang="en-US" altLang="zh-CN"/>
              <a:t>+</a:t>
            </a:r>
            <a:r>
              <a:rPr kumimoji="1" lang="zh-CN" altLang="en-US"/>
              <a:t> 无标签图像的伪标签交叉监督。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b="1"/>
              <a:t>Method</a:t>
            </a:r>
            <a:r>
              <a:rPr kumimoji="1" lang="zh-CN" altLang="en-US"/>
              <a:t>：两个结构一样、初始化不同的网络，图像</a:t>
            </a:r>
            <a:r>
              <a:rPr kumimoji="1" lang="en-US" altLang="zh-CN"/>
              <a:t>X</a:t>
            </a:r>
            <a:r>
              <a:rPr kumimoji="1" lang="zh-CN" altLang="en-US"/>
              <a:t>经过同样的增强后分别输入，得到两个</a:t>
            </a:r>
            <a:r>
              <a:rPr kumimoji="1" lang="en-US" altLang="zh-CN"/>
              <a:t>prediction map(P1,P2), </a:t>
            </a:r>
            <a:r>
              <a:rPr kumimoji="1" lang="zh-CN" altLang="en-US"/>
              <a:t>再经过</a:t>
            </a:r>
            <a:r>
              <a:rPr kumimoji="1" lang="en-US" altLang="zh-CN"/>
              <a:t>argmax</a:t>
            </a:r>
            <a:r>
              <a:rPr kumimoji="1" lang="zh-CN" altLang="en-US"/>
              <a:t>得到伪标签</a:t>
            </a:r>
            <a:r>
              <a:rPr kumimoji="1" lang="en-US" altLang="zh-CN"/>
              <a:t>(Y1,Y2)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b="1"/>
              <a:t>Remark</a:t>
            </a:r>
            <a:r>
              <a:rPr kumimoji="1" lang="en-US" altLang="zh-CN"/>
              <a:t>: </a:t>
            </a:r>
            <a:r>
              <a:rPr kumimoji="1" lang="zh-CN" altLang="en-US"/>
              <a:t>如果要对这个流程做改进，可以考虑在改善有标签的监督损失同时：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zh-CN" altLang="en-US"/>
              <a:t>挑选伪标签 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en-US" altLang="zh-CN"/>
              <a:t>refine</a:t>
            </a:r>
            <a:r>
              <a:rPr kumimoji="1" lang="zh-CN" altLang="en-US"/>
              <a:t>伪标签</a:t>
            </a:r>
            <a:endParaRPr kumimoji="1"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1C6493-3237-8055-42D6-E0FC8120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838"/>
            <a:ext cx="7729728" cy="1188720"/>
          </a:xfrm>
        </p:spPr>
        <p:txBody>
          <a:bodyPr/>
          <a:lstStyle/>
          <a:p>
            <a:r>
              <a:rPr lang="en-US" altLang="zh-CN"/>
              <a:t>backbone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44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4D4B7-C759-14E6-3089-1D0BF1BD120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kumimoji="1" lang="en-US" altLang="zh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Refine Pseudo Labels</a:t>
            </a: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E7C46783-22D2-04FB-6727-5573945D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152984"/>
            <a:ext cx="6250769" cy="43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14:cNvPr>
              <p14:cNvContentPartPr/>
              <p14:nvPr/>
            </p14:nvContentPartPr>
            <p14:xfrm>
              <a:off x="5694632" y="3087097"/>
              <a:ext cx="8640" cy="6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512" y="3071977"/>
                <a:ext cx="3924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0893DDC8-6FCE-4520-B20F-23F0731B0B18}"/>
              </a:ext>
            </a:extLst>
          </p:cNvPr>
          <p:cNvSpPr/>
          <p:nvPr/>
        </p:nvSpPr>
        <p:spPr>
          <a:xfrm>
            <a:off x="1153080" y="2599920"/>
            <a:ext cx="1280160" cy="1280160"/>
          </a:xfrm>
          <a:prstGeom prst="rect">
            <a:avLst/>
          </a:prstGeom>
          <a:solidFill>
            <a:srgbClr val="849398">
              <a:alpha val="5000"/>
            </a:srgbClr>
          </a:solidFill>
          <a:ln w="18000" cap="flat" cmpd="sng" algn="ctr">
            <a:solidFill>
              <a:srgbClr val="849398"/>
            </a:solidFill>
            <a:prstDash val="soli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2400">
                <a:solidFill>
                  <a:srgbClr val="849398"/>
                </a:solidFill>
              </a:rPr>
              <a:t>X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97CF935-963F-503B-4409-BDCD4E9EC8D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33240" y="1890346"/>
            <a:ext cx="1338660" cy="13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D35201A-BC75-4EEB-996B-558E020A264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33240" y="3240000"/>
            <a:ext cx="1338660" cy="137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立方体 18">
            <a:extLst>
              <a:ext uri="{FF2B5EF4-FFF2-40B4-BE49-F238E27FC236}">
                <a16:creationId xmlns:a16="http://schemas.microsoft.com/office/drawing/2014/main" id="{F2E22F1E-E886-9D43-29BE-AD16069F7D3B}"/>
              </a:ext>
            </a:extLst>
          </p:cNvPr>
          <p:cNvSpPr/>
          <p:nvPr/>
        </p:nvSpPr>
        <p:spPr>
          <a:xfrm>
            <a:off x="3932858" y="1124272"/>
            <a:ext cx="1216152" cy="121615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C8EFE48-0D42-73EC-92D9-7792FFBEAED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5149010" y="1580329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818D52-DEB6-CA71-306B-F3A93BBE84DA}"/>
              </a:ext>
            </a:extLst>
          </p:cNvPr>
          <p:cNvCxnSpPr>
            <a:cxnSpLocks/>
          </p:cNvCxnSpPr>
          <p:nvPr/>
        </p:nvCxnSpPr>
        <p:spPr>
          <a:xfrm>
            <a:off x="5052060" y="4512241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1F102C-2BA8-3120-FB7F-BC5A55FBB15F}"/>
              </a:ext>
            </a:extLst>
          </p:cNvPr>
          <p:cNvSpPr/>
          <p:nvPr/>
        </p:nvSpPr>
        <p:spPr>
          <a:xfrm>
            <a:off x="6160360" y="112427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025E25-30C6-0382-B0D2-B0428D218E43}"/>
              </a:ext>
            </a:extLst>
          </p:cNvPr>
          <p:cNvSpPr/>
          <p:nvPr/>
        </p:nvSpPr>
        <p:spPr>
          <a:xfrm>
            <a:off x="6160360" y="405504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A85B7CF1-AAEB-50D1-4AD4-A43303A9894A}"/>
              </a:ext>
            </a:extLst>
          </p:cNvPr>
          <p:cNvSpPr/>
          <p:nvPr/>
        </p:nvSpPr>
        <p:spPr>
          <a:xfrm>
            <a:off x="3835908" y="3927981"/>
            <a:ext cx="1216152" cy="121615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/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/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/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blipFill>
                <a:blip r:embed="rId6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/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2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14:cNvPr>
              <p14:cNvContentPartPr/>
              <p14:nvPr/>
            </p14:nvContentPartPr>
            <p14:xfrm>
              <a:off x="5694632" y="3087097"/>
              <a:ext cx="8640" cy="6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512" y="3071977"/>
                <a:ext cx="3924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0893DDC8-6FCE-4520-B20F-23F0731B0B18}"/>
              </a:ext>
            </a:extLst>
          </p:cNvPr>
          <p:cNvSpPr/>
          <p:nvPr/>
        </p:nvSpPr>
        <p:spPr>
          <a:xfrm>
            <a:off x="1153080" y="2599920"/>
            <a:ext cx="1280160" cy="1280160"/>
          </a:xfrm>
          <a:prstGeom prst="rect">
            <a:avLst/>
          </a:prstGeom>
          <a:solidFill>
            <a:srgbClr val="849398">
              <a:alpha val="5000"/>
            </a:srgbClr>
          </a:solidFill>
          <a:ln w="18000" cap="flat" cmpd="sng" algn="ctr">
            <a:solidFill>
              <a:srgbClr val="849398"/>
            </a:solidFill>
            <a:prstDash val="soli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2400">
                <a:solidFill>
                  <a:srgbClr val="849398"/>
                </a:solidFill>
              </a:rPr>
              <a:t>X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97CF935-963F-503B-4409-BDCD4E9EC8D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33240" y="1890346"/>
            <a:ext cx="1338660" cy="13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D35201A-BC75-4EEB-996B-558E020A264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33240" y="3240000"/>
            <a:ext cx="1338660" cy="137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立方体 18">
            <a:extLst>
              <a:ext uri="{FF2B5EF4-FFF2-40B4-BE49-F238E27FC236}">
                <a16:creationId xmlns:a16="http://schemas.microsoft.com/office/drawing/2014/main" id="{F2E22F1E-E886-9D43-29BE-AD16069F7D3B}"/>
              </a:ext>
            </a:extLst>
          </p:cNvPr>
          <p:cNvSpPr/>
          <p:nvPr/>
        </p:nvSpPr>
        <p:spPr>
          <a:xfrm>
            <a:off x="3932858" y="1124272"/>
            <a:ext cx="1216152" cy="121615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C8EFE48-0D42-73EC-92D9-7792FFBEAED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5149010" y="1580329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818D52-DEB6-CA71-306B-F3A93BBE84DA}"/>
              </a:ext>
            </a:extLst>
          </p:cNvPr>
          <p:cNvCxnSpPr>
            <a:cxnSpLocks/>
          </p:cNvCxnSpPr>
          <p:nvPr/>
        </p:nvCxnSpPr>
        <p:spPr>
          <a:xfrm>
            <a:off x="5052060" y="4512241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1F102C-2BA8-3120-FB7F-BC5A55FBB15F}"/>
              </a:ext>
            </a:extLst>
          </p:cNvPr>
          <p:cNvSpPr/>
          <p:nvPr/>
        </p:nvSpPr>
        <p:spPr>
          <a:xfrm>
            <a:off x="6160360" y="112427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025E25-30C6-0382-B0D2-B0428D218E43}"/>
              </a:ext>
            </a:extLst>
          </p:cNvPr>
          <p:cNvSpPr/>
          <p:nvPr/>
        </p:nvSpPr>
        <p:spPr>
          <a:xfrm>
            <a:off x="6160360" y="40550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A85B7CF1-AAEB-50D1-4AD4-A43303A9894A}"/>
              </a:ext>
            </a:extLst>
          </p:cNvPr>
          <p:cNvSpPr/>
          <p:nvPr/>
        </p:nvSpPr>
        <p:spPr>
          <a:xfrm>
            <a:off x="3835908" y="3927981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/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/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/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blipFill>
                <a:blip r:embed="rId6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/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5BC19C4-6B11-255C-0839-1D6A785527D6}"/>
              </a:ext>
            </a:extLst>
          </p:cNvPr>
          <p:cNvSpPr txBox="1"/>
          <p:nvPr/>
        </p:nvSpPr>
        <p:spPr>
          <a:xfrm>
            <a:off x="3771900" y="5277671"/>
            <a:ext cx="358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Step1: Select more reliable network</a:t>
            </a:r>
            <a:endParaRPr kumimoji="1" lang="zh-CN" altLang="en-US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6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14:cNvPr>
              <p14:cNvContentPartPr/>
              <p14:nvPr/>
            </p14:nvContentPartPr>
            <p14:xfrm>
              <a:off x="5694632" y="3087097"/>
              <a:ext cx="8640" cy="6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512" y="3071977"/>
                <a:ext cx="3924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0893DDC8-6FCE-4520-B20F-23F0731B0B18}"/>
              </a:ext>
            </a:extLst>
          </p:cNvPr>
          <p:cNvSpPr/>
          <p:nvPr/>
        </p:nvSpPr>
        <p:spPr>
          <a:xfrm>
            <a:off x="1153080" y="2599920"/>
            <a:ext cx="1280160" cy="1280160"/>
          </a:xfrm>
          <a:prstGeom prst="rect">
            <a:avLst/>
          </a:prstGeom>
          <a:solidFill>
            <a:srgbClr val="849398">
              <a:alpha val="5000"/>
            </a:srgbClr>
          </a:solidFill>
          <a:ln w="18000" cap="flat" cmpd="sng" algn="ctr">
            <a:solidFill>
              <a:srgbClr val="849398"/>
            </a:solidFill>
            <a:prstDash val="soli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altLang="zh-CN" sz="2400">
                <a:solidFill>
                  <a:srgbClr val="849398"/>
                </a:solidFill>
              </a:rPr>
              <a:t>X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97CF935-963F-503B-4409-BDCD4E9EC8D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33240" y="1890346"/>
            <a:ext cx="1338660" cy="13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D35201A-BC75-4EEB-996B-558E020A264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33240" y="3240000"/>
            <a:ext cx="1338660" cy="137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立方体 18">
            <a:extLst>
              <a:ext uri="{FF2B5EF4-FFF2-40B4-BE49-F238E27FC236}">
                <a16:creationId xmlns:a16="http://schemas.microsoft.com/office/drawing/2014/main" id="{F2E22F1E-E886-9D43-29BE-AD16069F7D3B}"/>
              </a:ext>
            </a:extLst>
          </p:cNvPr>
          <p:cNvSpPr/>
          <p:nvPr/>
        </p:nvSpPr>
        <p:spPr>
          <a:xfrm>
            <a:off x="3932858" y="1124272"/>
            <a:ext cx="1216152" cy="121615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C8EFE48-0D42-73EC-92D9-7792FFBEAED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5149010" y="1580329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818D52-DEB6-CA71-306B-F3A93BBE84DA}"/>
              </a:ext>
            </a:extLst>
          </p:cNvPr>
          <p:cNvCxnSpPr>
            <a:cxnSpLocks/>
          </p:cNvCxnSpPr>
          <p:nvPr/>
        </p:nvCxnSpPr>
        <p:spPr>
          <a:xfrm>
            <a:off x="5052060" y="4512241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1F102C-2BA8-3120-FB7F-BC5A55FBB15F}"/>
              </a:ext>
            </a:extLst>
          </p:cNvPr>
          <p:cNvSpPr/>
          <p:nvPr/>
        </p:nvSpPr>
        <p:spPr>
          <a:xfrm>
            <a:off x="6160360" y="112427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025E25-30C6-0382-B0D2-B0428D218E43}"/>
              </a:ext>
            </a:extLst>
          </p:cNvPr>
          <p:cNvSpPr/>
          <p:nvPr/>
        </p:nvSpPr>
        <p:spPr>
          <a:xfrm>
            <a:off x="6160360" y="405504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CCDD0E9-E318-5685-5918-BBF4B8E43681}"/>
              </a:ext>
            </a:extLst>
          </p:cNvPr>
          <p:cNvCxnSpPr>
            <a:cxnSpLocks/>
          </p:cNvCxnSpPr>
          <p:nvPr/>
        </p:nvCxnSpPr>
        <p:spPr>
          <a:xfrm>
            <a:off x="7074760" y="4512241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F143E3C-0F5B-65F9-6AF5-197500452B10}"/>
              </a:ext>
            </a:extLst>
          </p:cNvPr>
          <p:cNvSpPr/>
          <p:nvPr/>
        </p:nvSpPr>
        <p:spPr>
          <a:xfrm>
            <a:off x="8183060" y="40550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137365E-AB41-C0AE-ED0D-2A006705170D}"/>
              </a:ext>
            </a:extLst>
          </p:cNvPr>
          <p:cNvCxnSpPr>
            <a:cxnSpLocks/>
          </p:cNvCxnSpPr>
          <p:nvPr/>
        </p:nvCxnSpPr>
        <p:spPr>
          <a:xfrm flipH="1">
            <a:off x="7312152" y="4376341"/>
            <a:ext cx="284578" cy="307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E4CC415-066C-6389-B678-3ECE6ACDE4C7}"/>
              </a:ext>
            </a:extLst>
          </p:cNvPr>
          <p:cNvCxnSpPr>
            <a:cxnSpLocks/>
          </p:cNvCxnSpPr>
          <p:nvPr/>
        </p:nvCxnSpPr>
        <p:spPr>
          <a:xfrm flipH="1">
            <a:off x="7464675" y="4376341"/>
            <a:ext cx="284578" cy="307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立方体 49">
            <a:extLst>
              <a:ext uri="{FF2B5EF4-FFF2-40B4-BE49-F238E27FC236}">
                <a16:creationId xmlns:a16="http://schemas.microsoft.com/office/drawing/2014/main" id="{A85B7CF1-AAEB-50D1-4AD4-A43303A9894A}"/>
              </a:ext>
            </a:extLst>
          </p:cNvPr>
          <p:cNvSpPr/>
          <p:nvPr/>
        </p:nvSpPr>
        <p:spPr>
          <a:xfrm>
            <a:off x="3835908" y="3927981"/>
            <a:ext cx="1216152" cy="121615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/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386C84A-F576-7791-1886-F4D003E48C4A}"/>
                  </a:ext>
                </a:extLst>
              </p:cNvPr>
              <p:cNvSpPr txBox="1"/>
              <p:nvPr/>
            </p:nvSpPr>
            <p:spPr>
              <a:xfrm>
                <a:off x="8419354" y="4327575"/>
                <a:ext cx="44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386C84A-F576-7791-1886-F4D003E4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354" y="4327575"/>
                <a:ext cx="4418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/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/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blipFill>
                <a:blip r:embed="rId7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/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E1D7CE5-B23B-33E7-DAA6-171E7AAD17BE}"/>
              </a:ext>
            </a:extLst>
          </p:cNvPr>
          <p:cNvSpPr txBox="1"/>
          <p:nvPr/>
        </p:nvSpPr>
        <p:spPr>
          <a:xfrm>
            <a:off x="7454441" y="524197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Step2: Refine pseudo label</a:t>
            </a:r>
            <a:endParaRPr kumimoji="1" lang="zh-CN" altLang="en-US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8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14:cNvPr>
              <p14:cNvContentPartPr/>
              <p14:nvPr/>
            </p14:nvContentPartPr>
            <p14:xfrm>
              <a:off x="5694632" y="3087097"/>
              <a:ext cx="8640" cy="6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CE1B999-01F5-29AD-7158-CA937AE33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512" y="3071977"/>
                <a:ext cx="392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893DDC8-6FCE-4520-B20F-23F0731B0B18}"/>
                  </a:ext>
                </a:extLst>
              </p:cNvPr>
              <p:cNvSpPr/>
              <p:nvPr/>
            </p:nvSpPr>
            <p:spPr>
              <a:xfrm>
                <a:off x="1153080" y="2599920"/>
                <a:ext cx="1280160" cy="1280160"/>
              </a:xfrm>
              <a:prstGeom prst="rect">
                <a:avLst/>
              </a:prstGeom>
              <a:solidFill>
                <a:srgbClr val="849398">
                  <a:alpha val="5000"/>
                </a:srgbClr>
              </a:solidFill>
              <a:ln w="18000" cap="flat" cmpd="sng" algn="ctr">
                <a:solidFill>
                  <a:srgbClr val="849398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84939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849398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849398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US" altLang="zh-CN" sz="2400">
                  <a:solidFill>
                    <a:srgbClr val="849398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893DDC8-6FCE-4520-B20F-23F0731B0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80" y="2599920"/>
                <a:ext cx="1280160" cy="1280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8000" cap="flat" cmpd="sng" algn="ctr">
                <a:solidFill>
                  <a:srgbClr val="849398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97CF935-963F-503B-4409-BDCD4E9EC8D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33240" y="1890346"/>
            <a:ext cx="1338660" cy="13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D35201A-BC75-4EEB-996B-558E020A264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33240" y="3240000"/>
            <a:ext cx="1338660" cy="137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立方体 18">
            <a:extLst>
              <a:ext uri="{FF2B5EF4-FFF2-40B4-BE49-F238E27FC236}">
                <a16:creationId xmlns:a16="http://schemas.microsoft.com/office/drawing/2014/main" id="{F2E22F1E-E886-9D43-29BE-AD16069F7D3B}"/>
              </a:ext>
            </a:extLst>
          </p:cNvPr>
          <p:cNvSpPr/>
          <p:nvPr/>
        </p:nvSpPr>
        <p:spPr>
          <a:xfrm>
            <a:off x="3932858" y="1124272"/>
            <a:ext cx="1216152" cy="121615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C8EFE48-0D42-73EC-92D9-7792FFBEAED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5149010" y="1580329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818D52-DEB6-CA71-306B-F3A93BBE84DA}"/>
              </a:ext>
            </a:extLst>
          </p:cNvPr>
          <p:cNvCxnSpPr>
            <a:cxnSpLocks/>
          </p:cNvCxnSpPr>
          <p:nvPr/>
        </p:nvCxnSpPr>
        <p:spPr>
          <a:xfrm>
            <a:off x="5052060" y="4512241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1F102C-2BA8-3120-FB7F-BC5A55FBB15F}"/>
              </a:ext>
            </a:extLst>
          </p:cNvPr>
          <p:cNvSpPr/>
          <p:nvPr/>
        </p:nvSpPr>
        <p:spPr>
          <a:xfrm>
            <a:off x="6160360" y="112427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025E25-30C6-0382-B0D2-B0428D218E43}"/>
              </a:ext>
            </a:extLst>
          </p:cNvPr>
          <p:cNvSpPr/>
          <p:nvPr/>
        </p:nvSpPr>
        <p:spPr>
          <a:xfrm>
            <a:off x="6160360" y="405504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CCDD0E9-E318-5685-5918-BBF4B8E43681}"/>
              </a:ext>
            </a:extLst>
          </p:cNvPr>
          <p:cNvCxnSpPr>
            <a:cxnSpLocks/>
          </p:cNvCxnSpPr>
          <p:nvPr/>
        </p:nvCxnSpPr>
        <p:spPr>
          <a:xfrm>
            <a:off x="7074760" y="4512241"/>
            <a:ext cx="104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F143E3C-0F5B-65F9-6AF5-197500452B10}"/>
              </a:ext>
            </a:extLst>
          </p:cNvPr>
          <p:cNvSpPr/>
          <p:nvPr/>
        </p:nvSpPr>
        <p:spPr>
          <a:xfrm>
            <a:off x="8183060" y="40550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D8FB2FA-4B87-7A2D-6939-02E1A51E4DC8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074760" y="1581472"/>
            <a:ext cx="1108300" cy="2426414"/>
          </a:xfrm>
          <a:prstGeom prst="straightConnector1">
            <a:avLst/>
          </a:prstGeom>
          <a:ln>
            <a:solidFill>
              <a:schemeClr val="dk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137365E-AB41-C0AE-ED0D-2A006705170D}"/>
              </a:ext>
            </a:extLst>
          </p:cNvPr>
          <p:cNvCxnSpPr>
            <a:cxnSpLocks/>
          </p:cNvCxnSpPr>
          <p:nvPr/>
        </p:nvCxnSpPr>
        <p:spPr>
          <a:xfrm flipH="1">
            <a:off x="7312152" y="4376341"/>
            <a:ext cx="284578" cy="307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E4CC415-066C-6389-B678-3ECE6ACDE4C7}"/>
              </a:ext>
            </a:extLst>
          </p:cNvPr>
          <p:cNvCxnSpPr>
            <a:cxnSpLocks/>
          </p:cNvCxnSpPr>
          <p:nvPr/>
        </p:nvCxnSpPr>
        <p:spPr>
          <a:xfrm flipH="1">
            <a:off x="7464675" y="4376341"/>
            <a:ext cx="284578" cy="307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立方体 49">
            <a:extLst>
              <a:ext uri="{FF2B5EF4-FFF2-40B4-BE49-F238E27FC236}">
                <a16:creationId xmlns:a16="http://schemas.microsoft.com/office/drawing/2014/main" id="{A85B7CF1-AAEB-50D1-4AD4-A43303A9894A}"/>
              </a:ext>
            </a:extLst>
          </p:cNvPr>
          <p:cNvSpPr/>
          <p:nvPr/>
        </p:nvSpPr>
        <p:spPr>
          <a:xfrm>
            <a:off x="3835908" y="3927981"/>
            <a:ext cx="1216152" cy="121615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/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2E6D55-72C0-506B-BED0-ECB3C0F5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62" y="4312512"/>
                <a:ext cx="4418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386C84A-F576-7791-1886-F4D003E48C4A}"/>
                  </a:ext>
                </a:extLst>
              </p:cNvPr>
              <p:cNvSpPr txBox="1"/>
              <p:nvPr/>
            </p:nvSpPr>
            <p:spPr>
              <a:xfrm>
                <a:off x="8419354" y="4327575"/>
                <a:ext cx="44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386C84A-F576-7791-1886-F4D003E4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354" y="4327575"/>
                <a:ext cx="4418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/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56A5648-22E1-0B2A-C69E-39917095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005" y="1395663"/>
                <a:ext cx="582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/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A52D27-5FFD-8201-0826-67C26A62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34" y="1691355"/>
                <a:ext cx="285031" cy="369332"/>
              </a:xfrm>
              <a:prstGeom prst="rect">
                <a:avLst/>
              </a:prstGeom>
              <a:blipFill>
                <a:blip r:embed="rId8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/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E931D6-A180-806F-1344-B19A21B4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08" y="4497178"/>
                <a:ext cx="8374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A7A498-1154-412E-D430-98FD941058B1}"/>
                  </a:ext>
                </a:extLst>
              </p:cNvPr>
              <p:cNvSpPr txBox="1"/>
              <p:nvPr/>
            </p:nvSpPr>
            <p:spPr>
              <a:xfrm>
                <a:off x="7596730" y="2645471"/>
                <a:ext cx="295382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𝑝𝑠𝑒𝑢𝑑𝑜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A7A498-1154-412E-D430-98FD9410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30" y="2645471"/>
                <a:ext cx="2953821" cy="298415"/>
              </a:xfrm>
              <a:prstGeom prst="rect">
                <a:avLst/>
              </a:prstGeom>
              <a:blipFill>
                <a:blip r:embed="rId10"/>
                <a:stretch>
                  <a:fillRect l="-1288" t="-8333" r="-1288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71058F-E27B-DCFB-1DC7-0DA361EBE1CF}"/>
                  </a:ext>
                </a:extLst>
              </p:cNvPr>
              <p:cNvSpPr txBox="1"/>
              <p:nvPr/>
            </p:nvSpPr>
            <p:spPr>
              <a:xfrm>
                <a:off x="5063938" y="6114702"/>
                <a:ext cx="247189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𝑝𝑠𝑒𝑢𝑑𝑜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71058F-E27B-DCFB-1DC7-0DA361EB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38" y="6114702"/>
                <a:ext cx="2471895" cy="298415"/>
              </a:xfrm>
              <a:prstGeom prst="rect">
                <a:avLst/>
              </a:prstGeom>
              <a:blipFill>
                <a:blip r:embed="rId11"/>
                <a:stretch>
                  <a:fillRect l="-1020" t="-8333" r="-510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5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4D4B7-C759-14E6-3089-1D0BF1BD120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kumimoji="1" lang="en-US" altLang="zh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Backbones</a:t>
            </a:r>
          </a:p>
        </p:txBody>
      </p:sp>
      <p:pic>
        <p:nvPicPr>
          <p:cNvPr id="2050" name="Picture 2" descr="图表&#10;&#10;描述已自动生成">
            <a:extLst>
              <a:ext uri="{FF2B5EF4-FFF2-40B4-BE49-F238E27FC236}">
                <a16:creationId xmlns:a16="http://schemas.microsoft.com/office/drawing/2014/main" id="{1BF7E1F8-5F03-040E-749B-94FBA6A427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879513"/>
            <a:ext cx="6250769" cy="49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4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4D4B7-C759-14E6-3089-1D0BF1BD1209}"/>
              </a:ext>
            </a:extLst>
          </p:cNvPr>
          <p:cNvSpPr txBox="1"/>
          <p:nvPr/>
        </p:nvSpPr>
        <p:spPr>
          <a:xfrm>
            <a:off x="643468" y="2638044"/>
            <a:ext cx="3623732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kumimoji="1" lang="en-US" altLang="zh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Dataset</a:t>
            </a:r>
          </a:p>
        </p:txBody>
      </p:sp>
      <p:pic>
        <p:nvPicPr>
          <p:cNvPr id="7" name="内容占位符 6" descr="图形用户界面&#10;&#10;描述已自动生成">
            <a:extLst>
              <a:ext uri="{FF2B5EF4-FFF2-40B4-BE49-F238E27FC236}">
                <a16:creationId xmlns:a16="http://schemas.microsoft.com/office/drawing/2014/main" id="{110548B5-B0EC-794C-2017-364B1D6A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56135"/>
            <a:ext cx="6250769" cy="39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2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4D4B7-C759-14E6-3089-1D0BF1BD120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kumimoji="1" lang="en-US" altLang="zh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Settings</a:t>
            </a:r>
          </a:p>
        </p:txBody>
      </p:sp>
      <p:pic>
        <p:nvPicPr>
          <p:cNvPr id="12" name="内容占位符 11" descr="图片包含 图形用户界面&#10;&#10;描述已自动生成">
            <a:extLst>
              <a:ext uri="{FF2B5EF4-FFF2-40B4-BE49-F238E27FC236}">
                <a16:creationId xmlns:a16="http://schemas.microsoft.com/office/drawing/2014/main" id="{46FD5972-A02A-6C06-DC98-05D284EDD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025" y="2092758"/>
            <a:ext cx="6439414" cy="2672484"/>
          </a:xfrm>
        </p:spPr>
      </p:pic>
    </p:spTree>
    <p:extLst>
      <p:ext uri="{BB962C8B-B14F-4D97-AF65-F5344CB8AC3E}">
        <p14:creationId xmlns:p14="http://schemas.microsoft.com/office/powerpoint/2010/main" val="364706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6DB28-19D5-1903-6B85-8EF206750044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kumimoji="1" lang="en-US" altLang="zh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Future plan: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kumimoji="1" lang="en-US" altLang="zh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Scribble Annotations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9258B-279C-49D2-CE6D-7D61D163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99926"/>
            <a:ext cx="6250769" cy="32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76B8D-452F-F9B8-AC88-95B80FAD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838"/>
            <a:ext cx="7729728" cy="1188720"/>
          </a:xfrm>
        </p:spPr>
        <p:txBody>
          <a:bodyPr/>
          <a:lstStyle/>
          <a:p>
            <a:r>
              <a:rPr lang="en-US" altLang="zh-CN"/>
              <a:t>Select pseudo label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AB2868-AFD7-72F6-05F9-A06F77F21A4D}"/>
              </a:ext>
            </a:extLst>
          </p:cNvPr>
          <p:cNvSpPr txBox="1"/>
          <p:nvPr/>
        </p:nvSpPr>
        <p:spPr>
          <a:xfrm>
            <a:off x="754878" y="1618089"/>
            <a:ext cx="106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Method</a:t>
            </a:r>
            <a:r>
              <a:rPr lang="en-US" altLang="zh-CN"/>
              <a:t>:</a:t>
            </a:r>
            <a:r>
              <a:rPr lang="zh-CN" altLang="en-US"/>
              <a:t> 从两个网络中，挑选性能更好的网络，将它对无标注数据的预测作为伪标签，监督另一个网络</a:t>
            </a:r>
            <a:endParaRPr lang="en-US" altLang="zh-CN"/>
          </a:p>
          <a:p>
            <a:r>
              <a:rPr kumimoji="1" lang="en-US" altLang="zh-CN" b="1"/>
              <a:t>Steps</a:t>
            </a:r>
            <a:r>
              <a:rPr kumimoji="1" lang="en-US" altLang="zh-CN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47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76B8D-452F-F9B8-AC88-95B80FAD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838"/>
            <a:ext cx="7729728" cy="1188720"/>
          </a:xfrm>
        </p:spPr>
        <p:txBody>
          <a:bodyPr/>
          <a:lstStyle/>
          <a:p>
            <a:r>
              <a:rPr lang="en-US" altLang="zh-CN"/>
              <a:t>Refine pseudo label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AB2868-AFD7-72F6-05F9-A06F77F21A4D}"/>
              </a:ext>
            </a:extLst>
          </p:cNvPr>
          <p:cNvSpPr txBox="1"/>
          <p:nvPr/>
        </p:nvSpPr>
        <p:spPr>
          <a:xfrm>
            <a:off x="754878" y="1618089"/>
            <a:ext cx="10682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Method</a:t>
            </a:r>
            <a:r>
              <a:rPr lang="en-US" altLang="zh-CN"/>
              <a:t>: </a:t>
            </a:r>
            <a:r>
              <a:rPr lang="zh-CN" altLang="en-US"/>
              <a:t>识别</a:t>
            </a:r>
            <a:r>
              <a:rPr lang="fr-CA" altLang="zh-CN"/>
              <a:t>pseudo label</a:t>
            </a:r>
            <a:r>
              <a:rPr lang="zh-CN" altLang="en-US"/>
              <a:t>中的噪声</a:t>
            </a:r>
            <a:r>
              <a:rPr lang="en-US" altLang="zh-CN"/>
              <a:t>(</a:t>
            </a:r>
            <a:r>
              <a:rPr lang="zh-CN" altLang="en-US"/>
              <a:t>像素</a:t>
            </a:r>
            <a:r>
              <a:rPr lang="en-US" altLang="zh-CN"/>
              <a:t>)</a:t>
            </a:r>
            <a:r>
              <a:rPr lang="zh-CN" altLang="en-US"/>
              <a:t>，然后修正这些噪声</a:t>
            </a:r>
            <a:r>
              <a:rPr lang="en-US" altLang="zh-CN"/>
              <a:t>(</a:t>
            </a:r>
            <a:r>
              <a:rPr lang="zh-CN" altLang="en-US"/>
              <a:t>因为是二分类任务，所以取反标签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kumimoji="1" lang="en-US" altLang="zh-CN" b="1"/>
              <a:t>Steps</a:t>
            </a:r>
            <a:r>
              <a:rPr kumimoji="1" lang="en-US" altLang="zh-CN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calculate </a:t>
            </a:r>
            <a:r>
              <a:rPr lang="fr-CA" altLang="zh-CN" b="0" i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noisy map</a:t>
            </a:r>
            <a:r>
              <a:rPr lang="fr-CA" altLang="zh-CN" b="0" i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zh-CN" altLang="fr-CA" b="0" i="0">
                <a:solidFill>
                  <a:srgbClr val="1F2328"/>
                </a:solidFill>
                <a:effectLst/>
                <a:latin typeface="-apple-system"/>
              </a:rPr>
              <a:t>即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找出哪些位置的像素可能是错误分割的。可选方法如下：</a:t>
            </a:r>
            <a:endParaRPr lang="en-US" altLang="zh-CN" b="0" i="0">
              <a:solidFill>
                <a:srgbClr val="1F2328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F2328"/>
                </a:solidFill>
                <a:effectLst/>
                <a:highlight>
                  <a:srgbClr val="C0C0C0"/>
                </a:highlight>
                <a:latin typeface="-apple-system"/>
              </a:rPr>
              <a:t>置信学习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：计算预测分割和真实分割的联合概率矩阵，再在每个类别里选择置信度低的像素，把它们当作</a:t>
            </a:r>
            <a:r>
              <a:rPr lang="en-US" altLang="zh-CN" b="0" i="0">
                <a:solidFill>
                  <a:srgbClr val="1F2328"/>
                </a:solidFill>
                <a:effectLst/>
                <a:latin typeface="-apple-system"/>
              </a:rPr>
              <a:t>error</a:t>
            </a:r>
            <a:endParaRPr lang="en-US" altLang="zh-CN">
              <a:solidFill>
                <a:srgbClr val="1F2328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F2328"/>
                </a:solidFill>
                <a:effectLst/>
                <a:highlight>
                  <a:srgbClr val="C0C0C0"/>
                </a:highlight>
                <a:latin typeface="-apple-system"/>
              </a:rPr>
              <a:t>原型学习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：用另一个模型的预测计算</a:t>
            </a:r>
            <a:r>
              <a:rPr lang="en-US" altLang="zh-CN" b="0" i="0">
                <a:solidFill>
                  <a:srgbClr val="1F2328"/>
                </a:solidFill>
                <a:effectLst/>
                <a:latin typeface="-apple-system"/>
              </a:rPr>
              <a:t>prototype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，然后计算每个像素的特征向量与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prototype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的距离，得到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”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真实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”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标签。选择那些预测标签与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”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真实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”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标签矛盾的像素作为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error</a:t>
            </a:r>
            <a:endParaRPr lang="en-US" altLang="zh-CN" b="0" i="0">
              <a:solidFill>
                <a:srgbClr val="1F2328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F2328"/>
                </a:solidFill>
                <a:highlight>
                  <a:srgbClr val="C0C0C0"/>
                </a:highlight>
                <a:latin typeface="-apple-system"/>
              </a:rPr>
              <a:t>熵估计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：</a:t>
            </a:r>
            <a:r>
              <a:rPr kumimoji="1" lang="zh-CN" altLang="en-US"/>
              <a:t>对预测图的每一个像素都计算一个熵，把具有</a:t>
            </a:r>
            <a:r>
              <a:rPr kumimoji="1" lang="en-US" altLang="zh-CN"/>
              <a:t>high entropy</a:t>
            </a:r>
            <a:r>
              <a:rPr kumimoji="1" lang="zh-CN" altLang="en-US"/>
              <a:t>的像素当作</a:t>
            </a:r>
            <a:r>
              <a:rPr kumimoji="1" lang="en-US" altLang="zh-CN"/>
              <a:t>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altLang="zh-CN" b="0" i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lebel refine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. 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即修正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noisy map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对应像素的标签。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可选方法如下：</a:t>
            </a:r>
            <a:endParaRPr lang="en-US" altLang="zh-CN" b="0" i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F2328"/>
                </a:solidFill>
                <a:effectLst/>
                <a:highlight>
                  <a:srgbClr val="C0C0C0"/>
                </a:highlight>
                <a:latin typeface="-apple-system"/>
              </a:rPr>
              <a:t>hard refine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：对</a:t>
            </a:r>
            <a:r>
              <a:rPr lang="en-US" altLang="zh-CN" b="0" i="0">
                <a:solidFill>
                  <a:srgbClr val="1F2328"/>
                </a:solidFill>
                <a:effectLst/>
                <a:latin typeface="-apple-system"/>
              </a:rPr>
              <a:t>error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像素的标签直接取反</a:t>
            </a:r>
            <a:endParaRPr lang="en-US" altLang="zh-CN" b="0" i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F2328"/>
                </a:solidFill>
                <a:effectLst/>
                <a:highlight>
                  <a:srgbClr val="C0C0C0"/>
                </a:highlight>
                <a:latin typeface="-apple-system"/>
              </a:rPr>
              <a:t>soft refine</a:t>
            </a:r>
            <a:r>
              <a:rPr lang="en-US" altLang="zh-CN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不完全地取反</a:t>
            </a:r>
            <a:r>
              <a:rPr lang="en-US" altLang="zh-CN" b="0" i="0">
                <a:solidFill>
                  <a:srgbClr val="1F2328"/>
                </a:solidFill>
                <a:effectLst/>
                <a:latin typeface="-apple-system"/>
              </a:rPr>
              <a:t>					     , \tao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是人工指定的权重，比如</a:t>
            </a:r>
            <a:r>
              <a:rPr lang="en-US" altLang="zh-CN" b="0" i="0">
                <a:solidFill>
                  <a:srgbClr val="1F2328"/>
                </a:solidFill>
                <a:effectLst/>
                <a:latin typeface="-apple-system"/>
              </a:rPr>
              <a:t>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1F2328"/>
                </a:solidFill>
                <a:highlight>
                  <a:srgbClr val="C0C0C0"/>
                </a:highlight>
                <a:latin typeface="-apple-system"/>
              </a:rPr>
              <a:t>dynamically refine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：利用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step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1(3)</a:t>
            </a:r>
            <a:r>
              <a:rPr lang="zh-CN" altLang="en-US">
                <a:solidFill>
                  <a:srgbClr val="1F2328"/>
                </a:solidFill>
                <a:latin typeface="-apple-system"/>
              </a:rPr>
              <a:t>计算的熵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, 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在对噪声分布图上的标签取反的时候</a:t>
            </a:r>
            <a:r>
              <a:rPr lang="en-US" altLang="zh-CN" b="0" i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为熵值大的像素分配小的权重。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注意这一步和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step 1(3)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不能同时采用，否则矛盾。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					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 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 </a:t>
            </a:r>
            <a:r>
              <a:rPr lang="en-US" altLang="zh-CN">
                <a:latin typeface="-apple-system"/>
              </a:rPr>
              <a:t>U</a:t>
            </a:r>
            <a:r>
              <a:rPr lang="zh-CN" altLang="en-US">
                <a:latin typeface="-apple-system"/>
              </a:rPr>
              <a:t>是正则化的噪声分布图</a:t>
            </a:r>
            <a:endParaRPr lang="en-US" altLang="zh-CN" b="0" i="0">
              <a:effectLst/>
              <a:latin typeface="-apple-system"/>
            </a:endParaRPr>
          </a:p>
        </p:txBody>
      </p:sp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B04AFF8E-8B4F-23E2-48AF-2F51B762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20" y="4675856"/>
            <a:ext cx="1655619" cy="297312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5C781B45-A7F5-7DC8-06CF-54256B1A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04" y="5009777"/>
            <a:ext cx="2011795" cy="279606"/>
          </a:xfrm>
          <a:prstGeom prst="rect">
            <a:avLst/>
          </a:prstGeom>
        </p:spPr>
      </p:pic>
      <p:pic>
        <p:nvPicPr>
          <p:cNvPr id="12" name="图片 11" descr="图表&#10;&#10;中度可信度描述已自动生成">
            <a:extLst>
              <a:ext uri="{FF2B5EF4-FFF2-40B4-BE49-F238E27FC236}">
                <a16:creationId xmlns:a16="http://schemas.microsoft.com/office/drawing/2014/main" id="{4403AC1B-35D8-A1FD-513B-032FFAD8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91" y="5250485"/>
            <a:ext cx="2469573" cy="3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C37344-5E5D-B3D5-8A10-7B39E18B8689}"/>
              </a:ext>
            </a:extLst>
          </p:cNvPr>
          <p:cNvSpPr txBox="1"/>
          <p:nvPr/>
        </p:nvSpPr>
        <p:spPr>
          <a:xfrm>
            <a:off x="726393" y="435836"/>
            <a:ext cx="112716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/>
              <a:t>1(1)</a:t>
            </a:r>
            <a:r>
              <a:rPr kumimoji="1" lang="zh-CN" altLang="en-US" b="1"/>
              <a:t>置信学习</a:t>
            </a:r>
            <a:endParaRPr kumimoji="1" lang="en-US" altLang="zh-CN" b="1"/>
          </a:p>
          <a:p>
            <a:endParaRPr kumimoji="1" lang="en-US" altLang="zh-CN"/>
          </a:p>
          <a:p>
            <a:r>
              <a:rPr kumimoji="1" lang="zh-CN" altLang="en-US"/>
              <a:t>假设</a:t>
            </a:r>
            <a:r>
              <a:rPr kumimoji="1" lang="en-US" altLang="zh-CN"/>
              <a:t>model1</a:t>
            </a:r>
            <a:r>
              <a:rPr kumimoji="1" lang="zh-CN" altLang="en-US"/>
              <a:t>预测出了</a:t>
            </a:r>
            <a:r>
              <a:rPr kumimoji="1" lang="en-US" altLang="zh-CN"/>
              <a:t>n</a:t>
            </a:r>
            <a:r>
              <a:rPr kumimoji="1" lang="zh-CN" altLang="en-US"/>
              <a:t>对</a:t>
            </a:r>
            <a:r>
              <a:rPr kumimoji="1" lang="en-US" altLang="zh-CN"/>
              <a:t>(image, probability, label)</a:t>
            </a:r>
            <a:r>
              <a:rPr kumimoji="1" lang="zh-CN" altLang="en-US"/>
              <a:t>，同时</a:t>
            </a:r>
            <a:r>
              <a:rPr kumimoji="1" lang="en-US" altLang="zh-CN"/>
              <a:t>model2</a:t>
            </a:r>
            <a:r>
              <a:rPr kumimoji="1" lang="zh-CN" altLang="en-US"/>
              <a:t>也预测出了</a:t>
            </a:r>
            <a:r>
              <a:rPr kumimoji="1" lang="en-US" altLang="zh-CN"/>
              <a:t>n</a:t>
            </a:r>
            <a:r>
              <a:rPr kumimoji="1" lang="zh-CN" altLang="en-US"/>
              <a:t>对</a:t>
            </a:r>
            <a:r>
              <a:rPr kumimoji="1" lang="en-US" altLang="zh-CN"/>
              <a:t>(image, probability’, label’).</a:t>
            </a:r>
          </a:p>
          <a:p>
            <a:endParaRPr kumimoji="1" lang="en-US" altLang="zh-CN"/>
          </a:p>
          <a:p>
            <a:r>
              <a:rPr kumimoji="1" lang="zh-CN" altLang="en-US"/>
              <a:t>对每一个</a:t>
            </a:r>
            <a:r>
              <a:rPr kumimoji="1" lang="en-US" altLang="zh-CN"/>
              <a:t>pixel, </a:t>
            </a:r>
            <a:r>
              <a:rPr kumimoji="1" lang="zh-CN" altLang="en-US"/>
              <a:t>根据</a:t>
            </a:r>
            <a:r>
              <a:rPr kumimoji="1" lang="en-US" altLang="zh-CN"/>
              <a:t>probability’</a:t>
            </a:r>
            <a:r>
              <a:rPr kumimoji="1" lang="zh-CN" altLang="en-US"/>
              <a:t>计算每一个类的平均概率</a:t>
            </a:r>
            <a:r>
              <a:rPr kumimoji="1" lang="en-US" altLang="zh-CN"/>
              <a:t>t(j). </a:t>
            </a:r>
            <a:r>
              <a:rPr kumimoji="1" lang="zh-CN" altLang="en-US"/>
              <a:t>如果存在某个</a:t>
            </a:r>
            <a:r>
              <a:rPr kumimoji="1" lang="en-US" altLang="zh-CN"/>
              <a:t>pixel, </a:t>
            </a:r>
            <a:r>
              <a:rPr kumimoji="1" lang="zh-CN" altLang="en-US"/>
              <a:t>它的</a:t>
            </a:r>
            <a:r>
              <a:rPr kumimoji="1" lang="en-US" altLang="zh-CN"/>
              <a:t>label = i</a:t>
            </a:r>
            <a:r>
              <a:rPr kumimoji="1" lang="zh-CN" altLang="en-US"/>
              <a:t>，但是</a:t>
            </a:r>
            <a:r>
              <a:rPr kumimoji="1" lang="en-US" altLang="zh-CN"/>
              <a:t>probability(j) &gt; t(j),</a:t>
            </a:r>
            <a:r>
              <a:rPr kumimoji="1" lang="zh-CN" altLang="en-US"/>
              <a:t> 那么就认为它是被错误标注的。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因此就可以计算一个</a:t>
            </a:r>
            <a:r>
              <a:rPr kumimoji="1" lang="en-US" altLang="zh-CN"/>
              <a:t>confusion matrix C, </a:t>
            </a:r>
            <a:r>
              <a:rPr kumimoji="1" lang="zh-CN" altLang="en-US"/>
              <a:t>其中</a:t>
            </a:r>
            <a:r>
              <a:rPr kumimoji="1" lang="en-US" altLang="zh-CN"/>
              <a:t>C[i][j] := # of pixels with label i, but true label is j.</a:t>
            </a:r>
          </a:p>
          <a:p>
            <a:endParaRPr kumimoji="1" lang="en-US" altLang="zh-CN"/>
          </a:p>
          <a:p>
            <a:r>
              <a:rPr kumimoji="1" lang="zh-CN" altLang="en-US"/>
              <a:t>有了</a:t>
            </a:r>
            <a:r>
              <a:rPr kumimoji="1" lang="en-US" altLang="zh-CN"/>
              <a:t>confusion matrix, </a:t>
            </a:r>
            <a:r>
              <a:rPr kumimoji="1" lang="zh-CN" altLang="en-US"/>
              <a:t>就可以进一步计算</a:t>
            </a:r>
            <a:r>
              <a:rPr kumimoji="1" lang="en-US" altLang="zh-CN"/>
              <a:t>label</a:t>
            </a:r>
            <a:r>
              <a:rPr kumimoji="1" lang="zh-CN" altLang="en-US"/>
              <a:t>和</a:t>
            </a:r>
            <a:r>
              <a:rPr kumimoji="1" lang="en-US" altLang="zh-CN"/>
              <a:t>label’</a:t>
            </a:r>
            <a:r>
              <a:rPr kumimoji="1" lang="zh-CN" altLang="en-US"/>
              <a:t>的</a:t>
            </a:r>
            <a:r>
              <a:rPr kumimoji="1" lang="en-US" altLang="zh-CN"/>
              <a:t>joint confident matrix Q: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最后，在每个类里，选择置信概率最低的</a:t>
            </a:r>
            <a:r>
              <a:rPr kumimoji="1" lang="en-US" altLang="zh-CN"/>
              <a:t>									</a:t>
            </a:r>
            <a:r>
              <a:rPr kumimoji="1" lang="zh-CN" altLang="en-US"/>
              <a:t>    个像素作为</a:t>
            </a:r>
            <a:r>
              <a:rPr kumimoji="1" lang="en-US" altLang="zh-CN"/>
              <a:t>error</a:t>
            </a:r>
            <a:endParaRPr kumimoji="1" lang="zh-CN" altLang="en-US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A550FCD-22B5-27C4-6683-3646604F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0" y="3429000"/>
            <a:ext cx="5938834" cy="12376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363767-EE0D-C1BD-389C-DBEB445F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41" y="5069649"/>
            <a:ext cx="4381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4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C37344-5E5D-B3D5-8A10-7B39E18B8689}"/>
              </a:ext>
            </a:extLst>
          </p:cNvPr>
          <p:cNvSpPr txBox="1"/>
          <p:nvPr/>
        </p:nvSpPr>
        <p:spPr>
          <a:xfrm>
            <a:off x="726393" y="435836"/>
            <a:ext cx="11253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/>
              <a:t>1(2)</a:t>
            </a:r>
            <a:r>
              <a:rPr kumimoji="1" lang="zh-CN" altLang="en-US" b="1"/>
              <a:t>原型学习</a:t>
            </a:r>
            <a:endParaRPr kumimoji="1" lang="en-US" altLang="zh-CN" b="1"/>
          </a:p>
          <a:p>
            <a:endParaRPr kumimoji="1" lang="en-US" altLang="zh-CN"/>
          </a:p>
          <a:p>
            <a:r>
              <a:rPr kumimoji="1" lang="zh-CN" altLang="en-US"/>
              <a:t>给定一张无标注的图像</a:t>
            </a:r>
            <a:r>
              <a:rPr kumimoji="1" lang="en-US" altLang="zh-CN"/>
              <a:t>X, model1</a:t>
            </a:r>
            <a:r>
              <a:rPr kumimoji="1" lang="zh-CN" altLang="en-US"/>
              <a:t>、</a:t>
            </a:r>
            <a:r>
              <a:rPr kumimoji="1" lang="en-US" altLang="zh-CN"/>
              <a:t>2</a:t>
            </a:r>
            <a:r>
              <a:rPr kumimoji="1" lang="zh-CN" altLang="en-US"/>
              <a:t>分别产生的伪标签</a:t>
            </a:r>
            <a:r>
              <a:rPr kumimoji="1" lang="en-US" altLang="zh-CN"/>
              <a:t>Y</a:t>
            </a:r>
            <a:r>
              <a:rPr kumimoji="1" lang="zh-CN" altLang="en-US"/>
              <a:t>、</a:t>
            </a:r>
            <a:r>
              <a:rPr kumimoji="1" lang="en-US" altLang="zh-CN"/>
              <a:t>Y‘, model 2</a:t>
            </a:r>
            <a:r>
              <a:rPr kumimoji="1" lang="zh-CN" altLang="en-US"/>
              <a:t>产生的</a:t>
            </a:r>
            <a:r>
              <a:rPr kumimoji="1" lang="en-US" altLang="zh-CN"/>
              <a:t>probability P’ (P‘</a:t>
            </a:r>
            <a:r>
              <a:rPr kumimoji="1" lang="zh-CN" altLang="en-US"/>
              <a:t>经过</a:t>
            </a:r>
            <a:r>
              <a:rPr kumimoji="1" lang="en-US" altLang="zh-CN"/>
              <a:t>argmax</a:t>
            </a:r>
            <a:r>
              <a:rPr kumimoji="1" lang="zh-CN" altLang="en-US"/>
              <a:t>得到</a:t>
            </a:r>
            <a:r>
              <a:rPr kumimoji="1" lang="en-US" altLang="zh-CN"/>
              <a:t>Y’)</a:t>
            </a:r>
            <a:r>
              <a:rPr kumimoji="1" lang="zh-CN" altLang="en-US"/>
              <a:t>和在</a:t>
            </a:r>
            <a:r>
              <a:rPr kumimoji="1" lang="en-US" altLang="zh-CN"/>
              <a:t>classifier</a:t>
            </a:r>
            <a:r>
              <a:rPr kumimoji="1" lang="zh-CN" altLang="en-US"/>
              <a:t>之前的特征图</a:t>
            </a:r>
            <a:r>
              <a:rPr kumimoji="1" lang="en-US" altLang="zh-CN"/>
              <a:t>F‘.</a:t>
            </a:r>
          </a:p>
          <a:p>
            <a:endParaRPr kumimoji="1" lang="en-US" altLang="zh-CN"/>
          </a:p>
          <a:p>
            <a:r>
              <a:rPr kumimoji="1" lang="zh-CN" altLang="en-US"/>
              <a:t>用</a:t>
            </a:r>
            <a:r>
              <a:rPr kumimoji="1" lang="en-US" altLang="zh-CN"/>
              <a:t>Y’</a:t>
            </a:r>
            <a:r>
              <a:rPr kumimoji="1" lang="zh-CN" altLang="en-US"/>
              <a:t>作</a:t>
            </a:r>
            <a:r>
              <a:rPr kumimoji="1" lang="en-US" altLang="zh-CN"/>
              <a:t>mask</a:t>
            </a:r>
            <a:r>
              <a:rPr kumimoji="1" lang="zh-CN" altLang="en-US"/>
              <a:t>，对</a:t>
            </a:r>
            <a:r>
              <a:rPr kumimoji="1" lang="en-US" altLang="zh-CN"/>
              <a:t>F‘</a:t>
            </a:r>
            <a:r>
              <a:rPr kumimoji="1" lang="zh-CN" altLang="en-US"/>
              <a:t>做</a:t>
            </a:r>
            <a:r>
              <a:rPr kumimoji="1" lang="en-US" altLang="zh-CN"/>
              <a:t>confidence-weighted masked average pooling</a:t>
            </a:r>
            <a:r>
              <a:rPr kumimoji="1" lang="zh-CN" altLang="en-US"/>
              <a:t>得到前景和背景的原型</a:t>
            </a:r>
            <a:r>
              <a:rPr kumimoji="1" lang="en-US" altLang="zh-CN"/>
              <a:t>P(obj), P(bg). </a:t>
            </a:r>
            <a:r>
              <a:rPr kumimoji="1" lang="zh-CN" altLang="en-US">
                <a:solidFill>
                  <a:schemeClr val="accent6">
                    <a:lumMod val="75000"/>
                  </a:schemeClr>
                </a:solidFill>
              </a:rPr>
              <a:t>这里的</a:t>
            </a:r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confidence </a:t>
            </a:r>
            <a:r>
              <a:rPr kumimoji="1" lang="zh-CN" altLang="en-US">
                <a:solidFill>
                  <a:schemeClr val="accent6">
                    <a:lumMod val="75000"/>
                  </a:schemeClr>
                </a:solidFill>
              </a:rPr>
              <a:t>就是</a:t>
            </a:r>
            <a:r>
              <a:rPr kumimoji="1" lang="en-US" altLang="zh-CN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kumimoji="1" lang="en-US" altLang="zh-CN"/>
              <a:t>.</a:t>
            </a:r>
          </a:p>
          <a:p>
            <a:endParaRPr kumimoji="1" lang="en-US" altLang="zh-CN"/>
          </a:p>
          <a:p>
            <a:r>
              <a:rPr kumimoji="1" lang="zh-CN" altLang="en-US"/>
              <a:t>接下来就可以计算某个像素的特征向量</a:t>
            </a:r>
            <a:r>
              <a:rPr kumimoji="1" lang="en-US" altLang="zh-CN"/>
              <a:t> F’(v)</a:t>
            </a:r>
            <a:r>
              <a:rPr kumimoji="1" lang="zh-CN" altLang="en-US"/>
              <a:t> 和 </a:t>
            </a:r>
            <a:r>
              <a:rPr kumimoji="1" lang="en-US" altLang="zh-CN"/>
              <a:t>P(obj), P(bg)</a:t>
            </a:r>
            <a:r>
              <a:rPr kumimoji="1" lang="zh-CN" altLang="en-US"/>
              <a:t> 的距离</a:t>
            </a:r>
            <a:r>
              <a:rPr kumimoji="1" lang="en-US" altLang="zh-CN"/>
              <a:t>. </a:t>
            </a:r>
            <a:r>
              <a:rPr kumimoji="1" lang="zh-CN" altLang="en-US"/>
              <a:t>如果这个像素的伪标签</a:t>
            </a:r>
            <a:r>
              <a:rPr kumimoji="1" lang="en-US" altLang="zh-CN"/>
              <a:t>Y</a:t>
            </a:r>
            <a:r>
              <a:rPr kumimoji="1" lang="zh-CN" altLang="en-US"/>
              <a:t>属于前景，但是它的特征向量离背景的原型更近，那么就认为它是错误分类的；反之亦然</a:t>
            </a:r>
            <a:r>
              <a:rPr kumimoji="1" lang="en-US" altLang="zh-CN"/>
              <a:t>.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1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C37344-5E5D-B3D5-8A10-7B39E18B8689}"/>
              </a:ext>
            </a:extLst>
          </p:cNvPr>
          <p:cNvSpPr txBox="1"/>
          <p:nvPr/>
        </p:nvSpPr>
        <p:spPr>
          <a:xfrm>
            <a:off x="726393" y="4358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1(3)</a:t>
            </a:r>
            <a:r>
              <a:rPr kumimoji="1" lang="zh-CN" altLang="en-US" b="1"/>
              <a:t>熵估计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29370196-E29A-268B-0532-2172E544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468582"/>
            <a:ext cx="11867346" cy="4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D9DAB1-DAF8-EC0E-D607-693422C08B96}"/>
              </a:ext>
            </a:extLst>
          </p:cNvPr>
          <p:cNvSpPr txBox="1"/>
          <p:nvPr/>
        </p:nvSpPr>
        <p:spPr>
          <a:xfrm>
            <a:off x="1366982" y="1016000"/>
            <a:ext cx="678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额外使用</a:t>
            </a:r>
            <a:r>
              <a:rPr kumimoji="1" lang="en-US" altLang="zh-CN"/>
              <a:t>scribble annotation: </a:t>
            </a:r>
            <a:r>
              <a:rPr kumimoji="1" lang="zh-CN" altLang="en-US"/>
              <a:t>损失函数加上</a:t>
            </a:r>
            <a:r>
              <a:rPr kumimoji="1" lang="en-US" altLang="zh-CN"/>
              <a:t> partial cross entropy loss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79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3E14C-B566-275E-F68D-E828993F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kumimoji="1" lang="en-US" altLang="zh-CN"/>
              <a:t>About me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F9EC-50A8-2F98-9C7D-8A8E43DF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kumimoji="1" lang="fr-CA" altLang="zh-CN" sz="1500" b="1"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kumimoji="1" lang="fr-CA" altLang="zh-CN" sz="1500">
                <a:latin typeface="Source Sans Pro" panose="020B0503030403020204" pitchFamily="34" charset="0"/>
                <a:ea typeface="Source Sans Pro" panose="020B0503030403020204" pitchFamily="34" charset="0"/>
              </a:rPr>
              <a:t>: Yuyu Liu</a:t>
            </a:r>
          </a:p>
          <a:p>
            <a:pPr>
              <a:lnSpc>
                <a:spcPct val="90000"/>
              </a:lnSpc>
            </a:pPr>
            <a:endParaRPr kumimoji="1" lang="fr-CA" altLang="zh-CN" sz="15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fr-CA" altLang="zh-CN" sz="1500" b="1">
                <a:latin typeface="Source Sans Pro" panose="020B0503030403020204" pitchFamily="34" charset="0"/>
                <a:ea typeface="Source Sans Pro" panose="020B0503030403020204" pitchFamily="34" charset="0"/>
              </a:rPr>
              <a:t>Major</a:t>
            </a:r>
            <a:r>
              <a:rPr kumimoji="1" lang="fr-CA" altLang="zh-CN" sz="1500">
                <a:latin typeface="Source Sans Pro" panose="020B0503030403020204" pitchFamily="34" charset="0"/>
                <a:ea typeface="Source Sans Pro" panose="020B0503030403020204" pitchFamily="34" charset="0"/>
              </a:rPr>
              <a:t>: Mathematics and Applied Mathematics</a:t>
            </a:r>
          </a:p>
          <a:p>
            <a:pPr>
              <a:lnSpc>
                <a:spcPct val="90000"/>
              </a:lnSpc>
            </a:pPr>
            <a:endParaRPr kumimoji="1" lang="fr-CA" altLang="zh-CN" sz="15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fr-CA" altLang="zh-CN" sz="1500" b="1">
                <a:latin typeface="Source Sans Pro" panose="020B0503030403020204" pitchFamily="34" charset="0"/>
                <a:ea typeface="Source Sans Pro" panose="020B0503030403020204" pitchFamily="34" charset="0"/>
              </a:rPr>
              <a:t>Institute</a:t>
            </a:r>
            <a:r>
              <a:rPr kumimoji="1" lang="fr-CA" altLang="zh-CN" sz="1500">
                <a:latin typeface="Source Sans Pro" panose="020B0503030403020204" pitchFamily="34" charset="0"/>
                <a:ea typeface="Source Sans Pro" panose="020B0503030403020204" pitchFamily="34" charset="0"/>
              </a:rPr>
              <a:t>: Southern University of Science and Technology (Double First-class)</a:t>
            </a:r>
          </a:p>
          <a:p>
            <a:pPr>
              <a:lnSpc>
                <a:spcPct val="90000"/>
              </a:lnSpc>
            </a:pPr>
            <a:endParaRPr kumimoji="1" lang="fr-CA" altLang="zh-CN" sz="15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fr-CA" altLang="zh-CN" sz="1500" b="1">
                <a:latin typeface="Source Sans Pro" panose="020B0503030403020204" pitchFamily="34" charset="0"/>
                <a:ea typeface="Source Sans Pro" panose="020B0503030403020204" pitchFamily="34" charset="0"/>
              </a:rPr>
              <a:t>Research Interest</a:t>
            </a:r>
            <a:r>
              <a:rPr kumimoji="1" lang="fr-CA" altLang="zh-CN" sz="1500">
                <a:latin typeface="Source Sans Pro" panose="020B0503030403020204" pitchFamily="34" charset="0"/>
                <a:ea typeface="Source Sans Pro" panose="020B0503030403020204" pitchFamily="34" charset="0"/>
              </a:rPr>
              <a:t>: Currently primarily interested in deep learning and its applications in other natural science domains, e.g. Biology and Healthcare</a:t>
            </a:r>
            <a:endParaRPr kumimoji="1" lang="zh-CN" altLang="en-US" sz="1500">
              <a:latin typeface="Source Sans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A2418C-C307-4704-B727-FB9D2BBA1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40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0F136-B1A5-4878-B85C-B805425D9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2003" y="2906589"/>
            <a:ext cx="2112264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程序员">
            <a:extLst>
              <a:ext uri="{FF2B5EF4-FFF2-40B4-BE49-F238E27FC236}">
                <a16:creationId xmlns:a16="http://schemas.microsoft.com/office/drawing/2014/main" id="{26DB35BB-4449-5146-F709-C927F74D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6595" y="3350073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2D3ED3-6A9B-4FEB-B707-D7BFA8593A60}"/>
              </a:ext>
            </a:extLst>
          </p:cNvPr>
          <p:cNvSpPr txBox="1"/>
          <p:nvPr/>
        </p:nvSpPr>
        <p:spPr>
          <a:xfrm>
            <a:off x="643468" y="2638044"/>
            <a:ext cx="3217332" cy="89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kumimoji="1" lang="en-US" altLang="zh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Pseudo Label Method for Medical Image Segmentation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030262EE-9E2F-02E5-2D01-FD5B1775E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535843"/>
            <a:ext cx="6250769" cy="36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9663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6841</TotalTime>
  <Words>854</Words>
  <Application>Microsoft Macintosh PowerPoint</Application>
  <PresentationFormat>宽屏</PresentationFormat>
  <Paragraphs>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Cambria Math</vt:lpstr>
      <vt:lpstr>Gill Sans MT</vt:lpstr>
      <vt:lpstr>Source Sans Pro</vt:lpstr>
      <vt:lpstr>Times New Roman</vt:lpstr>
      <vt:lpstr>包裹</vt:lpstr>
      <vt:lpstr>backbone</vt:lpstr>
      <vt:lpstr>Select pseudo label</vt:lpstr>
      <vt:lpstr>Refine pseudo label</vt:lpstr>
      <vt:lpstr>PowerPoint 演示文稿</vt:lpstr>
      <vt:lpstr>PowerPoint 演示文稿</vt:lpstr>
      <vt:lpstr>PowerPoint 演示文稿</vt:lpstr>
      <vt:lpstr>PowerPoint 演示文稿</vt:lpstr>
      <vt:lpstr>About 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Pretraining for RGB-D Salient Object Detection</dc:title>
  <dc:creator>Office</dc:creator>
  <cp:lastModifiedBy>Office</cp:lastModifiedBy>
  <cp:revision>25</cp:revision>
  <dcterms:created xsi:type="dcterms:W3CDTF">2023-05-31T16:59:33Z</dcterms:created>
  <dcterms:modified xsi:type="dcterms:W3CDTF">2023-09-13T09:03:38Z</dcterms:modified>
</cp:coreProperties>
</file>