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2" r:id="rId3"/>
    <p:sldId id="261" r:id="rId4"/>
    <p:sldId id="28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9CC93D-E52E-4D84-901B-11D7331DD495}">
          <p14:sldIdLst>
            <p14:sldId id="259"/>
          </p14:sldIdLst>
        </p14:section>
        <p14:section name="概述和目标" id="{ABA716BF-3A5C-4ADB-94C9-CFEF84EBA240}">
          <p14:sldIdLst>
            <p14:sldId id="262"/>
            <p14:sldId id="261"/>
            <p14:sldId id="281"/>
          </p14:sldIdLst>
        </p14:section>
        <p14:section name="标题 1" id="{6D9936A3-3945-4757-BC8B-B5C252D8E036}">
          <p14:sldIdLst/>
        </p14:section>
        <p14:section name="视觉的示例幻灯片" id="{BAB3A466-96C9-4230-9978-795378D75699}">
          <p14:sldIdLst/>
        </p14:section>
        <p14:section name="案例研究" id="{8C0305C9-B152-4FBA-A789-FE1976D53990}">
          <p14:sldIdLst/>
        </p14:section>
        <p14:section name="结论和摘要" id="{790CEF5B-569A-4C2F-BED5-750B08C0E5AD}">
          <p14:sldIdLst/>
        </p14:section>
        <p14:section name="附录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59" d="100"/>
          <a:sy n="59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zh-CN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zh-CN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zh-CN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zh-CN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工作</a:t>
          </a:r>
          <a:r>
            <a:rPr 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分配</a:t>
          </a: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zh-CN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zh-CN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zh-CN"/>
        </a:p>
      </dgm:t>
    </dgm:pt>
    <dgm:pt modelId="{7E429971-BC57-430F-BB25-C0574E5E39E3}" type="pres">
      <dgm:prSet presAssocID="{74EE5CD8-078F-4590-BF9C-A341A294A016}" presName="parentText" presStyleLbl="node1" presStyleIdx="0" presStyleCnt="1" custLinFactNeighborX="-11410" custLinFactNeighborY="7396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zh-CN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1" custScaleX="259632" custLinFactNeighborX="-12152" custLinFactNeighborY="-17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zh-CN"/>
        </a:p>
      </dgm:t>
    </dgm:pt>
  </dgm:ptLst>
  <dgm:cxnLst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2810889" y="-1730769"/>
          <a:ext cx="1168300" cy="49178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工作</a:t>
          </a:r>
          <a:r>
            <a:rPr lang="zh-CN" sz="3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分配</a:t>
          </a:r>
        </a:p>
      </dsp:txBody>
      <dsp:txXfrm rot="-5400000">
        <a:off x="936103" y="144017"/>
        <a:ext cx="4917873" cy="1168300"/>
      </dsp:txXfrm>
    </dsp:sp>
    <dsp:sp modelId="{7E429971-BC57-430F-BB25-C0574E5E39E3}">
      <dsp:nvSpPr>
        <dsp:cNvPr id="0" name=""/>
        <dsp:cNvSpPr/>
      </dsp:nvSpPr>
      <dsp:spPr>
        <a:xfrm>
          <a:off x="0" y="0"/>
          <a:ext cx="1065471" cy="146037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400" kern="1200" dirty="0"/>
            <a:t>1</a:t>
          </a:r>
        </a:p>
      </dsp:txBody>
      <dsp:txXfrm>
        <a:off x="52012" y="52012"/>
        <a:ext cx="961447" cy="1356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83FDC75-7F73-4A4A-A77C-09AADF00E0EA}" type="datetimeFigureOut">
              <a:rPr lang="en-US" altLang="zh-CN" smtClean="0"/>
              <a:pPr/>
              <a:t>9/17/2012</a:t>
            </a:fld>
            <a:endParaRPr 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59226BF-1F13-42D3-80DC-373E7ADD1EBC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5816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5693FD4-8F83-4EF7-AC3F-0DC0388986B0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08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dirty="0" smtClean="0"/>
              <a:t>在组设置中可使用此模板作为演示培训材料的起始文件。</a:t>
            </a:r>
          </a:p>
          <a:p>
            <a:endParaRPr lang="zh-CN" dirty="0" smtClean="0"/>
          </a:p>
          <a:p>
            <a:pPr lvl="0"/>
            <a:r>
              <a:rPr lang="zh-CN" sz="1200" b="1" dirty="0" smtClean="0"/>
              <a:t>节</a:t>
            </a:r>
            <a:endParaRPr lang="zh-CN" sz="1200" b="0" dirty="0" smtClean="0"/>
          </a:p>
          <a:p>
            <a:pPr lvl="0"/>
            <a:r>
              <a:rPr lang="zh-CN" sz="1200" b="0" dirty="0" smtClean="0"/>
              <a:t>右键单击幻灯片以添加节。</a:t>
            </a:r>
            <a:r>
              <a:rPr lang="zh-CN" sz="1200" b="0" baseline="0" dirty="0" smtClean="0"/>
              <a:t> 节可以帮助您组织幻灯片或促进多个作者之间的协作。</a:t>
            </a:r>
            <a:endParaRPr lang="zh-CN" sz="1200" b="0" dirty="0" smtClean="0"/>
          </a:p>
          <a:p>
            <a:pPr lvl="0"/>
            <a:endParaRPr lang="zh-CN" sz="1200" b="1" dirty="0" smtClean="0"/>
          </a:p>
          <a:p>
            <a:pPr lvl="0"/>
            <a:r>
              <a:rPr lang="zh-CN" sz="1200" b="1" dirty="0" smtClean="0"/>
              <a:t>备注</a:t>
            </a:r>
          </a:p>
          <a:p>
            <a:pPr lvl="0"/>
            <a:r>
              <a:rPr lang="zh-CN" sz="1200" dirty="0" smtClean="0"/>
              <a:t>使用“备注”节传递备注或为受众提供其他详细信息。</a:t>
            </a:r>
            <a:r>
              <a:rPr lang="zh-CN" sz="1200" baseline="0" dirty="0" smtClean="0"/>
              <a:t> 演示过程中，可在“演示文稿视图”中查看这些备注。 </a:t>
            </a:r>
          </a:p>
          <a:p>
            <a:pPr lvl="0">
              <a:buFontTx/>
              <a:buNone/>
            </a:pPr>
            <a:r>
              <a:rPr lang="zh-CN" sz="1200" dirty="0" smtClean="0"/>
              <a:t>请记住字体大小(对于可访问性、可见性、录像和联机生产都非常重要)</a:t>
            </a:r>
          </a:p>
          <a:p>
            <a:pPr lvl="0"/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协调的色彩 </a:t>
            </a:r>
          </a:p>
          <a:p>
            <a:pPr lvl="0">
              <a:buFontTx/>
              <a:buNone/>
            </a:pPr>
            <a:r>
              <a:rPr lang="zh-CN" sz="1200" dirty="0" smtClean="0"/>
              <a:t>特别注意图形、图表和文本框。</a:t>
            </a:r>
            <a:r>
              <a:rPr lang="zh-CN" sz="1200" baseline="0" dirty="0" smtClean="0"/>
              <a:t> </a:t>
            </a:r>
            <a:endParaRPr lang="zh-CN" sz="1200" dirty="0" smtClean="0"/>
          </a:p>
          <a:p>
            <a:pPr lvl="0"/>
            <a:r>
              <a:rPr lang="zh-CN" sz="1200" dirty="0" smtClean="0"/>
              <a:t>请考虑与会者将以黑白或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打印。请运行测试打印，以确保当以纯黑白和 </a:t>
            </a:r>
            <a:r>
              <a:rPr lang="zh-CN" sz="1200" dirty="0" err="1" smtClean="0"/>
              <a:t>灰色调</a:t>
            </a:r>
            <a:r>
              <a:rPr lang="zh-CN" sz="1200" dirty="0" smtClean="0"/>
              <a:t>打印时，您的颜色工作正常。</a:t>
            </a:r>
          </a:p>
          <a:p>
            <a:pPr lvl="0">
              <a:buFontTx/>
              <a:buNone/>
            </a:pPr>
            <a:endParaRPr lang="zh-CN" sz="1200" dirty="0" smtClean="0"/>
          </a:p>
          <a:p>
            <a:pPr lvl="0">
              <a:buFontTx/>
              <a:buNone/>
            </a:pPr>
            <a:r>
              <a:rPr lang="zh-CN" sz="1200" b="1" dirty="0" smtClean="0"/>
              <a:t>图形、表格和图表</a:t>
            </a:r>
          </a:p>
          <a:p>
            <a:pPr lvl="0"/>
            <a:r>
              <a:rPr lang="zh-CN" sz="1200" dirty="0" smtClean="0"/>
              <a:t>保持简单: 如果可能，请使用一致的、不分散的样式和颜色。</a:t>
            </a:r>
          </a:p>
          <a:p>
            <a:pPr lvl="0"/>
            <a:r>
              <a:rPr lang="zh-CN" sz="1200" dirty="0" smtClean="0"/>
              <a:t>标记所有图表和表格。</a:t>
            </a:r>
          </a:p>
          <a:p>
            <a:endParaRPr lang="zh-CN" dirty="0" smtClean="0"/>
          </a:p>
          <a:p>
            <a:endParaRPr lang="zh-CN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zh-CN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zh-CN"/>
            </a:pPr>
            <a:r>
              <a:rPr lang="zh-CN" sz="1200" dirty="0" smtClean="0"/>
              <a:t>这是概述幻灯片的另一个选项。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pPr marL="228600" indent="-228600">
              <a:buFont typeface="+mj-lt"/>
              <a:buNone/>
            </a:pPr>
            <a:endParaRPr lang="zh-CN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dirty="0" smtClean="0"/>
              <a:t>提供演示文稿的简要概述。</a:t>
            </a:r>
            <a:r>
              <a:rPr lang="zh-CN" baseline="0" dirty="0" smtClean="0"/>
              <a:t> 介绍</a:t>
            </a:r>
            <a:r>
              <a:rPr lang="zh-CN" dirty="0" smtClean="0"/>
              <a:t>演示文稿的重点及其重要的原因。</a:t>
            </a:r>
          </a:p>
          <a:p>
            <a:pPr>
              <a:lnSpc>
                <a:spcPct val="80000"/>
              </a:lnSpc>
            </a:pPr>
            <a:r>
              <a:rPr lang="zh-CN" dirty="0" smtClean="0"/>
              <a:t>逐一介绍主要主题。</a:t>
            </a:r>
          </a:p>
          <a:p>
            <a:r>
              <a:rPr lang="zh-CN" dirty="0" smtClean="0"/>
              <a:t>为了使观众了解演示文稿，您可以在整个演示文稿过程中重复此概述幻灯片，突出显示下一个您将讨论的特定主题。</a:t>
            </a:r>
            <a:r>
              <a:rPr lang="zh-CN" baseline="0" dirty="0" smtClean="0"/>
              <a:t>   </a:t>
            </a:r>
            <a:r>
              <a:rPr lang="zh-CN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altLang="zh-CN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/>
            </a:pPr>
            <a:r>
              <a:rPr lang="zh-CN" sz="1200" dirty="0" smtClean="0"/>
              <a:t>这是使用切换的概述幻灯片的另一个选项。</a:t>
            </a:r>
            <a:r>
              <a:rPr lang="zh-CN" sz="1200" baseline="0" dirty="0" smtClean="0"/>
              <a:t>  </a:t>
            </a:r>
            <a:endParaRPr lang="zh-CN" sz="1200" dirty="0" smtClean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altLang="zh-CN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zh-CN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zh-CN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zh-CN" altLang="en-US" smtClean="0"/>
              <a:t>单击此处编辑母版副标题样式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2000" baseline="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显示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zh-CN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zh-CN"/>
              <a:t>单击此处编辑母版标题样式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zh-CN" sz="1800"/>
            </a:lvl1pPr>
          </a:lstStyle>
          <a:p>
            <a:r>
              <a:rPr kumimoji="0" lang="zh-CN"/>
              <a:t>公司徽标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zh-CN"/>
            </a:lvl1pPr>
          </a:lstStyle>
          <a:p>
            <a:r>
              <a:rPr kumimoji="0" lang="zh-CN"/>
              <a:t>单击此处可编辑母版标题样式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CN" sz="3200">
                <a:latin typeface="+mn-lt"/>
              </a:defRPr>
            </a:lvl1pPr>
            <a:lvl2pPr eaLnBrk="1" latinLnBrk="0" hangingPunct="1">
              <a:defRPr kumimoji="0" lang="zh-CN" sz="2800">
                <a:latin typeface="+mn-lt"/>
              </a:defRPr>
            </a:lvl2pPr>
            <a:lvl3pPr eaLnBrk="1" latinLnBrk="0" hangingPunct="1">
              <a:defRPr kumimoji="0" lang="zh-CN" sz="2400">
                <a:latin typeface="+mn-lt"/>
              </a:defRPr>
            </a:lvl3pPr>
            <a:lvl4pPr eaLnBrk="1" latinLnBrk="0" hangingPunct="1">
              <a:defRPr kumimoji="0" lang="zh-CN" sz="2400">
                <a:latin typeface="+mn-lt"/>
              </a:defRPr>
            </a:lvl4pPr>
            <a:lvl5pPr eaLnBrk="1" latinLnBrk="0" hangingPunct="1">
              <a:defRPr kumimoji="0" lang="zh-CN" sz="2400">
                <a:latin typeface="+mn-lt"/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  <a:lvl6pPr eaLnBrk="1" latinLnBrk="0" hangingPunct="1">
              <a:defRPr kumimoji="0" lang="zh-CN" sz="1800"/>
            </a:lvl6pPr>
            <a:lvl7pPr eaLnBrk="1" latinLnBrk="0" hangingPunct="1">
              <a:defRPr kumimoji="0" lang="zh-CN" sz="1800"/>
            </a:lvl7pPr>
            <a:lvl8pPr eaLnBrk="1" latinLnBrk="0" hangingPunct="1">
              <a:defRPr kumimoji="0" lang="zh-CN" sz="1800"/>
            </a:lvl8pPr>
            <a:lvl9pPr eaLnBrk="1" latinLnBrk="0" hangingPunct="1">
              <a:defRPr kumimoji="0" lang="zh-CN"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zh-CN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zh-CN" sz="2400" b="1"/>
            </a:lvl1pPr>
            <a:lvl2pPr marL="457200" indent="0" eaLnBrk="1" latinLnBrk="0" hangingPunct="1">
              <a:buNone/>
              <a:defRPr kumimoji="0" lang="zh-CN" sz="2000" b="1"/>
            </a:lvl2pPr>
            <a:lvl3pPr marL="914400" indent="0" eaLnBrk="1" latinLnBrk="0" hangingPunct="1">
              <a:buNone/>
              <a:defRPr kumimoji="0" lang="zh-CN" sz="1800" b="1"/>
            </a:lvl3pPr>
            <a:lvl4pPr marL="1371600" indent="0" eaLnBrk="1" latinLnBrk="0" hangingPunct="1">
              <a:buNone/>
              <a:defRPr kumimoji="0" lang="zh-CN" sz="1600" b="1"/>
            </a:lvl4pPr>
            <a:lvl5pPr marL="1828800" indent="0" eaLnBrk="1" latinLnBrk="0" hangingPunct="1">
              <a:buNone/>
              <a:defRPr kumimoji="0" lang="zh-CN" sz="1600" b="1"/>
            </a:lvl5pPr>
            <a:lvl6pPr marL="2286000" indent="0" eaLnBrk="1" latinLnBrk="0" hangingPunct="1">
              <a:buNone/>
              <a:defRPr kumimoji="0" lang="zh-CN" sz="1600" b="1"/>
            </a:lvl6pPr>
            <a:lvl7pPr marL="2743200" indent="0" eaLnBrk="1" latinLnBrk="0" hangingPunct="1">
              <a:buNone/>
              <a:defRPr kumimoji="0" lang="zh-CN" sz="1600" b="1"/>
            </a:lvl7pPr>
            <a:lvl8pPr marL="3200400" indent="0" eaLnBrk="1" latinLnBrk="0" hangingPunct="1">
              <a:buNone/>
              <a:defRPr kumimoji="0" lang="zh-CN" sz="1600" b="1"/>
            </a:lvl8pPr>
            <a:lvl9pPr marL="3657600" indent="0" eaLnBrk="1" latinLnBrk="0" hangingPunct="1">
              <a:buNone/>
              <a:defRPr kumimoji="0" lang="zh-CN"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  <a:lvl6pPr eaLnBrk="1" latinLnBrk="0" hangingPunct="1">
              <a:defRPr kumimoji="0" lang="zh-CN" sz="1600"/>
            </a:lvl6pPr>
            <a:lvl7pPr eaLnBrk="1" latinLnBrk="0" hangingPunct="1">
              <a:defRPr kumimoji="0" lang="zh-CN" sz="1600"/>
            </a:lvl7pPr>
            <a:lvl8pPr eaLnBrk="1" latinLnBrk="0" hangingPunct="1">
              <a:defRPr kumimoji="0" lang="zh-CN" sz="1600"/>
            </a:lvl8pPr>
            <a:lvl9pPr eaLnBrk="1" latinLnBrk="0" hangingPunct="1">
              <a:defRPr kumimoji="0" lang="zh-CN"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  <a:lvl6pPr eaLnBrk="1" latinLnBrk="0" hangingPunct="1">
              <a:defRPr kumimoji="0" lang="zh-CN" sz="2000"/>
            </a:lvl6pPr>
            <a:lvl7pPr eaLnBrk="1" latinLnBrk="0" hangingPunct="1">
              <a:defRPr kumimoji="0" lang="zh-CN" sz="2000"/>
            </a:lvl7pPr>
            <a:lvl8pPr eaLnBrk="1" latinLnBrk="0" hangingPunct="1">
              <a:defRPr kumimoji="0" lang="zh-CN" sz="2000"/>
            </a:lvl8pPr>
            <a:lvl9pPr eaLnBrk="1" latinLnBrk="0" hangingPunct="1">
              <a:defRPr kumimoji="0" lang="zh-CN"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zh-CN" sz="2000" b="1"/>
            </a:lvl1pPr>
          </a:lstStyle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zh-CN" sz="3200"/>
            </a:lvl1pPr>
            <a:lvl2pPr marL="457200" indent="0" eaLnBrk="1" latinLnBrk="0" hangingPunct="1">
              <a:buNone/>
              <a:defRPr kumimoji="0" lang="zh-CN" sz="2800"/>
            </a:lvl2pPr>
            <a:lvl3pPr marL="914400" indent="0" eaLnBrk="1" latinLnBrk="0" hangingPunct="1">
              <a:buNone/>
              <a:defRPr kumimoji="0" lang="zh-CN" sz="2400"/>
            </a:lvl3pPr>
            <a:lvl4pPr marL="1371600" indent="0" eaLnBrk="1" latinLnBrk="0" hangingPunct="1">
              <a:buNone/>
              <a:defRPr kumimoji="0" lang="zh-CN" sz="2000"/>
            </a:lvl4pPr>
            <a:lvl5pPr marL="1828800" indent="0" eaLnBrk="1" latinLnBrk="0" hangingPunct="1">
              <a:buNone/>
              <a:defRPr kumimoji="0" lang="zh-CN" sz="2000"/>
            </a:lvl5pPr>
            <a:lvl6pPr marL="2286000" indent="0" eaLnBrk="1" latinLnBrk="0" hangingPunct="1">
              <a:buNone/>
              <a:defRPr kumimoji="0" lang="zh-CN" sz="2000"/>
            </a:lvl6pPr>
            <a:lvl7pPr marL="2743200" indent="0" eaLnBrk="1" latinLnBrk="0" hangingPunct="1">
              <a:buNone/>
              <a:defRPr kumimoji="0" lang="zh-CN" sz="2000"/>
            </a:lvl7pPr>
            <a:lvl8pPr marL="3200400" indent="0" eaLnBrk="1" latinLnBrk="0" hangingPunct="1">
              <a:buNone/>
              <a:defRPr kumimoji="0" lang="zh-CN" sz="2000"/>
            </a:lvl8pPr>
            <a:lvl9pPr marL="3657600" indent="0" eaLnBrk="1" latinLnBrk="0" hangingPunct="1">
              <a:buNone/>
              <a:defRPr kumimoji="0" lang="zh-CN" sz="2000"/>
            </a:lvl9pPr>
          </a:lstStyle>
          <a:p>
            <a:pPr eaLnBrk="1" latinLnBrk="0" hangingPunct="1"/>
            <a:r>
              <a:rPr lang="zh-CN" altLang="en-US" smtClean="0"/>
              <a:t>单击图标添加图片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CN" sz="1400"/>
            </a:lvl1pPr>
            <a:lvl2pPr marL="457200" indent="0" eaLnBrk="1" latinLnBrk="0" hangingPunct="1">
              <a:buNone/>
              <a:defRPr kumimoji="0" lang="zh-CN" sz="1200"/>
            </a:lvl2pPr>
            <a:lvl3pPr marL="914400" indent="0" eaLnBrk="1" latinLnBrk="0" hangingPunct="1">
              <a:buNone/>
              <a:defRPr kumimoji="0" lang="zh-CN" sz="1000"/>
            </a:lvl3pPr>
            <a:lvl4pPr marL="1371600" indent="0" eaLnBrk="1" latinLnBrk="0" hangingPunct="1">
              <a:buNone/>
              <a:defRPr kumimoji="0" lang="zh-CN" sz="900"/>
            </a:lvl4pPr>
            <a:lvl5pPr marL="1828800" indent="0" eaLnBrk="1" latinLnBrk="0" hangingPunct="1">
              <a:buNone/>
              <a:defRPr kumimoji="0" lang="zh-CN" sz="900"/>
            </a:lvl5pPr>
            <a:lvl6pPr marL="2286000" indent="0" eaLnBrk="1" latinLnBrk="0" hangingPunct="1">
              <a:buNone/>
              <a:defRPr kumimoji="0" lang="zh-CN" sz="900"/>
            </a:lvl6pPr>
            <a:lvl7pPr marL="2743200" indent="0" eaLnBrk="1" latinLnBrk="0" hangingPunct="1">
              <a:buNone/>
              <a:defRPr kumimoji="0" lang="zh-CN" sz="900"/>
            </a:lvl7pPr>
            <a:lvl8pPr marL="3200400" indent="0" eaLnBrk="1" latinLnBrk="0" hangingPunct="1">
              <a:buNone/>
              <a:defRPr kumimoji="0" lang="zh-CN" sz="900"/>
            </a:lvl8pPr>
            <a:lvl9pPr marL="3657600" indent="0" eaLnBrk="1" latinLnBrk="0" hangingPunct="1">
              <a:buNone/>
              <a:defRPr kumimoji="0" lang="zh-CN"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 smtClean="0"/>
              <a:t>单击此处编辑母版标题样式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作业简介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sz="2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演示</a:t>
            </a:r>
            <a:r>
              <a:rPr lang="zh-CN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者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：黄井泉</a:t>
            </a:r>
            <a:endParaRPr lang="en-US" altLang="zh-CN" sz="2400" dirty="0" smtClean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12/09/17</a:t>
            </a:r>
            <a:endParaRPr lang="zh-CN" sz="2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36288113"/>
              </p:ext>
            </p:extLst>
          </p:nvPr>
        </p:nvGraphicFramePr>
        <p:xfrm>
          <a:off x="1979712" y="548680"/>
          <a:ext cx="5983560" cy="1460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1640" y="2636912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</a:t>
            </a:r>
            <a:r>
              <a:rPr lang="zh-CN" altLang="en-US" sz="2800" dirty="0" smtClean="0"/>
              <a:t>次任务主要是针对</a:t>
            </a:r>
            <a:r>
              <a:rPr lang="en-US" altLang="zh-CN" sz="2800" dirty="0" smtClean="0"/>
              <a:t>apache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Project Listing</a:t>
            </a:r>
            <a:r>
              <a:rPr lang="zh-CN" altLang="en-US" sz="2800" dirty="0" smtClean="0"/>
              <a:t>里的一些项目在</a:t>
            </a:r>
            <a:r>
              <a:rPr lang="en-US" altLang="zh-CN" sz="2800" dirty="0" err="1" smtClean="0"/>
              <a:t>github</a:t>
            </a:r>
            <a:r>
              <a:rPr lang="zh-CN" altLang="en-US" sz="2800" dirty="0" smtClean="0"/>
              <a:t>里的托管情况，主要是根据项目数量进行平均分工，整合其中的数据建立</a:t>
            </a:r>
            <a:r>
              <a:rPr lang="en-US" altLang="zh-CN" sz="2800" dirty="0" smtClean="0"/>
              <a:t>Excel</a:t>
            </a:r>
            <a:r>
              <a:rPr lang="zh-CN" altLang="en-US" sz="2800" dirty="0" smtClean="0"/>
              <a:t>电子表格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7E429971-BC57-430F-BB25-C0574E5E39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54B1729-BC98-42C1-9C6C-D65DCBA435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57092" y="823665"/>
            <a:ext cx="5539243" cy="1047751"/>
            <a:chOff x="1085602" y="1508125"/>
            <a:chExt cx="5010288" cy="1047751"/>
          </a:xfrm>
        </p:grpSpPr>
        <p:sp>
          <p:nvSpPr>
            <p:cNvPr id="9" name="矩形 8"/>
            <p:cNvSpPr/>
            <p:nvPr/>
          </p:nvSpPr>
          <p:spPr>
            <a:xfrm rot="5400000">
              <a:off x="3066871" y="-473143"/>
              <a:ext cx="1047750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lnRef>
            <a:fillRef idx="1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5358425"/>
                <a:satOff val="-6896"/>
                <a:lumOff val="-53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1085603" y="1508125"/>
              <a:ext cx="5010287" cy="1047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sz="32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了解新</a:t>
              </a:r>
              <a:r>
                <a:rPr lang="zh-CN" sz="3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环境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、认识新事物</a:t>
              </a:r>
              <a:endParaRPr lang="zh-CN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71600" y="692696"/>
            <a:ext cx="1085492" cy="1309687"/>
            <a:chOff x="109" y="1377156"/>
            <a:chExt cx="1085492" cy="1309687"/>
          </a:xfrm>
        </p:grpSpPr>
        <p:sp>
          <p:nvSpPr>
            <p:cNvPr id="7" name="圆角矩形 6"/>
            <p:cNvSpPr/>
            <p:nvPr/>
          </p:nvSpPr>
          <p:spPr>
            <a:xfrm>
              <a:off x="109" y="1377156"/>
              <a:ext cx="1085492" cy="130968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3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6"/>
            <p:cNvSpPr/>
            <p:nvPr/>
          </p:nvSpPr>
          <p:spPr>
            <a:xfrm>
              <a:off x="53098" y="1430145"/>
              <a:ext cx="979514" cy="12037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4400" kern="1200"/>
                <a:t>2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907704" y="2636912"/>
            <a:ext cx="6048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zh-CN" altLang="en-US" sz="2800" dirty="0" smtClean="0">
                <a:latin typeface="+mj-ea"/>
                <a:ea typeface="+mj-ea"/>
              </a:rPr>
              <a:t>通过</a:t>
            </a:r>
            <a:r>
              <a:rPr lang="zh-CN" altLang="en-US" sz="2800" dirty="0" smtClean="0">
                <a:latin typeface="+mj-ea"/>
                <a:ea typeface="+mj-ea"/>
              </a:rPr>
              <a:t>对</a:t>
            </a:r>
            <a:r>
              <a:rPr lang="en-US" altLang="zh-CN" sz="2800" dirty="0" smtClean="0">
                <a:latin typeface="+mj-ea"/>
                <a:ea typeface="+mj-ea"/>
              </a:rPr>
              <a:t>apache</a:t>
            </a:r>
            <a:r>
              <a:rPr lang="zh-CN" altLang="en-US" sz="2800" dirty="0" smtClean="0">
                <a:latin typeface="+mj-ea"/>
                <a:ea typeface="+mj-ea"/>
              </a:rPr>
              <a:t>及</a:t>
            </a:r>
            <a:r>
              <a:rPr lang="en-US" altLang="zh-CN" sz="2800" dirty="0" err="1" smtClean="0">
                <a:latin typeface="+mj-ea"/>
                <a:ea typeface="+mj-ea"/>
              </a:rPr>
              <a:t>github</a:t>
            </a:r>
            <a:r>
              <a:rPr lang="zh-CN" altLang="en-US" sz="2800" dirty="0" smtClean="0">
                <a:latin typeface="+mj-ea"/>
                <a:ea typeface="+mj-ea"/>
              </a:rPr>
              <a:t>中数据</a:t>
            </a:r>
            <a:r>
              <a:rPr lang="zh-CN" altLang="en-US" sz="2800" dirty="0" smtClean="0">
                <a:latin typeface="+mj-ea"/>
                <a:ea typeface="+mj-ea"/>
              </a:rPr>
              <a:t>分    析</a:t>
            </a:r>
            <a:r>
              <a:rPr lang="zh-CN" altLang="en-US" sz="2800" dirty="0" smtClean="0">
                <a:latin typeface="+mj-ea"/>
                <a:ea typeface="+mj-ea"/>
              </a:rPr>
              <a:t>认识，了解各自的运行模式，</a:t>
            </a:r>
            <a:r>
              <a:rPr lang="zh-CN" altLang="en-US" sz="2800" dirty="0" smtClean="0">
                <a:latin typeface="+mj-ea"/>
                <a:ea typeface="+mj-ea"/>
              </a:rPr>
              <a:t>同时</a:t>
            </a:r>
            <a:r>
              <a:rPr lang="en-US" altLang="zh-CN" sz="2800" b="1" dirty="0" smtClean="0">
                <a:latin typeface="+mj-ea"/>
                <a:ea typeface="+mj-ea"/>
              </a:rPr>
              <a:t>2</a:t>
            </a:r>
            <a:r>
              <a:rPr lang="zh-CN" altLang="en-US" sz="2800" dirty="0">
                <a:latin typeface="+mj-ea"/>
                <a:ea typeface="+mj-ea"/>
              </a:rPr>
              <a:t>、</a:t>
            </a:r>
            <a:r>
              <a:rPr lang="zh-CN" altLang="en-US" sz="2800" dirty="0" smtClean="0">
                <a:latin typeface="+mj-ea"/>
                <a:ea typeface="+mj-ea"/>
              </a:rPr>
              <a:t>熟悉</a:t>
            </a:r>
            <a:r>
              <a:rPr lang="en-US" altLang="zh-CN" sz="2800" dirty="0" smtClean="0">
                <a:latin typeface="+mj-ea"/>
                <a:ea typeface="+mj-ea"/>
              </a:rPr>
              <a:t>SVN</a:t>
            </a:r>
            <a:r>
              <a:rPr lang="zh-CN" altLang="en-US" sz="2800" dirty="0" smtClean="0">
                <a:latin typeface="+mj-ea"/>
                <a:ea typeface="+mj-ea"/>
              </a:rPr>
              <a:t>的基本使用及管理方式。</a:t>
            </a:r>
            <a:endParaRPr lang="en-US" altLang="zh-CN" sz="2800" dirty="0" smtClean="0">
              <a:latin typeface="+mj-ea"/>
              <a:ea typeface="+mj-ea"/>
            </a:endParaRPr>
          </a:p>
          <a:p>
            <a:r>
              <a:rPr lang="zh-CN" altLang="en-US" sz="2800" dirty="0" smtClean="0">
                <a:latin typeface="+mj-ea"/>
                <a:ea typeface="+mj-ea"/>
              </a:rPr>
              <a:t>以注册成员的身份了解</a:t>
            </a:r>
            <a:r>
              <a:rPr lang="en-US" altLang="zh-CN" sz="2800" dirty="0" err="1" smtClean="0">
                <a:latin typeface="+mj-ea"/>
                <a:ea typeface="+mj-ea"/>
              </a:rPr>
              <a:t>github</a:t>
            </a:r>
            <a:r>
              <a:rPr lang="zh-CN" altLang="en-US" sz="2800" dirty="0" smtClean="0">
                <a:latin typeface="+mj-ea"/>
                <a:ea typeface="+mj-ea"/>
              </a:rPr>
              <a:t>里面项目管理过程，做开发尝试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-27384"/>
            <a:ext cx="7765662" cy="164761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514040" y="674912"/>
            <a:ext cx="5010288" cy="1313928"/>
            <a:chOff x="1085602" y="2279798"/>
            <a:chExt cx="5010288" cy="1585913"/>
          </a:xfrm>
        </p:grpSpPr>
        <p:sp>
          <p:nvSpPr>
            <p:cNvPr id="9" name="矩形 8"/>
            <p:cNvSpPr/>
            <p:nvPr/>
          </p:nvSpPr>
          <p:spPr>
            <a:xfrm rot="5400000">
              <a:off x="2797789" y="567611"/>
              <a:ext cx="1585913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lnRef>
            <a:fillRef idx="1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10716850"/>
                <a:satOff val="-13793"/>
                <a:lumOff val="-10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1085603" y="2279798"/>
              <a:ext cx="5010287" cy="15859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出现问题</a:t>
              </a:r>
              <a:endParaRPr lang="zh-CN" sz="3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28547" y="476672"/>
            <a:ext cx="1085492" cy="1642409"/>
            <a:chOff x="109" y="2081559"/>
            <a:chExt cx="1085492" cy="1982390"/>
          </a:xfrm>
        </p:grpSpPr>
        <p:sp>
          <p:nvSpPr>
            <p:cNvPr id="6" name="圆角矩形 5"/>
            <p:cNvSpPr/>
            <p:nvPr/>
          </p:nvSpPr>
          <p:spPr>
            <a:xfrm>
              <a:off x="109" y="2081559"/>
              <a:ext cx="1085492" cy="198239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3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6"/>
            <p:cNvSpPr/>
            <p:nvPr/>
          </p:nvSpPr>
          <p:spPr>
            <a:xfrm>
              <a:off x="53098" y="2134548"/>
              <a:ext cx="979514" cy="18764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sz="4400" kern="1200" dirty="0"/>
                <a:t>3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03648" y="2060848"/>
            <a:ext cx="66247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sz="2800" b="1" dirty="0">
                <a:latin typeface="+mj-ea"/>
                <a:ea typeface="+mj-ea"/>
              </a:rPr>
              <a:t>1</a:t>
            </a:r>
            <a:r>
              <a:rPr lang="zh-CN" altLang="en-US" sz="2800" b="1" dirty="0">
                <a:latin typeface="+mj-ea"/>
                <a:ea typeface="+mj-ea"/>
              </a:rPr>
              <a:t>、</a:t>
            </a:r>
            <a:r>
              <a:rPr lang="en-US" altLang="zh-CN" sz="2800" b="1" dirty="0">
                <a:latin typeface="+mj-ea"/>
                <a:ea typeface="+mj-ea"/>
              </a:rPr>
              <a:t>apache</a:t>
            </a:r>
            <a:r>
              <a:rPr lang="zh-CN" altLang="en-US" sz="2800" b="1" dirty="0">
                <a:latin typeface="+mj-ea"/>
                <a:ea typeface="+mj-ea"/>
              </a:rPr>
              <a:t>里面的项目，托管到</a:t>
            </a:r>
            <a:r>
              <a:rPr lang="en-US" altLang="zh-CN" sz="2800" b="1" dirty="0" err="1">
                <a:latin typeface="+mj-ea"/>
                <a:ea typeface="+mj-ea"/>
              </a:rPr>
              <a:t>github</a:t>
            </a:r>
            <a:r>
              <a:rPr lang="zh-CN" altLang="en-US" sz="2800" b="1" dirty="0">
                <a:latin typeface="+mj-ea"/>
                <a:ea typeface="+mj-ea"/>
              </a:rPr>
              <a:t>上不是整个项目而是</a:t>
            </a:r>
            <a:r>
              <a:rPr lang="zh-CN" altLang="en-US" sz="2800" b="1" dirty="0" smtClean="0">
                <a:latin typeface="+mj-ea"/>
                <a:ea typeface="+mj-ea"/>
              </a:rPr>
              <a:t>他的</a:t>
            </a:r>
            <a:r>
              <a:rPr lang="zh-CN" altLang="en-US" sz="2800" b="1" dirty="0">
                <a:latin typeface="+mj-ea"/>
                <a:ea typeface="+mj-ea"/>
              </a:rPr>
              <a:t>子项目（或者部分子项目）</a:t>
            </a:r>
          </a:p>
          <a:p>
            <a:r>
              <a:rPr lang="en-US" altLang="zh-CN" sz="2800" b="1" dirty="0">
                <a:latin typeface="+mj-ea"/>
                <a:ea typeface="+mj-ea"/>
              </a:rPr>
              <a:t>2</a:t>
            </a:r>
            <a:r>
              <a:rPr lang="zh-CN" altLang="en-US" sz="2800" b="1" dirty="0">
                <a:latin typeface="+mj-ea"/>
                <a:ea typeface="+mj-ea"/>
              </a:rPr>
              <a:t>、若要得到</a:t>
            </a:r>
            <a:r>
              <a:rPr lang="en-US" altLang="zh-CN" sz="2800" b="1" dirty="0">
                <a:latin typeface="+mj-ea"/>
                <a:ea typeface="+mj-ea"/>
              </a:rPr>
              <a:t>apache</a:t>
            </a:r>
            <a:r>
              <a:rPr lang="zh-CN" altLang="en-US" sz="2800" b="1" dirty="0">
                <a:latin typeface="+mj-ea"/>
                <a:ea typeface="+mj-ea"/>
              </a:rPr>
              <a:t>里面某一项目的官方下载地址，而得到</a:t>
            </a:r>
            <a:r>
              <a:rPr lang="zh-CN" altLang="en-US" sz="2800" b="1" dirty="0" smtClean="0">
                <a:latin typeface="+mj-ea"/>
                <a:ea typeface="+mj-ea"/>
              </a:rPr>
              <a:t>的却</a:t>
            </a:r>
            <a:r>
              <a:rPr lang="zh-CN" altLang="en-US" sz="2800" b="1" dirty="0">
                <a:latin typeface="+mj-ea"/>
                <a:ea typeface="+mj-ea"/>
              </a:rPr>
              <a:t>是另外一个同级项目的地址</a:t>
            </a:r>
          </a:p>
          <a:p>
            <a:r>
              <a:rPr lang="en-US" altLang="zh-CN" sz="2800" b="1" dirty="0">
                <a:latin typeface="+mj-ea"/>
                <a:ea typeface="+mj-ea"/>
              </a:rPr>
              <a:t>3</a:t>
            </a:r>
            <a:r>
              <a:rPr lang="zh-CN" altLang="en-US" sz="2800" b="1" dirty="0" smtClean="0">
                <a:latin typeface="+mj-ea"/>
                <a:ea typeface="+mj-ea"/>
              </a:rPr>
              <a:t>、</a:t>
            </a:r>
            <a:r>
              <a:rPr lang="zh-CN" altLang="en-US" sz="2800" b="1" dirty="0">
                <a:latin typeface="+mj-ea"/>
              </a:rPr>
              <a:t>只能看到大</a:t>
            </a:r>
            <a:r>
              <a:rPr lang="zh-CN" altLang="en-US" sz="2800" b="1" dirty="0" smtClean="0">
                <a:latin typeface="+mj-ea"/>
              </a:rPr>
              <a:t>范围却找不到</a:t>
            </a:r>
            <a:r>
              <a:rPr lang="zh-CN" altLang="en-US" sz="2800" b="1" dirty="0">
                <a:latin typeface="+mj-ea"/>
              </a:rPr>
              <a:t>小的</a:t>
            </a:r>
            <a:r>
              <a:rPr lang="zh-CN" altLang="en-US" sz="2800" b="1" dirty="0" smtClean="0">
                <a:latin typeface="+mj-ea"/>
              </a:rPr>
              <a:t>项目</a:t>
            </a:r>
            <a:endParaRPr lang="en-US" altLang="zh-CN" sz="2800" b="1" dirty="0" smtClean="0">
              <a:latin typeface="+mj-ea"/>
            </a:endParaRPr>
          </a:p>
          <a:p>
            <a:r>
              <a:rPr lang="en-US" altLang="zh-CN" sz="2800" b="1" dirty="0">
                <a:latin typeface="+mj-ea"/>
              </a:rPr>
              <a:t> </a:t>
            </a:r>
            <a:r>
              <a:rPr lang="en-US" altLang="zh-CN" sz="2800" b="1" dirty="0" smtClean="0">
                <a:latin typeface="+mj-ea"/>
              </a:rPr>
              <a:t>      </a:t>
            </a:r>
            <a:r>
              <a:rPr lang="zh-CN" altLang="en-US" sz="2800" b="1" dirty="0" smtClean="0">
                <a:latin typeface="+mj-ea"/>
              </a:rPr>
              <a:t>（具体情况现场讨论）</a:t>
            </a:r>
            <a:endParaRPr lang="zh-CN" altLang="en-US" sz="2800" b="1" dirty="0">
              <a:latin typeface="+mj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培训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408</Words>
  <Application>Microsoft Office PowerPoint</Application>
  <PresentationFormat>全屏显示(4:3)</PresentationFormat>
  <Paragraphs>42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培训</vt:lpstr>
      <vt:lpstr>作业简介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2012-09-17T10:41:27Z</dcterms:created>
  <dcterms:modified xsi:type="dcterms:W3CDTF">2012-09-17T12:43:44Z</dcterms:modified>
</cp:coreProperties>
</file>