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2" r:id="rId4"/>
    <p:sldId id="264" r:id="rId5"/>
    <p:sldId id="268" r:id="rId6"/>
    <p:sldId id="277" r:id="rId7"/>
    <p:sldId id="282" r:id="rId8"/>
    <p:sldId id="283" r:id="rId9"/>
    <p:sldId id="298" r:id="rId10"/>
    <p:sldId id="301" r:id="rId11"/>
    <p:sldId id="311" r:id="rId12"/>
    <p:sldId id="307" r:id="rId13"/>
    <p:sldId id="321" r:id="rId14"/>
    <p:sldId id="265" r:id="rId15"/>
    <p:sldId id="266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505"/>
            <a:ext cx="9606915" cy="1835785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br>
              <a:rPr lang="en-IN" dirty="0"/>
            </a:br>
            <a:endParaRPr lang="zh-CN" alt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9020" y="4311650"/>
            <a:ext cx="2116455" cy="2133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/>
              <a:t>BD02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于越</a:t>
            </a:r>
            <a:endParaRPr lang="zh-CN" altLang="en-US" sz="2000" dirty="0" smtClean="0"/>
          </a:p>
          <a:p>
            <a:pPr>
              <a:spcBef>
                <a:spcPts val="0"/>
              </a:spcBef>
            </a:pP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sz="2000" dirty="0" smtClean="0"/>
              <a:t>mysql</a:t>
            </a:r>
            <a:endParaRPr lang="en-US" sz="2000" dirty="0" smtClean="0"/>
          </a:p>
          <a:p>
            <a:pPr algn="l">
              <a:spcBef>
                <a:spcPts val="0"/>
              </a:spcBef>
            </a:pPr>
            <a:r>
              <a:rPr lang="en-US" sz="2000" dirty="0" smtClean="0"/>
              <a:t>S</a:t>
            </a:r>
            <a:r>
              <a:rPr lang="en-US" sz="2000" dirty="0" smtClean="0"/>
              <a:t>park</a:t>
            </a:r>
            <a:endParaRPr lang="en-US" sz="2000" dirty="0" smtClean="0"/>
          </a:p>
          <a:p>
            <a:pPr algn="l">
              <a:spcBef>
                <a:spcPts val="0"/>
              </a:spcBef>
            </a:pPr>
            <a:r>
              <a:rPr lang="en-US" sz="2000" dirty="0" smtClean="0"/>
              <a:t>JDBC</a:t>
            </a:r>
            <a:endParaRPr lang="en-US" sz="2000" dirty="0" smtClean="0"/>
          </a:p>
          <a:p>
            <a:pPr algn="l">
              <a:spcBef>
                <a:spcPts val="0"/>
              </a:spcBef>
            </a:pPr>
            <a:r>
              <a:rPr lang="en-US" sz="2000" dirty="0" smtClean="0"/>
              <a:t>Fine</a:t>
            </a:r>
            <a:r>
              <a:rPr lang="en-US" sz="2000" dirty="0" smtClean="0"/>
              <a:t>Report</a:t>
            </a:r>
            <a:endParaRPr lang="en-US" sz="2000" dirty="0" smtClean="0"/>
          </a:p>
          <a:p>
            <a:pPr algn="l">
              <a:spcBef>
                <a:spcPts val="0"/>
              </a:spcBef>
            </a:pPr>
            <a:r>
              <a:rPr lang="en-US" sz="2000" dirty="0" smtClean="0"/>
              <a:t>HDFS</a:t>
            </a:r>
            <a:endParaRPr lang="en-US" sz="2000" dirty="0" smtClean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530" y="791845"/>
            <a:ext cx="8079740" cy="4907280"/>
          </a:xfrm>
        </p:spPr>
        <p:txBody>
          <a:bodyPr/>
          <a:lstStyle/>
          <a:p>
            <a:r>
              <a:rPr lang="en-US" altLang="zh-CN" sz="1600">
                <a:highlight>
                  <a:srgbClr val="00FFFF"/>
                </a:highlight>
                <a:ea typeface="宋体" panose="02010600030101010101" pitchFamily="2" charset="-122"/>
              </a:rPr>
              <a:t>8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查看不同</a:t>
            </a:r>
            <a:r>
              <a:rPr lang="zh-CN" altLang="en-US" sz="1600" dirty="0">
                <a:highlight>
                  <a:srgbClr val="00FFFF"/>
                </a:highlight>
                <a:ea typeface="宋体" panose="02010600030101010101" pitchFamily="2" charset="-122"/>
                <a:sym typeface="+mn-ea"/>
              </a:rPr>
              <a:t>肥胖水平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人群的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出行方式</a:t>
            </a:r>
            <a:endParaRPr lang="zh-CN" altLang="en-US" sz="1600">
              <a:highlight>
                <a:srgbClr val="00FFFF"/>
              </a:highlight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</p:txBody>
      </p:sp>
      <p:pic>
        <p:nvPicPr>
          <p:cNvPr id="5" name="图片 4" descr="}J~{`8M%JEFU[6~JZJ7W(N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010" y="1697990"/>
            <a:ext cx="680656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530" y="791210"/>
            <a:ext cx="8079740" cy="4907280"/>
          </a:xfrm>
        </p:spPr>
        <p:txBody>
          <a:bodyPr/>
          <a:lstStyle/>
          <a:p>
            <a:r>
              <a:rPr lang="en-US" altLang="zh-CN" sz="1600">
                <a:highlight>
                  <a:srgbClr val="00FFFF"/>
                </a:highlight>
                <a:ea typeface="宋体" panose="02010600030101010101" pitchFamily="2" charset="-122"/>
              </a:rPr>
              <a:t>10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统计个人肥胖与家庭遗传的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关系</a:t>
            </a:r>
            <a:endParaRPr lang="zh-CN" altLang="en-US" sz="1600">
              <a:highlight>
                <a:srgbClr val="00FFFF"/>
              </a:highlight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en-IN" sz="1600">
              <a:sym typeface="+mn-ea"/>
            </a:endParaRPr>
          </a:p>
          <a:p>
            <a:endParaRPr lang="zh-CN" altLang="en-US" sz="1600"/>
          </a:p>
        </p:txBody>
      </p:sp>
      <p:pic>
        <p:nvPicPr>
          <p:cNvPr id="5" name="图片 4" descr="YW%R_U4_O4KXKEH$Y7@FHC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0560" y="1915160"/>
            <a:ext cx="6186170" cy="3313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065" y="975360"/>
            <a:ext cx="8079740" cy="4907280"/>
          </a:xfrm>
        </p:spPr>
        <p:txBody>
          <a:bodyPr/>
          <a:lstStyle/>
          <a:p>
            <a:r>
              <a:rPr lang="en-US" altLang="zh-CN" sz="1600">
                <a:highlight>
                  <a:srgbClr val="00FFFF"/>
                </a:highlight>
                <a:ea typeface="宋体" panose="02010600030101010101" pitchFamily="2" charset="-122"/>
              </a:rPr>
              <a:t>10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对比男性女性中不同</a:t>
            </a:r>
            <a:r>
              <a:rPr lang="zh-CN" altLang="en-US" sz="1600" dirty="0">
                <a:highlight>
                  <a:srgbClr val="00FFFF"/>
                </a:highlight>
                <a:ea typeface="宋体" panose="02010600030101010101" pitchFamily="2" charset="-122"/>
                <a:sym typeface="+mn-ea"/>
              </a:rPr>
              <a:t>肥胖水平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的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人数</a:t>
            </a:r>
            <a:endParaRPr lang="zh-CN" altLang="en-US" sz="1600">
              <a:highlight>
                <a:srgbClr val="00FFFF"/>
              </a:highlight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5" name="图片 4" descr="XYA2OQ0B))KOAFM_SJ7{H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5630" y="1747520"/>
            <a:ext cx="8461375" cy="4423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347" y="1404676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90" y="2572385"/>
            <a:ext cx="9984740" cy="4032250"/>
          </a:xfrm>
        </p:spPr>
        <p:txBody>
          <a:bodyPr/>
          <a:lstStyle/>
          <a:p>
            <a:r>
              <a:rPr lang="zh-CN" altLang="en-US" sz="1800" dirty="0" smtClean="0">
                <a:highlight>
                  <a:srgbClr val="00FFFF"/>
                </a:highlight>
              </a:rPr>
              <a:t>项目介绍：</a:t>
            </a:r>
            <a:endParaRPr lang="zh-CN" altLang="en-US" sz="1800" dirty="0" smtClean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）运动员相关数据集：该数据集整理了从1896年雅典奥运会至2016年里约热内卢奥运会120年的奥林匹克运动会的历史数据。可以从以下几个方面来探索奥林匹克运动会的演变历程：历年来 男女参赛运动员的表现如何，不同地区，不同运动项目，不同比赛项目。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）饮食习惯身体状况和</a:t>
            </a:r>
            <a:r>
              <a:rPr lang="zh-CN" altLang="en-US" sz="1800" dirty="0">
                <a:ea typeface="宋体" panose="02010600030101010101" pitchFamily="2" charset="-122"/>
              </a:rPr>
              <a:t>肥胖水平数据集： 数据为饮食习惯和身体状况不同的人的肥胖水平的估计，可以分析家庭、饮食、运动和出行方式等方面肥胖水平的</a:t>
            </a:r>
            <a:r>
              <a:rPr lang="zh-CN" altLang="en-US" sz="1800" dirty="0">
                <a:ea typeface="宋体" panose="02010600030101010101" pitchFamily="2" charset="-122"/>
              </a:rPr>
              <a:t>影响。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" name="标题 2"/>
          <p:cNvSpPr/>
          <p:nvPr>
            <p:custDataLst>
              <p:tags r:id="rId1"/>
            </p:custDataLst>
          </p:nvPr>
        </p:nvSpPr>
        <p:spPr>
          <a:xfrm>
            <a:off x="1754347" y="281996"/>
            <a:ext cx="7804944" cy="1518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1437" tIns="71437" rIns="71437" bIns="71437" numCol="1" anchor="ctr" anchorCtr="0" compatLnSpc="1"/>
          <a:lstStyle>
            <a:lvl1pPr algn="ctr" defTabSz="41021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  <a:lvl2pPr algn="ctr" defTabSz="41021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2pPr>
            <a:lvl3pPr algn="ctr" defTabSz="41021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3pPr>
            <a:lvl4pPr algn="ctr" defTabSz="41021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4pPr>
            <a:lvl5pPr algn="ctr" defTabSz="41021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5pPr>
            <a:lvl6pPr marL="228600" algn="ctr" defTabSz="41021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6pPr>
            <a:lvl7pPr marL="457200" algn="ctr" defTabSz="41021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7pPr>
            <a:lvl8pPr marL="685800" algn="ctr" defTabSz="41021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8pPr>
            <a:lvl9pPr marL="914400" algn="ctr" defTabSz="41021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Lantinghei SC Heavy" charset="0"/>
                <a:ea typeface="Lantinghei SC Heavy" charset="0"/>
                <a:cs typeface="Lantinghei SC Heavy" charset="0"/>
                <a:sym typeface="Lantinghei SC Heavy" charset="0"/>
              </a:defRPr>
            </a:lvl9pPr>
          </a:lstStyle>
          <a:p>
            <a:r>
              <a:rPr lang="zh-CN" altLang="en-US"/>
              <a:t>于越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02" y="1562306"/>
            <a:ext cx="7804944" cy="4032530"/>
          </a:xfrm>
        </p:spPr>
        <p:txBody>
          <a:bodyPr/>
          <a:lstStyle/>
          <a:p>
            <a:r>
              <a:rPr lang="en-IN" sz="1800">
                <a:highlight>
                  <a:srgbClr val="00FFFF"/>
                </a:highlight>
              </a:rPr>
              <a:t>1. </a:t>
            </a:r>
            <a:r>
              <a:rPr lang="zh-CN" altLang="en-IN" sz="1800">
                <a:highlight>
                  <a:srgbClr val="00FFFF"/>
                </a:highlight>
              </a:rPr>
              <a:t>统计参加过奥运会运动员的男女比例</a:t>
            </a:r>
            <a:endParaRPr lang="zh-CN" altLang="en-IN" sz="1800">
              <a:highlight>
                <a:srgbClr val="00FFFF"/>
              </a:highlight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2290" y="2518410"/>
            <a:ext cx="5730875" cy="3162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02" y="1101296"/>
            <a:ext cx="7804944" cy="4032530"/>
          </a:xfrm>
        </p:spPr>
        <p:txBody>
          <a:bodyPr/>
          <a:lstStyle/>
          <a:p>
            <a:r>
              <a:rPr lang="en-IN" sz="1800">
                <a:highlight>
                  <a:srgbClr val="00FFFF"/>
                </a:highlight>
              </a:rPr>
              <a:t>2. </a:t>
            </a:r>
            <a:r>
              <a:rPr lang="zh-CN" altLang="en-IN" sz="1800">
                <a:highlight>
                  <a:srgbClr val="00FFFF"/>
                </a:highlight>
              </a:rPr>
              <a:t>统计</a:t>
            </a:r>
            <a:r>
              <a:rPr lang="en-US" altLang="zh-CN" sz="1800">
                <a:highlight>
                  <a:srgbClr val="00FFFF"/>
                </a:highlight>
              </a:rPr>
              <a:t>2008</a:t>
            </a:r>
            <a:r>
              <a:rPr lang="zh-CN" altLang="en-US" sz="1800">
                <a:highlight>
                  <a:srgbClr val="00FFFF"/>
                </a:highlight>
              </a:rPr>
              <a:t>年所有国家队伍的获得奖牌总数</a:t>
            </a:r>
            <a:endParaRPr lang="zh-CN" altLang="en-IN" sz="1800">
              <a:highlight>
                <a:srgbClr val="00FFFF"/>
              </a:highlight>
              <a:ea typeface="宋体" panose="02010600030101010101" pitchFamily="2" charset="-122"/>
            </a:endParaRPr>
          </a:p>
          <a:p>
            <a:endParaRPr lang="en-IN" sz="1800"/>
          </a:p>
        </p:txBody>
      </p:sp>
      <p:pic>
        <p:nvPicPr>
          <p:cNvPr id="5" name="图片 4" descr="I$U1]PU088@O66%9971$Q6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8750" y="1988820"/>
            <a:ext cx="657923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692" y="1007951"/>
            <a:ext cx="7804944" cy="4032530"/>
          </a:xfrm>
        </p:spPr>
        <p:txBody>
          <a:bodyPr/>
          <a:lstStyle/>
          <a:p>
            <a:r>
              <a:rPr lang="en-US" altLang="zh-CN" sz="1800">
                <a:highlight>
                  <a:srgbClr val="00FFFF"/>
                </a:highlight>
              </a:rPr>
              <a:t>3.</a:t>
            </a:r>
            <a:r>
              <a:rPr lang="zh-CN" altLang="en-US" sz="1800">
                <a:highlight>
                  <a:srgbClr val="00FFFF"/>
                </a:highlight>
              </a:rPr>
              <a:t>统计历史奖牌数前十的</a:t>
            </a:r>
            <a:r>
              <a:rPr lang="zh-CN" altLang="en-US" sz="1800">
                <a:highlight>
                  <a:srgbClr val="00FFFF"/>
                </a:highlight>
              </a:rPr>
              <a:t>国家队</a:t>
            </a:r>
            <a:endParaRPr lang="zh-CN" altLang="en-US" sz="180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图片 4" descr="8@IWHFUTP9RB}BNNVNG]G@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7310" y="1906905"/>
            <a:ext cx="6976745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132" y="1080341"/>
            <a:ext cx="7804944" cy="4032530"/>
          </a:xfrm>
        </p:spPr>
        <p:txBody>
          <a:bodyPr/>
          <a:lstStyle/>
          <a:p>
            <a:r>
              <a:rPr lang="en-US" altLang="en-IN" sz="1800">
                <a:highlight>
                  <a:srgbClr val="00FFFF"/>
                </a:highlight>
              </a:rPr>
              <a:t>4.</a:t>
            </a:r>
            <a:r>
              <a:rPr lang="zh-CN" altLang="en-US" sz="1800">
                <a:highlight>
                  <a:srgbClr val="00FFFF"/>
                </a:highlight>
              </a:rPr>
              <a:t>统计运动员年龄</a:t>
            </a:r>
            <a:r>
              <a:rPr lang="zh-CN" altLang="en-US" sz="1800">
                <a:highlight>
                  <a:srgbClr val="00FFFF"/>
                </a:highlight>
              </a:rPr>
              <a:t>比例</a:t>
            </a:r>
            <a:endParaRPr lang="zh-CN" altLang="en-US" sz="1800">
              <a:highlight>
                <a:srgbClr val="00FFFF"/>
              </a:highlight>
            </a:endParaRPr>
          </a:p>
        </p:txBody>
      </p:sp>
      <p:pic>
        <p:nvPicPr>
          <p:cNvPr id="5" name="图片 4" descr="R~KLIHP[V~7[)LF}DD1YU$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7930" y="2483485"/>
            <a:ext cx="6629400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255" y="975360"/>
            <a:ext cx="8079740" cy="4907280"/>
          </a:xfrm>
        </p:spPr>
        <p:txBody>
          <a:bodyPr/>
          <a:lstStyle/>
          <a:p>
            <a:r>
              <a:rPr lang="en-US" altLang="en-IN" sz="1600">
                <a:highlight>
                  <a:srgbClr val="00FFFF"/>
                </a:highlight>
              </a:rPr>
              <a:t>5</a:t>
            </a:r>
            <a:r>
              <a:rPr lang="en-US" altLang="en-I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统计中国队在各个项目获得的</a:t>
            </a:r>
            <a:r>
              <a:rPr lang="zh-CN" altLang="en-US" sz="1600">
                <a:sym typeface="+mn-ea"/>
              </a:rPr>
              <a:t>金牌数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 descr="5OZ{CZMRG_AB$1ZLM5KM6[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9335" y="2023110"/>
            <a:ext cx="816546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85" y="1153795"/>
            <a:ext cx="8079740" cy="4907280"/>
          </a:xfrm>
        </p:spPr>
        <p:txBody>
          <a:bodyPr/>
          <a:lstStyle/>
          <a:p>
            <a:r>
              <a:rPr lang="en-US" altLang="zh-CN" sz="1600">
                <a:highlight>
                  <a:srgbClr val="00FFFF"/>
                </a:highlight>
                <a:ea typeface="宋体" panose="02010600030101010101" pitchFamily="2" charset="-122"/>
              </a:rPr>
              <a:t>6.</a:t>
            </a:r>
            <a:r>
              <a:rPr lang="en-US" altLang="en-I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统计中国队各届夏季奥运会中参加的运动员数和项目数</a:t>
            </a:r>
            <a:endParaRPr lang="en-IN" sz="1600">
              <a:sym typeface="+mn-ea"/>
            </a:endParaRPr>
          </a:p>
          <a:p>
            <a:endParaRPr lang="zh-CN" altLang="en-US" sz="1600"/>
          </a:p>
        </p:txBody>
      </p:sp>
      <p:pic>
        <p:nvPicPr>
          <p:cNvPr id="5" name="图片 4" descr="303UT%BU(OOQZRXOB%AGOQ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7145" y="2099945"/>
            <a:ext cx="7077075" cy="3768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640" y="975360"/>
            <a:ext cx="8079740" cy="4907280"/>
          </a:xfrm>
        </p:spPr>
        <p:txBody>
          <a:bodyPr/>
          <a:lstStyle/>
          <a:p>
            <a:r>
              <a:rPr lang="en-US" altLang="zh-CN" sz="1600">
                <a:highlight>
                  <a:srgbClr val="00FFFF"/>
                </a:highlight>
                <a:ea typeface="宋体" panose="02010600030101010101" pitchFamily="2" charset="-122"/>
              </a:rPr>
              <a:t>7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统计</a:t>
            </a:r>
            <a:r>
              <a:rPr lang="zh-CN" altLang="en-US" sz="1600" dirty="0">
                <a:highlight>
                  <a:srgbClr val="00FFFF"/>
                </a:highlight>
                <a:ea typeface="宋体" panose="02010600030101010101" pitchFamily="2" charset="-122"/>
                <a:sym typeface="+mn-ea"/>
              </a:rPr>
              <a:t>肥胖水平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的</a:t>
            </a:r>
            <a:r>
              <a:rPr lang="zh-CN" altLang="en-US" sz="1600">
                <a:highlight>
                  <a:srgbClr val="00FFFF"/>
                </a:highlight>
                <a:ea typeface="宋体" panose="02010600030101010101" pitchFamily="2" charset="-122"/>
              </a:rPr>
              <a:t>人数</a:t>
            </a:r>
            <a:endParaRPr lang="zh-CN" altLang="en-US" sz="1600">
              <a:highlight>
                <a:srgbClr val="00FFFF"/>
              </a:highlight>
              <a:ea typeface="宋体" panose="02010600030101010101" pitchFamily="2" charset="-122"/>
            </a:endParaRPr>
          </a:p>
        </p:txBody>
      </p:sp>
      <p:pic>
        <p:nvPicPr>
          <p:cNvPr id="5" name="图片 4" descr="K%A%[YUC08QV`0F7AYLULB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7765" y="1483995"/>
            <a:ext cx="7144385" cy="38906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536.8,&quot;width&quot;:2551.685039370079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NmI4NWJjOTViM2Q5Y2NiYzZjYmE4N2U5MDRjN2Y3MmEifQ=="/>
  <p:tag name="KSO_WPP_MARK_KEY" val="092dcc74-c5de-427b-adef-0f37bb56c164"/>
  <p:tag name="commondata" val="eyJoZGlkIjoiMjRiYzNkMzAyZWVmYmMxMjAxYmNiOTViYjY1NmE1YT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</vt:lpstr>
      <vt:lpstr>项目概述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WPS_1603513654</cp:lastModifiedBy>
  <cp:revision>103</cp:revision>
  <dcterms:created xsi:type="dcterms:W3CDTF">2018-12-12T03:00:00Z</dcterms:created>
  <dcterms:modified xsi:type="dcterms:W3CDTF">2024-01-14T08:46:32Z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84994E29A6AE497E9866E4F540ADB8B4_13</vt:lpwstr>
  </property>
  <property fmtid="{D5CDD505-2E9C-101B-9397-08002B2CF9AE}" pid="3" name="KSOProductBuildVer">
    <vt:lpwstr>2052-12.1.0.16120</vt:lpwstr>
  </property>
</Properties>
</file>