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85" r:id="rId5"/>
    <p:sldId id="286" r:id="rId6"/>
    <p:sldId id="287" r:id="rId7"/>
    <p:sldId id="297" r:id="rId8"/>
    <p:sldId id="292" r:id="rId9"/>
    <p:sldId id="314" r:id="rId10"/>
    <p:sldId id="293" r:id="rId11"/>
    <p:sldId id="302" r:id="rId12"/>
    <p:sldId id="312" r:id="rId13"/>
    <p:sldId id="308" r:id="rId14"/>
    <p:sldId id="313" r:id="rId15"/>
    <p:sldId id="265" r:id="rId16"/>
    <p:sldId id="266" r:id="rId17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7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2C2E44-293D-4CE9-B437-38578EAF30C8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35C023-FE34-4344-A130-C228BB7E7256}" type="slidenum">
              <a:rPr lang="zh-CN" altLang="zh-CN"/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7038" y="1830388"/>
            <a:ext cx="1951038" cy="442039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132" y="1830388"/>
            <a:ext cx="5777706" cy="442039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3F4BDC-C434-4A9D-BBDF-64FA4D5C18DB}" type="slidenum">
              <a:rPr lang="zh-CN" altLang="zh-CN"/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95BF15-D72E-4E4E-91BA-005481991A52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0512B6-C6BE-4337-A445-D3A171D563C3}" type="slidenum">
              <a:rPr lang="zh-CN" altLang="zh-CN"/>
            </a:fld>
            <a:endParaRPr lang="zh-CN" altLang="zh-CN"/>
          </a:p>
        </p:txBody>
      </p:sp>
      <p:sp>
        <p:nvSpPr>
          <p:cNvPr id="5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8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92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73967"/>
            <a:ext cx="10515600" cy="1915684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19" y="607218"/>
            <a:ext cx="7804944" cy="11065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9965" y="1830388"/>
            <a:ext cx="3863975" cy="442039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306" y="1830388"/>
            <a:ext cx="3864769" cy="44203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575B06-9A48-44CB-BF22-441D24A07EA7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0783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lang="en-US" altLang="zh-CN" sz="2400" b="1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296D34-F81A-46A2-8AD8-39966004D08F}" type="slidenum">
              <a:rPr lang="zh-CN" altLang="zh-CN"/>
            </a:fld>
            <a:endParaRPr lang="zh-CN" altLang="zh-CN"/>
          </a:p>
        </p:txBody>
      </p:sp>
      <p:pic>
        <p:nvPicPr>
          <p:cNvPr id="8" name="Picture 7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78D55F-A373-42D5-A264-B8E1D501BFC5}" type="slidenum">
              <a:rPr lang="zh-CN" altLang="zh-CN"/>
            </a:fld>
            <a:endParaRPr lang="zh-CN" altLang="zh-CN"/>
          </a:p>
        </p:txBody>
      </p:sp>
      <p:pic>
        <p:nvPicPr>
          <p:cNvPr id="4" name="Picture 3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594138-9B44-4804-8A89-1E9C8739BAC6}" type="slidenum">
              <a:rPr lang="zh-CN" altLang="zh-CN"/>
            </a:fld>
            <a:endParaRPr lang="zh-CN" altLang="zh-CN"/>
          </a:p>
        </p:txBody>
      </p:sp>
      <p:pic>
        <p:nvPicPr>
          <p:cNvPr id="3" name="Picture 2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4633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4833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E2E900-EAB6-4B71-8F4C-9F49C009F645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8418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8618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7794E7-4E28-4501-8019-5566C2C2BC83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193132" y="958906"/>
            <a:ext cx="7804944" cy="15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>
                <a:sym typeface="Lantinghei SC Heavy" charset="0"/>
              </a:rPr>
              <a:t>Click to edit Master title style</a:t>
            </a:r>
            <a:endParaRPr lang="zh-CN" altLang="zh-CN">
              <a:sym typeface="Lantinghei SC Heavy" charset="0"/>
            </a:endParaRPr>
          </a:p>
        </p:txBody>
      </p:sp>
      <p:pic>
        <p:nvPicPr>
          <p:cNvPr id="1027" name="Picture 2" descr="资源 1@4x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0270" flipH="1">
            <a:off x="5971382" y="-2408238"/>
            <a:ext cx="7548563" cy="722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 descr="pasted-image.pd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297656"/>
            <a:ext cx="1800225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/>
          <p:nvPr/>
        </p:nvSpPr>
        <p:spPr bwMode="auto">
          <a:xfrm>
            <a:off x="12063413" y="230188"/>
            <a:ext cx="234157" cy="453232"/>
          </a:xfrm>
          <a:prstGeom prst="rect">
            <a:avLst/>
          </a:prstGeom>
          <a:solidFill>
            <a:srgbClr val="081BA5"/>
          </a:soli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2193132" y="2594181"/>
            <a:ext cx="7804944" cy="40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 dirty="0">
                <a:sym typeface="Helvetica Light" charset="0"/>
              </a:rPr>
              <a:t>Click to edit Master text styles</a:t>
            </a:r>
            <a:endParaRPr lang="zh-CN" altLang="zh-CN" dirty="0">
              <a:sym typeface="Helvetica Light" charset="0"/>
            </a:endParaRPr>
          </a:p>
          <a:p>
            <a:pPr lvl="1"/>
            <a:r>
              <a:rPr lang="zh-CN" altLang="zh-CN" dirty="0">
                <a:sym typeface="Helvetica Light" charset="0"/>
              </a:rPr>
              <a:t>Second level</a:t>
            </a:r>
            <a:endParaRPr lang="zh-CN" altLang="zh-CN" dirty="0">
              <a:sym typeface="Helvetica Light" charset="0"/>
            </a:endParaRPr>
          </a:p>
          <a:p>
            <a:pPr lvl="2"/>
            <a:r>
              <a:rPr lang="zh-CN" altLang="zh-CN" dirty="0">
                <a:sym typeface="Helvetica Light" charset="0"/>
              </a:rPr>
              <a:t>Third level</a:t>
            </a:r>
            <a:endParaRPr lang="zh-CN" altLang="zh-CN" dirty="0">
              <a:sym typeface="Helvetica Light" charset="0"/>
            </a:endParaRPr>
          </a:p>
          <a:p>
            <a:pPr lvl="3"/>
            <a:r>
              <a:rPr lang="zh-CN" altLang="zh-CN" dirty="0">
                <a:sym typeface="Helvetica Light" charset="0"/>
              </a:rPr>
              <a:t>Fourth level</a:t>
            </a:r>
            <a:endParaRPr lang="zh-CN" altLang="zh-CN" dirty="0">
              <a:sym typeface="Helvetica Light" charset="0"/>
            </a:endParaRPr>
          </a:p>
          <a:p>
            <a:pPr lvl="4"/>
            <a:r>
              <a:rPr lang="zh-CN" altLang="zh-CN" dirty="0">
                <a:sym typeface="Helvetica Light" charset="0"/>
              </a:rPr>
              <a:t>Fifth level</a:t>
            </a:r>
            <a:endParaRPr lang="zh-CN" altLang="zh-CN" dirty="0">
              <a:sym typeface="Helvetica Light" charset="0"/>
            </a:endParaRP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5967413" y="6504782"/>
            <a:ext cx="2476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/>
          <a:lstStyle>
            <a:lvl1pPr algn="ctr" eaLnBrk="1">
              <a:defRPr sz="1200">
                <a:ea typeface="宋体" panose="02010600030101010101" pitchFamily="2" charset="-122"/>
              </a:defRPr>
            </a:lvl1pPr>
          </a:lstStyle>
          <a:p>
            <a:fld id="{4A3DB189-EA9E-4FF3-A80F-706F2B8DAECD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1021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  <a:lvl2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2pPr>
      <a:lvl3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3pPr>
      <a:lvl4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4pPr>
      <a:lvl5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5pPr>
      <a:lvl6pPr marL="2286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6pPr>
      <a:lvl7pPr marL="4572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7pPr>
      <a:lvl8pPr marL="6858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8pPr>
      <a:lvl9pPr marL="9144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9pPr>
    </p:titleStyle>
    <p:bodyStyle>
      <a:lvl1pPr marL="307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5302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7524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9747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196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9505"/>
            <a:ext cx="9606915" cy="1835785"/>
          </a:xfrm>
        </p:spPr>
        <p:txBody>
          <a:bodyPr/>
          <a:lstStyle/>
          <a:p>
            <a:r>
              <a:rPr lang="zh-CN" altLang="en-US" dirty="0"/>
              <a:t>学期项目展示</a:t>
            </a:r>
            <a:br>
              <a:rPr lang="en-IN" dirty="0"/>
            </a:br>
            <a:r>
              <a:rPr lang="zh-CN" altLang="en-US" sz="4400" dirty="0">
                <a:solidFill>
                  <a:srgbClr val="C00000"/>
                </a:solidFill>
              </a:rPr>
              <a:t>欧洲足球赛事</a:t>
            </a:r>
            <a:r>
              <a:rPr lang="en-US" altLang="zh-CN" sz="4400" dirty="0">
                <a:solidFill>
                  <a:srgbClr val="C00000"/>
                </a:solidFill>
              </a:rPr>
              <a:t>+</a:t>
            </a:r>
            <a:r>
              <a:rPr lang="zh-CN" altLang="en-US" sz="4400" dirty="0">
                <a:solidFill>
                  <a:srgbClr val="C00000"/>
                </a:solidFill>
              </a:rPr>
              <a:t>航空飞行数据分析</a:t>
            </a:r>
            <a:endParaRPr lang="zh-CN" altLang="en-US" sz="44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7875" y="3401060"/>
            <a:ext cx="2116455" cy="2133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dirty="0"/>
              <a:t>BD02_</a:t>
            </a:r>
            <a:r>
              <a:rPr lang="zh-CN" altLang="en-US" sz="2000" dirty="0"/>
              <a:t>秦玉龙</a:t>
            </a:r>
            <a:endParaRPr lang="zh-CN" altLang="en-US" sz="2000" dirty="0"/>
          </a:p>
        </p:txBody>
      </p:sp>
      <p:sp>
        <p:nvSpPr>
          <p:cNvPr id="4" name="Subtitle 2"/>
          <p:cNvSpPr txBox="1"/>
          <p:nvPr/>
        </p:nvSpPr>
        <p:spPr bwMode="auto">
          <a:xfrm>
            <a:off x="1861452" y="3626372"/>
            <a:ext cx="4572000" cy="168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>
            <a:lvl1pPr marL="0" indent="0" algn="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1430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技术应用</a:t>
            </a:r>
            <a:r>
              <a:rPr lang="en-IN" dirty="0"/>
              <a:t>:</a:t>
            </a:r>
            <a:endParaRPr lang="en-IN" dirty="0"/>
          </a:p>
          <a:p>
            <a:pPr algn="l">
              <a:spcBef>
                <a:spcPts val="0"/>
              </a:spcBef>
            </a:pPr>
            <a:r>
              <a:rPr lang="en-US" sz="2000" dirty="0"/>
              <a:t>mysql</a:t>
            </a:r>
            <a:endParaRPr lang="en-US" sz="2000" dirty="0"/>
          </a:p>
          <a:p>
            <a:pPr algn="l">
              <a:spcBef>
                <a:spcPts val="0"/>
              </a:spcBef>
            </a:pPr>
            <a:r>
              <a:rPr lang="en-US" sz="2000" dirty="0"/>
              <a:t>Spark</a:t>
            </a:r>
            <a:endParaRPr lang="en-US" sz="2000" dirty="0"/>
          </a:p>
          <a:p>
            <a:pPr algn="l">
              <a:spcBef>
                <a:spcPts val="0"/>
              </a:spcBef>
            </a:pPr>
            <a:r>
              <a:rPr lang="en-US" sz="2000" dirty="0"/>
              <a:t>JDBC</a:t>
            </a:r>
            <a:endParaRPr lang="en-US" sz="2000" dirty="0"/>
          </a:p>
          <a:p>
            <a:pPr algn="l">
              <a:spcBef>
                <a:spcPts val="0"/>
              </a:spcBef>
            </a:pPr>
            <a:r>
              <a:rPr lang="en-US" sz="2000" dirty="0"/>
              <a:t>FineReport</a:t>
            </a:r>
            <a:endParaRPr lang="en-US" sz="2000" dirty="0"/>
          </a:p>
          <a:p>
            <a:pPr algn="l">
              <a:spcBef>
                <a:spcPts val="0"/>
              </a:spcBef>
            </a:pPr>
            <a:r>
              <a:rPr lang="en-US" sz="2000" dirty="0"/>
              <a:t>HDFS</a:t>
            </a:r>
            <a:endParaRPr lang="en-US" sz="2000" dirty="0"/>
          </a:p>
          <a:p>
            <a:pPr algn="l">
              <a:spcBef>
                <a:spcPts val="0"/>
              </a:spcBef>
            </a:pPr>
            <a:endParaRPr lang="en-I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学期</a:t>
            </a:r>
            <a:endParaRPr lang="en-IN" dirty="0"/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2" y="1119708"/>
            <a:ext cx="1620320" cy="1610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402" y="210876"/>
            <a:ext cx="7804944" cy="1518444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数据可视化截图</a:t>
            </a:r>
            <a:endParaRPr lang="en-IN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3600" y="1347445"/>
            <a:ext cx="10085070" cy="5329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402" y="210876"/>
            <a:ext cx="7804944" cy="1518444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数据可视化截图</a:t>
            </a:r>
            <a:endParaRPr lang="en-IN" dirty="0"/>
          </a:p>
        </p:txBody>
      </p:sp>
      <p:pic>
        <p:nvPicPr>
          <p:cNvPr id="3" name="图片 2" descr="C:/Users/Samuel Lencer/Desktop/0c422170ac4ca5c19af32065e0723a4.png0c422170ac4ca5c19af32065e0723a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213" b="1213"/>
          <a:stretch>
            <a:fillRect/>
          </a:stretch>
        </p:blipFill>
        <p:spPr>
          <a:xfrm>
            <a:off x="1443990" y="1882740"/>
            <a:ext cx="8112760" cy="43574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77" y="55301"/>
            <a:ext cx="7804944" cy="1518444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数据可视化截图</a:t>
            </a:r>
            <a:endParaRPr lang="en-IN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4306" y="1499235"/>
            <a:ext cx="9157332" cy="48882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77" y="55301"/>
            <a:ext cx="7804944" cy="1518444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数据可视化截图</a:t>
            </a:r>
            <a:endParaRPr lang="en-IN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4306" y="1510765"/>
            <a:ext cx="9157332" cy="48651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lock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4" y="1177261"/>
            <a:ext cx="5818632" cy="41330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2227" y="2718977"/>
            <a:ext cx="536396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i="0" dirty="0">
                <a:solidFill>
                  <a:srgbClr val="05073B"/>
                </a:solidFill>
                <a:effectLst/>
                <a:latin typeface="-apple-system"/>
              </a:rPr>
              <a:t>欧洲足球赛事</a:t>
            </a:r>
            <a:r>
              <a:rPr lang="zh-CN" altLang="en-US" dirty="0"/>
              <a:t>概述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315" y="2593975"/>
            <a:ext cx="9984740" cy="4032250"/>
          </a:xfrm>
        </p:spPr>
        <p:txBody>
          <a:bodyPr/>
          <a:lstStyle/>
          <a:p>
            <a:r>
              <a:rPr lang="zh-CN" altLang="en-US" sz="1800" dirty="0"/>
              <a:t>项目介绍：</a:t>
            </a:r>
            <a:endParaRPr lang="zh-CN" altLang="en-US" sz="1800" dirty="0"/>
          </a:p>
          <a:p>
            <a:pPr algn="l"/>
            <a:r>
              <a:rPr lang="zh-CN" altLang="en-US" sz="2000" b="0" i="0" dirty="0">
                <a:solidFill>
                  <a:srgbClr val="05073B"/>
                </a:solidFill>
                <a:effectLst/>
                <a:latin typeface="-apple-system"/>
              </a:rPr>
              <a:t>欧洲足球赛事数据集是一个非常庞大和复杂的数据集，涵盖了欧洲各大足球联赛、杯赛、欧洲冠军联赛等赛事的数据。这个数据集通常包含了各种信息，如比赛时间、比赛双方、比赛结果、进球球员、射门次数、传球次数、控球率等等。这些数据可以帮助人们了解和分析足球比赛的各个方面，包括球队实力、球员表现、比赛策略等等。</a:t>
            </a:r>
            <a:endParaRPr lang="zh-CN" altLang="en-US" sz="2000" b="0" i="0" dirty="0">
              <a:solidFill>
                <a:srgbClr val="05073B"/>
              </a:solidFill>
              <a:effectLst/>
              <a:latin typeface="-apple-system"/>
            </a:endParaRPr>
          </a:p>
          <a:p>
            <a:pPr algn="l"/>
            <a:r>
              <a:rPr lang="zh-CN" altLang="en-US" sz="2000" b="0" i="0" dirty="0">
                <a:solidFill>
                  <a:srgbClr val="05073B"/>
                </a:solidFill>
                <a:effectLst/>
                <a:latin typeface="-apple-system"/>
              </a:rPr>
              <a:t>这个数据集的特点是它的多样性和复杂性。欧洲足球赛事非常多，每个联赛、每个赛季的比赛数据都有所不同，这使得数据集非常多样化。同时，由于足球比赛是一个高度复杂的系统，涉及到许多因素，如球员技能、战术、心理等，这使得数据集也具有很高的复杂性</a:t>
            </a:r>
            <a:endParaRPr lang="zh-CN" altLang="en-US" sz="2000" b="0" i="0" dirty="0">
              <a:solidFill>
                <a:srgbClr val="05073B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132" y="307396"/>
            <a:ext cx="7804944" cy="1518444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数据可视化截图</a:t>
            </a:r>
            <a:endParaRPr lang="en-I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1005" y="2160270"/>
            <a:ext cx="6454140" cy="4061460"/>
          </a:xfrm>
          <a:prstGeom prst="rect">
            <a:avLst/>
          </a:prstGeom>
        </p:spPr>
      </p:pic>
      <p:pic>
        <p:nvPicPr>
          <p:cNvPr id="5" name="图片 4" descr="C:/Users/Samuel Lencer/Desktop/c1d1dc9b92094c12c8e39065c33d9a3.pngc1d1dc9b92094c12c8e39065c33d9a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921" r="921"/>
          <a:stretch>
            <a:fillRect/>
          </a:stretch>
        </p:blipFill>
        <p:spPr>
          <a:xfrm>
            <a:off x="2126299" y="1701165"/>
            <a:ext cx="8514712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477" y="396296"/>
            <a:ext cx="7804944" cy="1518444"/>
          </a:xfrm>
        </p:spPr>
        <p:txBody>
          <a:bodyPr/>
          <a:lstStyle/>
          <a:p>
            <a:r>
              <a:rPr lang="zh-CN" altLang="en-US" dirty="0"/>
              <a:t>数据可视化截图</a:t>
            </a:r>
            <a:endParaRPr lang="en-IN" dirty="0"/>
          </a:p>
        </p:txBody>
      </p:sp>
      <p:pic>
        <p:nvPicPr>
          <p:cNvPr id="3" name="图片 2" descr="C:/Users/Samuel Lencer/Desktop/63575513f7516e59ed19e36792a075e.png63575513f7516e59ed19e36792a075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801" r="801"/>
          <a:stretch>
            <a:fillRect/>
          </a:stretch>
        </p:blipFill>
        <p:spPr>
          <a:xfrm>
            <a:off x="1641751" y="1501775"/>
            <a:ext cx="9513018" cy="51923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557" y="277551"/>
            <a:ext cx="7804944" cy="1518444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数据可视化截图</a:t>
            </a:r>
            <a:endParaRPr lang="en-IN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8005" y="1530985"/>
            <a:ext cx="9136625" cy="4948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587" y="329621"/>
            <a:ext cx="7804944" cy="1518444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数据可视化截图</a:t>
            </a:r>
            <a:endParaRPr lang="en-IN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5205" y="1408474"/>
            <a:ext cx="9965690" cy="53097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377" y="196271"/>
            <a:ext cx="7804944" cy="1518444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数据可视化截图</a:t>
            </a:r>
            <a:endParaRPr lang="en-IN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0453" y="1465580"/>
            <a:ext cx="9293888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航空飞行数据</a:t>
            </a:r>
            <a:r>
              <a:rPr lang="zh-CN" altLang="en-US" dirty="0"/>
              <a:t>概述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315" y="2593975"/>
            <a:ext cx="9984740" cy="4032250"/>
          </a:xfrm>
        </p:spPr>
        <p:txBody>
          <a:bodyPr/>
          <a:lstStyle/>
          <a:p>
            <a:r>
              <a:rPr lang="zh-CN" altLang="en-US" sz="1800" dirty="0"/>
              <a:t>项目介绍：</a:t>
            </a:r>
            <a:endParaRPr lang="zh-CN" altLang="en-US" sz="1800" dirty="0"/>
          </a:p>
          <a:p>
            <a:pPr algn="l"/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航空飞行数据集是一个非常庞大和复杂的数据集，涵盖了航空飞行各个方面的数据。</a:t>
            </a:r>
            <a:endParaRPr lang="en-US" altLang="zh-CN" sz="1800" b="0" i="0" dirty="0">
              <a:solidFill>
                <a:srgbClr val="05073B"/>
              </a:solidFill>
              <a:effectLst/>
              <a:latin typeface="-apple-system"/>
            </a:endParaRPr>
          </a:p>
          <a:p>
            <a:pPr algn="l"/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这个数据集的特点是它的多样性和实时性。航空飞行涉及到许多因素，如天气、机场交通、机械故障等等，这使得数据集非常多样化。同时，由于航空飞行是一个高度实时的系统，数据集也具有很高的实时性。</a:t>
            </a:r>
            <a:endParaRPr lang="zh-CN" altLang="en-US" sz="1800" b="0" i="0" dirty="0">
              <a:solidFill>
                <a:srgbClr val="05073B"/>
              </a:solidFill>
              <a:effectLst/>
              <a:latin typeface="-apple-system"/>
            </a:endParaRPr>
          </a:p>
          <a:p>
            <a:pPr algn="l"/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航空飞行数据集可以通过各种方式获得，如航空公司、机场、政府机构、研究机构等等。对于研究人员和数据分析师来说，这个数据集是非常宝贵的资源，可以用来挖掘和分析各种有趣的问题，如最佳的飞行路线、航班延误预测等等。同时，这个数据集也可以帮助航空公司更好地了解他们的运营情况，提高飞行安全和效率。</a:t>
            </a:r>
            <a:endParaRPr lang="zh-CN" altLang="en-US" sz="1800" b="0" i="0" dirty="0">
              <a:solidFill>
                <a:srgbClr val="05073B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592" y="255326"/>
            <a:ext cx="7804944" cy="1518444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数据可视化截图</a:t>
            </a:r>
            <a:endParaRPr lang="en-IN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0889" y="1491615"/>
            <a:ext cx="9319081" cy="51835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536.8,&quot;width&quot;:2551.685039370079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092dcc74-c5de-427b-adef-0f37bb56c164"/>
  <p:tag name="COMMONDATA" val="eyJoZGlkIjoiZDNmZTY2Zjc5ZjkzMDU3ZjJmMDA1MmQ2MTc5ZWJkNGUifQ=="/>
  <p:tag name="commondata" val="eyJoZGlkIjoiYjViZmZhNGRhYTIxOTQxYmY0OTljZTI4OGM2YjRjNW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1055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1055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WPS 演示</Application>
  <PresentationFormat>宽屏</PresentationFormat>
  <Paragraphs>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Helvetica Light</vt:lpstr>
      <vt:lpstr>Lantinghei SC Heavy</vt:lpstr>
      <vt:lpstr>Segoe Print</vt:lpstr>
      <vt:lpstr>-apple-system</vt:lpstr>
      <vt:lpstr>微软雅黑</vt:lpstr>
      <vt:lpstr>Arial Unicode MS</vt:lpstr>
      <vt:lpstr>Calibri</vt:lpstr>
      <vt:lpstr>White</vt:lpstr>
      <vt:lpstr>学期项目展示 欧洲足球赛事+航空飞行数据分析</vt:lpstr>
      <vt:lpstr>欧洲足球赛事概述</vt:lpstr>
      <vt:lpstr>数据可视化截图</vt:lpstr>
      <vt:lpstr>数据可视化截图</vt:lpstr>
      <vt:lpstr>数据可视化截图</vt:lpstr>
      <vt:lpstr>数据可视化截图</vt:lpstr>
      <vt:lpstr>数据可视化截图</vt:lpstr>
      <vt:lpstr>航空飞行数据概述</vt:lpstr>
      <vt:lpstr>数据可视化截图</vt:lpstr>
      <vt:lpstr>数据可视化截图</vt:lpstr>
      <vt:lpstr>数据可视化截图</vt:lpstr>
      <vt:lpstr>数据可视化截图</vt:lpstr>
      <vt:lpstr>数据可视化截图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Gaurav Pandey</dc:creator>
  <cp:lastModifiedBy>Samuel Lencer</cp:lastModifiedBy>
  <cp:revision>101</cp:revision>
  <dcterms:created xsi:type="dcterms:W3CDTF">2018-12-12T03:00:00Z</dcterms:created>
  <dcterms:modified xsi:type="dcterms:W3CDTF">2024-01-14T11:31:39Z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84994E29A6AE497E9866E4F540ADB8B4_13</vt:lpwstr>
  </property>
  <property fmtid="{D5CDD505-2E9C-101B-9397-08002B2CF9AE}" pid="3" name="KSOProductBuildVer">
    <vt:lpwstr>2052-12.1.0.16120</vt:lpwstr>
  </property>
</Properties>
</file>